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3004800" cy="7315200"/>
  <p:notesSz cx="13004800" cy="7315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0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7366000" y="0"/>
            <a:ext cx="563562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E89B1-7974-4EEF-B48D-F038BB5B5324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08475" y="914400"/>
            <a:ext cx="4387850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00163" y="3521075"/>
            <a:ext cx="10404475" cy="28797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563562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7366000" y="6948488"/>
            <a:ext cx="563562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E0BC9-E9C2-4A71-8FAA-2651589E6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26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197187"/>
            <a:ext cx="9753600" cy="2546773"/>
          </a:xfrm>
        </p:spPr>
        <p:txBody>
          <a:bodyPr anchor="b"/>
          <a:lstStyle>
            <a:lvl1pPr algn="ctr">
              <a:defRPr sz="6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42174"/>
            <a:ext cx="9753600" cy="1766146"/>
          </a:xfrm>
        </p:spPr>
        <p:txBody>
          <a:bodyPr/>
          <a:lstStyle>
            <a:lvl1pPr marL="0" indent="0" algn="ctr">
              <a:buNone/>
              <a:defRPr sz="2560"/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C0B8-9A63-40D6-AB1C-948EBE7634A6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75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8652-817D-4889-B03D-F604AE207F14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58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1823721"/>
            <a:ext cx="11216640" cy="3042919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4895428"/>
            <a:ext cx="11216640" cy="1600199"/>
          </a:xfrm>
        </p:spPr>
        <p:txBody>
          <a:bodyPr/>
          <a:lstStyle>
            <a:lvl1pPr marL="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1pPr>
            <a:lvl2pPr marL="48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9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8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78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4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17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86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5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CD6C-6A53-407E-B069-DEE2D968B684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3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1947333"/>
            <a:ext cx="5527040" cy="46414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0" y="1947333"/>
            <a:ext cx="5527040" cy="46414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84747-0413-4751-AF8F-A4F833D41C2A}" type="datetime1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70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389467"/>
            <a:ext cx="11216640" cy="141393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75" y="1793241"/>
            <a:ext cx="5501639" cy="878839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75" y="2672080"/>
            <a:ext cx="5501639" cy="39302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0" y="1793241"/>
            <a:ext cx="5528734" cy="878839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0" y="2672080"/>
            <a:ext cx="5528734" cy="39302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09EF6-7B63-440B-8130-D31A1E75C0BB}" type="datetime1">
              <a:rPr lang="en-US" smtClean="0"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47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5856-7CF1-4376-87CC-9E65DFDDC4EF}" type="datetime1">
              <a:rPr lang="en-US" smtClean="0"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9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676A-42FA-4ACF-892F-1C1D78106747}" type="datetime1">
              <a:rPr lang="en-US" smtClean="0"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77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487680"/>
            <a:ext cx="4194386" cy="170688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34" y="1053254"/>
            <a:ext cx="6583680" cy="5198533"/>
          </a:xfrm>
        </p:spPr>
        <p:txBody>
          <a:bodyPr/>
          <a:lstStyle>
            <a:lvl1pPr>
              <a:defRPr sz="3413"/>
            </a:lvl1pPr>
            <a:lvl2pPr>
              <a:defRPr sz="2987"/>
            </a:lvl2pPr>
            <a:lvl3pPr>
              <a:defRPr sz="256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194560"/>
            <a:ext cx="4194386" cy="4065694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687AB-1567-46E8-B69D-3C45821BC136}" type="datetime1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88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487680"/>
            <a:ext cx="4194386" cy="170688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8734" y="1053254"/>
            <a:ext cx="6583680" cy="5198533"/>
          </a:xfrm>
        </p:spPr>
        <p:txBody>
          <a:bodyPr/>
          <a:lstStyle>
            <a:lvl1pPr marL="0" indent="0">
              <a:buNone/>
              <a:defRPr sz="3413"/>
            </a:lvl1pPr>
            <a:lvl2pPr marL="487695" indent="0">
              <a:buNone/>
              <a:defRPr sz="2987"/>
            </a:lvl2pPr>
            <a:lvl3pPr marL="975390" indent="0">
              <a:buNone/>
              <a:defRPr sz="2560"/>
            </a:lvl3pPr>
            <a:lvl4pPr marL="1463086" indent="0">
              <a:buNone/>
              <a:defRPr sz="2133"/>
            </a:lvl4pPr>
            <a:lvl5pPr marL="1950781" indent="0">
              <a:buNone/>
              <a:defRPr sz="2133"/>
            </a:lvl5pPr>
            <a:lvl6pPr marL="2438476" indent="0">
              <a:buNone/>
              <a:defRPr sz="2133"/>
            </a:lvl6pPr>
            <a:lvl7pPr marL="2926171" indent="0">
              <a:buNone/>
              <a:defRPr sz="2133"/>
            </a:lvl7pPr>
            <a:lvl8pPr marL="3413867" indent="0">
              <a:buNone/>
              <a:defRPr sz="2133"/>
            </a:lvl8pPr>
            <a:lvl9pPr marL="3901562" indent="0">
              <a:buNone/>
              <a:defRPr sz="21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194560"/>
            <a:ext cx="4194386" cy="4065694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BBB97-D7A3-40F6-B430-D2DB3B09C81E}" type="datetime1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16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A28A5-11CA-406A-8A5D-BCB924995877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25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0" y="389467"/>
            <a:ext cx="2804160" cy="61992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389467"/>
            <a:ext cx="8249920" cy="619929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36F81-CAF0-4C98-9F79-89E2467D0FC2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98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4080" y="389467"/>
            <a:ext cx="1121664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4080" y="1947333"/>
            <a:ext cx="1121664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" y="6780107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2FD10-3E0E-46A4-A990-A0FB21D75EE0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0" y="6780107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0" y="6780107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 rot="20326317">
            <a:off x="2535952" y="3228476"/>
            <a:ext cx="8717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67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dt="0"/>
  <p:txStyles>
    <p:titleStyle>
      <a:lvl1pPr algn="l" defTabSz="975390" rtl="0" eaLnBrk="1" latinLnBrk="0" hangingPunct="1">
        <a:lnSpc>
          <a:spcPct val="90000"/>
        </a:lnSpc>
        <a:spcBef>
          <a:spcPct val="0"/>
        </a:spcBef>
        <a:buNone/>
        <a:defRPr sz="4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848" indent="-243848" algn="l" defTabSz="975390" rtl="0" eaLnBrk="1" latinLnBrk="0" hangingPunct="1">
        <a:lnSpc>
          <a:spcPct val="90000"/>
        </a:lnSpc>
        <a:spcBef>
          <a:spcPts val="1067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73154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8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70693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2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68232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7001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71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5410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95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9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8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8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47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17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867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562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5.jpg"/><Relationship Id="rId7" Type="http://schemas.openxmlformats.org/officeDocument/2006/relationships/image" Target="../media/image69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g"/><Relationship Id="rId13" Type="http://schemas.openxmlformats.org/officeDocument/2006/relationships/image" Target="../media/image103.png"/><Relationship Id="rId18" Type="http://schemas.openxmlformats.org/officeDocument/2006/relationships/image" Target="../media/image108.jpg"/><Relationship Id="rId3" Type="http://schemas.openxmlformats.org/officeDocument/2006/relationships/image" Target="../media/image93.jpg"/><Relationship Id="rId21" Type="http://schemas.openxmlformats.org/officeDocument/2006/relationships/image" Target="../media/image111.png"/><Relationship Id="rId7" Type="http://schemas.openxmlformats.org/officeDocument/2006/relationships/image" Target="../media/image97.jpg"/><Relationship Id="rId12" Type="http://schemas.openxmlformats.org/officeDocument/2006/relationships/image" Target="../media/image102.jpg"/><Relationship Id="rId17" Type="http://schemas.openxmlformats.org/officeDocument/2006/relationships/image" Target="../media/image107.jpg"/><Relationship Id="rId2" Type="http://schemas.openxmlformats.org/officeDocument/2006/relationships/image" Target="../media/image92.jpg"/><Relationship Id="rId16" Type="http://schemas.openxmlformats.org/officeDocument/2006/relationships/image" Target="../media/image106.jpg"/><Relationship Id="rId20" Type="http://schemas.openxmlformats.org/officeDocument/2006/relationships/image" Target="../media/image1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g"/><Relationship Id="rId11" Type="http://schemas.openxmlformats.org/officeDocument/2006/relationships/image" Target="../media/image101.jpg"/><Relationship Id="rId5" Type="http://schemas.openxmlformats.org/officeDocument/2006/relationships/image" Target="../media/image95.jpg"/><Relationship Id="rId15" Type="http://schemas.openxmlformats.org/officeDocument/2006/relationships/image" Target="../media/image105.png"/><Relationship Id="rId10" Type="http://schemas.openxmlformats.org/officeDocument/2006/relationships/image" Target="../media/image100.jpg"/><Relationship Id="rId19" Type="http://schemas.openxmlformats.org/officeDocument/2006/relationships/image" Target="../media/image109.png"/><Relationship Id="rId4" Type="http://schemas.openxmlformats.org/officeDocument/2006/relationships/image" Target="../media/image94.jpg"/><Relationship Id="rId9" Type="http://schemas.openxmlformats.org/officeDocument/2006/relationships/image" Target="../media/image99.jpg"/><Relationship Id="rId14" Type="http://schemas.openxmlformats.org/officeDocument/2006/relationships/image" Target="../media/image104.jpg"/><Relationship Id="rId2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1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4100" y="1981200"/>
            <a:ext cx="469900" cy="635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8100" y="1079500"/>
            <a:ext cx="673100" cy="6477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13002" y="763058"/>
            <a:ext cx="3380104" cy="1136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300" spc="-10" dirty="0">
                <a:solidFill>
                  <a:srgbClr val="000000"/>
                </a:solidFill>
              </a:rPr>
              <a:t>ENOME</a:t>
            </a:r>
            <a:endParaRPr sz="7300"/>
          </a:p>
        </p:txBody>
      </p:sp>
      <p:sp>
        <p:nvSpPr>
          <p:cNvPr id="6" name="object 6"/>
          <p:cNvSpPr txBox="1"/>
          <p:nvPr/>
        </p:nvSpPr>
        <p:spPr>
          <a:xfrm>
            <a:off x="1275609" y="1676929"/>
            <a:ext cx="6000750" cy="1114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150" spc="120" dirty="0">
                <a:latin typeface="Times New Roman"/>
                <a:cs typeface="Times New Roman"/>
              </a:rPr>
              <a:t>ALTERATION</a:t>
            </a:r>
            <a:endParaRPr sz="7150">
              <a:latin typeface="Times New Roman"/>
              <a:cs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7300" y="5194300"/>
            <a:ext cx="2844800" cy="533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46600" y="4610100"/>
            <a:ext cx="698500" cy="533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73900" y="4610100"/>
            <a:ext cx="2184400" cy="5334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48800" y="4610100"/>
            <a:ext cx="1600200" cy="5207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366500" y="4711700"/>
            <a:ext cx="520700" cy="3302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11600" y="3251200"/>
            <a:ext cx="508000" cy="4064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7300" y="2654300"/>
            <a:ext cx="2171700" cy="5334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96000" y="2070100"/>
            <a:ext cx="5816600" cy="53340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1661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125"/>
              </a:spcBef>
            </a:pPr>
            <a:r>
              <a:rPr sz="6000" spc="-30" dirty="0">
                <a:solidFill>
                  <a:srgbClr val="000000"/>
                </a:solidFill>
              </a:rPr>
              <a:t>MUYAYION</a:t>
            </a:r>
            <a:endParaRPr sz="6000"/>
          </a:p>
        </p:txBody>
      </p:sp>
      <p:sp>
        <p:nvSpPr>
          <p:cNvPr id="12" name="object 12"/>
          <p:cNvSpPr txBox="1"/>
          <p:nvPr/>
        </p:nvSpPr>
        <p:spPr>
          <a:xfrm>
            <a:off x="9183978" y="1914348"/>
            <a:ext cx="2684145" cy="126936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 indent="1133475">
              <a:lnSpc>
                <a:spcPts val="4600"/>
              </a:lnSpc>
              <a:spcBef>
                <a:spcPts val="745"/>
              </a:spcBef>
            </a:pPr>
            <a:r>
              <a:rPr sz="4300" spc="65" dirty="0">
                <a:latin typeface="Arial MT"/>
                <a:cs typeface="Arial MT"/>
              </a:rPr>
              <a:t>enetic </a:t>
            </a:r>
            <a:r>
              <a:rPr sz="4300" spc="100" dirty="0">
                <a:latin typeface="Arial MT"/>
                <a:cs typeface="Arial MT"/>
              </a:rPr>
              <a:t>nucleotide</a:t>
            </a:r>
            <a:endParaRPr sz="43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4558" y="1914348"/>
            <a:ext cx="2870835" cy="1853564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94615" marR="5080" indent="-81915">
              <a:lnSpc>
                <a:spcPts val="4600"/>
              </a:lnSpc>
              <a:spcBef>
                <a:spcPts val="745"/>
              </a:spcBef>
              <a:buClr>
                <a:srgbClr val="1CACDB"/>
              </a:buClr>
              <a:buChar char="•"/>
              <a:tabLst>
                <a:tab pos="94615" algn="l"/>
                <a:tab pos="356870" algn="l"/>
              </a:tabLst>
            </a:pPr>
            <a:r>
              <a:rPr sz="4300" spc="90" dirty="0">
                <a:latin typeface="Arial MT"/>
                <a:cs typeface="Arial MT"/>
              </a:rPr>
              <a:t>	Mutations </a:t>
            </a:r>
            <a:r>
              <a:rPr sz="4300" spc="110" dirty="0">
                <a:latin typeface="Arial MT"/>
                <a:cs typeface="Arial MT"/>
              </a:rPr>
              <a:t>material; </a:t>
            </a:r>
            <a:r>
              <a:rPr sz="4300" spc="50" dirty="0">
                <a:latin typeface="Arial MT"/>
                <a:cs typeface="Arial MT"/>
              </a:rPr>
              <a:t>sequence</a:t>
            </a:r>
            <a:endParaRPr sz="43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55236" y="1914348"/>
            <a:ext cx="4591050" cy="1853564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 indent="610870">
              <a:lnSpc>
                <a:spcPts val="4600"/>
              </a:lnSpc>
              <a:spcBef>
                <a:spcPts val="745"/>
              </a:spcBef>
              <a:tabLst>
                <a:tab pos="2044064" algn="l"/>
                <a:tab pos="2753360" algn="l"/>
                <a:tab pos="3633470" algn="l"/>
                <a:tab pos="3783329" algn="l"/>
              </a:tabLst>
            </a:pPr>
            <a:r>
              <a:rPr sz="4300" spc="-25" dirty="0">
                <a:latin typeface="Arial MT"/>
                <a:cs typeface="Arial MT"/>
              </a:rPr>
              <a:t>are</a:t>
            </a:r>
            <a:r>
              <a:rPr sz="4300" dirty="0">
                <a:latin typeface="Arial MT"/>
                <a:cs typeface="Arial MT"/>
              </a:rPr>
              <a:t>	</a:t>
            </a:r>
            <a:r>
              <a:rPr sz="4300" spc="90" dirty="0">
                <a:latin typeface="Arial MT"/>
                <a:cs typeface="Arial MT"/>
              </a:rPr>
              <a:t>chan</a:t>
            </a:r>
            <a:r>
              <a:rPr sz="4300" dirty="0">
                <a:latin typeface="Arial MT"/>
                <a:cs typeface="Arial MT"/>
              </a:rPr>
              <a:t>	</a:t>
            </a:r>
            <a:r>
              <a:rPr sz="4300" spc="65" dirty="0">
                <a:latin typeface="Arial MT"/>
                <a:cs typeface="Arial MT"/>
              </a:rPr>
              <a:t>es </a:t>
            </a:r>
            <a:r>
              <a:rPr sz="4300" spc="80" dirty="0">
                <a:latin typeface="Arial MT"/>
                <a:cs typeface="Arial MT"/>
              </a:rPr>
              <a:t>changes</a:t>
            </a:r>
            <a:r>
              <a:rPr sz="4300" dirty="0">
                <a:latin typeface="Arial MT"/>
                <a:cs typeface="Arial MT"/>
              </a:rPr>
              <a:t>	</a:t>
            </a:r>
            <a:r>
              <a:rPr sz="4300" spc="35" dirty="0">
                <a:latin typeface="Arial MT"/>
                <a:cs typeface="Arial MT"/>
              </a:rPr>
              <a:t>in</a:t>
            </a:r>
            <a:r>
              <a:rPr sz="4300" dirty="0">
                <a:latin typeface="Arial MT"/>
                <a:cs typeface="Arial MT"/>
              </a:rPr>
              <a:t>		</a:t>
            </a:r>
            <a:r>
              <a:rPr sz="4300" spc="45" dirty="0">
                <a:latin typeface="Arial MT"/>
                <a:cs typeface="Arial MT"/>
              </a:rPr>
              <a:t>the</a:t>
            </a:r>
            <a:endParaRPr sz="4300">
              <a:latin typeface="Arial MT"/>
              <a:cs typeface="Arial MT"/>
            </a:endParaRPr>
          </a:p>
          <a:p>
            <a:pPr marL="525145">
              <a:lnSpc>
                <a:spcPts val="4540"/>
              </a:lnSpc>
            </a:pPr>
            <a:r>
              <a:rPr sz="4300" spc="-20" dirty="0">
                <a:latin typeface="Arial MT"/>
                <a:cs typeface="Arial MT"/>
              </a:rPr>
              <a:t>DNA.</a:t>
            </a:r>
            <a:endParaRPr sz="43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4230" y="3851275"/>
            <a:ext cx="10742295" cy="187325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97790" marR="5080" indent="-85725">
              <a:lnSpc>
                <a:spcPct val="89100"/>
              </a:lnSpc>
              <a:spcBef>
                <a:spcPts val="690"/>
              </a:spcBef>
              <a:buClr>
                <a:srgbClr val="21AAE1"/>
              </a:buClr>
              <a:buChar char="•"/>
              <a:tabLst>
                <a:tab pos="97790" algn="l"/>
                <a:tab pos="345440" algn="l"/>
                <a:tab pos="1129030" algn="l"/>
                <a:tab pos="2294890" algn="l"/>
                <a:tab pos="2684780" algn="l"/>
                <a:tab pos="4237990" algn="l"/>
                <a:tab pos="5734685" algn="l"/>
                <a:tab pos="6844030" algn="l"/>
                <a:tab pos="8267700" algn="l"/>
                <a:tab pos="8288020" algn="l"/>
                <a:tab pos="9857105" algn="l"/>
              </a:tabLst>
            </a:pPr>
            <a:r>
              <a:rPr sz="4350" spc="95" dirty="0">
                <a:latin typeface="Arial MT"/>
                <a:cs typeface="Arial MT"/>
              </a:rPr>
              <a:t>	In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20" dirty="0">
                <a:latin typeface="Arial MT"/>
                <a:cs typeface="Arial MT"/>
              </a:rPr>
              <a:t>gene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05" dirty="0">
                <a:latin typeface="Arial MT"/>
                <a:cs typeface="Arial MT"/>
              </a:rPr>
              <a:t>mutations,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70" dirty="0">
                <a:latin typeface="Arial MT"/>
                <a:cs typeface="Arial MT"/>
              </a:rPr>
              <a:t>the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25" dirty="0">
                <a:latin typeface="Arial MT"/>
                <a:cs typeface="Arial MT"/>
              </a:rPr>
              <a:t>DNA</a:t>
            </a:r>
            <a:r>
              <a:rPr sz="4350" dirty="0">
                <a:latin typeface="Arial MT"/>
                <a:cs typeface="Arial MT"/>
              </a:rPr>
              <a:t>		</a:t>
            </a:r>
            <a:r>
              <a:rPr sz="4350" spc="70" dirty="0">
                <a:latin typeface="Arial MT"/>
                <a:cs typeface="Arial MT"/>
              </a:rPr>
              <a:t>code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70" dirty="0">
                <a:latin typeface="Arial MT"/>
                <a:cs typeface="Arial MT"/>
              </a:rPr>
              <a:t>will </a:t>
            </a:r>
            <a:r>
              <a:rPr sz="4350" dirty="0">
                <a:latin typeface="Arial MT"/>
                <a:cs typeface="Arial MT"/>
              </a:rPr>
              <a:t>have</a:t>
            </a:r>
            <a:r>
              <a:rPr sz="4350" spc="215" dirty="0">
                <a:latin typeface="Arial MT"/>
                <a:cs typeface="Arial MT"/>
              </a:rPr>
              <a:t> </a:t>
            </a:r>
            <a:r>
              <a:rPr sz="4350" dirty="0">
                <a:latin typeface="Arial MT"/>
                <a:cs typeface="Arial MT"/>
              </a:rPr>
              <a:t>a</a:t>
            </a:r>
            <a:r>
              <a:rPr sz="4350" spc="30" dirty="0">
                <a:latin typeface="Arial MT"/>
                <a:cs typeface="Arial MT"/>
              </a:rPr>
              <a:t> </a:t>
            </a:r>
            <a:r>
              <a:rPr sz="4350" spc="-20" dirty="0">
                <a:latin typeface="Arial MT"/>
                <a:cs typeface="Arial MT"/>
              </a:rPr>
              <a:t>base</a:t>
            </a:r>
            <a:r>
              <a:rPr sz="4350" dirty="0">
                <a:latin typeface="Arial MT"/>
                <a:cs typeface="Arial MT"/>
              </a:rPr>
              <a:t>	more)</a:t>
            </a:r>
            <a:r>
              <a:rPr sz="4350" spc="440" dirty="0">
                <a:latin typeface="Arial MT"/>
                <a:cs typeface="Arial MT"/>
              </a:rPr>
              <a:t> </a:t>
            </a:r>
            <a:r>
              <a:rPr sz="4350" spc="150" dirty="0">
                <a:latin typeface="Arial MT"/>
                <a:cs typeface="Arial MT"/>
              </a:rPr>
              <a:t>missin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10" dirty="0">
                <a:latin typeface="Arial MT"/>
                <a:cs typeface="Arial MT"/>
              </a:rPr>
              <a:t>added, </a:t>
            </a:r>
            <a:r>
              <a:rPr sz="4350" spc="55" dirty="0">
                <a:latin typeface="Arial MT"/>
                <a:cs typeface="Arial MT"/>
              </a:rPr>
              <a:t>exchan</a:t>
            </a:r>
            <a:r>
              <a:rPr sz="4350" dirty="0">
                <a:latin typeface="Arial MT"/>
                <a:cs typeface="Arial MT"/>
              </a:rPr>
              <a:t>	ed</a:t>
            </a:r>
            <a:r>
              <a:rPr sz="4350" spc="60" dirty="0">
                <a:latin typeface="Arial MT"/>
                <a:cs typeface="Arial MT"/>
              </a:rPr>
              <a:t> </a:t>
            </a:r>
            <a:r>
              <a:rPr sz="4350" dirty="0">
                <a:latin typeface="Arial MT"/>
                <a:cs typeface="Arial MT"/>
              </a:rPr>
              <a:t>in</a:t>
            </a:r>
            <a:r>
              <a:rPr sz="4350" spc="305" dirty="0">
                <a:latin typeface="Arial MT"/>
                <a:cs typeface="Arial MT"/>
              </a:rPr>
              <a:t> </a:t>
            </a:r>
            <a:r>
              <a:rPr sz="4350" dirty="0">
                <a:latin typeface="Arial MT"/>
                <a:cs typeface="Arial MT"/>
              </a:rPr>
              <a:t>a</a:t>
            </a:r>
            <a:r>
              <a:rPr sz="4350" spc="-25" dirty="0">
                <a:latin typeface="Arial MT"/>
                <a:cs typeface="Arial MT"/>
              </a:rPr>
              <a:t> </a:t>
            </a:r>
            <a:r>
              <a:rPr sz="4350" spc="90" dirty="0">
                <a:latin typeface="Arial MT"/>
                <a:cs typeface="Arial MT"/>
              </a:rPr>
              <a:t>codon.</a:t>
            </a:r>
            <a:endParaRPr sz="4350">
              <a:latin typeface="Arial MT"/>
              <a:cs typeface="Arial MT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300" y="4267200"/>
            <a:ext cx="495300" cy="419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64900" y="3784600"/>
            <a:ext cx="609600" cy="431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8100" y="3009900"/>
            <a:ext cx="546100" cy="317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53500" y="2908300"/>
            <a:ext cx="723900" cy="114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391900" y="2336800"/>
            <a:ext cx="508000" cy="4064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1661" rIns="0" bIns="0" rtlCol="0">
            <a:spAutoFit/>
          </a:bodyPr>
          <a:lstStyle/>
          <a:p>
            <a:pPr marL="44450">
              <a:lnSpc>
                <a:spcPct val="100000"/>
              </a:lnSpc>
              <a:spcBef>
                <a:spcPts val="125"/>
              </a:spcBef>
            </a:pPr>
            <a:r>
              <a:rPr sz="6000" spc="-30" dirty="0">
                <a:solidFill>
                  <a:srgbClr val="000000"/>
                </a:solidFill>
              </a:rPr>
              <a:t>MUYAYION</a:t>
            </a:r>
            <a:endParaRPr sz="6000"/>
          </a:p>
        </p:txBody>
      </p:sp>
      <p:sp>
        <p:nvSpPr>
          <p:cNvPr id="9" name="object 9"/>
          <p:cNvSpPr txBox="1"/>
          <p:nvPr/>
        </p:nvSpPr>
        <p:spPr>
          <a:xfrm>
            <a:off x="1164230" y="2162175"/>
            <a:ext cx="10067290" cy="263525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96520" marR="494030" indent="-84455">
              <a:lnSpc>
                <a:spcPts val="4600"/>
              </a:lnSpc>
              <a:spcBef>
                <a:spcPts val="795"/>
              </a:spcBef>
              <a:buClr>
                <a:srgbClr val="1CAFE2"/>
              </a:buClr>
              <a:buChar char="•"/>
              <a:tabLst>
                <a:tab pos="96520" algn="l"/>
                <a:tab pos="1300480" algn="l"/>
                <a:tab pos="3014980" algn="l"/>
                <a:tab pos="4647565" algn="l"/>
                <a:tab pos="5492750" algn="l"/>
                <a:tab pos="7403465" algn="l"/>
              </a:tabLst>
            </a:pPr>
            <a:r>
              <a:rPr sz="4350" spc="-25" dirty="0">
                <a:latin typeface="Arial MT"/>
                <a:cs typeface="Arial MT"/>
              </a:rPr>
              <a:t>may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00" dirty="0">
                <a:latin typeface="Arial MT"/>
                <a:cs typeface="Arial MT"/>
              </a:rPr>
              <a:t>involve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50" dirty="0">
                <a:latin typeface="Arial MT"/>
                <a:cs typeface="Arial MT"/>
              </a:rPr>
              <a:t>large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05" dirty="0">
                <a:latin typeface="Arial MT"/>
                <a:cs typeface="Arial MT"/>
              </a:rPr>
              <a:t>sections </a:t>
            </a:r>
            <a:r>
              <a:rPr sz="4350" spc="85" dirty="0">
                <a:latin typeface="Arial MT"/>
                <a:cs typeface="Arial MT"/>
              </a:rPr>
              <a:t>chromosomes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05" dirty="0">
                <a:latin typeface="Arial MT"/>
                <a:cs typeface="Arial MT"/>
              </a:rPr>
              <a:t>single</a:t>
            </a:r>
            <a:r>
              <a:rPr sz="4350" spc="180" dirty="0">
                <a:latin typeface="Arial MT"/>
                <a:cs typeface="Arial MT"/>
              </a:rPr>
              <a:t> </a:t>
            </a:r>
            <a:r>
              <a:rPr sz="4350" dirty="0">
                <a:latin typeface="Arial MT"/>
                <a:cs typeface="Arial MT"/>
              </a:rPr>
              <a:t>base</a:t>
            </a:r>
            <a:r>
              <a:rPr sz="4350" spc="155" dirty="0">
                <a:latin typeface="Arial MT"/>
                <a:cs typeface="Arial MT"/>
              </a:rPr>
              <a:t> </a:t>
            </a:r>
            <a:r>
              <a:rPr sz="4350" spc="120" dirty="0">
                <a:latin typeface="Arial MT"/>
                <a:cs typeface="Arial MT"/>
              </a:rPr>
              <a:t>pairs</a:t>
            </a:r>
            <a:endParaRPr sz="4350">
              <a:latin typeface="Arial MT"/>
              <a:cs typeface="Arial MT"/>
            </a:endParaRPr>
          </a:p>
          <a:p>
            <a:pPr marL="113030" marR="5080" indent="-100965">
              <a:lnSpc>
                <a:spcPts val="4600"/>
              </a:lnSpc>
              <a:spcBef>
                <a:spcPts val="1500"/>
              </a:spcBef>
              <a:buClr>
                <a:srgbClr val="18AFDF"/>
              </a:buClr>
              <a:buChar char="•"/>
              <a:tabLst>
                <a:tab pos="113030" algn="l"/>
                <a:tab pos="355600" algn="l"/>
                <a:tab pos="2383790" algn="l"/>
                <a:tab pos="3462020" algn="l"/>
                <a:tab pos="4947920" algn="l"/>
                <a:tab pos="7411084" algn="l"/>
                <a:tab pos="8781415" algn="l"/>
              </a:tabLst>
            </a:pPr>
            <a:r>
              <a:rPr sz="4350" spc="70" dirty="0">
                <a:latin typeface="Arial MT"/>
                <a:cs typeface="Arial MT"/>
              </a:rPr>
              <a:t>Mutations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40" dirty="0">
                <a:latin typeface="Arial MT"/>
                <a:cs typeface="Arial MT"/>
              </a:rPr>
              <a:t>can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55" dirty="0">
                <a:latin typeface="Arial MT"/>
                <a:cs typeface="Arial MT"/>
              </a:rPr>
              <a:t>change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30" dirty="0">
                <a:latin typeface="Arial MT"/>
                <a:cs typeface="Arial MT"/>
              </a:rPr>
              <a:t>the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40" dirty="0">
                <a:latin typeface="Arial MT"/>
                <a:cs typeface="Arial MT"/>
              </a:rPr>
              <a:t>readi </a:t>
            </a:r>
            <a:r>
              <a:rPr sz="4350" spc="-10" dirty="0">
                <a:latin typeface="Arial MT"/>
                <a:cs typeface="Arial MT"/>
              </a:rPr>
              <a:t>frame</a:t>
            </a:r>
            <a:r>
              <a:rPr sz="4350" dirty="0">
                <a:latin typeface="Arial MT"/>
                <a:cs typeface="Arial MT"/>
              </a:rPr>
              <a:t>	a</a:t>
            </a:r>
            <a:r>
              <a:rPr sz="4350" spc="10" dirty="0">
                <a:latin typeface="Arial MT"/>
                <a:cs typeface="Arial MT"/>
              </a:rPr>
              <a:t> </a:t>
            </a:r>
            <a:r>
              <a:rPr sz="4350" dirty="0">
                <a:latin typeface="Arial MT"/>
                <a:cs typeface="Arial MT"/>
              </a:rPr>
              <a:t>gene</a:t>
            </a:r>
            <a:r>
              <a:rPr sz="4350" spc="160" dirty="0">
                <a:latin typeface="Arial MT"/>
                <a:cs typeface="Arial MT"/>
              </a:rPr>
              <a:t> </a:t>
            </a:r>
            <a:r>
              <a:rPr sz="4350" spc="105" dirty="0">
                <a:latin typeface="Arial MT"/>
                <a:cs typeface="Arial MT"/>
              </a:rPr>
              <a:t>transcript.</a:t>
            </a:r>
            <a:endParaRPr sz="4350">
              <a:latin typeface="Arial MT"/>
              <a:cs typeface="Arial MT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10600" y="5499100"/>
            <a:ext cx="571500" cy="495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2200" y="4470400"/>
            <a:ext cx="342900" cy="3937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32500" y="4470400"/>
            <a:ext cx="660400" cy="393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63700" y="2197100"/>
            <a:ext cx="2387600" cy="4445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40391" y="890411"/>
            <a:ext cx="9590405" cy="8851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783080" algn="l"/>
              </a:tabLst>
            </a:pPr>
            <a:r>
              <a:rPr sz="5600" spc="229" dirty="0">
                <a:solidFill>
                  <a:srgbClr val="000000"/>
                </a:solidFill>
                <a:latin typeface="Cambria"/>
                <a:cs typeface="Cambria"/>
              </a:rPr>
              <a:t>How</a:t>
            </a:r>
            <a:r>
              <a:rPr sz="5600" dirty="0">
                <a:solidFill>
                  <a:srgbClr val="000000"/>
                </a:solidFill>
                <a:latin typeface="Cambria"/>
                <a:cs typeface="Cambria"/>
              </a:rPr>
              <a:t>	</a:t>
            </a:r>
            <a:r>
              <a:rPr sz="5600" spc="235" dirty="0">
                <a:solidFill>
                  <a:srgbClr val="000000"/>
                </a:solidFill>
                <a:latin typeface="Cambria"/>
                <a:cs typeface="Cambria"/>
              </a:rPr>
              <a:t>common</a:t>
            </a:r>
            <a:r>
              <a:rPr sz="5600" spc="27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5600" dirty="0">
                <a:solidFill>
                  <a:srgbClr val="000000"/>
                </a:solidFill>
                <a:latin typeface="Cambria"/>
                <a:cs typeface="Cambria"/>
              </a:rPr>
              <a:t>are</a:t>
            </a:r>
            <a:r>
              <a:rPr sz="5600" spc="14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5600" spc="114" dirty="0">
                <a:solidFill>
                  <a:srgbClr val="000000"/>
                </a:solidFill>
                <a:latin typeface="Cambria"/>
                <a:cs typeface="Cambria"/>
              </a:rPr>
              <a:t>mutations?</a:t>
            </a:r>
            <a:endParaRPr sz="56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9352" y="2046993"/>
            <a:ext cx="10148570" cy="655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2586355" algn="l"/>
                <a:tab pos="8099425" algn="l"/>
              </a:tabLst>
            </a:pPr>
            <a:r>
              <a:rPr sz="4100" spc="-2025" dirty="0">
                <a:latin typeface="Arial MT"/>
                <a:cs typeface="Arial MT"/>
              </a:rPr>
              <a:t>M</a:t>
            </a:r>
            <a:r>
              <a:rPr sz="5850" baseline="-11396" dirty="0">
                <a:latin typeface="Arial MT"/>
                <a:cs typeface="Arial MT"/>
              </a:rPr>
              <a:t>.</a:t>
            </a:r>
            <a:r>
              <a:rPr sz="5850" spc="-135" baseline="-11396" dirty="0">
                <a:latin typeface="Arial MT"/>
                <a:cs typeface="Arial MT"/>
              </a:rPr>
              <a:t> </a:t>
            </a:r>
            <a:r>
              <a:rPr sz="4100" spc="-10" dirty="0">
                <a:latin typeface="Arial MT"/>
                <a:cs typeface="Arial MT"/>
              </a:rPr>
              <a:t>utations</a:t>
            </a:r>
            <a:r>
              <a:rPr sz="4100" dirty="0">
                <a:latin typeface="Arial MT"/>
                <a:cs typeface="Arial MT"/>
              </a:rPr>
              <a:t>	</a:t>
            </a:r>
            <a:r>
              <a:rPr sz="4100" spc="100" dirty="0">
                <a:latin typeface="Arial MT"/>
                <a:cs typeface="Arial MT"/>
              </a:rPr>
              <a:t>occurs</a:t>
            </a:r>
            <a:r>
              <a:rPr sz="4100" spc="455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at</a:t>
            </a:r>
            <a:r>
              <a:rPr sz="4100" spc="430" dirty="0">
                <a:latin typeface="Arial MT"/>
                <a:cs typeface="Arial MT"/>
              </a:rPr>
              <a:t> </a:t>
            </a:r>
            <a:r>
              <a:rPr sz="4050" spc="190" dirty="0">
                <a:latin typeface="Trebuchet MS"/>
                <a:cs typeface="Trebuchet MS"/>
              </a:rPr>
              <a:t>a</a:t>
            </a:r>
            <a:r>
              <a:rPr sz="4050" spc="80" dirty="0">
                <a:latin typeface="Trebuchet MS"/>
                <a:cs typeface="Trebuchet MS"/>
              </a:rPr>
              <a:t> </a:t>
            </a:r>
            <a:r>
              <a:rPr sz="4050" spc="-10" dirty="0">
                <a:latin typeface="Trebuchet MS"/>
                <a:cs typeface="Trebuchet MS"/>
              </a:rPr>
              <a:t>frequency</a:t>
            </a:r>
            <a:r>
              <a:rPr sz="4050" dirty="0">
                <a:latin typeface="Trebuchet MS"/>
                <a:cs typeface="Trebuchet MS"/>
              </a:rPr>
              <a:t>	</a:t>
            </a:r>
            <a:r>
              <a:rPr sz="4050" spc="-85" dirty="0">
                <a:latin typeface="Trebuchet MS"/>
                <a:cs typeface="Trebuchet MS"/>
              </a:rPr>
              <a:t>o/</a:t>
            </a:r>
            <a:r>
              <a:rPr sz="4050" spc="-225" dirty="0">
                <a:latin typeface="Trebuchet MS"/>
                <a:cs typeface="Trebuchet MS"/>
              </a:rPr>
              <a:t> </a:t>
            </a:r>
            <a:r>
              <a:rPr sz="4050" spc="-10" dirty="0">
                <a:latin typeface="Trebuchet MS"/>
                <a:cs typeface="Trebuchet MS"/>
              </a:rPr>
              <a:t>about</a:t>
            </a:r>
            <a:endParaRPr sz="40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5572" y="2459743"/>
            <a:ext cx="7915909" cy="18872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27685">
              <a:lnSpc>
                <a:spcPts val="4860"/>
              </a:lnSpc>
              <a:spcBef>
                <a:spcPts val="130"/>
              </a:spcBef>
            </a:pPr>
            <a:r>
              <a:rPr sz="3900" dirty="0">
                <a:latin typeface="Arial MT"/>
                <a:cs typeface="Arial MT"/>
              </a:rPr>
              <a:t>in</a:t>
            </a:r>
            <a:r>
              <a:rPr sz="3900" spc="375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every</a:t>
            </a:r>
            <a:r>
              <a:rPr sz="4100" spc="50" dirty="0">
                <a:latin typeface="Arial MT"/>
                <a:cs typeface="Arial MT"/>
              </a:rPr>
              <a:t> </a:t>
            </a:r>
            <a:r>
              <a:rPr sz="4100" spc="200" dirty="0">
                <a:latin typeface="Arial MT"/>
                <a:cs typeface="Arial MT"/>
              </a:rPr>
              <a:t>1</a:t>
            </a:r>
            <a:r>
              <a:rPr sz="4100" spc="-254" dirty="0">
                <a:latin typeface="Arial MT"/>
                <a:cs typeface="Arial MT"/>
              </a:rPr>
              <a:t> </a:t>
            </a:r>
            <a:r>
              <a:rPr sz="4100" spc="145" dirty="0">
                <a:latin typeface="Arial MT"/>
                <a:cs typeface="Arial MT"/>
              </a:rPr>
              <a:t>billion</a:t>
            </a:r>
            <a:r>
              <a:rPr sz="4100" spc="-65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base</a:t>
            </a:r>
            <a:r>
              <a:rPr sz="4100" spc="-10" dirty="0">
                <a:latin typeface="Arial MT"/>
                <a:cs typeface="Arial MT"/>
              </a:rPr>
              <a:t> </a:t>
            </a:r>
            <a:r>
              <a:rPr sz="4100" spc="65" dirty="0">
                <a:latin typeface="Arial MT"/>
                <a:cs typeface="Arial MT"/>
              </a:rPr>
              <a:t>pairs.</a:t>
            </a:r>
            <a:endParaRPr sz="4100">
              <a:latin typeface="Arial MT"/>
              <a:cs typeface="Arial MT"/>
            </a:endParaRPr>
          </a:p>
          <a:p>
            <a:pPr marL="318770" indent="-306070">
              <a:lnSpc>
                <a:spcPts val="4850"/>
              </a:lnSpc>
              <a:buClr>
                <a:srgbClr val="1AA8DD"/>
              </a:buClr>
              <a:buChar char="•"/>
              <a:tabLst>
                <a:tab pos="318770" algn="l"/>
              </a:tabLst>
            </a:pPr>
            <a:r>
              <a:rPr sz="4100" spc="55" dirty="0">
                <a:latin typeface="Arial MT"/>
                <a:cs typeface="Arial MT"/>
              </a:rPr>
              <a:t>Mutations</a:t>
            </a:r>
            <a:r>
              <a:rPr sz="4100" spc="315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happen</a:t>
            </a:r>
            <a:r>
              <a:rPr sz="4100" spc="250" dirty="0">
                <a:latin typeface="Arial MT"/>
                <a:cs typeface="Arial MT"/>
              </a:rPr>
              <a:t> </a:t>
            </a:r>
            <a:r>
              <a:rPr sz="4100" spc="40" dirty="0">
                <a:latin typeface="Arial MT"/>
                <a:cs typeface="Arial MT"/>
              </a:rPr>
              <a:t>regularly</a:t>
            </a:r>
            <a:endParaRPr sz="4100">
              <a:latin typeface="Arial MT"/>
              <a:cs typeface="Arial MT"/>
            </a:endParaRPr>
          </a:p>
          <a:p>
            <a:pPr marL="320040" indent="-307340">
              <a:lnSpc>
                <a:spcPts val="4910"/>
              </a:lnSpc>
              <a:buClr>
                <a:srgbClr val="18A8E8"/>
              </a:buClr>
              <a:buChar char="•"/>
              <a:tabLst>
                <a:tab pos="320040" algn="l"/>
              </a:tabLst>
            </a:pPr>
            <a:r>
              <a:rPr sz="4100" spc="55" dirty="0">
                <a:latin typeface="Arial MT"/>
                <a:cs typeface="Arial MT"/>
              </a:rPr>
              <a:t>Almost</a:t>
            </a:r>
            <a:r>
              <a:rPr sz="4100" spc="250" dirty="0">
                <a:latin typeface="Arial MT"/>
                <a:cs typeface="Arial MT"/>
              </a:rPr>
              <a:t> </a:t>
            </a:r>
            <a:r>
              <a:rPr sz="4100" spc="75" dirty="0">
                <a:latin typeface="Arial MT"/>
                <a:cs typeface="Arial MT"/>
              </a:rPr>
              <a:t>all</a:t>
            </a:r>
            <a:r>
              <a:rPr sz="4100" spc="-5" dirty="0">
                <a:latin typeface="Arial MT"/>
                <a:cs typeface="Arial MT"/>
              </a:rPr>
              <a:t> </a:t>
            </a:r>
            <a:r>
              <a:rPr sz="4100" spc="75" dirty="0">
                <a:latin typeface="Arial MT"/>
                <a:cs typeface="Arial MT"/>
              </a:rPr>
              <a:t>mutations</a:t>
            </a:r>
            <a:r>
              <a:rPr sz="4100" spc="200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are</a:t>
            </a:r>
            <a:r>
              <a:rPr sz="4100" spc="-55" dirty="0">
                <a:latin typeface="Arial MT"/>
                <a:cs typeface="Arial MT"/>
              </a:rPr>
              <a:t> </a:t>
            </a:r>
            <a:r>
              <a:rPr sz="4100" spc="-10" dirty="0">
                <a:latin typeface="Arial MT"/>
                <a:cs typeface="Arial MT"/>
              </a:rPr>
              <a:t>neutral</a:t>
            </a:r>
            <a:endParaRPr sz="41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4553" y="4301419"/>
            <a:ext cx="10109200" cy="662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5808345" algn="l"/>
                <a:tab pos="8679180" algn="l"/>
              </a:tabLst>
            </a:pPr>
            <a:r>
              <a:rPr sz="4150" spc="-10" dirty="0">
                <a:latin typeface="Arial MT"/>
                <a:cs typeface="Arial MT"/>
              </a:rPr>
              <a:t>Chemicals</a:t>
            </a:r>
            <a:r>
              <a:rPr sz="4150" dirty="0">
                <a:latin typeface="Arial MT"/>
                <a:cs typeface="Arial MT"/>
              </a:rPr>
              <a:t>	</a:t>
            </a:r>
            <a:r>
              <a:rPr sz="4150" spc="-10" dirty="0">
                <a:latin typeface="Arial MT"/>
                <a:cs typeface="Arial MT"/>
              </a:rPr>
              <a:t>radiation</a:t>
            </a:r>
            <a:r>
              <a:rPr sz="4150" dirty="0">
                <a:latin typeface="Arial MT"/>
                <a:cs typeface="Arial MT"/>
              </a:rPr>
              <a:t>	</a:t>
            </a:r>
            <a:r>
              <a:rPr sz="4150" spc="-10" dirty="0">
                <a:latin typeface="Arial MT"/>
                <a:cs typeface="Arial MT"/>
              </a:rPr>
              <a:t>cause</a:t>
            </a:r>
            <a:endParaRPr sz="41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87806" y="4726693"/>
            <a:ext cx="2392045" cy="655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100" spc="65" dirty="0">
                <a:latin typeface="Arial MT"/>
                <a:cs typeface="Arial MT"/>
              </a:rPr>
              <a:t>mutations</a:t>
            </a:r>
            <a:endParaRPr sz="41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5901" y="5336116"/>
            <a:ext cx="10110470" cy="6477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18770" indent="-306070">
              <a:lnSpc>
                <a:spcPct val="100000"/>
              </a:lnSpc>
              <a:spcBef>
                <a:spcPts val="130"/>
              </a:spcBef>
              <a:buClr>
                <a:srgbClr val="1CAAE8"/>
              </a:buClr>
              <a:buChar char="•"/>
              <a:tabLst>
                <a:tab pos="318770" algn="l"/>
                <a:tab pos="8021955" algn="l"/>
              </a:tabLst>
            </a:pPr>
            <a:r>
              <a:rPr sz="4050" dirty="0">
                <a:latin typeface="Arial MT"/>
                <a:cs typeface="Arial MT"/>
              </a:rPr>
              <a:t>Many</a:t>
            </a:r>
            <a:r>
              <a:rPr sz="4050" spc="229" dirty="0">
                <a:latin typeface="Arial MT"/>
                <a:cs typeface="Arial MT"/>
              </a:rPr>
              <a:t> </a:t>
            </a:r>
            <a:r>
              <a:rPr sz="4050" spc="95" dirty="0">
                <a:latin typeface="Arial MT"/>
                <a:cs typeface="Arial MT"/>
              </a:rPr>
              <a:t>mutations</a:t>
            </a:r>
            <a:r>
              <a:rPr sz="4050" spc="215" dirty="0">
                <a:latin typeface="Arial MT"/>
                <a:cs typeface="Arial MT"/>
              </a:rPr>
              <a:t> </a:t>
            </a:r>
            <a:r>
              <a:rPr sz="4050" dirty="0">
                <a:latin typeface="Arial MT"/>
                <a:cs typeface="Arial MT"/>
              </a:rPr>
              <a:t>are</a:t>
            </a:r>
            <a:r>
              <a:rPr sz="4050" spc="-55" dirty="0">
                <a:latin typeface="Arial MT"/>
                <a:cs typeface="Arial MT"/>
              </a:rPr>
              <a:t> </a:t>
            </a:r>
            <a:r>
              <a:rPr sz="4050" spc="40" dirty="0">
                <a:latin typeface="Arial MT"/>
                <a:cs typeface="Arial MT"/>
              </a:rPr>
              <a:t>repaired</a:t>
            </a:r>
            <a:r>
              <a:rPr sz="4050" dirty="0">
                <a:latin typeface="Arial MT"/>
                <a:cs typeface="Arial MT"/>
              </a:rPr>
              <a:t>	</a:t>
            </a:r>
            <a:r>
              <a:rPr sz="4050" spc="-10" dirty="0">
                <a:latin typeface="Arial MT"/>
                <a:cs typeface="Arial MT"/>
              </a:rPr>
              <a:t>enzymes</a:t>
            </a:r>
            <a:endParaRPr sz="4050">
              <a:latin typeface="Arial MT"/>
              <a:cs typeface="Arial MT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9300" y="4902200"/>
            <a:ext cx="4673600" cy="533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75400" y="4191000"/>
            <a:ext cx="2641600" cy="533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75400" y="3479800"/>
            <a:ext cx="2095500" cy="5334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13500" y="1066800"/>
            <a:ext cx="673100" cy="5588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41437" y="884237"/>
            <a:ext cx="8976360" cy="8921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5993130" algn="l"/>
              </a:tabLst>
            </a:pPr>
            <a:r>
              <a:rPr sz="5650" spc="215" dirty="0">
                <a:solidFill>
                  <a:srgbClr val="000000"/>
                </a:solidFill>
                <a:latin typeface="Cambria"/>
                <a:cs typeface="Cambria"/>
              </a:rPr>
              <a:t>Manifestations</a:t>
            </a:r>
            <a:r>
              <a:rPr sz="5650" dirty="0">
                <a:solidFill>
                  <a:srgbClr val="000000"/>
                </a:solidFill>
                <a:latin typeface="Cambria"/>
                <a:cs typeface="Cambria"/>
              </a:rPr>
              <a:t>	</a:t>
            </a:r>
            <a:r>
              <a:rPr sz="5650" spc="120" dirty="0">
                <a:solidFill>
                  <a:srgbClr val="000000"/>
                </a:solidFill>
                <a:latin typeface="Cambria"/>
                <a:cs typeface="Cambria"/>
              </a:rPr>
              <a:t>mutation</a:t>
            </a:r>
            <a:endParaRPr sz="56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3601" y="2092501"/>
            <a:ext cx="10453370" cy="3859529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06680" marR="5080" indent="-94615">
              <a:lnSpc>
                <a:spcPct val="77700"/>
              </a:lnSpc>
              <a:spcBef>
                <a:spcPts val="1300"/>
              </a:spcBef>
              <a:buClr>
                <a:srgbClr val="1AAEE4"/>
              </a:buClr>
              <a:buChar char="•"/>
              <a:tabLst>
                <a:tab pos="106680" algn="l"/>
                <a:tab pos="372110" algn="l"/>
                <a:tab pos="3205480" algn="l"/>
                <a:tab pos="4328795" algn="l"/>
                <a:tab pos="5440680" algn="l"/>
                <a:tab pos="7513320" algn="l"/>
                <a:tab pos="9471660" algn="l"/>
              </a:tabLst>
            </a:pPr>
            <a:r>
              <a:rPr sz="4400" i="1" spc="50" dirty="0">
                <a:latin typeface="Arial"/>
                <a:cs typeface="Arial"/>
              </a:rPr>
              <a:t>Mutations</a:t>
            </a:r>
            <a:r>
              <a:rPr sz="4400" i="1" dirty="0">
                <a:latin typeface="Arial"/>
                <a:cs typeface="Arial"/>
              </a:rPr>
              <a:t>	</a:t>
            </a:r>
            <a:r>
              <a:rPr sz="4400" i="1" spc="-25" dirty="0">
                <a:latin typeface="Arial"/>
                <a:cs typeface="Arial"/>
              </a:rPr>
              <a:t>are</a:t>
            </a:r>
            <a:r>
              <a:rPr sz="4400" i="1" dirty="0">
                <a:latin typeface="Arial"/>
                <a:cs typeface="Arial"/>
              </a:rPr>
              <a:t>	</a:t>
            </a:r>
            <a:r>
              <a:rPr sz="4400" i="1" spc="90" dirty="0">
                <a:latin typeface="Arial"/>
                <a:cs typeface="Arial"/>
              </a:rPr>
              <a:t>not</a:t>
            </a:r>
            <a:r>
              <a:rPr sz="4400" i="1" dirty="0">
                <a:latin typeface="Arial"/>
                <a:cs typeface="Arial"/>
              </a:rPr>
              <a:t>	</a:t>
            </a:r>
            <a:r>
              <a:rPr sz="4400" i="1" spc="-10" dirty="0">
                <a:latin typeface="Arial"/>
                <a:cs typeface="Arial"/>
              </a:rPr>
              <a:t>always</a:t>
            </a:r>
            <a:r>
              <a:rPr sz="4400" i="1" dirty="0">
                <a:latin typeface="Arial"/>
                <a:cs typeface="Arial"/>
              </a:rPr>
              <a:t>	</a:t>
            </a:r>
            <a:r>
              <a:rPr sz="4400" i="1" spc="-10" dirty="0">
                <a:latin typeface="Arial"/>
                <a:cs typeface="Arial"/>
              </a:rPr>
              <a:t>seen.</a:t>
            </a:r>
            <a:r>
              <a:rPr sz="4400" i="1" dirty="0">
                <a:latin typeface="Arial"/>
                <a:cs typeface="Arial"/>
              </a:rPr>
              <a:t>	</a:t>
            </a:r>
            <a:r>
              <a:rPr sz="4400" i="1" spc="-25" dirty="0">
                <a:latin typeface="Arial"/>
                <a:cs typeface="Arial"/>
              </a:rPr>
              <a:t>The </a:t>
            </a:r>
            <a:r>
              <a:rPr sz="4400" i="1" dirty="0">
                <a:latin typeface="Arial"/>
                <a:cs typeface="Arial"/>
              </a:rPr>
              <a:t>aNected</a:t>
            </a:r>
            <a:r>
              <a:rPr sz="4400" i="1" spc="65" dirty="0">
                <a:latin typeface="Arial"/>
                <a:cs typeface="Arial"/>
              </a:rPr>
              <a:t> </a:t>
            </a:r>
            <a:r>
              <a:rPr sz="4400" i="1" dirty="0">
                <a:latin typeface="Arial"/>
                <a:cs typeface="Arial"/>
              </a:rPr>
              <a:t>gene</a:t>
            </a:r>
            <a:r>
              <a:rPr sz="4400" i="1" spc="65" dirty="0">
                <a:latin typeface="Arial"/>
                <a:cs typeface="Arial"/>
              </a:rPr>
              <a:t> </a:t>
            </a:r>
            <a:r>
              <a:rPr sz="4400" i="1" dirty="0">
                <a:latin typeface="Arial"/>
                <a:cs typeface="Arial"/>
              </a:rPr>
              <a:t>may</a:t>
            </a:r>
            <a:r>
              <a:rPr sz="4400" i="1" spc="-35" dirty="0">
                <a:latin typeface="Arial"/>
                <a:cs typeface="Arial"/>
              </a:rPr>
              <a:t> </a:t>
            </a:r>
            <a:r>
              <a:rPr sz="4400" i="1" spc="170" dirty="0">
                <a:latin typeface="Arial"/>
                <a:cs typeface="Arial"/>
              </a:rPr>
              <a:t>still</a:t>
            </a:r>
            <a:r>
              <a:rPr sz="4400" i="1" spc="120" dirty="0">
                <a:latin typeface="Arial"/>
                <a:cs typeface="Arial"/>
              </a:rPr>
              <a:t> </a:t>
            </a:r>
            <a:r>
              <a:rPr sz="4400" i="1" spc="95" dirty="0">
                <a:latin typeface="Arial"/>
                <a:cs typeface="Arial"/>
              </a:rPr>
              <a:t>function.</a:t>
            </a:r>
            <a:endParaRPr sz="4400">
              <a:latin typeface="Arial"/>
              <a:cs typeface="Arial"/>
            </a:endParaRPr>
          </a:p>
          <a:p>
            <a:pPr marL="356235" indent="-343535">
              <a:lnSpc>
                <a:spcPct val="100000"/>
              </a:lnSpc>
              <a:spcBef>
                <a:spcPts val="270"/>
              </a:spcBef>
              <a:buClr>
                <a:srgbClr val="1AAEE4"/>
              </a:buClr>
              <a:buChar char="•"/>
              <a:tabLst>
                <a:tab pos="356235" algn="l"/>
              </a:tabLst>
            </a:pPr>
            <a:r>
              <a:rPr sz="4350" spc="80" dirty="0">
                <a:latin typeface="Arial MT"/>
                <a:cs typeface="Arial MT"/>
              </a:rPr>
              <a:t>Mutations</a:t>
            </a:r>
            <a:r>
              <a:rPr sz="4350" spc="305" dirty="0">
                <a:latin typeface="Arial MT"/>
                <a:cs typeface="Arial MT"/>
              </a:rPr>
              <a:t> </a:t>
            </a:r>
            <a:r>
              <a:rPr sz="4350" spc="80" dirty="0">
                <a:latin typeface="Arial MT"/>
                <a:cs typeface="Arial MT"/>
              </a:rPr>
              <a:t>may</a:t>
            </a:r>
            <a:r>
              <a:rPr sz="4350" spc="-10" dirty="0">
                <a:latin typeface="Arial MT"/>
                <a:cs typeface="Arial MT"/>
              </a:rPr>
              <a:t> </a:t>
            </a:r>
            <a:r>
              <a:rPr sz="4350" spc="70" dirty="0">
                <a:latin typeface="Arial MT"/>
                <a:cs typeface="Arial MT"/>
              </a:rPr>
              <a:t>be</a:t>
            </a:r>
            <a:r>
              <a:rPr sz="4350" spc="95" dirty="0">
                <a:latin typeface="Arial MT"/>
                <a:cs typeface="Arial MT"/>
              </a:rPr>
              <a:t> </a:t>
            </a:r>
            <a:r>
              <a:rPr sz="4350" spc="80" dirty="0">
                <a:latin typeface="Arial MT"/>
                <a:cs typeface="Arial MT"/>
              </a:rPr>
              <a:t>harmful.</a:t>
            </a:r>
            <a:endParaRPr sz="4350">
              <a:latin typeface="Arial MT"/>
              <a:cs typeface="Arial MT"/>
            </a:endParaRPr>
          </a:p>
          <a:p>
            <a:pPr marL="356235" indent="-343535">
              <a:lnSpc>
                <a:spcPct val="100000"/>
              </a:lnSpc>
              <a:spcBef>
                <a:spcPts val="380"/>
              </a:spcBef>
              <a:buClr>
                <a:srgbClr val="1DAAE6"/>
              </a:buClr>
              <a:buChar char="•"/>
              <a:tabLst>
                <a:tab pos="356235" algn="l"/>
              </a:tabLst>
            </a:pPr>
            <a:r>
              <a:rPr sz="4350" spc="80" dirty="0">
                <a:latin typeface="Arial MT"/>
                <a:cs typeface="Arial MT"/>
              </a:rPr>
              <a:t>Mutations</a:t>
            </a:r>
            <a:r>
              <a:rPr sz="4350" spc="315" dirty="0">
                <a:latin typeface="Arial MT"/>
                <a:cs typeface="Arial MT"/>
              </a:rPr>
              <a:t> </a:t>
            </a:r>
            <a:r>
              <a:rPr sz="4350" spc="80" dirty="0">
                <a:latin typeface="Arial MT"/>
                <a:cs typeface="Arial MT"/>
              </a:rPr>
              <a:t>may</a:t>
            </a:r>
            <a:r>
              <a:rPr sz="4350" spc="-10" dirty="0">
                <a:latin typeface="Arial MT"/>
                <a:cs typeface="Arial MT"/>
              </a:rPr>
              <a:t> </a:t>
            </a:r>
            <a:r>
              <a:rPr sz="4350" spc="70" dirty="0">
                <a:latin typeface="Arial MT"/>
                <a:cs typeface="Arial MT"/>
              </a:rPr>
              <a:t>be</a:t>
            </a:r>
            <a:r>
              <a:rPr sz="4350" spc="-10" dirty="0">
                <a:latin typeface="Arial MT"/>
                <a:cs typeface="Arial MT"/>
              </a:rPr>
              <a:t> </a:t>
            </a:r>
            <a:r>
              <a:rPr sz="4350" spc="70" dirty="0">
                <a:latin typeface="Arial MT"/>
                <a:cs typeface="Arial MT"/>
              </a:rPr>
              <a:t>beneficial.</a:t>
            </a:r>
            <a:endParaRPr sz="4350">
              <a:latin typeface="Arial MT"/>
              <a:cs typeface="Arial MT"/>
            </a:endParaRPr>
          </a:p>
          <a:p>
            <a:pPr marL="356235" indent="-343535">
              <a:lnSpc>
                <a:spcPts val="4685"/>
              </a:lnSpc>
              <a:spcBef>
                <a:spcPts val="380"/>
              </a:spcBef>
              <a:buClr>
                <a:srgbClr val="1AAEE4"/>
              </a:buClr>
              <a:buChar char="•"/>
              <a:tabLst>
                <a:tab pos="356235" algn="l"/>
                <a:tab pos="3168015" algn="l"/>
                <a:tab pos="4539615" algn="l"/>
                <a:tab pos="6038215" algn="l"/>
                <a:tab pos="6968490" algn="l"/>
                <a:tab pos="8684895" algn="l"/>
                <a:tab pos="9620885" algn="l"/>
              </a:tabLst>
            </a:pPr>
            <a:r>
              <a:rPr sz="4350" spc="70" dirty="0">
                <a:latin typeface="Arial MT"/>
                <a:cs typeface="Arial MT"/>
              </a:rPr>
              <a:t>Mutations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55" dirty="0">
                <a:latin typeface="Arial MT"/>
                <a:cs typeface="Arial MT"/>
              </a:rPr>
              <a:t>may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20" dirty="0">
                <a:latin typeface="Arial MT"/>
                <a:cs typeface="Arial MT"/>
              </a:rPr>
              <a:t>have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65" dirty="0">
                <a:latin typeface="Arial MT"/>
                <a:cs typeface="Arial MT"/>
              </a:rPr>
              <a:t>no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55" dirty="0">
                <a:latin typeface="Arial MT"/>
                <a:cs typeface="Arial MT"/>
              </a:rPr>
              <a:t>effect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40" dirty="0">
                <a:latin typeface="Arial MT"/>
                <a:cs typeface="Arial MT"/>
              </a:rPr>
              <a:t>on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30" dirty="0">
                <a:latin typeface="Arial MT"/>
                <a:cs typeface="Arial MT"/>
              </a:rPr>
              <a:t>the</a:t>
            </a:r>
            <a:endParaRPr sz="4350">
              <a:latin typeface="Arial MT"/>
              <a:cs typeface="Arial MT"/>
            </a:endParaRPr>
          </a:p>
          <a:p>
            <a:pPr marL="100330">
              <a:lnSpc>
                <a:spcPts val="4625"/>
              </a:lnSpc>
            </a:pPr>
            <a:r>
              <a:rPr sz="4300" spc="110" dirty="0">
                <a:latin typeface="Arial MT"/>
                <a:cs typeface="Arial MT"/>
              </a:rPr>
              <a:t>organism.</a:t>
            </a:r>
            <a:endParaRPr sz="4300">
              <a:latin typeface="Arial MT"/>
              <a:cs typeface="Arial MT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000" y="5308600"/>
            <a:ext cx="3543300" cy="76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51800" y="4267200"/>
            <a:ext cx="3683000" cy="533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79800" y="3594100"/>
            <a:ext cx="609600" cy="431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97000" y="2908300"/>
            <a:ext cx="4826000" cy="533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08800" y="2324100"/>
            <a:ext cx="4838700" cy="533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70000" y="1257300"/>
            <a:ext cx="10642600" cy="6096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72674" y="499357"/>
            <a:ext cx="7522209" cy="133286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050290" marR="5080" indent="-1038225">
              <a:lnSpc>
                <a:spcPts val="4750"/>
              </a:lnSpc>
              <a:spcBef>
                <a:spcPts val="915"/>
              </a:spcBef>
              <a:tabLst>
                <a:tab pos="1450975" algn="l"/>
              </a:tabLst>
            </a:pPr>
            <a:r>
              <a:rPr sz="4600" spc="150" dirty="0">
                <a:solidFill>
                  <a:srgbClr val="000000"/>
                </a:solidFill>
              </a:rPr>
              <a:t>How</a:t>
            </a:r>
            <a:r>
              <a:rPr sz="4600" dirty="0">
                <a:solidFill>
                  <a:srgbClr val="000000"/>
                </a:solidFill>
              </a:rPr>
              <a:t>	</a:t>
            </a:r>
            <a:r>
              <a:rPr sz="4600" spc="135" dirty="0">
                <a:solidFill>
                  <a:srgbClr val="000000"/>
                </a:solidFill>
              </a:rPr>
              <a:t>do</a:t>
            </a:r>
            <a:r>
              <a:rPr sz="4600" spc="475" dirty="0">
                <a:solidFill>
                  <a:srgbClr val="000000"/>
                </a:solidFill>
              </a:rPr>
              <a:t> </a:t>
            </a:r>
            <a:r>
              <a:rPr sz="4600" spc="275" dirty="0">
                <a:solidFill>
                  <a:srgbClr val="000000"/>
                </a:solidFill>
              </a:rPr>
              <a:t>mutations </a:t>
            </a:r>
            <a:r>
              <a:rPr sz="4600" spc="170" dirty="0">
                <a:solidFill>
                  <a:srgbClr val="000000"/>
                </a:solidFill>
              </a:rPr>
              <a:t>affect</a:t>
            </a:r>
            <a:r>
              <a:rPr sz="4600" spc="135" dirty="0">
                <a:solidFill>
                  <a:srgbClr val="000000"/>
                </a:solidFill>
              </a:rPr>
              <a:t> </a:t>
            </a:r>
            <a:r>
              <a:rPr sz="4600" spc="155" dirty="0">
                <a:solidFill>
                  <a:srgbClr val="000000"/>
                </a:solidFill>
              </a:rPr>
              <a:t>the </a:t>
            </a:r>
            <a:r>
              <a:rPr sz="4600" spc="225" dirty="0">
                <a:solidFill>
                  <a:srgbClr val="000000"/>
                </a:solidFill>
              </a:rPr>
              <a:t>ulation?</a:t>
            </a:r>
            <a:endParaRPr sz="4600"/>
          </a:p>
        </p:txBody>
      </p:sp>
      <p:sp>
        <p:nvSpPr>
          <p:cNvPr id="9" name="object 9"/>
          <p:cNvSpPr txBox="1"/>
          <p:nvPr/>
        </p:nvSpPr>
        <p:spPr>
          <a:xfrm>
            <a:off x="1303930" y="2162175"/>
            <a:ext cx="6393815" cy="692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125"/>
              </a:spcBef>
              <a:buClr>
                <a:srgbClr val="1FAFE4"/>
              </a:buClr>
              <a:buChar char="•"/>
              <a:tabLst>
                <a:tab pos="356235" algn="l"/>
                <a:tab pos="3437890" algn="l"/>
                <a:tab pos="4771390" algn="l"/>
                <a:tab pos="5593080" algn="l"/>
              </a:tabLst>
            </a:pPr>
            <a:r>
              <a:rPr sz="4350" spc="70" dirty="0">
                <a:latin typeface="Arial MT"/>
                <a:cs typeface="Arial MT"/>
              </a:rPr>
              <a:t>Mutations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25" dirty="0">
                <a:latin typeface="Arial MT"/>
                <a:cs typeface="Arial MT"/>
              </a:rPr>
              <a:t>are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50" dirty="0">
                <a:latin typeface="Arial MT"/>
                <a:cs typeface="Arial MT"/>
              </a:rPr>
              <a:t>a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30" dirty="0">
                <a:latin typeface="Arial MT"/>
                <a:cs typeface="Arial MT"/>
              </a:rPr>
              <a:t>ma</a:t>
            </a:r>
            <a:endParaRPr sz="43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8202" y="2746375"/>
            <a:ext cx="6927215" cy="127635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 marR="5080" indent="321310">
              <a:lnSpc>
                <a:spcPts val="4600"/>
              </a:lnSpc>
              <a:spcBef>
                <a:spcPts val="795"/>
              </a:spcBef>
              <a:tabLst>
                <a:tab pos="2569210" algn="l"/>
                <a:tab pos="2857500" algn="l"/>
                <a:tab pos="5473065" algn="l"/>
                <a:tab pos="6607809" algn="l"/>
              </a:tabLst>
            </a:pPr>
            <a:r>
              <a:rPr sz="4350" spc="45" dirty="0">
                <a:latin typeface="Arial MT"/>
                <a:cs typeface="Arial MT"/>
              </a:rPr>
              <a:t>enetic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95" dirty="0">
                <a:latin typeface="Arial MT"/>
                <a:cs typeface="Arial MT"/>
              </a:rPr>
              <a:t>variation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70" dirty="0">
                <a:latin typeface="Arial MT"/>
                <a:cs typeface="Arial MT"/>
              </a:rPr>
              <a:t>in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50" dirty="0">
                <a:latin typeface="Arial MT"/>
                <a:cs typeface="Arial MT"/>
              </a:rPr>
              <a:t>a </a:t>
            </a:r>
            <a:r>
              <a:rPr sz="4350" spc="75" dirty="0">
                <a:latin typeface="Arial MT"/>
                <a:cs typeface="Arial MT"/>
              </a:rPr>
              <a:t>increasi</a:t>
            </a:r>
            <a:r>
              <a:rPr sz="4350" dirty="0">
                <a:latin typeface="Arial MT"/>
                <a:cs typeface="Arial MT"/>
              </a:rPr>
              <a:t>		</a:t>
            </a:r>
            <a:r>
              <a:rPr sz="4350" spc="90" dirty="0">
                <a:latin typeface="Arial MT"/>
                <a:cs typeface="Arial MT"/>
              </a:rPr>
              <a:t>biodiversity.</a:t>
            </a:r>
            <a:endParaRPr sz="43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98305" y="2162175"/>
            <a:ext cx="2840990" cy="263525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56515" marR="33655" indent="-44450">
              <a:lnSpc>
                <a:spcPts val="4600"/>
              </a:lnSpc>
              <a:spcBef>
                <a:spcPts val="795"/>
              </a:spcBef>
            </a:pPr>
            <a:r>
              <a:rPr sz="4350" spc="90" dirty="0">
                <a:latin typeface="Arial MT"/>
                <a:cs typeface="Arial MT"/>
              </a:rPr>
              <a:t>source </a:t>
            </a:r>
            <a:r>
              <a:rPr sz="4350" spc="125" dirty="0">
                <a:latin typeface="Arial MT"/>
                <a:cs typeface="Arial MT"/>
              </a:rPr>
              <a:t>population</a:t>
            </a:r>
            <a:endParaRPr sz="43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4350">
              <a:latin typeface="Arial MT"/>
              <a:cs typeface="Arial MT"/>
            </a:endParaRPr>
          </a:p>
          <a:p>
            <a:pPr marL="654685">
              <a:lnSpc>
                <a:spcPct val="100000"/>
              </a:lnSpc>
              <a:tabLst>
                <a:tab pos="2318385" algn="l"/>
              </a:tabLst>
            </a:pPr>
            <a:r>
              <a:rPr sz="4350" spc="50" dirty="0">
                <a:latin typeface="Arial MT"/>
                <a:cs typeface="Arial MT"/>
              </a:rPr>
              <a:t>them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50" dirty="0">
                <a:latin typeface="Arial MT"/>
                <a:cs typeface="Arial MT"/>
              </a:rPr>
              <a:t>to</a:t>
            </a:r>
            <a:endParaRPr sz="43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3930" y="4105275"/>
            <a:ext cx="7538720" cy="127635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499745" marR="5080" indent="-487680">
              <a:lnSpc>
                <a:spcPts val="4600"/>
              </a:lnSpc>
              <a:spcBef>
                <a:spcPts val="795"/>
              </a:spcBef>
              <a:buClr>
                <a:srgbClr val="1DAADD"/>
              </a:buClr>
              <a:buChar char="•"/>
              <a:tabLst>
                <a:tab pos="742315" algn="l"/>
                <a:tab pos="2359025" algn="l"/>
                <a:tab pos="5288280" algn="l"/>
                <a:tab pos="6761480" algn="l"/>
              </a:tabLst>
            </a:pPr>
            <a:r>
              <a:rPr sz="4350" spc="-20" dirty="0">
                <a:latin typeface="Arial MT"/>
                <a:cs typeface="Arial MT"/>
              </a:rPr>
              <a:t>Some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00" dirty="0">
                <a:latin typeface="Arial MT"/>
                <a:cs typeface="Arial MT"/>
              </a:rPr>
              <a:t>variations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25" dirty="0">
                <a:latin typeface="Arial MT"/>
                <a:cs typeface="Arial MT"/>
              </a:rPr>
              <a:t>may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25" dirty="0">
                <a:latin typeface="Arial MT"/>
                <a:cs typeface="Arial MT"/>
              </a:rPr>
              <a:t>hel 	</a:t>
            </a:r>
            <a:r>
              <a:rPr sz="4350" spc="85" dirty="0">
                <a:latin typeface="Arial MT"/>
                <a:cs typeface="Arial MT"/>
              </a:rPr>
              <a:t>rvive</a:t>
            </a:r>
            <a:r>
              <a:rPr sz="4350" spc="95" dirty="0">
                <a:latin typeface="Arial MT"/>
                <a:cs typeface="Arial MT"/>
              </a:rPr>
              <a:t> </a:t>
            </a:r>
            <a:r>
              <a:rPr sz="4350" spc="-10" dirty="0">
                <a:latin typeface="Arial MT"/>
                <a:cs typeface="Arial MT"/>
              </a:rPr>
              <a:t>better.</a:t>
            </a:r>
            <a:endParaRPr sz="4350">
              <a:latin typeface="Arial MT"/>
              <a:cs typeface="Arial MT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4851400"/>
            <a:ext cx="2870200" cy="533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84800" y="4889500"/>
            <a:ext cx="1155700" cy="3937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40800" y="3784600"/>
            <a:ext cx="622300" cy="330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13900" y="3683000"/>
            <a:ext cx="431800" cy="533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22400" y="2946400"/>
            <a:ext cx="1143000" cy="3937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45000" y="3009900"/>
            <a:ext cx="609600" cy="431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76400" y="2324100"/>
            <a:ext cx="711200" cy="4191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438400" y="2324100"/>
            <a:ext cx="419100" cy="5334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55200" y="2324100"/>
            <a:ext cx="1892300" cy="53340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0219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pc="335" dirty="0">
                <a:solidFill>
                  <a:srgbClr val="000000"/>
                </a:solidFill>
                <a:latin typeface="Cambria"/>
                <a:cs typeface="Cambria"/>
              </a:rPr>
              <a:t>How</a:t>
            </a:r>
            <a:r>
              <a:rPr spc="16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dirty="0">
                <a:solidFill>
                  <a:srgbClr val="000000"/>
                </a:solidFill>
                <a:latin typeface="Cambria"/>
                <a:cs typeface="Cambria"/>
              </a:rPr>
              <a:t>are</a:t>
            </a:r>
            <a:r>
              <a:rPr spc="-1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90" dirty="0">
                <a:solidFill>
                  <a:srgbClr val="000000"/>
                </a:solidFill>
                <a:latin typeface="Cambria"/>
                <a:cs typeface="Cambria"/>
              </a:rPr>
              <a:t>mutations</a:t>
            </a:r>
            <a:r>
              <a:rPr spc="29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50" dirty="0">
                <a:solidFill>
                  <a:srgbClr val="000000"/>
                </a:solidFill>
                <a:latin typeface="Cambria"/>
                <a:cs typeface="Cambria"/>
              </a:rPr>
              <a:t>inherited?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303930" y="2162175"/>
            <a:ext cx="10434955" cy="32194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732280" indent="-1719580">
              <a:lnSpc>
                <a:spcPts val="4885"/>
              </a:lnSpc>
              <a:spcBef>
                <a:spcPts val="125"/>
              </a:spcBef>
              <a:buClr>
                <a:srgbClr val="1FAFE4"/>
              </a:buClr>
              <a:buChar char="•"/>
              <a:tabLst>
                <a:tab pos="1732280" algn="l"/>
                <a:tab pos="8886190" algn="l"/>
              </a:tabLst>
            </a:pPr>
            <a:r>
              <a:rPr sz="4350" spc="125" dirty="0">
                <a:latin typeface="Arial MT"/>
                <a:cs typeface="Arial MT"/>
              </a:rPr>
              <a:t>mutations</a:t>
            </a:r>
            <a:r>
              <a:rPr sz="4350" spc="705" dirty="0">
                <a:latin typeface="Arial MT"/>
                <a:cs typeface="Arial MT"/>
              </a:rPr>
              <a:t> </a:t>
            </a:r>
            <a:r>
              <a:rPr sz="4350" spc="95" dirty="0">
                <a:latin typeface="Arial MT"/>
                <a:cs typeface="Arial MT"/>
              </a:rPr>
              <a:t>in</a:t>
            </a:r>
            <a:r>
              <a:rPr sz="4350" spc="440" dirty="0">
                <a:latin typeface="Arial MT"/>
                <a:cs typeface="Arial MT"/>
              </a:rPr>
              <a:t> </a:t>
            </a:r>
            <a:r>
              <a:rPr sz="4350" dirty="0">
                <a:latin typeface="Arial MT"/>
                <a:cs typeface="Arial MT"/>
              </a:rPr>
              <a:t>gametes</a:t>
            </a:r>
            <a:r>
              <a:rPr sz="4350" spc="570" dirty="0">
                <a:latin typeface="Arial MT"/>
                <a:cs typeface="Arial MT"/>
              </a:rPr>
              <a:t> </a:t>
            </a:r>
            <a:r>
              <a:rPr sz="4350" spc="-25" dirty="0">
                <a:latin typeface="Arial MT"/>
                <a:cs typeface="Arial MT"/>
              </a:rPr>
              <a:t>are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10" dirty="0">
                <a:latin typeface="Arial MT"/>
                <a:cs typeface="Arial MT"/>
              </a:rPr>
              <a:t>assed</a:t>
            </a:r>
            <a:endParaRPr sz="4350">
              <a:latin typeface="Arial MT"/>
              <a:cs typeface="Arial MT"/>
            </a:endParaRPr>
          </a:p>
          <a:p>
            <a:pPr marL="1420495">
              <a:lnSpc>
                <a:spcPts val="4945"/>
              </a:lnSpc>
            </a:pPr>
            <a:r>
              <a:rPr sz="4400" spc="135" dirty="0">
                <a:latin typeface="Arial MT"/>
                <a:cs typeface="Arial MT"/>
              </a:rPr>
              <a:t>offspri</a:t>
            </a:r>
            <a:endParaRPr sz="4400">
              <a:latin typeface="Arial MT"/>
              <a:cs typeface="Arial MT"/>
            </a:endParaRPr>
          </a:p>
          <a:p>
            <a:pPr marL="356235" indent="-343535">
              <a:lnSpc>
                <a:spcPts val="4910"/>
              </a:lnSpc>
              <a:spcBef>
                <a:spcPts val="870"/>
              </a:spcBef>
              <a:buClr>
                <a:srgbClr val="1AAEE4"/>
              </a:buClr>
              <a:buChar char="•"/>
              <a:tabLst>
                <a:tab pos="356235" algn="l"/>
                <a:tab pos="3154680" algn="l"/>
                <a:tab pos="3872865" algn="l"/>
                <a:tab pos="6167120" algn="l"/>
              </a:tabLst>
            </a:pPr>
            <a:r>
              <a:rPr sz="4350" spc="70" dirty="0">
                <a:latin typeface="Arial MT"/>
                <a:cs typeface="Arial MT"/>
              </a:rPr>
              <a:t>Mutations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40" dirty="0">
                <a:latin typeface="Arial MT"/>
                <a:cs typeface="Arial MT"/>
              </a:rPr>
              <a:t>in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95" dirty="0">
                <a:latin typeface="Arial MT"/>
                <a:cs typeface="Arial MT"/>
              </a:rPr>
              <a:t>somatic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80" dirty="0">
                <a:latin typeface="Arial MT"/>
                <a:cs typeface="Arial MT"/>
              </a:rPr>
              <a:t>cel</a:t>
            </a:r>
            <a:endParaRPr sz="4350">
              <a:latin typeface="Arial MT"/>
              <a:cs typeface="Arial MT"/>
            </a:endParaRPr>
          </a:p>
          <a:p>
            <a:pPr marL="97790" marR="5080" indent="10160">
              <a:lnSpc>
                <a:spcPts val="4600"/>
              </a:lnSpc>
              <a:spcBef>
                <a:spcPts val="359"/>
              </a:spcBef>
              <a:tabLst>
                <a:tab pos="1166495" algn="l"/>
                <a:tab pos="2383790" algn="l"/>
                <a:tab pos="3853179" algn="l"/>
                <a:tab pos="4586605" algn="l"/>
                <a:tab pos="5395595" algn="l"/>
                <a:tab pos="6382385" algn="l"/>
                <a:tab pos="7732395" algn="l"/>
                <a:tab pos="9457690" algn="l"/>
              </a:tabLst>
            </a:pPr>
            <a:r>
              <a:rPr sz="4350" spc="30" dirty="0">
                <a:latin typeface="Arial MT"/>
                <a:cs typeface="Arial MT"/>
              </a:rPr>
              <a:t>the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00" dirty="0">
                <a:latin typeface="Arial MT"/>
                <a:cs typeface="Arial MT"/>
              </a:rPr>
              <a:t>organism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55" dirty="0">
                <a:latin typeface="Arial MT"/>
                <a:cs typeface="Arial MT"/>
              </a:rPr>
              <a:t>in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40" dirty="0">
                <a:latin typeface="Arial MT"/>
                <a:cs typeface="Arial MT"/>
              </a:rPr>
              <a:t>which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60" dirty="0">
                <a:latin typeface="Arial MT"/>
                <a:cs typeface="Arial MT"/>
              </a:rPr>
              <a:t>they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14" dirty="0">
                <a:latin typeface="Arial MT"/>
                <a:cs typeface="Arial MT"/>
              </a:rPr>
              <a:t>occur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65" dirty="0">
                <a:latin typeface="Arial MT"/>
                <a:cs typeface="Arial MT"/>
              </a:rPr>
              <a:t>and </a:t>
            </a:r>
            <a:r>
              <a:rPr sz="4350" spc="-25" dirty="0">
                <a:latin typeface="Arial MT"/>
                <a:cs typeface="Arial MT"/>
              </a:rPr>
              <a:t>are</a:t>
            </a:r>
            <a:r>
              <a:rPr sz="4350" dirty="0">
                <a:latin typeface="Arial MT"/>
                <a:cs typeface="Arial MT"/>
              </a:rPr>
              <a:t>		</a:t>
            </a:r>
            <a:r>
              <a:rPr sz="4350" spc="-10" dirty="0">
                <a:latin typeface="Arial MT"/>
                <a:cs typeface="Arial MT"/>
              </a:rPr>
              <a:t>assed</a:t>
            </a:r>
            <a:r>
              <a:rPr sz="4350" dirty="0">
                <a:latin typeface="Arial MT"/>
                <a:cs typeface="Arial MT"/>
              </a:rPr>
              <a:t>		</a:t>
            </a:r>
            <a:r>
              <a:rPr sz="4350" spc="145" dirty="0">
                <a:latin typeface="Arial MT"/>
                <a:cs typeface="Arial MT"/>
              </a:rPr>
              <a:t>offspring.</a:t>
            </a:r>
            <a:endParaRPr sz="4350">
              <a:latin typeface="Arial MT"/>
              <a:cs typeface="Arial MT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70968"/>
          <a:stretch/>
        </p:blipFill>
        <p:spPr>
          <a:xfrm>
            <a:off x="177800" y="762000"/>
            <a:ext cx="13004800" cy="1828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2700" y="1168400"/>
            <a:ext cx="10934700" cy="52959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9665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20"/>
              </a:spcBef>
            </a:pPr>
            <a:r>
              <a:rPr sz="4400" spc="425" dirty="0">
                <a:solidFill>
                  <a:srgbClr val="000000"/>
                </a:solidFill>
                <a:latin typeface="Cambria"/>
                <a:cs typeface="Cambria"/>
              </a:rPr>
              <a:t>CHROMOSOME</a:t>
            </a:r>
            <a:r>
              <a:rPr sz="4400" spc="32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4400" spc="355" dirty="0">
                <a:solidFill>
                  <a:srgbClr val="000000"/>
                </a:solidFill>
                <a:latin typeface="Cambria"/>
                <a:cs typeface="Cambria"/>
              </a:rPr>
              <a:t>MUTATIONS</a:t>
            </a:r>
            <a:endParaRPr sz="44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2769" y="2058281"/>
            <a:ext cx="8218170" cy="323342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4000" dirty="0">
                <a:latin typeface="Arial MT"/>
                <a:cs typeface="Arial MT"/>
              </a:rPr>
              <a:t>May</a:t>
            </a:r>
            <a:r>
              <a:rPr sz="4000" spc="-210" dirty="0">
                <a:latin typeface="Arial MT"/>
                <a:cs typeface="Arial MT"/>
              </a:rPr>
              <a:t> </a:t>
            </a:r>
            <a:r>
              <a:rPr sz="4000" spc="50" dirty="0">
                <a:latin typeface="Arial MT"/>
                <a:cs typeface="Arial MT"/>
              </a:rPr>
              <a:t>Involve:</a:t>
            </a:r>
            <a:endParaRPr sz="4000">
              <a:latin typeface="Arial MT"/>
              <a:cs typeface="Arial MT"/>
            </a:endParaRPr>
          </a:p>
          <a:p>
            <a:pPr marL="119380" marR="1777364" indent="-83820">
              <a:lnSpc>
                <a:spcPts val="4250"/>
              </a:lnSpc>
              <a:spcBef>
                <a:spcPts val="1400"/>
              </a:spcBef>
              <a:buClr>
                <a:srgbClr val="13ACE8"/>
              </a:buClr>
              <a:buChar char="•"/>
              <a:tabLst>
                <a:tab pos="119380" algn="l"/>
                <a:tab pos="341630" algn="l"/>
                <a:tab pos="3101975" algn="l"/>
                <a:tab pos="4339590" algn="l"/>
              </a:tabLst>
            </a:pPr>
            <a:r>
              <a:rPr sz="4000" spc="-10" dirty="0">
                <a:solidFill>
                  <a:srgbClr val="DF0101"/>
                </a:solidFill>
                <a:latin typeface="Arial MT"/>
                <a:cs typeface="Arial MT"/>
              </a:rPr>
              <a:t>Changing</a:t>
            </a:r>
            <a:r>
              <a:rPr sz="4000" dirty="0">
                <a:solidFill>
                  <a:srgbClr val="DF0101"/>
                </a:solidFill>
                <a:latin typeface="Arial MT"/>
                <a:cs typeface="Arial MT"/>
              </a:rPr>
              <a:t>	</a:t>
            </a:r>
            <a:r>
              <a:rPr sz="4000" spc="-25" dirty="0">
                <a:solidFill>
                  <a:srgbClr val="F70303"/>
                </a:solidFill>
                <a:latin typeface="Arial MT"/>
                <a:cs typeface="Arial MT"/>
              </a:rPr>
              <a:t>the</a:t>
            </a:r>
            <a:r>
              <a:rPr sz="4000" dirty="0">
                <a:solidFill>
                  <a:srgbClr val="F70303"/>
                </a:solidFill>
                <a:latin typeface="Arial MT"/>
                <a:cs typeface="Arial MT"/>
              </a:rPr>
              <a:t>	</a:t>
            </a:r>
            <a:r>
              <a:rPr sz="4000" spc="70" dirty="0">
                <a:solidFill>
                  <a:srgbClr val="E40000"/>
                </a:solidFill>
                <a:latin typeface="Arial MT"/>
                <a:cs typeface="Arial MT"/>
              </a:rPr>
              <a:t>structure </a:t>
            </a:r>
            <a:r>
              <a:rPr sz="4000" spc="-10" dirty="0">
                <a:latin typeface="Arial MT"/>
                <a:cs typeface="Arial MT"/>
              </a:rPr>
              <a:t>chromosome</a:t>
            </a:r>
            <a:endParaRPr sz="4000">
              <a:latin typeface="Arial MT"/>
              <a:cs typeface="Arial MT"/>
            </a:endParaRPr>
          </a:p>
          <a:p>
            <a:pPr marL="118745" marR="5080" indent="-83820">
              <a:lnSpc>
                <a:spcPts val="4200"/>
              </a:lnSpc>
              <a:spcBef>
                <a:spcPts val="1390"/>
              </a:spcBef>
              <a:buClr>
                <a:srgbClr val="1CACE8"/>
              </a:buClr>
              <a:buChar char="•"/>
              <a:tabLst>
                <a:tab pos="118745" algn="l"/>
                <a:tab pos="329565" algn="l"/>
                <a:tab pos="1553845" algn="l"/>
                <a:tab pos="2865120" algn="l"/>
                <a:tab pos="3703954" algn="l"/>
                <a:tab pos="5049520" algn="l"/>
                <a:tab pos="5857875" algn="l"/>
                <a:tab pos="7132320" algn="l"/>
                <a:tab pos="7931150" algn="l"/>
              </a:tabLst>
            </a:pPr>
            <a:r>
              <a:rPr sz="4050" spc="-25" dirty="0">
                <a:latin typeface="Arial MT"/>
                <a:cs typeface="Arial MT"/>
              </a:rPr>
              <a:t>The</a:t>
            </a:r>
            <a:r>
              <a:rPr sz="4050" dirty="0">
                <a:latin typeface="Arial MT"/>
                <a:cs typeface="Arial MT"/>
              </a:rPr>
              <a:t>	</a:t>
            </a:r>
            <a:r>
              <a:rPr sz="4050" spc="70" dirty="0">
                <a:solidFill>
                  <a:srgbClr val="E10507"/>
                </a:solidFill>
                <a:latin typeface="Arial MT"/>
                <a:cs typeface="Arial MT"/>
              </a:rPr>
              <a:t>loss</a:t>
            </a:r>
            <a:r>
              <a:rPr sz="4050" dirty="0">
                <a:solidFill>
                  <a:srgbClr val="E10507"/>
                </a:solidFill>
                <a:latin typeface="Arial MT"/>
                <a:cs typeface="Arial MT"/>
              </a:rPr>
              <a:t>	</a:t>
            </a:r>
            <a:r>
              <a:rPr sz="4050" spc="-25" dirty="0">
                <a:solidFill>
                  <a:srgbClr val="F00503"/>
                </a:solidFill>
                <a:latin typeface="Arial MT"/>
                <a:cs typeface="Arial MT"/>
              </a:rPr>
              <a:t>or</a:t>
            </a:r>
            <a:r>
              <a:rPr sz="4050" dirty="0">
                <a:solidFill>
                  <a:srgbClr val="F00503"/>
                </a:solidFill>
                <a:latin typeface="Arial MT"/>
                <a:cs typeface="Arial MT"/>
              </a:rPr>
              <a:t>	</a:t>
            </a:r>
            <a:r>
              <a:rPr sz="4050" spc="-20" dirty="0">
                <a:solidFill>
                  <a:srgbClr val="EF0501"/>
                </a:solidFill>
                <a:latin typeface="Arial MT"/>
                <a:cs typeface="Arial MT"/>
              </a:rPr>
              <a:t>gain</a:t>
            </a:r>
            <a:r>
              <a:rPr sz="4050" dirty="0">
                <a:solidFill>
                  <a:srgbClr val="EF0501"/>
                </a:solidFill>
                <a:latin typeface="Arial MT"/>
                <a:cs typeface="Arial MT"/>
              </a:rPr>
              <a:t>	</a:t>
            </a:r>
            <a:r>
              <a:rPr sz="4050" spc="-25" dirty="0">
                <a:latin typeface="Arial MT"/>
                <a:cs typeface="Arial MT"/>
              </a:rPr>
              <a:t>of</a:t>
            </a:r>
            <a:r>
              <a:rPr sz="4050" dirty="0">
                <a:latin typeface="Arial MT"/>
                <a:cs typeface="Arial MT"/>
              </a:rPr>
              <a:t>	</a:t>
            </a:r>
            <a:r>
              <a:rPr sz="4050" spc="-20" dirty="0">
                <a:latin typeface="Arial MT"/>
                <a:cs typeface="Arial MT"/>
              </a:rPr>
              <a:t>part</a:t>
            </a:r>
            <a:r>
              <a:rPr sz="4050" dirty="0">
                <a:latin typeface="Arial MT"/>
                <a:cs typeface="Arial MT"/>
              </a:rPr>
              <a:t>	</a:t>
            </a:r>
            <a:r>
              <a:rPr sz="4050" spc="-25" dirty="0">
                <a:latin typeface="Arial MT"/>
                <a:cs typeface="Arial MT"/>
              </a:rPr>
              <a:t>of</a:t>
            </a:r>
            <a:r>
              <a:rPr sz="4050" dirty="0">
                <a:latin typeface="Arial MT"/>
                <a:cs typeface="Arial MT"/>
              </a:rPr>
              <a:t>	</a:t>
            </a:r>
            <a:r>
              <a:rPr sz="4050" spc="-130" dirty="0">
                <a:latin typeface="Arial MT"/>
                <a:cs typeface="Arial MT"/>
              </a:rPr>
              <a:t>a </a:t>
            </a:r>
            <a:r>
              <a:rPr sz="4050" spc="-10" dirty="0">
                <a:latin typeface="Arial MT"/>
                <a:cs typeface="Arial MT"/>
              </a:rPr>
              <a:t>chromosome</a:t>
            </a:r>
            <a:endParaRPr sz="4050">
              <a:latin typeface="Arial MT"/>
              <a:cs typeface="Arial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6569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5"/>
              </a:spcBef>
            </a:pPr>
            <a:r>
              <a:rPr spc="140" dirty="0">
                <a:solidFill>
                  <a:srgbClr val="000000"/>
                </a:solidFill>
                <a:latin typeface="Cambria"/>
                <a:cs typeface="Cambria"/>
              </a:rPr>
              <a:t>Chromosome</a:t>
            </a:r>
            <a:r>
              <a:rPr spc="26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155" dirty="0">
                <a:solidFill>
                  <a:srgbClr val="000000"/>
                </a:solidFill>
                <a:latin typeface="Cambria"/>
                <a:cs typeface="Cambria"/>
              </a:rPr>
              <a:t>Mutations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77030" y="2030771"/>
            <a:ext cx="4386580" cy="399542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409"/>
              </a:spcBef>
            </a:pPr>
            <a:r>
              <a:rPr sz="4200" spc="-45" dirty="0">
                <a:latin typeface="Arial MT"/>
                <a:cs typeface="Arial MT"/>
              </a:rPr>
              <a:t>Five</a:t>
            </a:r>
            <a:r>
              <a:rPr sz="4200" spc="-235" dirty="0">
                <a:latin typeface="Arial MT"/>
                <a:cs typeface="Arial MT"/>
              </a:rPr>
              <a:t> </a:t>
            </a:r>
            <a:r>
              <a:rPr sz="4200" dirty="0">
                <a:latin typeface="Arial MT"/>
                <a:cs typeface="Arial MT"/>
              </a:rPr>
              <a:t>types</a:t>
            </a:r>
            <a:r>
              <a:rPr sz="4200" spc="-140" dirty="0">
                <a:latin typeface="Arial MT"/>
                <a:cs typeface="Arial MT"/>
              </a:rPr>
              <a:t> </a:t>
            </a:r>
            <a:r>
              <a:rPr sz="4200" spc="-10" dirty="0">
                <a:latin typeface="Arial MT"/>
                <a:cs typeface="Arial MT"/>
              </a:rPr>
              <a:t>exist:</a:t>
            </a:r>
            <a:endParaRPr sz="4200">
              <a:latin typeface="Arial MT"/>
              <a:cs typeface="Arial MT"/>
            </a:endParaRPr>
          </a:p>
          <a:p>
            <a:pPr marL="828675" indent="-815975">
              <a:lnSpc>
                <a:spcPct val="100000"/>
              </a:lnSpc>
              <a:spcBef>
                <a:spcPts val="309"/>
              </a:spcBef>
              <a:buClr>
                <a:srgbClr val="21A8DF"/>
              </a:buClr>
              <a:buAutoNum type="arabicPeriod"/>
              <a:tabLst>
                <a:tab pos="828675" algn="l"/>
              </a:tabLst>
            </a:pPr>
            <a:r>
              <a:rPr sz="4050" spc="-10" dirty="0">
                <a:latin typeface="Arial MT"/>
                <a:cs typeface="Arial MT"/>
              </a:rPr>
              <a:t>Deletion</a:t>
            </a:r>
            <a:endParaRPr sz="4050">
              <a:latin typeface="Arial MT"/>
              <a:cs typeface="Arial MT"/>
            </a:endParaRPr>
          </a:p>
          <a:p>
            <a:pPr marL="807085" indent="-779145">
              <a:lnSpc>
                <a:spcPct val="100000"/>
              </a:lnSpc>
              <a:spcBef>
                <a:spcPts val="240"/>
              </a:spcBef>
              <a:buClr>
                <a:srgbClr val="1CACE8"/>
              </a:buClr>
              <a:buAutoNum type="arabicPeriod"/>
              <a:tabLst>
                <a:tab pos="807085" algn="l"/>
              </a:tabLst>
            </a:pPr>
            <a:r>
              <a:rPr sz="4100" spc="-10" dirty="0">
                <a:latin typeface="Arial MT"/>
                <a:cs typeface="Arial MT"/>
              </a:rPr>
              <a:t>Inversion</a:t>
            </a:r>
            <a:endParaRPr sz="4100">
              <a:latin typeface="Arial MT"/>
              <a:cs typeface="Arial MT"/>
            </a:endParaRPr>
          </a:p>
          <a:p>
            <a:pPr marL="818515" indent="-796925">
              <a:lnSpc>
                <a:spcPct val="100000"/>
              </a:lnSpc>
              <a:spcBef>
                <a:spcPts val="330"/>
              </a:spcBef>
              <a:buClr>
                <a:srgbClr val="31AACF"/>
              </a:buClr>
              <a:buAutoNum type="arabicPeriod"/>
              <a:tabLst>
                <a:tab pos="818515" algn="l"/>
              </a:tabLst>
            </a:pPr>
            <a:r>
              <a:rPr sz="4100" spc="-10" dirty="0">
                <a:latin typeface="Arial MT"/>
                <a:cs typeface="Arial MT"/>
              </a:rPr>
              <a:t>Translocation</a:t>
            </a:r>
            <a:endParaRPr sz="4100">
              <a:latin typeface="Arial MT"/>
              <a:cs typeface="Arial MT"/>
            </a:endParaRPr>
          </a:p>
          <a:p>
            <a:pPr marL="828675" indent="-791845">
              <a:lnSpc>
                <a:spcPct val="100000"/>
              </a:lnSpc>
              <a:spcBef>
                <a:spcPts val="280"/>
              </a:spcBef>
              <a:buClr>
                <a:srgbClr val="1CACE1"/>
              </a:buClr>
              <a:buAutoNum type="arabicPeriod"/>
              <a:tabLst>
                <a:tab pos="828675" algn="l"/>
              </a:tabLst>
            </a:pPr>
            <a:r>
              <a:rPr sz="4100" spc="40" dirty="0">
                <a:latin typeface="Arial MT"/>
                <a:cs typeface="Arial MT"/>
              </a:rPr>
              <a:t>Nondisjunction</a:t>
            </a:r>
            <a:endParaRPr sz="4100">
              <a:latin typeface="Arial MT"/>
              <a:cs typeface="Arial MT"/>
            </a:endParaRPr>
          </a:p>
          <a:p>
            <a:pPr marL="26670">
              <a:lnSpc>
                <a:spcPct val="100000"/>
              </a:lnSpc>
              <a:spcBef>
                <a:spcPts val="80"/>
              </a:spcBef>
              <a:tabLst>
                <a:tab pos="827405" algn="l"/>
              </a:tabLst>
            </a:pPr>
            <a:r>
              <a:rPr sz="4200" spc="-405" dirty="0">
                <a:solidFill>
                  <a:srgbClr val="31A5D4"/>
                </a:solidFill>
                <a:latin typeface="Arial MT"/>
                <a:cs typeface="Arial MT"/>
              </a:rPr>
              <a:t>s.</a:t>
            </a:r>
            <a:r>
              <a:rPr sz="4200" dirty="0">
                <a:solidFill>
                  <a:srgbClr val="31A5D4"/>
                </a:solidFill>
                <a:latin typeface="Arial MT"/>
                <a:cs typeface="Arial MT"/>
              </a:rPr>
              <a:t>	</a:t>
            </a:r>
            <a:r>
              <a:rPr sz="4200" spc="-10" dirty="0">
                <a:latin typeface="Arial MT"/>
                <a:cs typeface="Arial MT"/>
              </a:rPr>
              <a:t>Duplication</a:t>
            </a:r>
            <a:endParaRPr sz="4200">
              <a:latin typeface="Arial MT"/>
              <a:cs typeface="Arial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8100" y="2209800"/>
            <a:ext cx="4533900" cy="2070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46800" y="2222500"/>
            <a:ext cx="6794500" cy="38735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1072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35"/>
              </a:spcBef>
            </a:pPr>
            <a:r>
              <a:rPr sz="5700" spc="300" dirty="0">
                <a:solidFill>
                  <a:srgbClr val="000000"/>
                </a:solidFill>
                <a:latin typeface="Cambria"/>
                <a:cs typeface="Cambria"/>
              </a:rPr>
              <a:t>Deleúon</a:t>
            </a:r>
            <a:endParaRPr sz="57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8858" y="2040731"/>
            <a:ext cx="4179570" cy="1830705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280035" indent="-267335">
              <a:lnSpc>
                <a:spcPct val="100000"/>
              </a:lnSpc>
              <a:spcBef>
                <a:spcPts val="980"/>
              </a:spcBef>
              <a:buClr>
                <a:srgbClr val="1FAEE9"/>
              </a:buClr>
              <a:buChar char="•"/>
              <a:tabLst>
                <a:tab pos="280035" algn="l"/>
              </a:tabLst>
            </a:pPr>
            <a:r>
              <a:rPr sz="3650" spc="-80" dirty="0">
                <a:latin typeface="Arial MT"/>
                <a:cs typeface="Arial MT"/>
              </a:rPr>
              <a:t>Due</a:t>
            </a:r>
            <a:r>
              <a:rPr sz="3650" spc="-135" dirty="0">
                <a:latin typeface="Arial MT"/>
                <a:cs typeface="Arial MT"/>
              </a:rPr>
              <a:t> </a:t>
            </a:r>
            <a:r>
              <a:rPr sz="3650" spc="55" dirty="0">
                <a:latin typeface="Arial MT"/>
                <a:cs typeface="Arial MT"/>
              </a:rPr>
              <a:t>to</a:t>
            </a:r>
            <a:r>
              <a:rPr sz="3650" spc="25" dirty="0">
                <a:latin typeface="Arial MT"/>
                <a:cs typeface="Arial MT"/>
              </a:rPr>
              <a:t> </a:t>
            </a:r>
            <a:r>
              <a:rPr sz="3650" spc="-10" dirty="0">
                <a:latin typeface="Arial MT"/>
                <a:cs typeface="Arial MT"/>
              </a:rPr>
              <a:t>breakage</a:t>
            </a:r>
            <a:endParaRPr sz="3650">
              <a:latin typeface="Arial MT"/>
              <a:cs typeface="Arial MT"/>
            </a:endParaRPr>
          </a:p>
          <a:p>
            <a:pPr marL="278130" indent="-265430">
              <a:lnSpc>
                <a:spcPts val="4010"/>
              </a:lnSpc>
              <a:spcBef>
                <a:spcPts val="869"/>
              </a:spcBef>
              <a:buClr>
                <a:srgbClr val="21A8E2"/>
              </a:buClr>
              <a:buChar char="•"/>
              <a:tabLst>
                <a:tab pos="278130" algn="l"/>
                <a:tab pos="1289685" algn="l"/>
              </a:tabLst>
            </a:pPr>
            <a:r>
              <a:rPr sz="3600" spc="-50" dirty="0">
                <a:latin typeface="Arial MT"/>
                <a:cs typeface="Arial MT"/>
              </a:rPr>
              <a:t>A</a:t>
            </a:r>
            <a:r>
              <a:rPr sz="3600" dirty="0">
                <a:latin typeface="Arial MT"/>
                <a:cs typeface="Arial MT"/>
              </a:rPr>
              <a:t>	</a:t>
            </a:r>
            <a:r>
              <a:rPr sz="3600" spc="-10" dirty="0">
                <a:latin typeface="Arial MT"/>
                <a:cs typeface="Arial MT"/>
              </a:rPr>
              <a:t>piece</a:t>
            </a:r>
            <a:endParaRPr sz="3600">
              <a:latin typeface="Arial MT"/>
              <a:cs typeface="Arial MT"/>
            </a:endParaRPr>
          </a:p>
          <a:p>
            <a:pPr marL="95250">
              <a:lnSpc>
                <a:spcPts val="4070"/>
              </a:lnSpc>
            </a:pPr>
            <a:r>
              <a:rPr sz="3650" dirty="0">
                <a:latin typeface="Arial MT"/>
                <a:cs typeface="Arial MT"/>
              </a:rPr>
              <a:t>chromosome</a:t>
            </a:r>
            <a:r>
              <a:rPr sz="3650" spc="170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is</a:t>
            </a:r>
            <a:r>
              <a:rPr sz="3650" spc="125" dirty="0">
                <a:latin typeface="Arial MT"/>
                <a:cs typeface="Arial MT"/>
              </a:rPr>
              <a:t> </a:t>
            </a:r>
            <a:r>
              <a:rPr sz="3650" spc="30" dirty="0">
                <a:solidFill>
                  <a:srgbClr val="DD0E05"/>
                </a:solidFill>
                <a:latin typeface="Arial MT"/>
                <a:cs typeface="Arial MT"/>
              </a:rPr>
              <a:t>lost</a:t>
            </a:r>
            <a:endParaRPr sz="3650">
              <a:latin typeface="Arial MT"/>
              <a:cs typeface="Arial M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46400" y="1943100"/>
            <a:ext cx="2387600" cy="3302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8800" y="3568700"/>
            <a:ext cx="584200" cy="139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53200" y="2120900"/>
            <a:ext cx="1346200" cy="2819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16900" y="2133600"/>
            <a:ext cx="1587500" cy="25273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3420" rIns="0" bIns="0" rtlCol="0">
            <a:spAutoFit/>
          </a:bodyPr>
          <a:lstStyle/>
          <a:p>
            <a:pPr marL="3735070">
              <a:lnSpc>
                <a:spcPct val="100000"/>
              </a:lnSpc>
              <a:spcBef>
                <a:spcPts val="135"/>
              </a:spcBef>
            </a:pPr>
            <a:r>
              <a:rPr sz="5600" spc="315" dirty="0">
                <a:solidFill>
                  <a:srgbClr val="000000"/>
                </a:solidFill>
              </a:rPr>
              <a:t>Inversion</a:t>
            </a:r>
            <a:endParaRPr sz="5600"/>
          </a:p>
        </p:txBody>
      </p:sp>
      <p:sp>
        <p:nvSpPr>
          <p:cNvPr id="9" name="object 9"/>
          <p:cNvSpPr txBox="1"/>
          <p:nvPr/>
        </p:nvSpPr>
        <p:spPr>
          <a:xfrm>
            <a:off x="2956029" y="5276444"/>
            <a:ext cx="4468495" cy="1475740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77800" indent="-165100">
              <a:lnSpc>
                <a:spcPct val="100000"/>
              </a:lnSpc>
              <a:spcBef>
                <a:spcPts val="1150"/>
              </a:spcBef>
              <a:buClr>
                <a:srgbClr val="2DA1CD"/>
              </a:buClr>
              <a:buChar char="•"/>
              <a:tabLst>
                <a:tab pos="177800" algn="l"/>
              </a:tabLst>
            </a:pPr>
            <a:r>
              <a:rPr sz="2300" spc="-10" dirty="0">
                <a:latin typeface="Arial MT"/>
                <a:cs typeface="Arial MT"/>
              </a:rPr>
              <a:t>Chromosome</a:t>
            </a:r>
            <a:r>
              <a:rPr sz="2300" spc="-8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segment</a:t>
            </a:r>
            <a:r>
              <a:rPr sz="2300" spc="-105" dirty="0">
                <a:latin typeface="Arial MT"/>
                <a:cs typeface="Arial MT"/>
              </a:rPr>
              <a:t> </a:t>
            </a:r>
            <a:r>
              <a:rPr sz="2300" dirty="0">
                <a:latin typeface="Arial MT"/>
                <a:cs typeface="Arial MT"/>
              </a:rPr>
              <a:t>breaks</a:t>
            </a:r>
            <a:r>
              <a:rPr sz="2300" spc="-140" dirty="0">
                <a:latin typeface="Arial MT"/>
                <a:cs typeface="Arial MT"/>
              </a:rPr>
              <a:t> </a:t>
            </a:r>
            <a:r>
              <a:rPr sz="2300" spc="-25" dirty="0">
                <a:latin typeface="Arial MT"/>
                <a:cs typeface="Arial MT"/>
              </a:rPr>
              <a:t>off</a:t>
            </a:r>
            <a:endParaRPr sz="2300">
              <a:latin typeface="Arial MT"/>
              <a:cs typeface="Arial MT"/>
            </a:endParaRPr>
          </a:p>
          <a:p>
            <a:pPr marL="179705" indent="-167005">
              <a:lnSpc>
                <a:spcPct val="100000"/>
              </a:lnSpc>
              <a:spcBef>
                <a:spcPts val="1040"/>
              </a:spcBef>
              <a:buClr>
                <a:srgbClr val="34A7D4"/>
              </a:buClr>
              <a:buChar char="•"/>
              <a:tabLst>
                <a:tab pos="179705" algn="l"/>
              </a:tabLst>
            </a:pPr>
            <a:r>
              <a:rPr sz="2250" dirty="0">
                <a:latin typeface="Arial MT"/>
                <a:cs typeface="Arial MT"/>
              </a:rPr>
              <a:t>Segment</a:t>
            </a:r>
            <a:r>
              <a:rPr sz="2250" spc="40" dirty="0">
                <a:latin typeface="Arial MT"/>
                <a:cs typeface="Arial MT"/>
              </a:rPr>
              <a:t> </a:t>
            </a:r>
            <a:r>
              <a:rPr sz="2250" spc="60" dirty="0">
                <a:latin typeface="Arial MT"/>
                <a:cs typeface="Arial MT"/>
              </a:rPr>
              <a:t>flips</a:t>
            </a:r>
            <a:r>
              <a:rPr sz="2250" spc="-8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around</a:t>
            </a:r>
            <a:r>
              <a:rPr sz="2250" spc="-50" dirty="0">
                <a:latin typeface="Arial MT"/>
                <a:cs typeface="Arial MT"/>
              </a:rPr>
              <a:t> </a:t>
            </a:r>
            <a:r>
              <a:rPr sz="2250" spc="-10" dirty="0">
                <a:latin typeface="Arial MT"/>
                <a:cs typeface="Arial MT"/>
              </a:rPr>
              <a:t>backwards</a:t>
            </a:r>
            <a:endParaRPr sz="2250">
              <a:latin typeface="Arial MT"/>
              <a:cs typeface="Arial MT"/>
            </a:endParaRPr>
          </a:p>
          <a:p>
            <a:pPr marL="179070" indent="-166370">
              <a:lnSpc>
                <a:spcPct val="100000"/>
              </a:lnSpc>
              <a:spcBef>
                <a:spcPts val="1100"/>
              </a:spcBef>
              <a:buClr>
                <a:srgbClr val="31A7CA"/>
              </a:buClr>
              <a:buChar char="•"/>
              <a:tabLst>
                <a:tab pos="179070" algn="l"/>
              </a:tabLst>
            </a:pPr>
            <a:r>
              <a:rPr sz="2300" spc="-35" dirty="0">
                <a:latin typeface="Arial MT"/>
                <a:cs typeface="Arial MT"/>
              </a:rPr>
              <a:t>Segment</a:t>
            </a:r>
            <a:r>
              <a:rPr sz="2300" spc="-105" dirty="0">
                <a:latin typeface="Arial MT"/>
                <a:cs typeface="Arial MT"/>
              </a:rPr>
              <a:t> </a:t>
            </a:r>
            <a:r>
              <a:rPr sz="2300" spc="-10" dirty="0">
                <a:latin typeface="Arial MT"/>
                <a:cs typeface="Arial MT"/>
              </a:rPr>
              <a:t>reattaches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  <p:pic>
        <p:nvPicPr>
          <p:cNvPr id="12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4500" y="2159000"/>
            <a:ext cx="2514600" cy="43307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59653" y="484187"/>
            <a:ext cx="3913504" cy="8921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650" spc="325" dirty="0">
                <a:solidFill>
                  <a:srgbClr val="000000"/>
                </a:solidFill>
              </a:rPr>
              <a:t>Duplication</a:t>
            </a:r>
            <a:endParaRPr sz="5650"/>
          </a:p>
        </p:txBody>
      </p:sp>
      <p:sp>
        <p:nvSpPr>
          <p:cNvPr id="4" name="object 4"/>
          <p:cNvSpPr txBox="1"/>
          <p:nvPr/>
        </p:nvSpPr>
        <p:spPr>
          <a:xfrm>
            <a:off x="4540352" y="3567288"/>
            <a:ext cx="946150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spc="-10" dirty="0">
                <a:solidFill>
                  <a:srgbClr val="363636"/>
                </a:solidFill>
                <a:latin typeface="Times New Roman"/>
                <a:cs typeface="Times New Roman"/>
              </a:rPr>
              <a:t>Chromosome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14083" y="1734079"/>
            <a:ext cx="1920239" cy="314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spc="-75" dirty="0">
                <a:solidFill>
                  <a:srgbClr val="111111"/>
                </a:solidFill>
                <a:latin typeface="Times New Roman"/>
                <a:cs typeface="Times New Roman"/>
              </a:rPr>
              <a:t>Duplication</a:t>
            </a:r>
            <a:r>
              <a:rPr sz="1900" spc="114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1900" spc="-70" dirty="0">
                <a:solidFill>
                  <a:srgbClr val="1C1C1C"/>
                </a:solidFill>
                <a:latin typeface="Times New Roman"/>
                <a:cs typeface="Times New Roman"/>
              </a:rPr>
              <a:t>mutation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52049" y="4697588"/>
            <a:ext cx="1214755" cy="2330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50" spc="-185" dirty="0">
                <a:solidFill>
                  <a:srgbClr val="4F4F4F"/>
                </a:solidFill>
                <a:latin typeface="Times New Roman"/>
                <a:cs typeface="Times New Roman"/>
              </a:rPr>
              <a:t>A</a:t>
            </a:r>
            <a:r>
              <a:rPr sz="1350" dirty="0">
                <a:solidFill>
                  <a:srgbClr val="4F4F4F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solidFill>
                  <a:srgbClr val="262626"/>
                </a:solidFill>
                <a:latin typeface="Times New Roman"/>
                <a:cs typeface="Times New Roman"/>
              </a:rPr>
              <a:t>section</a:t>
            </a:r>
            <a:r>
              <a:rPr sz="1350" spc="40" dirty="0">
                <a:solidFill>
                  <a:srgbClr val="262626"/>
                </a:solidFill>
                <a:latin typeface="Times New Roman"/>
                <a:cs typeface="Times New Roman"/>
              </a:rPr>
              <a:t> </a:t>
            </a:r>
            <a:r>
              <a:rPr sz="1350" spc="-30" dirty="0">
                <a:solidFill>
                  <a:srgbClr val="4F4F4F"/>
                </a:solidFill>
                <a:latin typeface="Times New Roman"/>
                <a:cs typeface="Times New Roman"/>
              </a:rPr>
              <a:t>of</a:t>
            </a:r>
            <a:r>
              <a:rPr sz="1350" spc="105" dirty="0">
                <a:solidFill>
                  <a:srgbClr val="4F4F4F"/>
                </a:solidFill>
                <a:latin typeface="Times New Roman"/>
                <a:cs typeface="Times New Roman"/>
              </a:rPr>
              <a:t> </a:t>
            </a:r>
            <a:r>
              <a:rPr sz="1350" spc="-125" dirty="0">
                <a:solidFill>
                  <a:srgbClr val="414141"/>
                </a:solidFill>
                <a:latin typeface="Times New Roman"/>
                <a:cs typeface="Times New Roman"/>
              </a:rPr>
              <a:t>DNA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19630" y="6682845"/>
            <a:ext cx="5556250" cy="4032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50" dirty="0">
                <a:latin typeface="Times New Roman"/>
                <a:cs typeface="Times New Roman"/>
              </a:rPr>
              <a:t>Occurs</a:t>
            </a:r>
            <a:r>
              <a:rPr sz="2450" spc="145" dirty="0">
                <a:latin typeface="Times New Roman"/>
                <a:cs typeface="Times New Roman"/>
              </a:rPr>
              <a:t> </a:t>
            </a:r>
            <a:r>
              <a:rPr sz="2450" dirty="0">
                <a:latin typeface="Times New Roman"/>
                <a:cs typeface="Times New Roman"/>
              </a:rPr>
              <a:t>when</a:t>
            </a:r>
            <a:r>
              <a:rPr sz="2450" spc="35" dirty="0">
                <a:latin typeface="Times New Roman"/>
                <a:cs typeface="Times New Roman"/>
              </a:rPr>
              <a:t> </a:t>
            </a:r>
            <a:r>
              <a:rPr sz="2450" spc="85" dirty="0">
                <a:latin typeface="Times New Roman"/>
                <a:cs typeface="Times New Roman"/>
              </a:rPr>
              <a:t>a</a:t>
            </a:r>
            <a:r>
              <a:rPr sz="2450" spc="175" dirty="0">
                <a:latin typeface="Times New Roman"/>
                <a:cs typeface="Times New Roman"/>
              </a:rPr>
              <a:t> </a:t>
            </a:r>
            <a:r>
              <a:rPr sz="2450" spc="50" dirty="0">
                <a:latin typeface="Times New Roman"/>
                <a:cs typeface="Times New Roman"/>
              </a:rPr>
              <a:t>gene</a:t>
            </a:r>
            <a:r>
              <a:rPr sz="2450" spc="125" dirty="0">
                <a:latin typeface="Times New Roman"/>
                <a:cs typeface="Times New Roman"/>
              </a:rPr>
              <a:t> </a:t>
            </a:r>
            <a:r>
              <a:rPr sz="2450" spc="85" dirty="0">
                <a:latin typeface="Times New Roman"/>
                <a:cs typeface="Times New Roman"/>
              </a:rPr>
              <a:t>sequence</a:t>
            </a:r>
            <a:r>
              <a:rPr sz="2450" spc="180" dirty="0">
                <a:latin typeface="Times New Roman"/>
                <a:cs typeface="Times New Roman"/>
              </a:rPr>
              <a:t> </a:t>
            </a:r>
            <a:r>
              <a:rPr sz="2450" dirty="0">
                <a:latin typeface="Times New Roman"/>
                <a:cs typeface="Times New Roman"/>
              </a:rPr>
              <a:t>is</a:t>
            </a:r>
            <a:r>
              <a:rPr sz="2450" spc="155" dirty="0">
                <a:latin typeface="Times New Roman"/>
                <a:cs typeface="Times New Roman"/>
              </a:rPr>
              <a:t> </a:t>
            </a:r>
            <a:r>
              <a:rPr sz="2450" spc="-10" dirty="0">
                <a:latin typeface="Times New Roman"/>
                <a:cs typeface="Times New Roman"/>
              </a:rPr>
              <a:t>repeated.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59700" y="2387600"/>
            <a:ext cx="2298700" cy="3467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90200" y="3213100"/>
            <a:ext cx="660400" cy="2565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42700" y="2120900"/>
            <a:ext cx="673100" cy="36068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292012" y="1843404"/>
            <a:ext cx="6391910" cy="0"/>
          </a:xfrm>
          <a:custGeom>
            <a:avLst/>
            <a:gdLst/>
            <a:ahLst/>
            <a:cxnLst/>
            <a:rect l="l" t="t" r="r" b="b"/>
            <a:pathLst>
              <a:path w="6391909">
                <a:moveTo>
                  <a:pt x="0" y="0"/>
                </a:moveTo>
                <a:lnTo>
                  <a:pt x="6391908" y="0"/>
                </a:lnTo>
              </a:path>
            </a:pathLst>
          </a:custGeom>
          <a:ln w="3175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63700" y="464961"/>
            <a:ext cx="4458335" cy="8851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600" spc="110" dirty="0">
                <a:solidFill>
                  <a:srgbClr val="000000"/>
                </a:solidFill>
                <a:latin typeface="Cambria"/>
                <a:cs typeface="Cambria"/>
              </a:rPr>
              <a:t>Yranslocation</a:t>
            </a:r>
            <a:endParaRPr sz="56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2701" y="2302227"/>
            <a:ext cx="474154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23520" indent="-210820">
              <a:lnSpc>
                <a:spcPct val="100000"/>
              </a:lnSpc>
              <a:spcBef>
                <a:spcPts val="120"/>
              </a:spcBef>
              <a:buClr>
                <a:srgbClr val="26AACF"/>
              </a:buClr>
              <a:buChar char="•"/>
              <a:tabLst>
                <a:tab pos="223520" algn="l"/>
                <a:tab pos="1751964" algn="l"/>
                <a:tab pos="2557145" algn="l"/>
              </a:tabLst>
            </a:pPr>
            <a:r>
              <a:rPr sz="2700" spc="-10" dirty="0">
                <a:latin typeface="Arial MT"/>
                <a:cs typeface="Arial MT"/>
              </a:rPr>
              <a:t>involves</a:t>
            </a:r>
            <a:r>
              <a:rPr sz="2700" dirty="0">
                <a:latin typeface="Arial MT"/>
                <a:cs typeface="Arial MT"/>
              </a:rPr>
              <a:t>	</a:t>
            </a:r>
            <a:r>
              <a:rPr sz="2700" spc="-25" dirty="0">
                <a:latin typeface="Arial MT"/>
                <a:cs typeface="Arial MT"/>
              </a:rPr>
              <a:t>two</a:t>
            </a:r>
            <a:r>
              <a:rPr sz="2700" dirty="0">
                <a:latin typeface="Arial MT"/>
                <a:cs typeface="Arial MT"/>
              </a:rPr>
              <a:t>	</a:t>
            </a:r>
            <a:r>
              <a:rPr sz="2700" spc="-10" dirty="0">
                <a:latin typeface="Arial MT"/>
                <a:cs typeface="Arial MT"/>
              </a:rPr>
              <a:t>chromosomes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66123" y="2302227"/>
            <a:ext cx="60706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-20" dirty="0">
                <a:latin typeface="Arial MT"/>
                <a:cs typeface="Arial MT"/>
              </a:rPr>
              <a:t>that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5948" y="2532944"/>
            <a:ext cx="5640070" cy="109220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1055"/>
              </a:spcBef>
            </a:pPr>
            <a:r>
              <a:rPr sz="2700" dirty="0">
                <a:latin typeface="Arial MT"/>
                <a:cs typeface="Arial MT"/>
              </a:rPr>
              <a:t>aren’t</a:t>
            </a:r>
            <a:r>
              <a:rPr sz="2700" spc="135" dirty="0">
                <a:latin typeface="Arial MT"/>
                <a:cs typeface="Arial MT"/>
              </a:rPr>
              <a:t> </a:t>
            </a:r>
            <a:r>
              <a:rPr sz="2700" spc="-10" dirty="0">
                <a:latin typeface="Arial MT"/>
                <a:cs typeface="Arial MT"/>
              </a:rPr>
              <a:t>homologous</a:t>
            </a:r>
            <a:endParaRPr sz="2700">
              <a:latin typeface="Arial MT"/>
              <a:cs typeface="Arial MT"/>
            </a:endParaRPr>
          </a:p>
          <a:p>
            <a:pPr marL="233045" indent="-220345">
              <a:lnSpc>
                <a:spcPct val="100000"/>
              </a:lnSpc>
              <a:spcBef>
                <a:spcPts val="960"/>
              </a:spcBef>
              <a:buClr>
                <a:srgbClr val="28ACDA"/>
              </a:buClr>
              <a:buChar char="•"/>
              <a:tabLst>
                <a:tab pos="233045" algn="l"/>
                <a:tab pos="1238885" algn="l"/>
                <a:tab pos="1950085" algn="l"/>
                <a:tab pos="2915285" algn="l"/>
                <a:tab pos="5370195" algn="l"/>
              </a:tabLst>
            </a:pPr>
            <a:r>
              <a:rPr sz="2700" spc="-20" dirty="0">
                <a:latin typeface="Cambria"/>
                <a:cs typeface="Cambria"/>
              </a:rPr>
              <a:t>Part</a:t>
            </a:r>
            <a:r>
              <a:rPr sz="2700" dirty="0">
                <a:latin typeface="Cambria"/>
                <a:cs typeface="Cambria"/>
              </a:rPr>
              <a:t>	</a:t>
            </a:r>
            <a:r>
              <a:rPr sz="2700" spc="-25" dirty="0">
                <a:latin typeface="Cambria"/>
                <a:cs typeface="Cambria"/>
              </a:rPr>
              <a:t>of</a:t>
            </a:r>
            <a:r>
              <a:rPr sz="2700" dirty="0">
                <a:latin typeface="Cambria"/>
                <a:cs typeface="Cambria"/>
              </a:rPr>
              <a:t>	</a:t>
            </a:r>
            <a:r>
              <a:rPr sz="2700" spc="25" dirty="0">
                <a:latin typeface="Cambria"/>
                <a:cs typeface="Cambria"/>
              </a:rPr>
              <a:t>one</a:t>
            </a:r>
            <a:r>
              <a:rPr sz="2700" dirty="0">
                <a:latin typeface="Cambria"/>
                <a:cs typeface="Cambria"/>
              </a:rPr>
              <a:t>	</a:t>
            </a:r>
            <a:r>
              <a:rPr sz="2700" spc="45" dirty="0">
                <a:latin typeface="Cambria"/>
                <a:cs typeface="Cambria"/>
              </a:rPr>
              <a:t>chromosome</a:t>
            </a:r>
            <a:r>
              <a:rPr sz="2700" dirty="0">
                <a:latin typeface="Cambria"/>
                <a:cs typeface="Cambria"/>
              </a:rPr>
              <a:t>	</a:t>
            </a:r>
            <a:r>
              <a:rPr sz="2700" spc="-25" dirty="0">
                <a:latin typeface="Cambria"/>
                <a:cs typeface="Cambria"/>
              </a:rPr>
              <a:t>is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51055" y="3546827"/>
            <a:ext cx="5523865" cy="79629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3335" marR="5080" indent="-1270">
              <a:lnSpc>
                <a:spcPts val="2800"/>
              </a:lnSpc>
              <a:spcBef>
                <a:spcPts val="580"/>
              </a:spcBef>
              <a:tabLst>
                <a:tab pos="2882265" algn="l"/>
                <a:tab pos="4335780" algn="l"/>
              </a:tabLst>
            </a:pPr>
            <a:r>
              <a:rPr sz="2700" spc="-10" dirty="0">
                <a:latin typeface="Cambria"/>
                <a:cs typeface="Cambria"/>
              </a:rPr>
              <a:t>transferred</a:t>
            </a:r>
            <a:r>
              <a:rPr sz="2700" dirty="0">
                <a:latin typeface="Cambria"/>
                <a:cs typeface="Cambria"/>
              </a:rPr>
              <a:t>	</a:t>
            </a:r>
            <a:r>
              <a:rPr sz="2700" spc="-25" dirty="0">
                <a:latin typeface="Cambria"/>
                <a:cs typeface="Cambria"/>
              </a:rPr>
              <a:t>to</a:t>
            </a:r>
            <a:r>
              <a:rPr sz="2700" dirty="0">
                <a:latin typeface="Cambria"/>
                <a:cs typeface="Cambria"/>
              </a:rPr>
              <a:t>	</a:t>
            </a:r>
            <a:r>
              <a:rPr sz="2700" spc="-10" dirty="0">
                <a:latin typeface="Cambria"/>
                <a:cs typeface="Cambria"/>
              </a:rPr>
              <a:t>another </a:t>
            </a:r>
            <a:r>
              <a:rPr sz="2700" spc="70" dirty="0">
                <a:latin typeface="Cambria"/>
                <a:cs typeface="Cambria"/>
              </a:rPr>
              <a:t>chromosomes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38259" y="1394354"/>
            <a:ext cx="1932939" cy="7943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6670" algn="ctr">
              <a:lnSpc>
                <a:spcPts val="2925"/>
              </a:lnSpc>
              <a:spcBef>
                <a:spcPts val="120"/>
              </a:spcBef>
            </a:pPr>
            <a:r>
              <a:rPr sz="2750" spc="-10" dirty="0">
                <a:latin typeface="Cambria"/>
                <a:cs typeface="Cambria"/>
              </a:rPr>
              <a:t>Before</a:t>
            </a:r>
            <a:endParaRPr sz="2750">
              <a:latin typeface="Cambria"/>
              <a:cs typeface="Cambria"/>
            </a:endParaRPr>
          </a:p>
          <a:p>
            <a:pPr algn="ctr">
              <a:lnSpc>
                <a:spcPts val="3105"/>
              </a:lnSpc>
            </a:pPr>
            <a:r>
              <a:rPr sz="2900" spc="-160" dirty="0">
                <a:latin typeface="Cambria"/>
                <a:cs typeface="Cambria"/>
              </a:rPr>
              <a:t>Translocation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98859" y="1394354"/>
            <a:ext cx="1932939" cy="7943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6034" algn="ctr">
              <a:lnSpc>
                <a:spcPts val="2925"/>
              </a:lnSpc>
              <a:spcBef>
                <a:spcPts val="120"/>
              </a:spcBef>
            </a:pPr>
            <a:r>
              <a:rPr sz="2750" spc="-10" dirty="0">
                <a:latin typeface="Cambria"/>
                <a:cs typeface="Cambria"/>
              </a:rPr>
              <a:t>After</a:t>
            </a:r>
            <a:endParaRPr sz="2750">
              <a:latin typeface="Cambria"/>
              <a:cs typeface="Cambria"/>
            </a:endParaRPr>
          </a:p>
          <a:p>
            <a:pPr algn="ctr">
              <a:lnSpc>
                <a:spcPts val="3105"/>
              </a:lnSpc>
            </a:pPr>
            <a:r>
              <a:rPr sz="2900" spc="-160" dirty="0">
                <a:latin typeface="Cambria"/>
                <a:cs typeface="Cambria"/>
              </a:rPr>
              <a:t>Translocation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30572" y="5832122"/>
            <a:ext cx="226695" cy="4108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0" spc="50" dirty="0">
                <a:latin typeface="Trebuchet MS"/>
                <a:cs typeface="Trebuchet MS"/>
              </a:rPr>
              <a:t>A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79213" y="5832122"/>
            <a:ext cx="2095500" cy="7994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3970" algn="ctr">
              <a:lnSpc>
                <a:spcPts val="2850"/>
              </a:lnSpc>
              <a:spcBef>
                <a:spcPts val="125"/>
              </a:spcBef>
              <a:tabLst>
                <a:tab pos="1230630" algn="l"/>
              </a:tabLst>
            </a:pPr>
            <a:r>
              <a:rPr sz="2500" spc="45" dirty="0">
                <a:latin typeface="Trebuchet MS"/>
                <a:cs typeface="Trebuchet MS"/>
              </a:rPr>
              <a:t>B</a:t>
            </a:r>
            <a:r>
              <a:rPr sz="2500" dirty="0">
                <a:latin typeface="Trebuchet MS"/>
                <a:cs typeface="Trebuchet MS"/>
              </a:rPr>
              <a:t>	</a:t>
            </a:r>
            <a:r>
              <a:rPr sz="2500" spc="50" dirty="0">
                <a:solidFill>
                  <a:srgbClr val="161616"/>
                </a:solidFill>
                <a:latin typeface="Trebuchet MS"/>
                <a:cs typeface="Trebuchet MS"/>
              </a:rPr>
              <a:t>A</a:t>
            </a:r>
            <a:endParaRPr sz="2500">
              <a:latin typeface="Trebuchet MS"/>
              <a:cs typeface="Trebuchet MS"/>
            </a:endParaRPr>
          </a:p>
          <a:p>
            <a:pPr algn="ctr">
              <a:lnSpc>
                <a:spcPts val="3210"/>
              </a:lnSpc>
            </a:pPr>
            <a:r>
              <a:rPr sz="2800" spc="-80" dirty="0">
                <a:latin typeface="Trebuchet MS"/>
                <a:cs typeface="Trebuchet MS"/>
              </a:rPr>
              <a:t>Chromosomes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11284" y="5832122"/>
            <a:ext cx="218440" cy="4108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0" spc="45" dirty="0">
                <a:solidFill>
                  <a:srgbClr val="161616"/>
                </a:solidFill>
                <a:latin typeface="Trebuchet MS"/>
                <a:cs typeface="Trebuchet MS"/>
              </a:rPr>
              <a:t>B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400" y="2273300"/>
            <a:ext cx="8407400" cy="34036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4744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30"/>
              </a:spcBef>
            </a:pPr>
            <a:r>
              <a:rPr sz="5800" spc="200" dirty="0">
                <a:solidFill>
                  <a:srgbClr val="000000"/>
                </a:solidFill>
                <a:latin typeface="Cambria"/>
                <a:cs typeface="Cambria"/>
              </a:rPr>
              <a:t>Nondisjunction</a:t>
            </a:r>
            <a:endParaRPr sz="5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1901" y="2277357"/>
            <a:ext cx="1304925" cy="462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5110" indent="-232410">
              <a:lnSpc>
                <a:spcPct val="100000"/>
              </a:lnSpc>
              <a:spcBef>
                <a:spcPts val="114"/>
              </a:spcBef>
              <a:buClr>
                <a:srgbClr val="2DAFDD"/>
              </a:buClr>
              <a:buChar char="•"/>
              <a:tabLst>
                <a:tab pos="245110" algn="l"/>
              </a:tabLst>
            </a:pPr>
            <a:r>
              <a:rPr sz="2850" spc="-55" dirty="0">
                <a:latin typeface="Cambria"/>
                <a:cs typeface="Cambria"/>
              </a:rPr>
              <a:t>Failure</a:t>
            </a:r>
            <a:endParaRPr sz="285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37327" y="2277357"/>
            <a:ext cx="295275" cy="462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50" spc="-100" dirty="0">
                <a:latin typeface="Cambria"/>
                <a:cs typeface="Cambria"/>
              </a:rPr>
              <a:t>of</a:t>
            </a:r>
            <a:endParaRPr sz="28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1003" y="2626783"/>
            <a:ext cx="2727325" cy="276860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09855" marR="24765" indent="12065">
              <a:lnSpc>
                <a:spcPct val="78200"/>
              </a:lnSpc>
              <a:spcBef>
                <a:spcPts val="875"/>
              </a:spcBef>
              <a:tabLst>
                <a:tab pos="1356360" algn="l"/>
              </a:tabLst>
            </a:pPr>
            <a:r>
              <a:rPr sz="2900" spc="-10" dirty="0">
                <a:latin typeface="Cambria"/>
                <a:cs typeface="Cambria"/>
              </a:rPr>
              <a:t>chromosomes </a:t>
            </a:r>
            <a:r>
              <a:rPr sz="3000" spc="-25" dirty="0">
                <a:latin typeface="Cambria"/>
                <a:cs typeface="Cambria"/>
              </a:rPr>
              <a:t>to</a:t>
            </a:r>
            <a:r>
              <a:rPr sz="3000" dirty="0">
                <a:latin typeface="Cambria"/>
                <a:cs typeface="Cambria"/>
              </a:rPr>
              <a:t>	</a:t>
            </a:r>
            <a:r>
              <a:rPr sz="3000" spc="-75" dirty="0">
                <a:latin typeface="Cambria"/>
                <a:cs typeface="Cambria"/>
              </a:rPr>
              <a:t>separate </a:t>
            </a:r>
            <a:r>
              <a:rPr sz="2850" spc="-10" dirty="0">
                <a:latin typeface="Cambria"/>
                <a:cs typeface="Cambria"/>
              </a:rPr>
              <a:t>during</a:t>
            </a:r>
            <a:r>
              <a:rPr sz="2850" spc="-35" dirty="0">
                <a:latin typeface="Cambria"/>
                <a:cs typeface="Cambria"/>
              </a:rPr>
              <a:t> </a:t>
            </a:r>
            <a:r>
              <a:rPr sz="2850" spc="-10" dirty="0">
                <a:latin typeface="Cambria"/>
                <a:cs typeface="Cambria"/>
              </a:rPr>
              <a:t>meiosis</a:t>
            </a:r>
            <a:endParaRPr sz="2850">
              <a:latin typeface="Cambria"/>
              <a:cs typeface="Cambria"/>
            </a:endParaRPr>
          </a:p>
          <a:p>
            <a:pPr marL="121920" marR="5080" indent="-109855" algn="just">
              <a:lnSpc>
                <a:spcPct val="79400"/>
              </a:lnSpc>
              <a:spcBef>
                <a:spcPts val="1560"/>
              </a:spcBef>
              <a:buClr>
                <a:srgbClr val="2AAADB"/>
              </a:buClr>
              <a:buChar char="•"/>
              <a:tabLst>
                <a:tab pos="121920" algn="l"/>
                <a:tab pos="233045" algn="l"/>
              </a:tabLst>
            </a:pPr>
            <a:r>
              <a:rPr sz="2950" spc="50" dirty="0">
                <a:latin typeface="Cambria"/>
                <a:cs typeface="Cambria"/>
              </a:rPr>
              <a:t>	Causes</a:t>
            </a:r>
            <a:r>
              <a:rPr sz="2950" spc="105" dirty="0">
                <a:latin typeface="Cambria"/>
                <a:cs typeface="Cambria"/>
              </a:rPr>
              <a:t>  </a:t>
            </a:r>
            <a:r>
              <a:rPr sz="2950" spc="-45" dirty="0">
                <a:latin typeface="Cambria"/>
                <a:cs typeface="Cambria"/>
              </a:rPr>
              <a:t>gamete </a:t>
            </a:r>
            <a:r>
              <a:rPr sz="2850" dirty="0">
                <a:latin typeface="Cambria"/>
                <a:cs typeface="Cambria"/>
              </a:rPr>
              <a:t>to</a:t>
            </a:r>
            <a:r>
              <a:rPr sz="2850" spc="380" dirty="0">
                <a:latin typeface="Cambria"/>
                <a:cs typeface="Cambria"/>
              </a:rPr>
              <a:t>    </a:t>
            </a:r>
            <a:r>
              <a:rPr sz="2850" dirty="0">
                <a:latin typeface="Cambria"/>
                <a:cs typeface="Cambria"/>
              </a:rPr>
              <a:t>have</a:t>
            </a:r>
            <a:r>
              <a:rPr sz="2850" spc="700" dirty="0">
                <a:latin typeface="Cambria"/>
                <a:cs typeface="Cambria"/>
              </a:rPr>
              <a:t>   </a:t>
            </a:r>
            <a:r>
              <a:rPr sz="2850" spc="-25" dirty="0">
                <a:latin typeface="Cambria"/>
                <a:cs typeface="Cambria"/>
              </a:rPr>
              <a:t>too </a:t>
            </a:r>
            <a:r>
              <a:rPr sz="2900" dirty="0">
                <a:latin typeface="Cambria"/>
                <a:cs typeface="Cambria"/>
              </a:rPr>
              <a:t>many</a:t>
            </a:r>
            <a:r>
              <a:rPr sz="2900" spc="140" dirty="0">
                <a:latin typeface="Cambria"/>
                <a:cs typeface="Cambria"/>
              </a:rPr>
              <a:t> </a:t>
            </a:r>
            <a:r>
              <a:rPr sz="2900" dirty="0">
                <a:latin typeface="Cambria"/>
                <a:cs typeface="Cambria"/>
              </a:rPr>
              <a:t>or</a:t>
            </a:r>
            <a:r>
              <a:rPr sz="2900" spc="130" dirty="0">
                <a:latin typeface="Cambria"/>
                <a:cs typeface="Cambria"/>
              </a:rPr>
              <a:t> </a:t>
            </a:r>
            <a:r>
              <a:rPr sz="2900" dirty="0">
                <a:latin typeface="Cambria"/>
                <a:cs typeface="Cambria"/>
              </a:rPr>
              <a:t>too</a:t>
            </a:r>
            <a:r>
              <a:rPr sz="2900" spc="5" dirty="0">
                <a:latin typeface="Cambria"/>
                <a:cs typeface="Cambria"/>
              </a:rPr>
              <a:t> </a:t>
            </a:r>
            <a:r>
              <a:rPr sz="2900" spc="-25" dirty="0">
                <a:latin typeface="Cambria"/>
                <a:cs typeface="Cambria"/>
              </a:rPr>
              <a:t>few </a:t>
            </a:r>
            <a:r>
              <a:rPr sz="2900" spc="-10" dirty="0">
                <a:latin typeface="Cambria"/>
                <a:cs typeface="Cambria"/>
              </a:rPr>
              <a:t>chromosomes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1400" y="2832100"/>
            <a:ext cx="9232900" cy="23241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1625" rIns="0" bIns="0" rtlCol="0">
            <a:spAutoFit/>
          </a:bodyPr>
          <a:lstStyle/>
          <a:p>
            <a:pPr marL="594995">
              <a:lnSpc>
                <a:spcPct val="100000"/>
              </a:lnSpc>
              <a:spcBef>
                <a:spcPts val="114"/>
              </a:spcBef>
            </a:pPr>
            <a:r>
              <a:rPr sz="4600" spc="150" dirty="0">
                <a:solidFill>
                  <a:srgbClr val="000000"/>
                </a:solidFill>
                <a:latin typeface="Cambria"/>
                <a:cs typeface="Cambria"/>
              </a:rPr>
              <a:t>Chromosome</a:t>
            </a:r>
            <a:r>
              <a:rPr sz="4600" spc="34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4600" spc="215" dirty="0">
                <a:solidFill>
                  <a:srgbClr val="000000"/>
                </a:solidFill>
                <a:latin typeface="Cambria"/>
                <a:cs typeface="Cambria"/>
              </a:rPr>
              <a:t>Mutation</a:t>
            </a:r>
            <a:r>
              <a:rPr sz="4600" spc="26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4600" spc="165" dirty="0">
                <a:solidFill>
                  <a:srgbClr val="000000"/>
                </a:solidFill>
                <a:latin typeface="Cambria"/>
                <a:cs typeface="Cambria"/>
              </a:rPr>
              <a:t>Animation</a:t>
            </a:r>
            <a:endParaRPr sz="4600">
              <a:latin typeface="Cambria"/>
              <a:cs typeface="Cambri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84900" y="4495800"/>
            <a:ext cx="495300" cy="381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9500" y="4457700"/>
            <a:ext cx="1257300" cy="114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50300" y="4559300"/>
            <a:ext cx="609600" cy="431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70200" y="3784600"/>
            <a:ext cx="635000" cy="3175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56000" y="3683000"/>
            <a:ext cx="406400" cy="533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3900" y="3784600"/>
            <a:ext cx="609600" cy="431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226800" y="2336800"/>
            <a:ext cx="508000" cy="4064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8081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95"/>
              </a:spcBef>
            </a:pPr>
            <a:r>
              <a:rPr sz="5350" spc="420" dirty="0">
                <a:solidFill>
                  <a:srgbClr val="000000"/>
                </a:solidFill>
                <a:latin typeface="Cambria"/>
                <a:cs typeface="Cambria"/>
              </a:rPr>
              <a:t>GENE</a:t>
            </a:r>
            <a:r>
              <a:rPr sz="5350" spc="-22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5350" spc="370" dirty="0">
                <a:solidFill>
                  <a:srgbClr val="000000"/>
                </a:solidFill>
                <a:latin typeface="Cambria"/>
                <a:cs typeface="Cambria"/>
              </a:rPr>
              <a:t>MUTATIONS</a:t>
            </a:r>
            <a:endParaRPr sz="535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03601" y="2168348"/>
            <a:ext cx="10426065" cy="3405504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98425" marR="763270" indent="-85725">
              <a:lnSpc>
                <a:spcPts val="4650"/>
              </a:lnSpc>
              <a:spcBef>
                <a:spcPts val="705"/>
              </a:spcBef>
              <a:buClr>
                <a:srgbClr val="1FAFE4"/>
              </a:buClr>
              <a:buChar char="•"/>
              <a:tabLst>
                <a:tab pos="98425" algn="l"/>
                <a:tab pos="357505" algn="l"/>
                <a:tab pos="2558415" algn="l"/>
                <a:tab pos="3245485" algn="l"/>
                <a:tab pos="4285615" algn="l"/>
                <a:tab pos="7200900" algn="l"/>
              </a:tabLst>
            </a:pPr>
            <a:r>
              <a:rPr sz="4300" spc="-10" dirty="0">
                <a:latin typeface="Arial MT"/>
                <a:cs typeface="Arial MT"/>
              </a:rPr>
              <a:t>Change</a:t>
            </a:r>
            <a:r>
              <a:rPr sz="4300" dirty="0">
                <a:latin typeface="Arial MT"/>
                <a:cs typeface="Arial MT"/>
              </a:rPr>
              <a:t>	</a:t>
            </a:r>
            <a:r>
              <a:rPr sz="4300" spc="-25" dirty="0">
                <a:latin typeface="Arial MT"/>
                <a:cs typeface="Arial MT"/>
              </a:rPr>
              <a:t>in</a:t>
            </a:r>
            <a:r>
              <a:rPr sz="4300" dirty="0">
                <a:latin typeface="Arial MT"/>
                <a:cs typeface="Arial MT"/>
              </a:rPr>
              <a:t>	</a:t>
            </a:r>
            <a:r>
              <a:rPr sz="4300" spc="90" dirty="0">
                <a:latin typeface="Arial MT"/>
                <a:cs typeface="Arial MT"/>
              </a:rPr>
              <a:t>the</a:t>
            </a:r>
            <a:r>
              <a:rPr sz="4300" dirty="0">
                <a:latin typeface="Arial MT"/>
                <a:cs typeface="Arial MT"/>
              </a:rPr>
              <a:t>	</a:t>
            </a:r>
            <a:r>
              <a:rPr sz="4300" spc="100" dirty="0">
                <a:latin typeface="Arial MT"/>
                <a:cs typeface="Arial MT"/>
              </a:rPr>
              <a:t>nucleotide</a:t>
            </a:r>
            <a:r>
              <a:rPr sz="4300" dirty="0">
                <a:latin typeface="Arial MT"/>
                <a:cs typeface="Arial MT"/>
              </a:rPr>
              <a:t>	</a:t>
            </a:r>
            <a:r>
              <a:rPr sz="4300" spc="50" dirty="0">
                <a:latin typeface="Arial MT"/>
                <a:cs typeface="Arial MT"/>
              </a:rPr>
              <a:t>sequence </a:t>
            </a:r>
            <a:r>
              <a:rPr sz="4300" dirty="0">
                <a:latin typeface="Arial MT"/>
                <a:cs typeface="Arial MT"/>
              </a:rPr>
              <a:t>a</a:t>
            </a:r>
            <a:r>
              <a:rPr sz="4300" spc="-85" dirty="0">
                <a:latin typeface="Arial MT"/>
                <a:cs typeface="Arial MT"/>
              </a:rPr>
              <a:t> </a:t>
            </a:r>
            <a:r>
              <a:rPr sz="4300" spc="-20" dirty="0">
                <a:latin typeface="Arial MT"/>
                <a:cs typeface="Arial MT"/>
              </a:rPr>
              <a:t>gene</a:t>
            </a:r>
            <a:endParaRPr sz="4300">
              <a:latin typeface="Arial MT"/>
              <a:cs typeface="Arial MT"/>
            </a:endParaRPr>
          </a:p>
          <a:p>
            <a:pPr marL="357505" indent="-344170">
              <a:lnSpc>
                <a:spcPct val="100000"/>
              </a:lnSpc>
              <a:spcBef>
                <a:spcPts val="819"/>
              </a:spcBef>
              <a:buClr>
                <a:srgbClr val="1AAEE4"/>
              </a:buClr>
              <a:buChar char="•"/>
              <a:tabLst>
                <a:tab pos="357505" algn="l"/>
                <a:tab pos="2825115" algn="l"/>
                <a:tab pos="7016115" algn="l"/>
              </a:tabLst>
            </a:pPr>
            <a:r>
              <a:rPr sz="4300" spc="-25" dirty="0">
                <a:latin typeface="Arial MT"/>
                <a:cs typeface="Arial MT"/>
              </a:rPr>
              <a:t>May</a:t>
            </a:r>
            <a:r>
              <a:rPr sz="4300" dirty="0">
                <a:latin typeface="Arial MT"/>
                <a:cs typeface="Arial MT"/>
              </a:rPr>
              <a:t>	</a:t>
            </a:r>
            <a:r>
              <a:rPr sz="4300" spc="125" dirty="0">
                <a:latin typeface="Arial MT"/>
                <a:cs typeface="Arial MT"/>
              </a:rPr>
              <a:t>involve</a:t>
            </a:r>
            <a:r>
              <a:rPr sz="4300" spc="245" dirty="0">
                <a:latin typeface="Arial MT"/>
                <a:cs typeface="Arial MT"/>
              </a:rPr>
              <a:t> </a:t>
            </a:r>
            <a:r>
              <a:rPr sz="4300" dirty="0">
                <a:latin typeface="Arial MT"/>
                <a:cs typeface="Arial MT"/>
              </a:rPr>
              <a:t>a</a:t>
            </a:r>
            <a:r>
              <a:rPr sz="4300" spc="-65" dirty="0">
                <a:latin typeface="Arial MT"/>
                <a:cs typeface="Arial MT"/>
              </a:rPr>
              <a:t> </a:t>
            </a:r>
            <a:r>
              <a:rPr sz="4300" spc="-25" dirty="0">
                <a:latin typeface="Arial MT"/>
                <a:cs typeface="Arial MT"/>
              </a:rPr>
              <a:t>si</a:t>
            </a:r>
            <a:r>
              <a:rPr sz="4300" dirty="0">
                <a:latin typeface="Arial MT"/>
                <a:cs typeface="Arial MT"/>
              </a:rPr>
              <a:t>	</a:t>
            </a:r>
            <a:r>
              <a:rPr sz="4300" spc="100" dirty="0">
                <a:latin typeface="Arial MT"/>
                <a:cs typeface="Arial MT"/>
              </a:rPr>
              <a:t>nucleotide</a:t>
            </a:r>
            <a:endParaRPr sz="4300">
              <a:latin typeface="Arial MT"/>
              <a:cs typeface="Arial MT"/>
            </a:endParaRPr>
          </a:p>
          <a:p>
            <a:pPr marL="96520" marR="5080" indent="-84455">
              <a:lnSpc>
                <a:spcPts val="4600"/>
              </a:lnSpc>
              <a:spcBef>
                <a:spcPts val="1560"/>
              </a:spcBef>
              <a:buClr>
                <a:srgbClr val="1AB1E2"/>
              </a:buClr>
              <a:buChar char="•"/>
              <a:tabLst>
                <a:tab pos="96520" algn="l"/>
                <a:tab pos="355600" algn="l"/>
                <a:tab pos="2025014" algn="l"/>
                <a:tab pos="3286760" algn="l"/>
                <a:tab pos="6002020" algn="l"/>
                <a:tab pos="8695690" algn="l"/>
              </a:tabLst>
            </a:pPr>
            <a:r>
              <a:rPr sz="4400" spc="-25" dirty="0">
                <a:latin typeface="Arial MT"/>
                <a:cs typeface="Arial MT"/>
              </a:rPr>
              <a:t>May</a:t>
            </a:r>
            <a:r>
              <a:rPr sz="4400" dirty="0">
                <a:latin typeface="Arial MT"/>
                <a:cs typeface="Arial MT"/>
              </a:rPr>
              <a:t>	</a:t>
            </a:r>
            <a:r>
              <a:rPr sz="4400" spc="-25" dirty="0">
                <a:latin typeface="Arial MT"/>
                <a:cs typeface="Arial MT"/>
              </a:rPr>
              <a:t>be</a:t>
            </a:r>
            <a:r>
              <a:rPr sz="4400" dirty="0">
                <a:latin typeface="Arial MT"/>
                <a:cs typeface="Arial MT"/>
              </a:rPr>
              <a:t>	</a:t>
            </a:r>
            <a:r>
              <a:rPr sz="4400" spc="-25" dirty="0">
                <a:latin typeface="Arial MT"/>
                <a:cs typeface="Arial MT"/>
              </a:rPr>
              <a:t>due</a:t>
            </a:r>
            <a:r>
              <a:rPr sz="4400" dirty="0">
                <a:latin typeface="Arial MT"/>
                <a:cs typeface="Arial MT"/>
              </a:rPr>
              <a:t>	</a:t>
            </a:r>
            <a:r>
              <a:rPr sz="4400" spc="125" dirty="0">
                <a:latin typeface="Arial MT"/>
                <a:cs typeface="Arial MT"/>
              </a:rPr>
              <a:t>copyi</a:t>
            </a:r>
            <a:r>
              <a:rPr sz="4400" dirty="0">
                <a:latin typeface="Arial MT"/>
                <a:cs typeface="Arial MT"/>
              </a:rPr>
              <a:t>	</a:t>
            </a:r>
            <a:r>
              <a:rPr sz="4400" spc="90" dirty="0">
                <a:latin typeface="Arial MT"/>
                <a:cs typeface="Arial MT"/>
              </a:rPr>
              <a:t>errors, </a:t>
            </a:r>
            <a:r>
              <a:rPr sz="4400" spc="55" dirty="0">
                <a:latin typeface="Arial MT"/>
                <a:cs typeface="Arial MT"/>
              </a:rPr>
              <a:t>chemicals,</a:t>
            </a:r>
            <a:r>
              <a:rPr sz="4400" spc="425" dirty="0">
                <a:latin typeface="Arial MT"/>
                <a:cs typeface="Arial MT"/>
              </a:rPr>
              <a:t> </a:t>
            </a:r>
            <a:r>
              <a:rPr sz="4400" spc="70" dirty="0">
                <a:latin typeface="Arial MT"/>
                <a:cs typeface="Arial MT"/>
              </a:rPr>
              <a:t>viruses,</a:t>
            </a:r>
            <a:r>
              <a:rPr sz="4400" spc="165" dirty="0">
                <a:latin typeface="Arial MT"/>
                <a:cs typeface="Arial MT"/>
              </a:rPr>
              <a:t> </a:t>
            </a:r>
            <a:r>
              <a:rPr sz="4400" spc="45" dirty="0">
                <a:latin typeface="Arial MT"/>
                <a:cs typeface="Arial MT"/>
              </a:rPr>
              <a:t>etc.</a:t>
            </a:r>
            <a:endParaRPr sz="4400">
              <a:latin typeface="Arial MT"/>
              <a:cs typeface="Arial MT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9100" y="2324100"/>
            <a:ext cx="787400" cy="419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25800" y="1066800"/>
            <a:ext cx="596900" cy="4953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49303" y="881944"/>
            <a:ext cx="7399020" cy="796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87955" algn="l"/>
              </a:tabLst>
            </a:pPr>
            <a:r>
              <a:rPr sz="5050" spc="165" dirty="0">
                <a:solidFill>
                  <a:srgbClr val="000000"/>
                </a:solidFill>
                <a:latin typeface="Cambria"/>
                <a:cs typeface="Cambria"/>
              </a:rPr>
              <a:t>Types</a:t>
            </a:r>
            <a:r>
              <a:rPr sz="5050" dirty="0">
                <a:solidFill>
                  <a:srgbClr val="000000"/>
                </a:solidFill>
                <a:latin typeface="Cambria"/>
                <a:cs typeface="Cambria"/>
              </a:rPr>
              <a:t>	</a:t>
            </a:r>
            <a:r>
              <a:rPr sz="5050" spc="375" dirty="0">
                <a:solidFill>
                  <a:srgbClr val="000000"/>
                </a:solidFill>
                <a:latin typeface="Cambria"/>
                <a:cs typeface="Cambria"/>
              </a:rPr>
              <a:t>Gene</a:t>
            </a:r>
            <a:r>
              <a:rPr sz="5050" spc="4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5050" spc="225" dirty="0">
                <a:solidFill>
                  <a:srgbClr val="000000"/>
                </a:solidFill>
                <a:latin typeface="Cambria"/>
                <a:cs typeface="Cambria"/>
              </a:rPr>
              <a:t>Muta8ons</a:t>
            </a:r>
            <a:endParaRPr sz="505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4258" y="2161998"/>
            <a:ext cx="4101465" cy="258762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664210" marR="5080" indent="-652145">
              <a:lnSpc>
                <a:spcPct val="99100"/>
              </a:lnSpc>
              <a:spcBef>
                <a:spcPts val="170"/>
              </a:spcBef>
              <a:buChar char="•"/>
              <a:tabLst>
                <a:tab pos="664210" algn="l"/>
                <a:tab pos="1198880" algn="l"/>
              </a:tabLst>
            </a:pPr>
            <a:r>
              <a:rPr sz="4300" dirty="0">
                <a:solidFill>
                  <a:srgbClr val="1FAFE4"/>
                </a:solidFill>
                <a:latin typeface="Arial MT"/>
                <a:cs typeface="Arial MT"/>
              </a:rPr>
              <a:t>	</a:t>
            </a:r>
            <a:r>
              <a:rPr sz="4300" spc="120" dirty="0">
                <a:latin typeface="Arial MT"/>
                <a:cs typeface="Arial MT"/>
              </a:rPr>
              <a:t>nt</a:t>
            </a:r>
            <a:r>
              <a:rPr sz="4300" spc="114" dirty="0">
                <a:latin typeface="Arial MT"/>
                <a:cs typeface="Arial MT"/>
              </a:rPr>
              <a:t> </a:t>
            </a:r>
            <a:r>
              <a:rPr sz="4300" spc="105" dirty="0">
                <a:latin typeface="Arial MT"/>
                <a:cs typeface="Arial MT"/>
              </a:rPr>
              <a:t>Mutation </a:t>
            </a:r>
            <a:r>
              <a:rPr sz="4150" spc="110" dirty="0">
                <a:latin typeface="Arial MT"/>
                <a:cs typeface="Arial MT"/>
              </a:rPr>
              <a:t>Substitution </a:t>
            </a:r>
            <a:r>
              <a:rPr sz="4250" spc="55" dirty="0">
                <a:latin typeface="Arial MT"/>
                <a:cs typeface="Arial MT"/>
              </a:rPr>
              <a:t>Insertion </a:t>
            </a:r>
            <a:r>
              <a:rPr sz="4200" spc="-10" dirty="0">
                <a:latin typeface="Arial MT"/>
                <a:cs typeface="Arial MT"/>
              </a:rPr>
              <a:t>Deletion</a:t>
            </a:r>
            <a:endParaRPr sz="4200">
              <a:latin typeface="Arial MT"/>
              <a:cs typeface="Arial M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00" y="3683000"/>
            <a:ext cx="266700" cy="431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68000" y="2336800"/>
            <a:ext cx="508000" cy="4064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414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105"/>
              </a:spcBef>
            </a:pPr>
            <a:r>
              <a:rPr sz="4950" spc="110" dirty="0">
                <a:solidFill>
                  <a:srgbClr val="000000"/>
                </a:solidFill>
              </a:rPr>
              <a:t>POINT</a:t>
            </a:r>
            <a:r>
              <a:rPr sz="4950" spc="5" dirty="0">
                <a:solidFill>
                  <a:srgbClr val="000000"/>
                </a:solidFill>
              </a:rPr>
              <a:t> </a:t>
            </a:r>
            <a:r>
              <a:rPr sz="4950" spc="50" dirty="0">
                <a:solidFill>
                  <a:srgbClr val="000000"/>
                </a:solidFill>
              </a:rPr>
              <a:t>MUTATION</a:t>
            </a:r>
            <a:endParaRPr sz="4950"/>
          </a:p>
        </p:txBody>
      </p:sp>
      <p:sp>
        <p:nvSpPr>
          <p:cNvPr id="6" name="object 6"/>
          <p:cNvSpPr txBox="1"/>
          <p:nvPr/>
        </p:nvSpPr>
        <p:spPr>
          <a:xfrm>
            <a:off x="1303930" y="2168525"/>
            <a:ext cx="10437495" cy="393001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96520" marR="5080" indent="-84455">
              <a:lnSpc>
                <a:spcPts val="4550"/>
              </a:lnSpc>
              <a:spcBef>
                <a:spcPts val="835"/>
              </a:spcBef>
              <a:buClr>
                <a:srgbClr val="1FAFE4"/>
              </a:buClr>
              <a:buChar char="•"/>
              <a:tabLst>
                <a:tab pos="96520" algn="l"/>
                <a:tab pos="357505" algn="l"/>
                <a:tab pos="2465705" algn="l"/>
                <a:tab pos="4096385" algn="l"/>
                <a:tab pos="5136515" algn="l"/>
                <a:tab pos="6628765" algn="l"/>
                <a:tab pos="10118090" algn="l"/>
              </a:tabLst>
            </a:pPr>
            <a:r>
              <a:rPr sz="4350" spc="80" dirty="0">
                <a:latin typeface="Arial MT"/>
                <a:cs typeface="Arial MT"/>
              </a:rPr>
              <a:t>	Occurs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50" dirty="0">
                <a:latin typeface="Arial MT"/>
                <a:cs typeface="Arial MT"/>
              </a:rPr>
              <a:t>when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30" dirty="0">
                <a:latin typeface="Arial MT"/>
                <a:cs typeface="Arial MT"/>
              </a:rPr>
              <a:t>the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20" dirty="0">
                <a:latin typeface="Arial MT"/>
                <a:cs typeface="Arial MT"/>
              </a:rPr>
              <a:t>base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10" dirty="0">
                <a:latin typeface="Arial MT"/>
                <a:cs typeface="Arial MT"/>
              </a:rPr>
              <a:t>sequence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-50" dirty="0">
                <a:latin typeface="Arial MT"/>
                <a:cs typeface="Arial MT"/>
              </a:rPr>
              <a:t>a </a:t>
            </a:r>
            <a:r>
              <a:rPr sz="4350" spc="135" dirty="0">
                <a:latin typeface="Arial MT"/>
                <a:cs typeface="Arial MT"/>
              </a:rPr>
              <a:t>codon</a:t>
            </a:r>
            <a:r>
              <a:rPr sz="4350" spc="150" dirty="0">
                <a:latin typeface="Arial MT"/>
                <a:cs typeface="Arial MT"/>
              </a:rPr>
              <a:t> </a:t>
            </a:r>
            <a:r>
              <a:rPr sz="4350" spc="90" dirty="0">
                <a:latin typeface="Arial MT"/>
                <a:cs typeface="Arial MT"/>
              </a:rPr>
              <a:t>is</a:t>
            </a:r>
            <a:r>
              <a:rPr sz="4350" spc="170" dirty="0">
                <a:latin typeface="Arial MT"/>
                <a:cs typeface="Arial MT"/>
              </a:rPr>
              <a:t> </a:t>
            </a:r>
            <a:r>
              <a:rPr sz="4350" spc="50" dirty="0">
                <a:latin typeface="Arial MT"/>
                <a:cs typeface="Arial MT"/>
              </a:rPr>
              <a:t>changed.</a:t>
            </a:r>
            <a:endParaRPr sz="4350">
              <a:latin typeface="Arial MT"/>
              <a:cs typeface="Arial MT"/>
            </a:endParaRPr>
          </a:p>
          <a:p>
            <a:pPr marL="12700">
              <a:lnSpc>
                <a:spcPts val="5160"/>
              </a:lnSpc>
              <a:spcBef>
                <a:spcPts val="840"/>
              </a:spcBef>
              <a:tabLst>
                <a:tab pos="3245485" algn="l"/>
              </a:tabLst>
            </a:pPr>
            <a:r>
              <a:rPr sz="4350" dirty="0">
                <a:latin typeface="Arial MT"/>
                <a:cs typeface="Arial MT"/>
              </a:rPr>
              <a:t>•There</a:t>
            </a:r>
            <a:r>
              <a:rPr sz="4350" spc="80" dirty="0">
                <a:latin typeface="Arial MT"/>
                <a:cs typeface="Arial MT"/>
              </a:rPr>
              <a:t> </a:t>
            </a:r>
            <a:r>
              <a:rPr sz="4350" spc="-25" dirty="0">
                <a:latin typeface="Arial MT"/>
                <a:cs typeface="Arial MT"/>
              </a:rPr>
              <a:t>are</a:t>
            </a:r>
            <a:r>
              <a:rPr sz="4350" dirty="0">
                <a:latin typeface="Arial MT"/>
                <a:cs typeface="Arial MT"/>
              </a:rPr>
              <a:t>	</a:t>
            </a:r>
            <a:r>
              <a:rPr sz="4350" spc="120" dirty="0">
                <a:latin typeface="Arial MT"/>
                <a:cs typeface="Arial MT"/>
              </a:rPr>
              <a:t>types:</a:t>
            </a:r>
            <a:endParaRPr sz="4350">
              <a:latin typeface="Arial MT"/>
              <a:cs typeface="Arial MT"/>
            </a:endParaRPr>
          </a:p>
          <a:p>
            <a:pPr marL="1148715" lvl="1" indent="-947419">
              <a:lnSpc>
                <a:spcPts val="4800"/>
              </a:lnSpc>
              <a:buClr>
                <a:srgbClr val="2AAADB"/>
              </a:buClr>
              <a:buAutoNum type="arabicPeriod"/>
              <a:tabLst>
                <a:tab pos="1148715" algn="l"/>
              </a:tabLst>
            </a:pPr>
            <a:r>
              <a:rPr sz="4050" spc="160" dirty="0">
                <a:latin typeface="Arial MT"/>
                <a:cs typeface="Arial MT"/>
              </a:rPr>
              <a:t>Substitution</a:t>
            </a:r>
            <a:endParaRPr sz="4050">
              <a:latin typeface="Arial MT"/>
              <a:cs typeface="Arial MT"/>
            </a:endParaRPr>
          </a:p>
          <a:p>
            <a:pPr marL="1158240" lvl="1" indent="-928369">
              <a:lnSpc>
                <a:spcPct val="100000"/>
              </a:lnSpc>
              <a:spcBef>
                <a:spcPts val="290"/>
              </a:spcBef>
              <a:buClr>
                <a:srgbClr val="2FA8D6"/>
              </a:buClr>
              <a:buAutoNum type="arabicPeriod"/>
              <a:tabLst>
                <a:tab pos="1158240" algn="l"/>
              </a:tabLst>
            </a:pPr>
            <a:r>
              <a:rPr sz="4000" spc="95" dirty="0">
                <a:latin typeface="Arial MT"/>
                <a:cs typeface="Arial MT"/>
              </a:rPr>
              <a:t>Deletion</a:t>
            </a:r>
            <a:endParaRPr sz="4000">
              <a:latin typeface="Arial MT"/>
              <a:cs typeface="Arial MT"/>
            </a:endParaRPr>
          </a:p>
          <a:p>
            <a:pPr marL="1136650" lvl="1" indent="-913130">
              <a:lnSpc>
                <a:spcPct val="100000"/>
              </a:lnSpc>
              <a:spcBef>
                <a:spcPts val="150"/>
              </a:spcBef>
              <a:buClr>
                <a:srgbClr val="36ACDB"/>
              </a:buClr>
              <a:buAutoNum type="arabicPeriod"/>
              <a:tabLst>
                <a:tab pos="1136650" algn="l"/>
              </a:tabLst>
            </a:pPr>
            <a:r>
              <a:rPr sz="4050" spc="140" dirty="0">
                <a:latin typeface="Arial MT"/>
                <a:cs typeface="Arial MT"/>
              </a:rPr>
              <a:t>Insertion</a:t>
            </a:r>
            <a:endParaRPr sz="4050">
              <a:latin typeface="Arial MT"/>
              <a:cs typeface="Arial MT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8100" y="5740400"/>
            <a:ext cx="3505200" cy="190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8100" y="5295900"/>
            <a:ext cx="3479800" cy="3683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75000" y="4622800"/>
            <a:ext cx="4343400" cy="368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98900" y="3848100"/>
            <a:ext cx="431800" cy="330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75400" y="2806700"/>
            <a:ext cx="342900" cy="13462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1236959" y="1843404"/>
            <a:ext cx="664210" cy="0"/>
          </a:xfrm>
          <a:custGeom>
            <a:avLst/>
            <a:gdLst/>
            <a:ahLst/>
            <a:cxnLst/>
            <a:rect l="l" t="t" r="r" b="b"/>
            <a:pathLst>
              <a:path w="664209">
                <a:moveTo>
                  <a:pt x="0" y="0"/>
                </a:moveTo>
                <a:lnTo>
                  <a:pt x="663786" y="0"/>
                </a:lnTo>
              </a:path>
            </a:pathLst>
          </a:custGeom>
          <a:ln w="3175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2700" y="6832600"/>
            <a:ext cx="12992100" cy="228600"/>
            <a:chOff x="12700" y="6832600"/>
            <a:chExt cx="12992100" cy="228600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00" y="6832600"/>
              <a:ext cx="12992100" cy="2286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700" y="6832600"/>
              <a:ext cx="12979400" cy="215900"/>
            </a:xfrm>
            <a:custGeom>
              <a:avLst/>
              <a:gdLst/>
              <a:ahLst/>
              <a:cxnLst/>
              <a:rect l="l" t="t" r="r" b="b"/>
              <a:pathLst>
                <a:path w="12979400" h="215900">
                  <a:moveTo>
                    <a:pt x="12979396" y="215899"/>
                  </a:moveTo>
                  <a:lnTo>
                    <a:pt x="0" y="215899"/>
                  </a:lnTo>
                  <a:lnTo>
                    <a:pt x="0" y="0"/>
                  </a:lnTo>
                  <a:lnTo>
                    <a:pt x="12979396" y="0"/>
                  </a:lnTo>
                  <a:lnTo>
                    <a:pt x="12979396" y="215899"/>
                  </a:lnTo>
                  <a:close/>
                </a:path>
              </a:pathLst>
            </a:custGeom>
            <a:solidFill>
              <a:srgbClr val="2680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658359" y="512233"/>
            <a:ext cx="5485765" cy="469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2085339" algn="l"/>
              </a:tabLst>
            </a:pPr>
            <a:r>
              <a:rPr sz="2900" spc="55" dirty="0">
                <a:solidFill>
                  <a:srgbClr val="2A2F93"/>
                </a:solidFill>
                <a:latin typeface="Cambria"/>
                <a:cs typeface="Cambria"/>
              </a:rPr>
              <a:t>The</a:t>
            </a:r>
            <a:r>
              <a:rPr sz="2900" spc="204" dirty="0">
                <a:solidFill>
                  <a:srgbClr val="2A2F93"/>
                </a:solidFill>
                <a:latin typeface="Cambria"/>
                <a:cs typeface="Cambria"/>
              </a:rPr>
              <a:t> </a:t>
            </a:r>
            <a:r>
              <a:rPr sz="2900" spc="-10" dirty="0">
                <a:solidFill>
                  <a:srgbClr val="26319E"/>
                </a:solidFill>
                <a:latin typeface="Cambria"/>
                <a:cs typeface="Cambria"/>
              </a:rPr>
              <a:t>frenetic</a:t>
            </a:r>
            <a:r>
              <a:rPr sz="2900" dirty="0">
                <a:solidFill>
                  <a:srgbClr val="26319E"/>
                </a:solidFill>
                <a:latin typeface="Cambria"/>
                <a:cs typeface="Cambria"/>
              </a:rPr>
              <a:t>	</a:t>
            </a:r>
            <a:r>
              <a:rPr sz="2900" spc="55" dirty="0">
                <a:solidFill>
                  <a:srgbClr val="2D34A0"/>
                </a:solidFill>
                <a:latin typeface="Cambria"/>
                <a:cs typeface="Cambria"/>
              </a:rPr>
              <a:t>Code</a:t>
            </a:r>
            <a:r>
              <a:rPr sz="2900" spc="200" dirty="0">
                <a:solidFill>
                  <a:srgbClr val="2D34A0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232889"/>
                </a:solidFill>
                <a:latin typeface="Cambria"/>
                <a:cs typeface="Cambria"/>
              </a:rPr>
              <a:t>is</a:t>
            </a:r>
            <a:r>
              <a:rPr sz="2900" spc="15" dirty="0">
                <a:solidFill>
                  <a:srgbClr val="232889"/>
                </a:solidFill>
                <a:latin typeface="Cambria"/>
                <a:cs typeface="Cambria"/>
              </a:rPr>
              <a:t> </a:t>
            </a:r>
            <a:r>
              <a:rPr sz="2900" spc="55" dirty="0">
                <a:solidFill>
                  <a:srgbClr val="1F2885"/>
                </a:solidFill>
                <a:latin typeface="Cambria"/>
                <a:cs typeface="Cambria"/>
              </a:rPr>
              <a:t>a</a:t>
            </a:r>
            <a:r>
              <a:rPr sz="2900" spc="105" dirty="0">
                <a:solidFill>
                  <a:srgbClr val="1F2885"/>
                </a:solidFill>
                <a:latin typeface="Cambria"/>
                <a:cs typeface="Cambria"/>
              </a:rPr>
              <a:t> </a:t>
            </a:r>
            <a:r>
              <a:rPr sz="2900" dirty="0">
                <a:solidFill>
                  <a:srgbClr val="1F2A82"/>
                </a:solidFill>
                <a:latin typeface="Cambria"/>
                <a:cs typeface="Cambria"/>
              </a:rPr>
              <a:t>triplet</a:t>
            </a:r>
            <a:r>
              <a:rPr sz="2900" spc="185" dirty="0">
                <a:solidFill>
                  <a:srgbClr val="1F2A82"/>
                </a:solidFill>
                <a:latin typeface="Cambria"/>
                <a:cs typeface="Cambria"/>
              </a:rPr>
              <a:t> </a:t>
            </a:r>
            <a:r>
              <a:rPr sz="2900" spc="-20" dirty="0">
                <a:solidFill>
                  <a:srgbClr val="3A3FA3"/>
                </a:solidFill>
                <a:latin typeface="Cambria"/>
                <a:cs typeface="Cambria"/>
              </a:rPr>
              <a:t>code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45554" y="1532995"/>
            <a:ext cx="1885314" cy="4032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50" spc="-95" dirty="0">
                <a:latin typeface="Trebuchet MS"/>
                <a:cs typeface="Trebuchet MS"/>
              </a:rPr>
              <a:t>-</a:t>
            </a:r>
            <a:r>
              <a:rPr sz="2450" spc="-130" dirty="0">
                <a:latin typeface="Trebuchet MS"/>
                <a:cs typeface="Trebuchet MS"/>
              </a:rPr>
              <a:t>Normal</a:t>
            </a:r>
            <a:r>
              <a:rPr sz="2450" spc="-40" dirty="0">
                <a:latin typeface="Trebuchet MS"/>
                <a:cs typeface="Trebuchet MS"/>
              </a:rPr>
              <a:t> </a:t>
            </a:r>
            <a:r>
              <a:rPr sz="2450" spc="-105" dirty="0">
                <a:latin typeface="Trebuchet MS"/>
                <a:cs typeface="Trebuchet MS"/>
              </a:rPr>
              <a:t>mRNA</a:t>
            </a:r>
            <a:endParaRPr sz="24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04585" y="1532995"/>
            <a:ext cx="6908800" cy="1120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50" spc="50" dirty="0">
                <a:solidFill>
                  <a:srgbClr val="030303"/>
                </a:solidFill>
                <a:latin typeface="Trebuchet MS"/>
                <a:cs typeface="Trebuchet MS"/>
              </a:rPr>
              <a:t>AUGtACA!CAU;AACGGC;UUC</a:t>
            </a:r>
            <a:r>
              <a:rPr sz="2450" spc="-105" dirty="0">
                <a:solidFill>
                  <a:srgbClr val="030303"/>
                </a:solidFill>
                <a:latin typeface="Trebuchet MS"/>
                <a:cs typeface="Trebuchet MS"/>
              </a:rPr>
              <a:t> </a:t>
            </a:r>
            <a:r>
              <a:rPr sz="2450" spc="-85" dirty="0">
                <a:solidFill>
                  <a:srgbClr val="030303"/>
                </a:solidFill>
                <a:latin typeface="Trebuchet MS"/>
                <a:cs typeface="Trebuchet MS"/>
              </a:rPr>
              <a:t>GUA,UGG’u</a:t>
            </a:r>
            <a:r>
              <a:rPr sz="2450" spc="-250" dirty="0">
                <a:solidFill>
                  <a:srgbClr val="030303"/>
                </a:solidFill>
                <a:latin typeface="Trebuchet MS"/>
                <a:cs typeface="Trebuchet MS"/>
              </a:rPr>
              <a:t> </a:t>
            </a:r>
            <a:r>
              <a:rPr sz="2450" dirty="0">
                <a:solidFill>
                  <a:srgbClr val="0C1800"/>
                </a:solidFill>
                <a:latin typeface="Trebuchet MS"/>
                <a:cs typeface="Trebuchet MS"/>
              </a:rPr>
              <a:t>a</a:t>
            </a:r>
            <a:r>
              <a:rPr sz="2450" spc="-105" dirty="0">
                <a:solidFill>
                  <a:srgbClr val="0C1800"/>
                </a:solidFill>
                <a:latin typeface="Trebuchet MS"/>
                <a:cs typeface="Trebuchet MS"/>
              </a:rPr>
              <a:t> </a:t>
            </a:r>
            <a:r>
              <a:rPr sz="2450" spc="105" dirty="0">
                <a:latin typeface="Trebuchet MS"/>
                <a:cs typeface="Trebuchet MS"/>
              </a:rPr>
              <a:t>u,cxA</a:t>
            </a:r>
            <a:endParaRPr sz="24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2450">
              <a:latin typeface="Trebuchet MS"/>
              <a:cs typeface="Trebuchet MS"/>
            </a:endParaRPr>
          </a:p>
          <a:p>
            <a:pPr marL="60325">
              <a:lnSpc>
                <a:spcPct val="100000"/>
              </a:lnSpc>
              <a:spcBef>
                <a:spcPts val="5"/>
              </a:spcBef>
              <a:tabLst>
                <a:tab pos="765810" algn="l"/>
                <a:tab pos="1482725" algn="l"/>
                <a:tab pos="2145665" algn="l"/>
                <a:tab pos="2854325" algn="l"/>
                <a:tab pos="3514725" algn="l"/>
                <a:tab pos="4290060" algn="l"/>
                <a:tab pos="4956810" algn="l"/>
                <a:tab pos="5610225" algn="l"/>
                <a:tab pos="6321425" algn="l"/>
              </a:tabLst>
            </a:pPr>
            <a:r>
              <a:rPr sz="2150" spc="-60" dirty="0">
                <a:solidFill>
                  <a:srgbClr val="2A1A05"/>
                </a:solidFill>
                <a:latin typeface="Cambria"/>
                <a:cs typeface="Cambria"/>
              </a:rPr>
              <a:t>M</a:t>
            </a:r>
            <a:r>
              <a:rPr sz="2150" spc="-175" dirty="0">
                <a:solidFill>
                  <a:srgbClr val="2A1A05"/>
                </a:solidFill>
                <a:latin typeface="Cambria"/>
                <a:cs typeface="Cambria"/>
              </a:rPr>
              <a:t> </a:t>
            </a:r>
            <a:r>
              <a:rPr sz="2150" dirty="0">
                <a:solidFill>
                  <a:srgbClr val="150800"/>
                </a:solidFill>
                <a:latin typeface="Cambria"/>
                <a:cs typeface="Cambria"/>
              </a:rPr>
              <a:t>e</a:t>
            </a:r>
            <a:r>
              <a:rPr sz="2150" spc="55" dirty="0">
                <a:solidFill>
                  <a:srgbClr val="150800"/>
                </a:solidFill>
                <a:latin typeface="Cambria"/>
                <a:cs typeface="Cambria"/>
              </a:rPr>
              <a:t> </a:t>
            </a:r>
            <a:r>
              <a:rPr sz="2150" spc="-50" dirty="0">
                <a:solidFill>
                  <a:srgbClr val="2D1600"/>
                </a:solidFill>
                <a:latin typeface="Cambria"/>
                <a:cs typeface="Cambria"/>
              </a:rPr>
              <a:t>I</a:t>
            </a:r>
            <a:r>
              <a:rPr sz="2150" dirty="0">
                <a:solidFill>
                  <a:srgbClr val="2D1600"/>
                </a:solidFill>
                <a:latin typeface="Cambria"/>
                <a:cs typeface="Cambria"/>
              </a:rPr>
              <a:t>	</a:t>
            </a:r>
            <a:r>
              <a:rPr sz="2150" spc="140" dirty="0">
                <a:solidFill>
                  <a:srgbClr val="1A0C00"/>
                </a:solidFill>
                <a:latin typeface="Cambria"/>
                <a:cs typeface="Cambria"/>
              </a:rPr>
              <a:t>T</a:t>
            </a:r>
            <a:r>
              <a:rPr sz="2150" spc="-120" dirty="0">
                <a:solidFill>
                  <a:srgbClr val="1A0C00"/>
                </a:solidFill>
                <a:latin typeface="Cambria"/>
                <a:cs typeface="Cambria"/>
              </a:rPr>
              <a:t> </a:t>
            </a:r>
            <a:r>
              <a:rPr sz="2150" dirty="0">
                <a:solidFill>
                  <a:srgbClr val="230800"/>
                </a:solidFill>
                <a:latin typeface="Cambria"/>
                <a:cs typeface="Cambria"/>
              </a:rPr>
              <a:t>h</a:t>
            </a:r>
            <a:r>
              <a:rPr sz="2150" spc="30" dirty="0">
                <a:solidFill>
                  <a:srgbClr val="230800"/>
                </a:solidFill>
                <a:latin typeface="Cambria"/>
                <a:cs typeface="Cambria"/>
              </a:rPr>
              <a:t> </a:t>
            </a:r>
            <a:r>
              <a:rPr sz="2150" spc="-50" dirty="0">
                <a:solidFill>
                  <a:srgbClr val="362D00"/>
                </a:solidFill>
                <a:latin typeface="Cambria"/>
                <a:cs typeface="Cambria"/>
              </a:rPr>
              <a:t>r</a:t>
            </a:r>
            <a:r>
              <a:rPr sz="2150" dirty="0">
                <a:solidFill>
                  <a:srgbClr val="362D00"/>
                </a:solidFill>
                <a:latin typeface="Cambria"/>
                <a:cs typeface="Cambria"/>
              </a:rPr>
              <a:t>	</a:t>
            </a:r>
            <a:r>
              <a:rPr sz="2150" dirty="0">
                <a:solidFill>
                  <a:srgbClr val="1C0C00"/>
                </a:solidFill>
                <a:latin typeface="Cambria"/>
                <a:cs typeface="Cambria"/>
              </a:rPr>
              <a:t>H</a:t>
            </a:r>
            <a:r>
              <a:rPr sz="2150" spc="-25" dirty="0">
                <a:solidFill>
                  <a:srgbClr val="1C0C00"/>
                </a:solidFill>
                <a:latin typeface="Cambria"/>
                <a:cs typeface="Cambria"/>
              </a:rPr>
              <a:t> </a:t>
            </a:r>
            <a:r>
              <a:rPr sz="2150" spc="-204" dirty="0">
                <a:solidFill>
                  <a:srgbClr val="331F00"/>
                </a:solidFill>
                <a:latin typeface="Cambria"/>
                <a:cs typeface="Cambria"/>
              </a:rPr>
              <a:t>i</a:t>
            </a:r>
            <a:r>
              <a:rPr sz="2150" spc="10" dirty="0">
                <a:solidFill>
                  <a:srgbClr val="331F00"/>
                </a:solidFill>
                <a:latin typeface="Cambria"/>
                <a:cs typeface="Cambria"/>
              </a:rPr>
              <a:t> </a:t>
            </a:r>
            <a:r>
              <a:rPr sz="2150" spc="-350" dirty="0">
                <a:solidFill>
                  <a:srgbClr val="362408"/>
                </a:solidFill>
                <a:latin typeface="Cambria"/>
                <a:cs typeface="Cambria"/>
              </a:rPr>
              <a:t>s</a:t>
            </a:r>
            <a:r>
              <a:rPr sz="2150" dirty="0">
                <a:solidFill>
                  <a:srgbClr val="362408"/>
                </a:solidFill>
                <a:latin typeface="Cambria"/>
                <a:cs typeface="Cambria"/>
              </a:rPr>
              <a:t>	</a:t>
            </a:r>
            <a:r>
              <a:rPr sz="2150" dirty="0">
                <a:solidFill>
                  <a:srgbClr val="281600"/>
                </a:solidFill>
                <a:latin typeface="Cambria"/>
                <a:cs typeface="Cambria"/>
              </a:rPr>
              <a:t>A</a:t>
            </a:r>
            <a:r>
              <a:rPr sz="2150" spc="-20" dirty="0">
                <a:solidFill>
                  <a:srgbClr val="281600"/>
                </a:solidFill>
                <a:latin typeface="Cambria"/>
                <a:cs typeface="Cambria"/>
              </a:rPr>
              <a:t> </a:t>
            </a:r>
            <a:r>
              <a:rPr sz="2150" dirty="0">
                <a:solidFill>
                  <a:srgbClr val="3F2A00"/>
                </a:solidFill>
                <a:latin typeface="Cambria"/>
                <a:cs typeface="Cambria"/>
              </a:rPr>
              <a:t>s</a:t>
            </a:r>
            <a:r>
              <a:rPr sz="2150" spc="100" dirty="0">
                <a:solidFill>
                  <a:srgbClr val="3F2A00"/>
                </a:solidFill>
                <a:latin typeface="Cambria"/>
                <a:cs typeface="Cambria"/>
              </a:rPr>
              <a:t> </a:t>
            </a:r>
            <a:r>
              <a:rPr sz="2150" spc="-50" dirty="0">
                <a:solidFill>
                  <a:srgbClr val="331C00"/>
                </a:solidFill>
                <a:latin typeface="Cambria"/>
                <a:cs typeface="Cambria"/>
              </a:rPr>
              <a:t>n</a:t>
            </a:r>
            <a:r>
              <a:rPr sz="2150" dirty="0">
                <a:solidFill>
                  <a:srgbClr val="331C00"/>
                </a:solidFill>
                <a:latin typeface="Cambria"/>
                <a:cs typeface="Cambria"/>
              </a:rPr>
              <a:t>	</a:t>
            </a:r>
            <a:r>
              <a:rPr sz="2150" dirty="0">
                <a:solidFill>
                  <a:srgbClr val="341A00"/>
                </a:solidFill>
                <a:latin typeface="Cambria"/>
                <a:cs typeface="Cambria"/>
              </a:rPr>
              <a:t>G</a:t>
            </a:r>
            <a:r>
              <a:rPr sz="2150" spc="190" dirty="0">
                <a:solidFill>
                  <a:srgbClr val="341A00"/>
                </a:solidFill>
                <a:latin typeface="Cambria"/>
                <a:cs typeface="Cambria"/>
              </a:rPr>
              <a:t> </a:t>
            </a:r>
            <a:r>
              <a:rPr sz="2150" spc="-90" dirty="0">
                <a:solidFill>
                  <a:srgbClr val="341D00"/>
                </a:solidFill>
                <a:latin typeface="Cambria"/>
                <a:cs typeface="Cambria"/>
              </a:rPr>
              <a:t>I</a:t>
            </a:r>
            <a:r>
              <a:rPr sz="2150" spc="-70" dirty="0">
                <a:solidFill>
                  <a:srgbClr val="341D00"/>
                </a:solidFill>
                <a:latin typeface="Cambria"/>
                <a:cs typeface="Cambria"/>
              </a:rPr>
              <a:t> </a:t>
            </a:r>
            <a:r>
              <a:rPr sz="2150" spc="-50" dirty="0">
                <a:solidFill>
                  <a:srgbClr val="1F0E00"/>
                </a:solidFill>
                <a:latin typeface="Cambria"/>
                <a:cs typeface="Cambria"/>
              </a:rPr>
              <a:t>y</a:t>
            </a:r>
            <a:r>
              <a:rPr sz="2150" dirty="0">
                <a:solidFill>
                  <a:srgbClr val="1F0E00"/>
                </a:solidFill>
                <a:latin typeface="Cambria"/>
                <a:cs typeface="Cambria"/>
              </a:rPr>
              <a:t>	</a:t>
            </a:r>
            <a:r>
              <a:rPr sz="2150" dirty="0">
                <a:solidFill>
                  <a:srgbClr val="150300"/>
                </a:solidFill>
                <a:latin typeface="Cambria"/>
                <a:cs typeface="Cambria"/>
              </a:rPr>
              <a:t>P</a:t>
            </a:r>
            <a:r>
              <a:rPr sz="2150" spc="150" dirty="0">
                <a:solidFill>
                  <a:srgbClr val="150300"/>
                </a:solidFill>
                <a:latin typeface="Cambria"/>
                <a:cs typeface="Cambria"/>
              </a:rPr>
              <a:t> </a:t>
            </a:r>
            <a:r>
              <a:rPr sz="2150" dirty="0">
                <a:solidFill>
                  <a:srgbClr val="311600"/>
                </a:solidFill>
                <a:latin typeface="Cambria"/>
                <a:cs typeface="Cambria"/>
              </a:rPr>
              <a:t>h</a:t>
            </a:r>
            <a:r>
              <a:rPr sz="2150" spc="-105" dirty="0">
                <a:solidFill>
                  <a:srgbClr val="311600"/>
                </a:solidFill>
                <a:latin typeface="Cambria"/>
                <a:cs typeface="Cambria"/>
              </a:rPr>
              <a:t> </a:t>
            </a:r>
            <a:r>
              <a:rPr sz="2150" spc="-50" dirty="0">
                <a:solidFill>
                  <a:srgbClr val="3B2600"/>
                </a:solidFill>
                <a:latin typeface="Cambria"/>
                <a:cs typeface="Cambria"/>
              </a:rPr>
              <a:t>e</a:t>
            </a:r>
            <a:r>
              <a:rPr sz="2150" dirty="0">
                <a:solidFill>
                  <a:srgbClr val="3B2600"/>
                </a:solidFill>
                <a:latin typeface="Cambria"/>
                <a:cs typeface="Cambria"/>
              </a:rPr>
              <a:t>	</a:t>
            </a:r>
            <a:r>
              <a:rPr sz="2150" spc="-125" dirty="0">
                <a:solidFill>
                  <a:srgbClr val="261500"/>
                </a:solidFill>
                <a:latin typeface="Cambria"/>
                <a:cs typeface="Cambria"/>
              </a:rPr>
              <a:t>V</a:t>
            </a:r>
            <a:r>
              <a:rPr sz="2150" spc="-120" dirty="0">
                <a:solidFill>
                  <a:srgbClr val="261500"/>
                </a:solidFill>
                <a:latin typeface="Cambria"/>
                <a:cs typeface="Cambria"/>
              </a:rPr>
              <a:t> </a:t>
            </a:r>
            <a:r>
              <a:rPr sz="2150" spc="70" dirty="0">
                <a:solidFill>
                  <a:srgbClr val="1F0A00"/>
                </a:solidFill>
                <a:latin typeface="Cambria"/>
                <a:cs typeface="Cambria"/>
              </a:rPr>
              <a:t>a</a:t>
            </a:r>
            <a:r>
              <a:rPr sz="2150" spc="-45" dirty="0">
                <a:solidFill>
                  <a:srgbClr val="1F0A00"/>
                </a:solidFill>
                <a:latin typeface="Cambria"/>
                <a:cs typeface="Cambria"/>
              </a:rPr>
              <a:t> </a:t>
            </a:r>
            <a:r>
              <a:rPr sz="2150" spc="-50" dirty="0">
                <a:solidFill>
                  <a:srgbClr val="2D1C00"/>
                </a:solidFill>
                <a:latin typeface="Cambria"/>
                <a:cs typeface="Cambria"/>
              </a:rPr>
              <a:t>I</a:t>
            </a:r>
            <a:r>
              <a:rPr sz="2150" dirty="0">
                <a:solidFill>
                  <a:srgbClr val="2D1C00"/>
                </a:solidFill>
                <a:latin typeface="Cambria"/>
                <a:cs typeface="Cambria"/>
              </a:rPr>
              <a:t>	</a:t>
            </a:r>
            <a:r>
              <a:rPr sz="2150" spc="95" dirty="0">
                <a:solidFill>
                  <a:srgbClr val="1C0A00"/>
                </a:solidFill>
                <a:latin typeface="Cambria"/>
                <a:cs typeface="Cambria"/>
              </a:rPr>
              <a:t>T</a:t>
            </a:r>
            <a:r>
              <a:rPr sz="2150" spc="95" dirty="0">
                <a:solidFill>
                  <a:srgbClr val="160100"/>
                </a:solidFill>
                <a:latin typeface="Cambria"/>
                <a:cs typeface="Cambria"/>
              </a:rPr>
              <a:t>r</a:t>
            </a:r>
            <a:r>
              <a:rPr sz="2150" spc="-55" dirty="0">
                <a:solidFill>
                  <a:srgbClr val="160100"/>
                </a:solidFill>
                <a:latin typeface="Cambria"/>
                <a:cs typeface="Cambria"/>
              </a:rPr>
              <a:t> </a:t>
            </a:r>
            <a:r>
              <a:rPr sz="2150" spc="20" dirty="0">
                <a:solidFill>
                  <a:srgbClr val="3F2300"/>
                </a:solidFill>
                <a:latin typeface="Cambria"/>
                <a:cs typeface="Cambria"/>
              </a:rPr>
              <a:t>p</a:t>
            </a:r>
            <a:r>
              <a:rPr sz="2150" dirty="0">
                <a:solidFill>
                  <a:srgbClr val="3F2300"/>
                </a:solidFill>
                <a:latin typeface="Cambria"/>
                <a:cs typeface="Cambria"/>
              </a:rPr>
              <a:t>	</a:t>
            </a:r>
            <a:r>
              <a:rPr sz="2150" spc="70" dirty="0">
                <a:solidFill>
                  <a:srgbClr val="41310C"/>
                </a:solidFill>
                <a:latin typeface="Cambria"/>
                <a:cs typeface="Cambria"/>
              </a:rPr>
              <a:t>C</a:t>
            </a:r>
            <a:r>
              <a:rPr sz="2150" spc="235" dirty="0">
                <a:solidFill>
                  <a:srgbClr val="41310C"/>
                </a:solidFill>
                <a:latin typeface="Cambria"/>
                <a:cs typeface="Cambria"/>
              </a:rPr>
              <a:t> </a:t>
            </a:r>
            <a:r>
              <a:rPr sz="2150" spc="-105" dirty="0">
                <a:solidFill>
                  <a:srgbClr val="130A00"/>
                </a:solidFill>
                <a:latin typeface="Cambria"/>
                <a:cs typeface="Cambria"/>
              </a:rPr>
              <a:t>y</a:t>
            </a:r>
            <a:r>
              <a:rPr sz="2150" spc="-40" dirty="0">
                <a:solidFill>
                  <a:srgbClr val="130A00"/>
                </a:solidFill>
                <a:latin typeface="Cambria"/>
                <a:cs typeface="Cambria"/>
              </a:rPr>
              <a:t> </a:t>
            </a:r>
            <a:r>
              <a:rPr sz="2150" spc="-50" dirty="0">
                <a:solidFill>
                  <a:srgbClr val="342600"/>
                </a:solidFill>
                <a:latin typeface="Cambria"/>
                <a:cs typeface="Cambria"/>
              </a:rPr>
              <a:t>s</a:t>
            </a:r>
            <a:r>
              <a:rPr sz="2150" dirty="0">
                <a:solidFill>
                  <a:srgbClr val="342600"/>
                </a:solidFill>
                <a:latin typeface="Cambria"/>
                <a:cs typeface="Cambria"/>
              </a:rPr>
              <a:t>	</a:t>
            </a:r>
            <a:r>
              <a:rPr sz="2150" dirty="0">
                <a:solidFill>
                  <a:srgbClr val="1A1100"/>
                </a:solidFill>
                <a:latin typeface="Cambria"/>
                <a:cs typeface="Cambria"/>
              </a:rPr>
              <a:t>G</a:t>
            </a:r>
            <a:r>
              <a:rPr sz="2150" spc="300" dirty="0">
                <a:solidFill>
                  <a:srgbClr val="1A1100"/>
                </a:solidFill>
                <a:latin typeface="Cambria"/>
                <a:cs typeface="Cambria"/>
              </a:rPr>
              <a:t> </a:t>
            </a:r>
            <a:r>
              <a:rPr sz="2150" spc="-245" dirty="0">
                <a:solidFill>
                  <a:srgbClr val="2F1800"/>
                </a:solidFill>
                <a:latin typeface="Cambria"/>
                <a:cs typeface="Cambria"/>
              </a:rPr>
              <a:t>I</a:t>
            </a:r>
            <a:r>
              <a:rPr sz="2150" spc="15" dirty="0">
                <a:solidFill>
                  <a:srgbClr val="2F1800"/>
                </a:solidFill>
                <a:latin typeface="Cambria"/>
                <a:cs typeface="Cambria"/>
              </a:rPr>
              <a:t> </a:t>
            </a:r>
            <a:r>
              <a:rPr sz="2150" spc="-50" dirty="0">
                <a:solidFill>
                  <a:srgbClr val="382A08"/>
                </a:solidFill>
                <a:latin typeface="Cambria"/>
                <a:cs typeface="Cambria"/>
              </a:rPr>
              <a:t>u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96183" y="2293937"/>
            <a:ext cx="1554480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50" dirty="0">
                <a:latin typeface="Cambria"/>
                <a:cs typeface="Cambria"/>
              </a:rPr>
              <a:t>Amino</a:t>
            </a:r>
            <a:r>
              <a:rPr sz="2150" spc="220" dirty="0">
                <a:latin typeface="Cambria"/>
                <a:cs typeface="Cambria"/>
              </a:rPr>
              <a:t> </a:t>
            </a:r>
            <a:r>
              <a:rPr sz="2150" spc="75" dirty="0">
                <a:latin typeface="Cambria"/>
                <a:cs typeface="Cambria"/>
              </a:rPr>
              <a:t>acids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85740" y="4579937"/>
            <a:ext cx="799465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50" spc="-20" dirty="0">
                <a:latin typeface="Cambria"/>
                <a:cs typeface="Cambria"/>
              </a:rPr>
              <a:t>mRNA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96183" y="5284787"/>
            <a:ext cx="2371725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813560" algn="l"/>
              </a:tabLst>
            </a:pPr>
            <a:r>
              <a:rPr sz="2150" dirty="0">
                <a:latin typeface="Cambria"/>
                <a:cs typeface="Cambria"/>
              </a:rPr>
              <a:t>Amino</a:t>
            </a:r>
            <a:r>
              <a:rPr sz="2150" spc="220" dirty="0">
                <a:latin typeface="Cambria"/>
                <a:cs typeface="Cambria"/>
              </a:rPr>
              <a:t> </a:t>
            </a:r>
            <a:r>
              <a:rPr sz="2150" spc="80" dirty="0">
                <a:latin typeface="Cambria"/>
                <a:cs typeface="Cambria"/>
              </a:rPr>
              <a:t>acids</a:t>
            </a:r>
            <a:r>
              <a:rPr sz="2150" dirty="0">
                <a:latin typeface="Cambria"/>
                <a:cs typeface="Cambria"/>
              </a:rPr>
              <a:t>	</a:t>
            </a:r>
            <a:r>
              <a:rPr sz="2150" spc="-60" dirty="0">
                <a:solidFill>
                  <a:srgbClr val="756256"/>
                </a:solidFill>
                <a:latin typeface="Cambria"/>
                <a:cs typeface="Cambria"/>
              </a:rPr>
              <a:t>M</a:t>
            </a:r>
            <a:r>
              <a:rPr sz="2150" spc="-75" dirty="0">
                <a:solidFill>
                  <a:srgbClr val="756256"/>
                </a:solidFill>
                <a:latin typeface="Cambria"/>
                <a:cs typeface="Cambria"/>
              </a:rPr>
              <a:t> </a:t>
            </a:r>
            <a:r>
              <a:rPr sz="2150" dirty="0">
                <a:solidFill>
                  <a:srgbClr val="1D1D1D"/>
                </a:solidFill>
                <a:latin typeface="Cambria"/>
                <a:cs typeface="Cambria"/>
              </a:rPr>
              <a:t>e</a:t>
            </a:r>
            <a:r>
              <a:rPr sz="2150" spc="45" dirty="0">
                <a:solidFill>
                  <a:srgbClr val="1D1D1D"/>
                </a:solidFill>
                <a:latin typeface="Cambria"/>
                <a:cs typeface="Cambria"/>
              </a:rPr>
              <a:t> </a:t>
            </a:r>
            <a:r>
              <a:rPr sz="2150" spc="-50" dirty="0">
                <a:solidFill>
                  <a:srgbClr val="1F1300"/>
                </a:solidFill>
                <a:latin typeface="Cambria"/>
                <a:cs typeface="Cambria"/>
              </a:rPr>
              <a:t>t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78801" y="3163358"/>
            <a:ext cx="1463675" cy="3365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50" dirty="0">
                <a:latin typeface="Cambria"/>
                <a:cs typeface="Cambria"/>
              </a:rPr>
              <a:t>+</a:t>
            </a:r>
            <a:r>
              <a:rPr sz="2050" spc="235" dirty="0">
                <a:latin typeface="Cambria"/>
                <a:cs typeface="Cambria"/>
              </a:rPr>
              <a:t> </a:t>
            </a:r>
            <a:r>
              <a:rPr sz="2050" spc="40" dirty="0">
                <a:latin typeface="Cambria"/>
                <a:cs typeface="Cambria"/>
              </a:rPr>
              <a:t>mutations</a:t>
            </a:r>
            <a:endParaRPr sz="205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99987" y="5913437"/>
            <a:ext cx="2700655" cy="65087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513080" marR="5080" indent="-501015">
              <a:lnSpc>
                <a:spcPts val="2300"/>
              </a:lnSpc>
              <a:spcBef>
                <a:spcPts val="445"/>
              </a:spcBef>
            </a:pPr>
            <a:r>
              <a:rPr sz="2150" dirty="0">
                <a:latin typeface="Cambria"/>
                <a:cs typeface="Cambria"/>
              </a:rPr>
              <a:t>Incorrect</a:t>
            </a:r>
            <a:r>
              <a:rPr sz="2150" spc="315" dirty="0">
                <a:latin typeface="Cambria"/>
                <a:cs typeface="Cambria"/>
              </a:rPr>
              <a:t> </a:t>
            </a:r>
            <a:r>
              <a:rPr sz="2150" dirty="0">
                <a:latin typeface="Cambria"/>
                <a:cs typeface="Cambria"/>
              </a:rPr>
              <a:t>amino</a:t>
            </a:r>
            <a:r>
              <a:rPr sz="2150" spc="150" dirty="0">
                <a:latin typeface="Cambria"/>
                <a:cs typeface="Cambria"/>
              </a:rPr>
              <a:t> </a:t>
            </a:r>
            <a:r>
              <a:rPr sz="2150" spc="75" dirty="0">
                <a:latin typeface="Cambria"/>
                <a:cs typeface="Cambria"/>
              </a:rPr>
              <a:t>acids </a:t>
            </a:r>
            <a:r>
              <a:rPr sz="2150" dirty="0">
                <a:latin typeface="Cambria"/>
                <a:cs typeface="Cambria"/>
              </a:rPr>
              <a:t>in</a:t>
            </a:r>
            <a:r>
              <a:rPr sz="2150" spc="120" dirty="0">
                <a:latin typeface="Cambria"/>
                <a:cs typeface="Cambria"/>
              </a:rPr>
              <a:t> </a:t>
            </a:r>
            <a:r>
              <a:rPr sz="2150" spc="-10" dirty="0">
                <a:latin typeface="Cambria"/>
                <a:cs typeface="Cambria"/>
              </a:rPr>
              <a:t>polypeptide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75716" y="4637263"/>
            <a:ext cx="3404235" cy="99758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135"/>
              </a:spcBef>
            </a:pPr>
            <a:r>
              <a:rPr sz="2200" spc="245" dirty="0">
                <a:solidFill>
                  <a:srgbClr val="384921"/>
                </a:solidFill>
                <a:latin typeface="Trebuchet MS"/>
                <a:cs typeface="Trebuchet MS"/>
              </a:rPr>
              <a:t>U</a:t>
            </a:r>
            <a:r>
              <a:rPr sz="2200" spc="245" dirty="0">
                <a:solidFill>
                  <a:srgbClr val="031100"/>
                </a:solidFill>
                <a:latin typeface="Trebuchet MS"/>
                <a:cs typeface="Trebuchet MS"/>
              </a:rPr>
              <a:t>C</a:t>
            </a:r>
            <a:r>
              <a:rPr sz="2200" spc="-330" dirty="0">
                <a:solidFill>
                  <a:srgbClr val="031100"/>
                </a:solidFill>
                <a:latin typeface="Trebuchet MS"/>
                <a:cs typeface="Trebuchet MS"/>
              </a:rPr>
              <a:t> </a:t>
            </a:r>
            <a:r>
              <a:rPr sz="2200" spc="160" dirty="0">
                <a:solidFill>
                  <a:srgbClr val="031100"/>
                </a:solidFill>
                <a:latin typeface="Trebuchet MS"/>
                <a:cs typeface="Trebuchet MS"/>
              </a:rPr>
              <a:t>G</a:t>
            </a:r>
            <a:r>
              <a:rPr sz="2200" spc="-400" dirty="0">
                <a:solidFill>
                  <a:srgbClr val="031100"/>
                </a:solidFill>
                <a:latin typeface="Trebuchet MS"/>
                <a:cs typeface="Trebuchet MS"/>
              </a:rPr>
              <a:t> </a:t>
            </a:r>
            <a:r>
              <a:rPr sz="2200" spc="55" dirty="0">
                <a:solidFill>
                  <a:srgbClr val="162603"/>
                </a:solidFill>
                <a:latin typeface="Trebuchet MS"/>
                <a:cs typeface="Trebuchet MS"/>
              </a:rPr>
              <a:t>UA!U</a:t>
            </a:r>
            <a:r>
              <a:rPr sz="2200" spc="-320" dirty="0">
                <a:solidFill>
                  <a:srgbClr val="162603"/>
                </a:solidFill>
                <a:latin typeface="Trebuchet MS"/>
                <a:cs typeface="Trebuchet MS"/>
              </a:rPr>
              <a:t> </a:t>
            </a:r>
            <a:r>
              <a:rPr sz="2200" spc="145" dirty="0">
                <a:solidFill>
                  <a:srgbClr val="162600"/>
                </a:solidFill>
                <a:latin typeface="Trebuchet MS"/>
                <a:cs typeface="Trebuchet MS"/>
              </a:rPr>
              <a:t>G</a:t>
            </a:r>
            <a:r>
              <a:rPr sz="2200" spc="-409" dirty="0">
                <a:solidFill>
                  <a:srgbClr val="162600"/>
                </a:solidFill>
                <a:latin typeface="Trebuchet MS"/>
                <a:cs typeface="Trebuchet MS"/>
              </a:rPr>
              <a:t> </a:t>
            </a:r>
            <a:r>
              <a:rPr sz="2200" spc="45" dirty="0">
                <a:solidFill>
                  <a:srgbClr val="050505"/>
                </a:solidFill>
                <a:latin typeface="Trebuchet MS"/>
                <a:cs typeface="Trebuchet MS"/>
              </a:rPr>
              <a:t>G:UGU!GAA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460"/>
              </a:spcBef>
              <a:tabLst>
                <a:tab pos="787400" algn="l"/>
                <a:tab pos="1442085" algn="l"/>
                <a:tab pos="2082800" algn="l"/>
                <a:tab pos="2806700" algn="l"/>
              </a:tabLst>
            </a:pPr>
            <a:r>
              <a:rPr sz="2100" spc="-25" dirty="0">
                <a:solidFill>
                  <a:srgbClr val="231300"/>
                </a:solidFill>
                <a:latin typeface="Cambria"/>
                <a:cs typeface="Cambria"/>
              </a:rPr>
              <a:t>Phe</a:t>
            </a:r>
            <a:r>
              <a:rPr sz="2100" dirty="0">
                <a:solidFill>
                  <a:srgbClr val="231300"/>
                </a:solidFill>
                <a:latin typeface="Cambria"/>
                <a:cs typeface="Cambria"/>
              </a:rPr>
              <a:t>	</a:t>
            </a:r>
            <a:r>
              <a:rPr sz="2100" spc="-25" dirty="0">
                <a:solidFill>
                  <a:srgbClr val="150300"/>
                </a:solidFill>
                <a:latin typeface="Cambria"/>
                <a:cs typeface="Cambria"/>
              </a:rPr>
              <a:t>Val</a:t>
            </a:r>
            <a:r>
              <a:rPr sz="2100" dirty="0">
                <a:solidFill>
                  <a:srgbClr val="150300"/>
                </a:solidFill>
                <a:latin typeface="Cambria"/>
                <a:cs typeface="Cambria"/>
              </a:rPr>
              <a:t>	</a:t>
            </a:r>
            <a:r>
              <a:rPr sz="2100" spc="-25" dirty="0">
                <a:solidFill>
                  <a:srgbClr val="1A0000"/>
                </a:solidFill>
                <a:latin typeface="Cambria"/>
                <a:cs typeface="Cambria"/>
              </a:rPr>
              <a:t>Trp</a:t>
            </a:r>
            <a:r>
              <a:rPr sz="2100" dirty="0">
                <a:solidFill>
                  <a:srgbClr val="1A0000"/>
                </a:solidFill>
                <a:latin typeface="Cambria"/>
                <a:cs typeface="Cambria"/>
              </a:rPr>
              <a:t>	</a:t>
            </a:r>
            <a:r>
              <a:rPr sz="2100" spc="-25" dirty="0">
                <a:solidFill>
                  <a:srgbClr val="3F2603"/>
                </a:solidFill>
                <a:latin typeface="Cambria"/>
                <a:cs typeface="Cambria"/>
              </a:rPr>
              <a:t>Cys</a:t>
            </a:r>
            <a:r>
              <a:rPr sz="2100" dirty="0">
                <a:solidFill>
                  <a:srgbClr val="3F2603"/>
                </a:solidFill>
                <a:latin typeface="Cambria"/>
                <a:cs typeface="Cambria"/>
              </a:rPr>
              <a:t>	</a:t>
            </a:r>
            <a:r>
              <a:rPr sz="2100" spc="-25" dirty="0">
                <a:solidFill>
                  <a:srgbClr val="230C00"/>
                </a:solidFill>
                <a:latin typeface="Cambria"/>
                <a:cs typeface="Cambria"/>
              </a:rPr>
              <a:t>Glu</a:t>
            </a:r>
            <a:endParaRPr sz="2100">
              <a:latin typeface="Cambria"/>
              <a:cs typeface="Cambria"/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  <p:pic>
        <p:nvPicPr>
          <p:cNvPr id="22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5900" y="5626100"/>
            <a:ext cx="228600" cy="50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5100" y="5626100"/>
            <a:ext cx="241300" cy="50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3500" y="4432300"/>
            <a:ext cx="228600" cy="63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62700" y="4432300"/>
            <a:ext cx="228600" cy="635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0219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105"/>
              </a:spcBef>
            </a:pPr>
            <a:r>
              <a:rPr spc="125" dirty="0">
                <a:solidFill>
                  <a:srgbClr val="000000"/>
                </a:solidFill>
                <a:latin typeface="Cambria"/>
                <a:cs typeface="Cambria"/>
              </a:rPr>
              <a:t>Substitution</a:t>
            </a:r>
            <a:r>
              <a:rPr spc="27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155" dirty="0">
                <a:solidFill>
                  <a:srgbClr val="000000"/>
                </a:solidFill>
                <a:latin typeface="Cambria"/>
                <a:cs typeface="Cambria"/>
              </a:rPr>
              <a:t>Mutations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89903" y="2069747"/>
            <a:ext cx="10325735" cy="432308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462915" marR="5080" indent="-287020">
              <a:lnSpc>
                <a:spcPts val="3850"/>
              </a:lnSpc>
              <a:spcBef>
                <a:spcPts val="420"/>
              </a:spcBef>
              <a:buChar char="•"/>
              <a:tabLst>
                <a:tab pos="462915" algn="l"/>
                <a:tab pos="479425" algn="l"/>
              </a:tabLst>
            </a:pPr>
            <a:r>
              <a:rPr sz="3400" dirty="0">
                <a:latin typeface="Arial MT"/>
                <a:cs typeface="Arial MT"/>
              </a:rPr>
              <a:t>	A</a:t>
            </a:r>
            <a:r>
              <a:rPr sz="3400" spc="-15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single</a:t>
            </a:r>
            <a:r>
              <a:rPr sz="3400" spc="-35" dirty="0">
                <a:latin typeface="Arial MT"/>
                <a:cs typeface="Arial MT"/>
              </a:rPr>
              <a:t> </a:t>
            </a:r>
            <a:r>
              <a:rPr sz="3400" spc="55" dirty="0">
                <a:latin typeface="Arial MT"/>
                <a:cs typeface="Arial MT"/>
              </a:rPr>
              <a:t>nitrogen</a:t>
            </a:r>
            <a:r>
              <a:rPr sz="3400" spc="-4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base</a:t>
            </a:r>
            <a:r>
              <a:rPr sz="3400" spc="-7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is</a:t>
            </a:r>
            <a:r>
              <a:rPr sz="3400" spc="225" dirty="0">
                <a:latin typeface="Arial MT"/>
                <a:cs typeface="Arial MT"/>
              </a:rPr>
              <a:t> </a:t>
            </a:r>
            <a:r>
              <a:rPr sz="3400" spc="55" dirty="0">
                <a:latin typeface="Arial MT"/>
                <a:cs typeface="Arial MT"/>
              </a:rPr>
              <a:t>substituted</a:t>
            </a:r>
            <a:r>
              <a:rPr sz="3400" spc="10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for</a:t>
            </a:r>
            <a:r>
              <a:rPr sz="3400" spc="55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another</a:t>
            </a:r>
            <a:r>
              <a:rPr sz="3400" spc="305" dirty="0">
                <a:latin typeface="Arial MT"/>
                <a:cs typeface="Arial MT"/>
              </a:rPr>
              <a:t> </a:t>
            </a:r>
            <a:r>
              <a:rPr sz="3400" spc="75" dirty="0">
                <a:latin typeface="Arial MT"/>
                <a:cs typeface="Arial MT"/>
              </a:rPr>
              <a:t>in </a:t>
            </a:r>
            <a:r>
              <a:rPr sz="3400" dirty="0">
                <a:latin typeface="Arial MT"/>
                <a:cs typeface="Arial MT"/>
              </a:rPr>
              <a:t>a</a:t>
            </a:r>
            <a:r>
              <a:rPr sz="3400" spc="-155" dirty="0">
                <a:latin typeface="Arial MT"/>
                <a:cs typeface="Arial MT"/>
              </a:rPr>
              <a:t> </a:t>
            </a:r>
            <a:r>
              <a:rPr sz="3400" spc="-10" dirty="0">
                <a:latin typeface="Arial MT"/>
                <a:cs typeface="Arial MT"/>
              </a:rPr>
              <a:t>codon.</a:t>
            </a:r>
            <a:endParaRPr sz="3400">
              <a:latin typeface="Arial MT"/>
              <a:cs typeface="Arial MT"/>
            </a:endParaRPr>
          </a:p>
          <a:p>
            <a:pPr marL="450850" indent="-274955">
              <a:lnSpc>
                <a:spcPts val="3810"/>
              </a:lnSpc>
              <a:buChar char="•"/>
              <a:tabLst>
                <a:tab pos="450850" algn="l"/>
              </a:tabLst>
            </a:pPr>
            <a:r>
              <a:rPr sz="3400" spc="60" dirty="0">
                <a:latin typeface="Arial MT"/>
                <a:cs typeface="Arial MT"/>
              </a:rPr>
              <a:t>It</a:t>
            </a:r>
            <a:r>
              <a:rPr sz="3400" spc="1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may</a:t>
            </a:r>
            <a:r>
              <a:rPr sz="3400" spc="4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or</a:t>
            </a:r>
            <a:r>
              <a:rPr sz="3400" spc="3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may</a:t>
            </a:r>
            <a:r>
              <a:rPr sz="3400" spc="125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not</a:t>
            </a:r>
            <a:r>
              <a:rPr sz="3400" spc="95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ahect</a:t>
            </a:r>
            <a:r>
              <a:rPr sz="3400" spc="3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the</a:t>
            </a:r>
            <a:r>
              <a:rPr sz="3400" spc="-3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amino</a:t>
            </a:r>
            <a:r>
              <a:rPr sz="3400" spc="95" dirty="0">
                <a:latin typeface="Arial MT"/>
                <a:cs typeface="Arial MT"/>
              </a:rPr>
              <a:t> </a:t>
            </a:r>
            <a:r>
              <a:rPr sz="3400" spc="55" dirty="0">
                <a:latin typeface="Arial MT"/>
                <a:cs typeface="Arial MT"/>
              </a:rPr>
              <a:t>acid</a:t>
            </a:r>
            <a:r>
              <a:rPr sz="3400" spc="-12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or</a:t>
            </a:r>
            <a:r>
              <a:rPr sz="3400" spc="35" dirty="0">
                <a:latin typeface="Arial MT"/>
                <a:cs typeface="Arial MT"/>
              </a:rPr>
              <a:t> </a:t>
            </a:r>
            <a:r>
              <a:rPr sz="3400" spc="-10" dirty="0">
                <a:latin typeface="Arial MT"/>
                <a:cs typeface="Arial MT"/>
              </a:rPr>
              <a:t>protein.</a:t>
            </a:r>
            <a:endParaRPr sz="3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60"/>
              </a:spcBef>
            </a:pPr>
            <a:endParaRPr sz="3400">
              <a:latin typeface="Arial MT"/>
              <a:cs typeface="Arial MT"/>
            </a:endParaRPr>
          </a:p>
          <a:p>
            <a:pPr marL="265430" indent="-247015">
              <a:lnSpc>
                <a:spcPct val="100000"/>
              </a:lnSpc>
              <a:buClr>
                <a:srgbClr val="1FA7DD"/>
              </a:buClr>
              <a:buChar char="•"/>
              <a:tabLst>
                <a:tab pos="265430" algn="l"/>
                <a:tab pos="1675130" algn="l"/>
                <a:tab pos="3971290" algn="l"/>
                <a:tab pos="5201285" algn="l"/>
              </a:tabLst>
            </a:pPr>
            <a:r>
              <a:rPr sz="3000" spc="-10" dirty="0">
                <a:latin typeface="Cambria"/>
                <a:cs typeface="Cambria"/>
              </a:rPr>
              <a:t>Normal</a:t>
            </a:r>
            <a:r>
              <a:rPr sz="3000" dirty="0">
                <a:latin typeface="Cambria"/>
                <a:cs typeface="Cambria"/>
              </a:rPr>
              <a:t>	</a:t>
            </a:r>
            <a:r>
              <a:rPr sz="3000" spc="180" dirty="0">
                <a:latin typeface="Cambria"/>
                <a:cs typeface="Cambria"/>
              </a:rPr>
              <a:t>DNA:</a:t>
            </a:r>
            <a:r>
              <a:rPr sz="3000" spc="90" dirty="0">
                <a:latin typeface="Cambria"/>
                <a:cs typeface="Cambria"/>
              </a:rPr>
              <a:t> </a:t>
            </a:r>
            <a:r>
              <a:rPr sz="3000" spc="160" dirty="0">
                <a:latin typeface="Cambria"/>
                <a:cs typeface="Cambria"/>
              </a:rPr>
              <a:t>CPA</a:t>
            </a:r>
            <a:r>
              <a:rPr sz="3000" dirty="0">
                <a:latin typeface="Cambria"/>
                <a:cs typeface="Cambria"/>
              </a:rPr>
              <a:t>	</a:t>
            </a:r>
            <a:r>
              <a:rPr sz="3000" spc="165" dirty="0">
                <a:latin typeface="Cambria"/>
                <a:cs typeface="Cambria"/>
              </a:rPr>
              <a:t>TGC</a:t>
            </a:r>
            <a:r>
              <a:rPr sz="3000" dirty="0">
                <a:latin typeface="Cambria"/>
                <a:cs typeface="Cambria"/>
              </a:rPr>
              <a:t>	</a:t>
            </a:r>
            <a:r>
              <a:rPr sz="3000" spc="75" dirty="0">
                <a:latin typeface="Cambria"/>
                <a:cs typeface="Cambria"/>
              </a:rPr>
              <a:t>ATC</a:t>
            </a:r>
            <a:endParaRPr sz="3000">
              <a:latin typeface="Cambria"/>
              <a:cs typeface="Cambria"/>
            </a:endParaRPr>
          </a:p>
          <a:p>
            <a:pPr marL="2547620">
              <a:lnSpc>
                <a:spcPct val="100000"/>
              </a:lnSpc>
              <a:spcBef>
                <a:spcPts val="1450"/>
              </a:spcBef>
              <a:tabLst>
                <a:tab pos="4061460" algn="l"/>
                <a:tab pos="6000115" algn="l"/>
              </a:tabLst>
            </a:pPr>
            <a:r>
              <a:rPr sz="2650" dirty="0">
                <a:latin typeface="Cambria"/>
                <a:cs typeface="Cambria"/>
              </a:rPr>
              <a:t>Alanine</a:t>
            </a:r>
            <a:r>
              <a:rPr sz="2650" spc="425" dirty="0">
                <a:latin typeface="Cambria"/>
                <a:cs typeface="Cambria"/>
              </a:rPr>
              <a:t> </a:t>
            </a:r>
            <a:r>
              <a:rPr sz="2650" spc="-50" dirty="0">
                <a:latin typeface="Cambria"/>
                <a:cs typeface="Cambria"/>
              </a:rPr>
              <a:t>-</a:t>
            </a:r>
            <a:r>
              <a:rPr sz="2650" dirty="0">
                <a:latin typeface="Cambria"/>
                <a:cs typeface="Cambria"/>
              </a:rPr>
              <a:t>	Threonine</a:t>
            </a:r>
            <a:r>
              <a:rPr sz="2650" spc="515" dirty="0">
                <a:latin typeface="Cambria"/>
                <a:cs typeface="Cambria"/>
              </a:rPr>
              <a:t> </a:t>
            </a:r>
            <a:r>
              <a:rPr sz="2650" spc="-50" dirty="0">
                <a:latin typeface="Cambria"/>
                <a:cs typeface="Cambria"/>
              </a:rPr>
              <a:t>-</a:t>
            </a:r>
            <a:r>
              <a:rPr sz="2650" dirty="0">
                <a:latin typeface="Cambria"/>
                <a:cs typeface="Cambria"/>
              </a:rPr>
              <a:t>	</a:t>
            </a:r>
            <a:r>
              <a:rPr sz="2650" spc="85" dirty="0">
                <a:latin typeface="Cambria"/>
                <a:cs typeface="Cambria"/>
              </a:rPr>
              <a:t>stop</a:t>
            </a:r>
            <a:endParaRPr sz="2650">
              <a:latin typeface="Cambria"/>
              <a:cs typeface="Cambria"/>
            </a:endParaRPr>
          </a:p>
          <a:p>
            <a:pPr marL="280035" indent="-267335">
              <a:lnSpc>
                <a:spcPct val="100000"/>
              </a:lnSpc>
              <a:spcBef>
                <a:spcPts val="1019"/>
              </a:spcBef>
              <a:buClr>
                <a:srgbClr val="21ACDA"/>
              </a:buClr>
              <a:buChar char="•"/>
              <a:tabLst>
                <a:tab pos="280035" algn="l"/>
                <a:tab pos="2934970" algn="l"/>
                <a:tab pos="4137660" algn="l"/>
              </a:tabLst>
            </a:pPr>
            <a:r>
              <a:rPr sz="3150" i="1" dirty="0">
                <a:latin typeface="Cambria"/>
                <a:cs typeface="Cambria"/>
              </a:rPr>
              <a:t>Mutated</a:t>
            </a:r>
            <a:r>
              <a:rPr sz="3150" i="1" spc="450" dirty="0">
                <a:latin typeface="Cambria"/>
                <a:cs typeface="Cambria"/>
              </a:rPr>
              <a:t> </a:t>
            </a:r>
            <a:r>
              <a:rPr sz="3150" i="1" spc="110" dirty="0">
                <a:latin typeface="Cambria"/>
                <a:cs typeface="Cambria"/>
              </a:rPr>
              <a:t>DNA:</a:t>
            </a:r>
            <a:r>
              <a:rPr sz="3150" i="1" dirty="0">
                <a:latin typeface="Cambria"/>
                <a:cs typeface="Cambria"/>
              </a:rPr>
              <a:t>	</a:t>
            </a:r>
            <a:r>
              <a:rPr sz="3150" i="1" spc="114" dirty="0">
                <a:latin typeface="Cambria"/>
                <a:cs typeface="Cambria"/>
              </a:rPr>
              <a:t>AGA</a:t>
            </a:r>
            <a:r>
              <a:rPr sz="3150" i="1" dirty="0">
                <a:latin typeface="Cambria"/>
                <a:cs typeface="Cambria"/>
              </a:rPr>
              <a:t>	</a:t>
            </a:r>
            <a:r>
              <a:rPr sz="3150" i="1" spc="110" dirty="0">
                <a:latin typeface="Cambria"/>
                <a:cs typeface="Cambria"/>
              </a:rPr>
              <a:t>TGL</a:t>
            </a:r>
            <a:endParaRPr sz="3150">
              <a:latin typeface="Cambria"/>
              <a:cs typeface="Cambria"/>
            </a:endParaRPr>
          </a:p>
          <a:p>
            <a:pPr marL="2195195">
              <a:lnSpc>
                <a:spcPct val="100000"/>
              </a:lnSpc>
              <a:spcBef>
                <a:spcPts val="1120"/>
              </a:spcBef>
              <a:tabLst>
                <a:tab pos="3711575" algn="l"/>
              </a:tabLst>
            </a:pPr>
            <a:r>
              <a:rPr sz="2650" i="1" spc="65" dirty="0">
                <a:latin typeface="Cambria"/>
                <a:cs typeface="Cambria"/>
              </a:rPr>
              <a:t>Alanine</a:t>
            </a:r>
            <a:r>
              <a:rPr sz="2650" i="1" spc="50" dirty="0">
                <a:latin typeface="Cambria"/>
                <a:cs typeface="Cambria"/>
              </a:rPr>
              <a:t> </a:t>
            </a:r>
            <a:r>
              <a:rPr sz="2650" i="1" spc="-50" dirty="0">
                <a:latin typeface="Cambria"/>
                <a:cs typeface="Cambria"/>
              </a:rPr>
              <a:t>-</a:t>
            </a:r>
            <a:r>
              <a:rPr sz="2650" i="1" dirty="0">
                <a:latin typeface="Cambria"/>
                <a:cs typeface="Cambria"/>
              </a:rPr>
              <a:t>	</a:t>
            </a:r>
            <a:r>
              <a:rPr sz="2650" i="1" spc="95" dirty="0">
                <a:latin typeface="Cambria"/>
                <a:cs typeface="Cambria"/>
              </a:rPr>
              <a:t>Threonine</a:t>
            </a:r>
            <a:r>
              <a:rPr sz="2650" i="1" spc="204" dirty="0">
                <a:latin typeface="Cambria"/>
                <a:cs typeface="Cambria"/>
              </a:rPr>
              <a:t> </a:t>
            </a:r>
            <a:r>
              <a:rPr sz="2650" i="1" spc="55" dirty="0">
                <a:latin typeface="Cambria"/>
                <a:cs typeface="Cambria"/>
              </a:rPr>
              <a:t>-</a:t>
            </a:r>
            <a:r>
              <a:rPr sz="2650" i="1" spc="85" dirty="0">
                <a:latin typeface="Cambria"/>
                <a:cs typeface="Cambria"/>
              </a:rPr>
              <a:t> </a:t>
            </a:r>
            <a:r>
              <a:rPr sz="2650" i="1" spc="155" dirty="0">
                <a:latin typeface="Cambria"/>
                <a:cs typeface="Cambria"/>
              </a:rPr>
              <a:t>Lysine</a:t>
            </a:r>
            <a:endParaRPr sz="2650">
              <a:latin typeface="Cambria"/>
              <a:cs typeface="Cambria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6900" y="3263900"/>
            <a:ext cx="3644900" cy="4445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540000" y="3492500"/>
            <a:ext cx="3594100" cy="393700"/>
            <a:chOff x="2540000" y="3492500"/>
            <a:chExt cx="3594100" cy="3937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000" y="3492500"/>
              <a:ext cx="3594100" cy="190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0" y="3644900"/>
              <a:ext cx="1079500" cy="2413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86651" y="677509"/>
            <a:ext cx="6042660" cy="744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700" spc="-145" dirty="0">
                <a:solidFill>
                  <a:srgbClr val="2D2D2D"/>
                </a:solidFill>
                <a:latin typeface="Trebuchet MS"/>
                <a:cs typeface="Trebuchet MS"/>
              </a:rPr>
              <a:t>Mutations:</a:t>
            </a:r>
            <a:r>
              <a:rPr sz="4700" spc="-170" dirty="0">
                <a:solidFill>
                  <a:srgbClr val="2D2D2D"/>
                </a:solidFill>
                <a:latin typeface="Trebuchet MS"/>
                <a:cs typeface="Trebuchet MS"/>
              </a:rPr>
              <a:t> </a:t>
            </a:r>
            <a:r>
              <a:rPr sz="4700" spc="-135" dirty="0">
                <a:solidFill>
                  <a:srgbClr val="2D2D2D"/>
                </a:solidFill>
                <a:latin typeface="Trebuchet MS"/>
                <a:cs typeface="Trebuchet MS"/>
              </a:rPr>
              <a:t>Substitutions</a:t>
            </a:r>
            <a:endParaRPr sz="47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97801" y="1667227"/>
            <a:ext cx="3451225" cy="8724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741045">
              <a:lnSpc>
                <a:spcPts val="3400"/>
              </a:lnSpc>
              <a:spcBef>
                <a:spcPts val="65"/>
              </a:spcBef>
            </a:pPr>
            <a:r>
              <a:rPr sz="2700" dirty="0">
                <a:latin typeface="Arial MT"/>
                <a:cs typeface="Arial MT"/>
              </a:rPr>
              <a:t>Normal</a:t>
            </a:r>
            <a:r>
              <a:rPr sz="2700" spc="-30" dirty="0">
                <a:latin typeface="Arial MT"/>
                <a:cs typeface="Arial MT"/>
              </a:rPr>
              <a:t> </a:t>
            </a:r>
            <a:r>
              <a:rPr sz="2700" spc="-20" dirty="0">
                <a:latin typeface="Arial MT"/>
                <a:cs typeface="Arial MT"/>
              </a:rPr>
              <a:t>gene </a:t>
            </a:r>
            <a:r>
              <a:rPr sz="2700" spc="-110" dirty="0">
                <a:latin typeface="Arial MT"/>
                <a:cs typeface="Arial MT"/>
              </a:rPr>
              <a:t>GGTCTCCTCACGCCA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80901" y="1383594"/>
            <a:ext cx="3505835" cy="1117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6040">
              <a:lnSpc>
                <a:spcPct val="132700"/>
              </a:lnSpc>
              <a:spcBef>
                <a:spcPts val="95"/>
              </a:spcBef>
            </a:pPr>
            <a:r>
              <a:rPr sz="2700" dirty="0">
                <a:solidFill>
                  <a:srgbClr val="343434"/>
                </a:solidFill>
                <a:latin typeface="Arial MT"/>
                <a:cs typeface="Arial MT"/>
              </a:rPr>
              <a:t>Substitution</a:t>
            </a:r>
            <a:r>
              <a:rPr sz="2700" spc="610" dirty="0">
                <a:solidFill>
                  <a:srgbClr val="343434"/>
                </a:solidFill>
                <a:latin typeface="Arial MT"/>
                <a:cs typeface="Arial MT"/>
              </a:rPr>
              <a:t> </a:t>
            </a:r>
            <a:r>
              <a:rPr sz="2700" spc="-10" dirty="0">
                <a:solidFill>
                  <a:srgbClr val="313131"/>
                </a:solidFill>
                <a:latin typeface="Arial MT"/>
                <a:cs typeface="Arial MT"/>
              </a:rPr>
              <a:t>mutation </a:t>
            </a:r>
            <a:r>
              <a:rPr sz="2700" spc="-95" dirty="0">
                <a:solidFill>
                  <a:srgbClr val="343434"/>
                </a:solidFill>
                <a:latin typeface="Arial MT"/>
                <a:cs typeface="Arial MT"/>
              </a:rPr>
              <a:t>GGTCACCTCACGCCA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09771" y="3051704"/>
            <a:ext cx="3643629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50" spc="-130" dirty="0">
                <a:latin typeface="Arial MT"/>
                <a:cs typeface="Arial MT"/>
              </a:rPr>
              <a:t>CCAGAGGAGUGCGGU</a:t>
            </a:r>
            <a:endParaRPr sz="27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11129" y="4408936"/>
            <a:ext cx="4624705" cy="136334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R="401955" algn="ctr">
              <a:lnSpc>
                <a:spcPct val="100000"/>
              </a:lnSpc>
              <a:spcBef>
                <a:spcPts val="680"/>
              </a:spcBef>
            </a:pPr>
            <a:r>
              <a:rPr sz="2600" spc="-70" dirty="0">
                <a:latin typeface="Arial MT"/>
                <a:cs typeface="Arial MT"/>
              </a:rPr>
              <a:t>Pro-GIu-GIu-</a:t>
            </a:r>
            <a:r>
              <a:rPr sz="2600" spc="-75" dirty="0">
                <a:latin typeface="Arial MT"/>
                <a:cs typeface="Arial MT"/>
              </a:rPr>
              <a:t>Cys-</a:t>
            </a:r>
            <a:r>
              <a:rPr sz="2600" spc="-25" dirty="0">
                <a:latin typeface="Arial MT"/>
                <a:cs typeface="Arial MT"/>
              </a:rPr>
              <a:t>GIy</a:t>
            </a:r>
            <a:endParaRPr sz="2600">
              <a:latin typeface="Arial MT"/>
              <a:cs typeface="Arial MT"/>
            </a:endParaRPr>
          </a:p>
          <a:p>
            <a:pPr marR="363220" algn="ctr">
              <a:lnSpc>
                <a:spcPct val="100000"/>
              </a:lnSpc>
              <a:spcBef>
                <a:spcPts val="580"/>
              </a:spcBef>
            </a:pPr>
            <a:r>
              <a:rPr sz="2550" i="1" spc="80" dirty="0">
                <a:solidFill>
                  <a:srgbClr val="EB6B11"/>
                </a:solidFill>
                <a:latin typeface="Arial"/>
                <a:cs typeface="Arial"/>
              </a:rPr>
              <a:t>Amino</a:t>
            </a:r>
            <a:r>
              <a:rPr sz="2550" i="1" spc="70" dirty="0">
                <a:solidFill>
                  <a:srgbClr val="EB6B11"/>
                </a:solidFill>
                <a:latin typeface="Arial"/>
                <a:cs typeface="Arial"/>
              </a:rPr>
              <a:t> </a:t>
            </a:r>
            <a:r>
              <a:rPr sz="2550" i="1" spc="60" dirty="0">
                <a:solidFill>
                  <a:srgbClr val="F26E1C"/>
                </a:solidFill>
                <a:latin typeface="Arial"/>
                <a:cs typeface="Arial"/>
              </a:rPr>
              <a:t>acids</a:t>
            </a:r>
            <a:endParaRPr sz="2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2000" spc="-50" dirty="0">
                <a:latin typeface="Arial MT"/>
                <a:cs typeface="Arial MT"/>
              </a:rPr>
              <a:t>Substitutions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will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only</a:t>
            </a:r>
            <a:r>
              <a:rPr sz="2000" spc="-45" dirty="0">
                <a:latin typeface="Arial MT"/>
                <a:cs typeface="Arial MT"/>
              </a:rPr>
              <a:t> affect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30" dirty="0">
                <a:latin typeface="Arial MT"/>
                <a:cs typeface="Arial MT"/>
              </a:rPr>
              <a:t> </a:t>
            </a:r>
            <a:r>
              <a:rPr sz="2000" spc="-45" dirty="0">
                <a:latin typeface="Arial MT"/>
                <a:cs typeface="Arial MT"/>
              </a:rPr>
              <a:t>single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codon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94716" y="3171295"/>
            <a:ext cx="1878330" cy="40322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50" spc="-10" dirty="0">
                <a:solidFill>
                  <a:srgbClr val="111111"/>
                </a:solidFill>
                <a:latin typeface="Arial MT"/>
                <a:cs typeface="Arial MT"/>
              </a:rPr>
              <a:t>CCAGUGGA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77730" y="4790722"/>
            <a:ext cx="3082290" cy="4108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0" dirty="0">
                <a:solidFill>
                  <a:srgbClr val="343434"/>
                </a:solidFill>
                <a:latin typeface="Arial MT"/>
                <a:cs typeface="Arial MT"/>
              </a:rPr>
              <a:t>Pro-Arg-GIu-Cys-</a:t>
            </a:r>
            <a:r>
              <a:rPr sz="2500" spc="-25" dirty="0">
                <a:solidFill>
                  <a:srgbClr val="343434"/>
                </a:solidFill>
                <a:latin typeface="Arial MT"/>
                <a:cs typeface="Arial MT"/>
              </a:rPr>
              <a:t>GIy</a:t>
            </a:r>
            <a:endParaRPr sz="25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03867" y="5734932"/>
            <a:ext cx="8159750" cy="91376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1590" marR="5080" indent="-9525">
              <a:lnSpc>
                <a:spcPts val="2300"/>
              </a:lnSpc>
              <a:spcBef>
                <a:spcPts val="250"/>
              </a:spcBef>
            </a:pPr>
            <a:r>
              <a:rPr sz="2000" spc="-10" dirty="0">
                <a:latin typeface="Arial MT"/>
                <a:cs typeface="Arial MT"/>
              </a:rPr>
              <a:t>Their</a:t>
            </a:r>
            <a:r>
              <a:rPr sz="2000" spc="-130" dirty="0">
                <a:latin typeface="Arial MT"/>
                <a:cs typeface="Arial MT"/>
              </a:rPr>
              <a:t> </a:t>
            </a:r>
            <a:r>
              <a:rPr sz="2000" spc="-35" dirty="0">
                <a:latin typeface="Arial MT"/>
                <a:cs typeface="Arial MT"/>
              </a:rPr>
              <a:t>effects</a:t>
            </a:r>
            <a:r>
              <a:rPr sz="2000" spc="-100" dirty="0">
                <a:latin typeface="Arial MT"/>
                <a:cs typeface="Arial MT"/>
              </a:rPr>
              <a:t> </a:t>
            </a:r>
            <a:r>
              <a:rPr sz="2000" spc="-70" dirty="0">
                <a:latin typeface="Arial MT"/>
                <a:cs typeface="Arial MT"/>
              </a:rPr>
              <a:t>may </a:t>
            </a:r>
            <a:r>
              <a:rPr sz="2000" spc="-20" dirty="0">
                <a:latin typeface="Arial MT"/>
                <a:cs typeface="Arial MT"/>
              </a:rPr>
              <a:t>not</a:t>
            </a:r>
            <a:r>
              <a:rPr sz="2000" spc="-114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120" dirty="0">
                <a:latin typeface="Arial MT"/>
                <a:cs typeface="Arial MT"/>
              </a:rPr>
              <a:t> </a:t>
            </a:r>
            <a:r>
              <a:rPr sz="2000" spc="-50" dirty="0">
                <a:latin typeface="Arial MT"/>
                <a:cs typeface="Arial MT"/>
              </a:rPr>
              <a:t>serious </a:t>
            </a:r>
            <a:r>
              <a:rPr sz="2000" spc="-35" dirty="0">
                <a:latin typeface="Arial MT"/>
                <a:cs typeface="Arial MT"/>
              </a:rPr>
              <a:t>unless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they</a:t>
            </a:r>
            <a:r>
              <a:rPr sz="2000" spc="-105" dirty="0">
                <a:latin typeface="Arial MT"/>
                <a:cs typeface="Arial MT"/>
              </a:rPr>
              <a:t> </a:t>
            </a:r>
            <a:r>
              <a:rPr sz="2000" spc="-35" dirty="0">
                <a:latin typeface="Arial MT"/>
                <a:cs typeface="Arial MT"/>
              </a:rPr>
              <a:t>affect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35" dirty="0">
                <a:latin typeface="Arial MT"/>
                <a:cs typeface="Arial MT"/>
              </a:rPr>
              <a:t>amino</a:t>
            </a:r>
            <a:r>
              <a:rPr sz="2000" spc="-65" dirty="0">
                <a:latin typeface="Arial MT"/>
                <a:cs typeface="Arial MT"/>
              </a:rPr>
              <a:t> acid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that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is </a:t>
            </a:r>
            <a:r>
              <a:rPr sz="2000" spc="-55" dirty="0">
                <a:latin typeface="Arial MT"/>
                <a:cs typeface="Arial MT"/>
              </a:rPr>
              <a:t>essential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1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100" dirty="0">
                <a:latin typeface="Arial MT"/>
                <a:cs typeface="Arial MT"/>
              </a:rPr>
              <a:t> </a:t>
            </a:r>
            <a:r>
              <a:rPr sz="2000" spc="-45" dirty="0">
                <a:latin typeface="Arial MT"/>
                <a:cs typeface="Arial MT"/>
              </a:rPr>
              <a:t>structure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70" dirty="0">
                <a:latin typeface="Arial MT"/>
                <a:cs typeface="Arial MT"/>
              </a:rPr>
              <a:t>and </a:t>
            </a:r>
            <a:r>
              <a:rPr sz="2000" spc="-145" dirty="0">
                <a:latin typeface="Arial MT"/>
                <a:cs typeface="Arial MT"/>
              </a:rPr>
              <a:t>functiDFl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605" dirty="0">
                <a:latin typeface="Arial MT"/>
                <a:cs typeface="Arial MT"/>
              </a:rPr>
              <a:t>Oh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the</a:t>
            </a:r>
            <a:r>
              <a:rPr sz="2000" spc="-114" dirty="0">
                <a:latin typeface="Arial MT"/>
                <a:cs typeface="Arial MT"/>
              </a:rPr>
              <a:t> </a:t>
            </a:r>
            <a:r>
              <a:rPr sz="2000" spc="-35" dirty="0">
                <a:latin typeface="Arial MT"/>
                <a:cs typeface="Arial MT"/>
              </a:rPr>
              <a:t>finished </a:t>
            </a:r>
            <a:r>
              <a:rPr sz="2000" spc="-50" dirty="0">
                <a:latin typeface="Arial MT"/>
                <a:cs typeface="Arial MT"/>
              </a:rPr>
              <a:t>protein</a:t>
            </a:r>
            <a:r>
              <a:rPr sz="2000" spc="70" dirty="0">
                <a:latin typeface="Arial MT"/>
                <a:cs typeface="Arial MT"/>
              </a:rPr>
              <a:t> </a:t>
            </a:r>
            <a:r>
              <a:rPr sz="2000" spc="-125" dirty="0">
                <a:latin typeface="Arial MT"/>
                <a:cs typeface="Arial MT"/>
              </a:rPr>
              <a:t>mDIecuIe</a:t>
            </a:r>
            <a:r>
              <a:rPr sz="2000" spc="7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(e.g. </a:t>
            </a:r>
            <a:r>
              <a:rPr sz="2000" spc="-35" dirty="0">
                <a:latin typeface="Arial MT"/>
                <a:cs typeface="Arial MT"/>
              </a:rPr>
              <a:t>sickle</a:t>
            </a:r>
            <a:r>
              <a:rPr sz="2000" spc="-25" dirty="0">
                <a:latin typeface="Arial MT"/>
                <a:cs typeface="Arial MT"/>
              </a:rPr>
              <a:t> cell</a:t>
            </a:r>
            <a:r>
              <a:rPr sz="2000" spc="-9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anaemia)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13219" y="6798909"/>
            <a:ext cx="1800860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dirty="0">
                <a:solidFill>
                  <a:srgbClr val="333333"/>
                </a:solidFill>
                <a:latin typeface="Arial MT"/>
                <a:cs typeface="Arial MT"/>
              </a:rPr>
              <a:t>6</a:t>
            </a:r>
            <a:r>
              <a:rPr sz="1200" spc="120" dirty="0">
                <a:solidFill>
                  <a:srgbClr val="333333"/>
                </a:solidFill>
                <a:latin typeface="Arial MT"/>
                <a:cs typeface="Arial MT"/>
              </a:rPr>
              <a:t>  </a:t>
            </a:r>
            <a:r>
              <a:rPr sz="1200" spc="-55" dirty="0">
                <a:latin typeface="Arial MT"/>
                <a:cs typeface="Arial MT"/>
              </a:rPr>
              <a:t>2</a:t>
            </a:r>
            <a:r>
              <a:rPr sz="1200" spc="-60" dirty="0"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181818"/>
                </a:solidFill>
                <a:latin typeface="Arial MT"/>
                <a:cs typeface="Arial MT"/>
              </a:rPr>
              <a:t>0</a:t>
            </a:r>
            <a:r>
              <a:rPr sz="1200" spc="-185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200" spc="-50" dirty="0">
                <a:solidFill>
                  <a:srgbClr val="3D3D3D"/>
                </a:solidFill>
                <a:latin typeface="Arial MT"/>
                <a:cs typeface="Arial MT"/>
              </a:rPr>
              <a:t>\</a:t>
            </a:r>
            <a:r>
              <a:rPr sz="1200" spc="-185" dirty="0">
                <a:solidFill>
                  <a:srgbClr val="3D3D3D"/>
                </a:solidFill>
                <a:latin typeface="Arial MT"/>
                <a:cs typeface="Arial MT"/>
              </a:rPr>
              <a:t> </a:t>
            </a:r>
            <a:r>
              <a:rPr sz="1200" spc="-175" dirty="0">
                <a:solidFill>
                  <a:srgbClr val="525252"/>
                </a:solidFill>
                <a:latin typeface="Arial MT"/>
                <a:cs typeface="Arial MT"/>
              </a:rPr>
              <a:t>O</a:t>
            </a:r>
            <a:r>
              <a:rPr sz="1200" spc="-30" dirty="0">
                <a:solidFill>
                  <a:srgbClr val="525252"/>
                </a:solidFill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Paul</a:t>
            </a:r>
            <a:r>
              <a:rPr sz="1200" spc="25" dirty="0"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282828"/>
                </a:solidFill>
                <a:latin typeface="Arial MT"/>
                <a:cs typeface="Arial MT"/>
              </a:rPr>
              <a:t>B</a:t>
            </a:r>
            <a:r>
              <a:rPr sz="1200" dirty="0">
                <a:latin typeface="Arial MT"/>
                <a:cs typeface="Arial MT"/>
              </a:rPr>
              <a:t>illiet</a:t>
            </a:r>
            <a:r>
              <a:rPr sz="1200" spc="415" dirty="0">
                <a:latin typeface="Arial MT"/>
                <a:cs typeface="Arial MT"/>
              </a:rPr>
              <a:t> </a:t>
            </a:r>
            <a:r>
              <a:rPr sz="1200" spc="-85" dirty="0">
                <a:solidFill>
                  <a:srgbClr val="7B9064"/>
                </a:solidFill>
                <a:latin typeface="Arial MT"/>
                <a:cs typeface="Arial MT"/>
              </a:rPr>
              <a:t>.'</a:t>
            </a:r>
            <a:r>
              <a:rPr sz="1200" spc="-40" dirty="0">
                <a:solidFill>
                  <a:srgbClr val="7B9064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859A70"/>
                </a:solidFill>
                <a:latin typeface="Arial MT"/>
                <a:cs typeface="Arial MT"/>
              </a:rPr>
              <a:t>.</a:t>
            </a:r>
            <a:r>
              <a:rPr sz="1200" spc="110" dirty="0">
                <a:solidFill>
                  <a:srgbClr val="859A70"/>
                </a:solidFill>
                <a:latin typeface="Arial MT"/>
                <a:cs typeface="Arial MT"/>
              </a:rPr>
              <a:t>  </a:t>
            </a:r>
            <a:r>
              <a:rPr sz="1200" spc="-45" dirty="0">
                <a:solidFill>
                  <a:srgbClr val="748752"/>
                </a:solidFill>
                <a:latin typeface="Arial MT"/>
                <a:cs typeface="Arial MT"/>
              </a:rPr>
              <a:t>.”.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  <p:pic>
        <p:nvPicPr>
          <p:cNvPr id="1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27300" y="3479800"/>
            <a:ext cx="3594100" cy="419100"/>
            <a:chOff x="2527300" y="3479800"/>
            <a:chExt cx="3594100" cy="419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7300" y="3479800"/>
              <a:ext cx="3594100" cy="203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7300" y="3657600"/>
              <a:ext cx="1079500" cy="2413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81751" y="635705"/>
            <a:ext cx="2661285" cy="8553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450" spc="-390" dirty="0">
                <a:solidFill>
                  <a:srgbClr val="363636"/>
                </a:solidFill>
                <a:latin typeface="Trebuchet MS"/>
                <a:cs typeface="Trebuchet MS"/>
              </a:rPr>
              <a:t>No</a:t>
            </a:r>
            <a:r>
              <a:rPr sz="5450" spc="-505" dirty="0">
                <a:solidFill>
                  <a:srgbClr val="363636"/>
                </a:solidFill>
                <a:latin typeface="Trebuchet MS"/>
                <a:cs typeface="Trebuchet MS"/>
              </a:rPr>
              <a:t> </a:t>
            </a:r>
            <a:r>
              <a:rPr sz="5450" spc="-590" dirty="0">
                <a:solidFill>
                  <a:srgbClr val="313131"/>
                </a:solidFill>
                <a:latin typeface="Trebuchet MS"/>
                <a:cs typeface="Trebuchet MS"/>
              </a:rPr>
              <a:t>change</a:t>
            </a:r>
            <a:endParaRPr sz="54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96850" y="1624188"/>
            <a:ext cx="3637279" cy="375666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03505" marR="100330" indent="-163830" algn="ctr">
              <a:lnSpc>
                <a:spcPts val="3700"/>
              </a:lnSpc>
              <a:spcBef>
                <a:spcPts val="250"/>
              </a:spcBef>
            </a:pPr>
            <a:r>
              <a:rPr sz="3100" spc="-345" dirty="0">
                <a:latin typeface="Trebuchet MS"/>
                <a:cs typeface="Trebuchet MS"/>
              </a:rPr>
              <a:t>NOFmaI</a:t>
            </a:r>
            <a:r>
              <a:rPr sz="3100" spc="-170" dirty="0">
                <a:latin typeface="Trebuchet MS"/>
                <a:cs typeface="Trebuchet MS"/>
              </a:rPr>
              <a:t> </a:t>
            </a:r>
            <a:r>
              <a:rPr sz="3100" spc="-20" dirty="0">
                <a:latin typeface="Trebuchet MS"/>
                <a:cs typeface="Trebuchet MS"/>
              </a:rPr>
              <a:t>gene </a:t>
            </a:r>
            <a:r>
              <a:rPr sz="3100" spc="-100" dirty="0">
                <a:latin typeface="Trebuchet MS"/>
                <a:cs typeface="Trebuchet MS"/>
              </a:rPr>
              <a:t>GGTCTCCTCACGCCA</a:t>
            </a:r>
            <a:endParaRPr sz="31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510"/>
              </a:spcBef>
            </a:pPr>
            <a:r>
              <a:rPr sz="3100" spc="170" dirty="0">
                <a:latin typeface="Consolas"/>
                <a:cs typeface="Consolas"/>
              </a:rPr>
              <a:t>CCAGAGGAGUGCGOU</a:t>
            </a:r>
            <a:endParaRPr sz="3100">
              <a:latin typeface="Consolas"/>
              <a:cs typeface="Consolas"/>
            </a:endParaRPr>
          </a:p>
          <a:p>
            <a:pPr>
              <a:lnSpc>
                <a:spcPct val="100000"/>
              </a:lnSpc>
            </a:pPr>
            <a:endParaRPr sz="31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3100">
              <a:latin typeface="Consolas"/>
              <a:cs typeface="Consolas"/>
            </a:endParaRPr>
          </a:p>
          <a:p>
            <a:pPr marL="4445" algn="ctr">
              <a:lnSpc>
                <a:spcPct val="100000"/>
              </a:lnSpc>
            </a:pPr>
            <a:r>
              <a:rPr sz="2600" dirty="0">
                <a:latin typeface="Trebuchet MS"/>
                <a:cs typeface="Trebuchet MS"/>
              </a:rPr>
              <a:t>Pro-GIu-GIu-Cys-</a:t>
            </a:r>
            <a:r>
              <a:rPr sz="2600" spc="-25" dirty="0">
                <a:latin typeface="Trebuchet MS"/>
                <a:cs typeface="Trebuchet MS"/>
              </a:rPr>
              <a:t>GIy</a:t>
            </a:r>
            <a:endParaRPr sz="2600">
              <a:latin typeface="Trebuchet MS"/>
              <a:cs typeface="Trebuchet MS"/>
            </a:endParaRPr>
          </a:p>
          <a:p>
            <a:pPr marL="36195" algn="ctr">
              <a:lnSpc>
                <a:spcPct val="100000"/>
              </a:lnSpc>
              <a:spcBef>
                <a:spcPts val="580"/>
              </a:spcBef>
            </a:pPr>
            <a:r>
              <a:rPr sz="2550" i="1" spc="195" dirty="0">
                <a:solidFill>
                  <a:srgbClr val="EB6B11"/>
                </a:solidFill>
                <a:latin typeface="Calibri"/>
                <a:cs typeface="Calibri"/>
              </a:rPr>
              <a:t>Amino</a:t>
            </a:r>
            <a:r>
              <a:rPr sz="2550" i="1" spc="150" dirty="0">
                <a:solidFill>
                  <a:srgbClr val="EB6B11"/>
                </a:solidFill>
                <a:latin typeface="Calibri"/>
                <a:cs typeface="Calibri"/>
              </a:rPr>
              <a:t> </a:t>
            </a:r>
            <a:r>
              <a:rPr sz="2550" i="1" spc="225" dirty="0">
                <a:solidFill>
                  <a:srgbClr val="F26E1C"/>
                </a:solidFill>
                <a:latin typeface="Calibri"/>
                <a:cs typeface="Calibri"/>
              </a:rPr>
              <a:t>acids</a:t>
            </a:r>
            <a:endParaRPr sz="2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72462" y="1662289"/>
            <a:ext cx="3613150" cy="333057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11125" marR="111125" indent="17780" algn="ctr">
              <a:lnSpc>
                <a:spcPts val="3700"/>
              </a:lnSpc>
              <a:spcBef>
                <a:spcPts val="250"/>
              </a:spcBef>
            </a:pPr>
            <a:r>
              <a:rPr sz="3100" spc="-155" dirty="0">
                <a:latin typeface="Trebuchet MS"/>
                <a:cs typeface="Trebuchet MS"/>
              </a:rPr>
              <a:t>substitution</a:t>
            </a:r>
            <a:r>
              <a:rPr sz="3100" spc="-15" dirty="0">
                <a:latin typeface="Trebuchet MS"/>
                <a:cs typeface="Trebuchet MS"/>
              </a:rPr>
              <a:t> </a:t>
            </a:r>
            <a:r>
              <a:rPr sz="4650" spc="-322" baseline="-5376" dirty="0">
                <a:latin typeface="Trebuchet MS"/>
                <a:cs typeface="Trebuchet MS"/>
              </a:rPr>
              <a:t>mutation </a:t>
            </a:r>
            <a:r>
              <a:rPr sz="3100" spc="-120" dirty="0">
                <a:latin typeface="Trebuchet MS"/>
                <a:cs typeface="Trebuchet MS"/>
              </a:rPr>
              <a:t>GGTCTTCTCACGCCA</a:t>
            </a:r>
            <a:endParaRPr sz="3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31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3050" spc="185" dirty="0">
                <a:latin typeface="Consolas"/>
                <a:cs typeface="Consolas"/>
              </a:rPr>
              <a:t>GGAGAAGAGUGCGGU</a:t>
            </a:r>
            <a:endParaRPr sz="3050">
              <a:latin typeface="Consolas"/>
              <a:cs typeface="Consolas"/>
            </a:endParaRPr>
          </a:p>
          <a:p>
            <a:pPr>
              <a:lnSpc>
                <a:spcPct val="100000"/>
              </a:lnSpc>
            </a:pPr>
            <a:endParaRPr sz="305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3050">
              <a:latin typeface="Consolas"/>
              <a:cs typeface="Consolas"/>
            </a:endParaRPr>
          </a:p>
          <a:p>
            <a:pPr marR="22225" algn="ctr">
              <a:lnSpc>
                <a:spcPct val="100000"/>
              </a:lnSpc>
              <a:spcBef>
                <a:spcPts val="5"/>
              </a:spcBef>
            </a:pPr>
            <a:r>
              <a:rPr sz="2800" spc="-75" dirty="0">
                <a:latin typeface="Trebuchet MS"/>
                <a:cs typeface="Trebuchet MS"/>
              </a:rPr>
              <a:t>Pro-</a:t>
            </a:r>
            <a:r>
              <a:rPr sz="2800" spc="-80" dirty="0">
                <a:latin typeface="Trebuchet MS"/>
                <a:cs typeface="Trebuchet MS"/>
              </a:rPr>
              <a:t>GIu-GIu-Cys-</a:t>
            </a:r>
            <a:r>
              <a:rPr sz="2800" spc="-25" dirty="0">
                <a:latin typeface="Trebuchet MS"/>
                <a:cs typeface="Trebuchet MS"/>
              </a:rPr>
              <a:t>GIy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4600" y="3670300"/>
            <a:ext cx="1079500" cy="2413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17824" y="670630"/>
            <a:ext cx="1983739" cy="721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spc="-160" dirty="0">
                <a:latin typeface="Arial MT"/>
                <a:cs typeface="Arial MT"/>
              </a:rPr>
              <a:t>Disaster</a:t>
            </a:r>
            <a:endParaRPr sz="45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5101" y="1643944"/>
            <a:ext cx="3481070" cy="952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52145">
              <a:lnSpc>
                <a:spcPct val="112700"/>
              </a:lnSpc>
              <a:spcBef>
                <a:spcPts val="95"/>
              </a:spcBef>
            </a:pPr>
            <a:r>
              <a:rPr sz="2700" spc="-95" dirty="0">
                <a:latin typeface="Arial MT"/>
                <a:cs typeface="Arial MT"/>
              </a:rPr>
              <a:t>NOrmal</a:t>
            </a:r>
            <a:r>
              <a:rPr sz="2700" spc="-55" dirty="0">
                <a:latin typeface="Arial MT"/>
                <a:cs typeface="Arial MT"/>
              </a:rPr>
              <a:t> </a:t>
            </a:r>
            <a:r>
              <a:rPr sz="2700" spc="-20" dirty="0">
                <a:latin typeface="Arial MT"/>
                <a:cs typeface="Arial MT"/>
              </a:rPr>
              <a:t>gene </a:t>
            </a:r>
            <a:r>
              <a:rPr sz="2700" spc="-95" dirty="0">
                <a:latin typeface="Arial MT"/>
                <a:cs typeface="Arial MT"/>
              </a:rPr>
              <a:t>GGTCTCCTCAC</a:t>
            </a:r>
            <a:r>
              <a:rPr sz="4050" spc="-142" baseline="-3086" dirty="0">
                <a:latin typeface="Arial MT"/>
                <a:cs typeface="Arial MT"/>
              </a:rPr>
              <a:t>GCC</a:t>
            </a:r>
            <a:r>
              <a:rPr sz="2700" spc="-95" dirty="0">
                <a:latin typeface="Arial MT"/>
                <a:cs typeface="Arial MT"/>
              </a:rPr>
              <a:t>A</a:t>
            </a:r>
            <a:endParaRPr sz="27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42128" y="1637594"/>
            <a:ext cx="3631565" cy="3369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1130" marR="100965" indent="-1270" algn="ctr">
              <a:lnSpc>
                <a:spcPct val="123500"/>
              </a:lnSpc>
              <a:spcBef>
                <a:spcPts val="95"/>
              </a:spcBef>
            </a:pPr>
            <a:r>
              <a:rPr sz="2700" dirty="0">
                <a:latin typeface="Arial MT"/>
                <a:cs typeface="Arial MT"/>
              </a:rPr>
              <a:t>Substitution</a:t>
            </a:r>
            <a:r>
              <a:rPr sz="2700" spc="605" dirty="0">
                <a:latin typeface="Arial MT"/>
                <a:cs typeface="Arial MT"/>
              </a:rPr>
              <a:t> </a:t>
            </a:r>
            <a:r>
              <a:rPr sz="4050" spc="-15" baseline="-8230" dirty="0">
                <a:latin typeface="Arial MT"/>
                <a:cs typeface="Arial MT"/>
              </a:rPr>
              <a:t>mutation </a:t>
            </a:r>
            <a:r>
              <a:rPr sz="2700" spc="-110" dirty="0">
                <a:latin typeface="Arial MT"/>
                <a:cs typeface="Arial MT"/>
              </a:rPr>
              <a:t>GGTCTCCTCACTCCA</a:t>
            </a:r>
            <a:endParaRPr sz="2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27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050" spc="165" dirty="0">
                <a:latin typeface="Consolas"/>
                <a:cs typeface="Consolas"/>
              </a:rPr>
              <a:t>CGAGAAGAGUGAGGU</a:t>
            </a:r>
            <a:endParaRPr sz="3050">
              <a:latin typeface="Consolas"/>
              <a:cs typeface="Consolas"/>
            </a:endParaRPr>
          </a:p>
          <a:p>
            <a:pPr>
              <a:lnSpc>
                <a:spcPct val="100000"/>
              </a:lnSpc>
            </a:pPr>
            <a:endParaRPr sz="305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sz="3050">
              <a:latin typeface="Consolas"/>
              <a:cs typeface="Consolas"/>
            </a:endParaRPr>
          </a:p>
          <a:p>
            <a:pPr marL="6985" algn="ctr">
              <a:lnSpc>
                <a:spcPct val="100000"/>
              </a:lnSpc>
            </a:pPr>
            <a:r>
              <a:rPr sz="2600" spc="-60" dirty="0">
                <a:latin typeface="Arial MT"/>
                <a:cs typeface="Arial MT"/>
              </a:rPr>
              <a:t>Pro-</a:t>
            </a:r>
            <a:r>
              <a:rPr sz="2600" spc="-65" dirty="0">
                <a:latin typeface="Arial MT"/>
                <a:cs typeface="Arial MT"/>
              </a:rPr>
              <a:t>GIu-GIu-</a:t>
            </a:r>
            <a:r>
              <a:rPr sz="2600" spc="-20" dirty="0">
                <a:latin typeface="Arial MT"/>
                <a:cs typeface="Arial MT"/>
              </a:rPr>
              <a:t>STOP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93678" y="4423283"/>
            <a:ext cx="3061335" cy="966469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sz="3900" spc="-67" baseline="4273" dirty="0">
                <a:latin typeface="Arial MT"/>
                <a:cs typeface="Arial MT"/>
              </a:rPr>
              <a:t>P</a:t>
            </a:r>
            <a:r>
              <a:rPr sz="2600" spc="-45" dirty="0">
                <a:latin typeface="Arial MT"/>
                <a:cs typeface="Arial MT"/>
              </a:rPr>
              <a:t>ro-GIu-GIu-Cys-</a:t>
            </a:r>
            <a:r>
              <a:rPr sz="2600" spc="-25" dirty="0">
                <a:latin typeface="Arial MT"/>
                <a:cs typeface="Arial MT"/>
              </a:rPr>
              <a:t>GIy</a:t>
            </a:r>
            <a:endParaRPr sz="2600">
              <a:latin typeface="Arial MT"/>
              <a:cs typeface="Arial MT"/>
            </a:endParaRPr>
          </a:p>
          <a:p>
            <a:pPr marR="35560" algn="ctr">
              <a:lnSpc>
                <a:spcPct val="100000"/>
              </a:lnSpc>
              <a:spcBef>
                <a:spcPts val="680"/>
              </a:spcBef>
            </a:pPr>
            <a:r>
              <a:rPr sz="2400" i="1" spc="150" dirty="0">
                <a:solidFill>
                  <a:srgbClr val="EB6B11"/>
                </a:solidFill>
                <a:latin typeface="Arial"/>
                <a:cs typeface="Arial"/>
              </a:rPr>
              <a:t>Ainino</a:t>
            </a:r>
            <a:r>
              <a:rPr sz="2400" i="1" spc="155" dirty="0">
                <a:solidFill>
                  <a:srgbClr val="EB6B11"/>
                </a:solidFill>
                <a:latin typeface="Arial"/>
                <a:cs typeface="Arial"/>
              </a:rPr>
              <a:t> </a:t>
            </a:r>
            <a:r>
              <a:rPr sz="2400" i="1" spc="145" dirty="0">
                <a:solidFill>
                  <a:srgbClr val="F26E1C"/>
                </a:solidFill>
                <a:latin typeface="Arial"/>
                <a:cs typeface="Arial"/>
              </a:rPr>
              <a:t>acids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5527" y="6811609"/>
            <a:ext cx="1393825" cy="2108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spc="125" dirty="0">
                <a:latin typeface="Arial MT"/>
                <a:cs typeface="Arial MT"/>
              </a:rPr>
              <a:t>2</a:t>
            </a:r>
            <a:r>
              <a:rPr sz="1200" spc="125" dirty="0">
                <a:solidFill>
                  <a:srgbClr val="181818"/>
                </a:solidFill>
                <a:latin typeface="Arial MT"/>
                <a:cs typeface="Arial MT"/>
              </a:rPr>
              <a:t>0</a:t>
            </a:r>
            <a:r>
              <a:rPr sz="1200" spc="-190" dirty="0">
                <a:solidFill>
                  <a:srgbClr val="181818"/>
                </a:solidFill>
                <a:latin typeface="Arial MT"/>
                <a:cs typeface="Arial MT"/>
              </a:rPr>
              <a:t> </a:t>
            </a:r>
            <a:r>
              <a:rPr sz="1200" spc="-50" dirty="0">
                <a:solidFill>
                  <a:srgbClr val="3D3D3D"/>
                </a:solidFill>
                <a:latin typeface="Arial MT"/>
                <a:cs typeface="Arial MT"/>
              </a:rPr>
              <a:t>\</a:t>
            </a:r>
            <a:r>
              <a:rPr sz="1200" spc="-185" dirty="0">
                <a:solidFill>
                  <a:srgbClr val="3D3D3D"/>
                </a:solidFill>
                <a:latin typeface="Arial MT"/>
                <a:cs typeface="Arial MT"/>
              </a:rPr>
              <a:t> </a:t>
            </a:r>
            <a:r>
              <a:rPr sz="1200" spc="-175" dirty="0">
                <a:solidFill>
                  <a:srgbClr val="525252"/>
                </a:solidFill>
                <a:latin typeface="Arial MT"/>
                <a:cs typeface="Arial MT"/>
              </a:rPr>
              <a:t>O</a:t>
            </a:r>
            <a:r>
              <a:rPr sz="1200" spc="-35" dirty="0">
                <a:solidFill>
                  <a:srgbClr val="525252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262626"/>
                </a:solidFill>
                <a:latin typeface="Arial MT"/>
                <a:cs typeface="Arial MT"/>
              </a:rPr>
              <a:t>P</a:t>
            </a:r>
            <a:r>
              <a:rPr sz="1200" spc="-215" dirty="0">
                <a:solidFill>
                  <a:srgbClr val="262626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0F0F0F"/>
                </a:solidFill>
                <a:latin typeface="Arial MT"/>
                <a:cs typeface="Arial MT"/>
              </a:rPr>
              <a:t>au</a:t>
            </a:r>
            <a:r>
              <a:rPr sz="1200" dirty="0">
                <a:latin typeface="Arial MT"/>
                <a:cs typeface="Arial MT"/>
              </a:rPr>
              <a:t>I</a:t>
            </a:r>
            <a:r>
              <a:rPr sz="1200" spc="10" dirty="0"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282828"/>
                </a:solidFill>
                <a:latin typeface="Arial MT"/>
                <a:cs typeface="Arial MT"/>
              </a:rPr>
              <a:t>B</a:t>
            </a:r>
            <a:r>
              <a:rPr sz="1200" dirty="0">
                <a:latin typeface="Arial MT"/>
                <a:cs typeface="Arial MT"/>
              </a:rPr>
              <a:t>illiet</a:t>
            </a:r>
            <a:r>
              <a:rPr sz="1200" spc="415" dirty="0">
                <a:latin typeface="Arial MT"/>
                <a:cs typeface="Arial MT"/>
              </a:rPr>
              <a:t> </a:t>
            </a:r>
            <a:r>
              <a:rPr sz="1200" spc="-85" dirty="0">
                <a:solidFill>
                  <a:srgbClr val="7B9064"/>
                </a:solidFill>
                <a:latin typeface="Arial MT"/>
                <a:cs typeface="Arial MT"/>
              </a:rPr>
              <a:t>.'</a:t>
            </a:r>
            <a:r>
              <a:rPr sz="1200" spc="-45" dirty="0">
                <a:solidFill>
                  <a:srgbClr val="7B9064"/>
                </a:solidFill>
                <a:latin typeface="Arial MT"/>
                <a:cs typeface="Arial MT"/>
              </a:rPr>
              <a:t> </a:t>
            </a:r>
            <a:r>
              <a:rPr sz="1200" spc="-50" dirty="0">
                <a:solidFill>
                  <a:srgbClr val="859A70"/>
                </a:solidFill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24</a:t>
            </a:fld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0300" y="6400800"/>
            <a:ext cx="203200" cy="50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0" y="5829300"/>
            <a:ext cx="228600" cy="50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27800" y="5829300"/>
            <a:ext cx="241300" cy="50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81600" y="4635500"/>
            <a:ext cx="241300" cy="508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00800" y="4635500"/>
            <a:ext cx="241300" cy="508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88916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5"/>
              </a:spcBef>
            </a:pPr>
            <a:r>
              <a:rPr sz="5000" spc="125" dirty="0">
                <a:solidFill>
                  <a:srgbClr val="000000"/>
                </a:solidFill>
                <a:latin typeface="Cambria"/>
                <a:cs typeface="Cambria"/>
              </a:rPr>
              <a:t>Insertion</a:t>
            </a:r>
            <a:r>
              <a:rPr sz="5000" spc="12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5000" spc="200" dirty="0">
                <a:solidFill>
                  <a:srgbClr val="000000"/>
                </a:solidFill>
                <a:latin typeface="Cambria"/>
                <a:cs typeface="Cambria"/>
              </a:rPr>
              <a:t>Mutations</a:t>
            </a:r>
            <a:endParaRPr sz="50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8003" y="2069747"/>
            <a:ext cx="10278110" cy="4526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325" indent="-303530">
              <a:lnSpc>
                <a:spcPts val="3965"/>
              </a:lnSpc>
              <a:spcBef>
                <a:spcPts val="100"/>
              </a:spcBef>
              <a:buChar char="•"/>
              <a:tabLst>
                <a:tab pos="441325" algn="l"/>
              </a:tabLst>
            </a:pPr>
            <a:r>
              <a:rPr sz="3400" spc="-229" dirty="0">
                <a:latin typeface="Arial MT"/>
                <a:cs typeface="Arial MT"/>
              </a:rPr>
              <a:t>A</a:t>
            </a:r>
            <a:r>
              <a:rPr sz="3400" spc="75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nitrogen</a:t>
            </a:r>
            <a:r>
              <a:rPr sz="3400" spc="20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base</a:t>
            </a:r>
            <a:r>
              <a:rPr sz="3400" spc="120" dirty="0">
                <a:latin typeface="Arial MT"/>
                <a:cs typeface="Arial MT"/>
              </a:rPr>
              <a:t> </a:t>
            </a:r>
            <a:r>
              <a:rPr sz="3400" spc="95" dirty="0">
                <a:latin typeface="Arial MT"/>
                <a:cs typeface="Arial MT"/>
              </a:rPr>
              <a:t>is</a:t>
            </a:r>
            <a:r>
              <a:rPr sz="3400" spc="-1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inserted/added</a:t>
            </a:r>
            <a:r>
              <a:rPr sz="3400" spc="-170" dirty="0">
                <a:latin typeface="Arial MT"/>
                <a:cs typeface="Arial MT"/>
              </a:rPr>
              <a:t> </a:t>
            </a:r>
            <a:r>
              <a:rPr sz="3400" spc="50" dirty="0">
                <a:latin typeface="Arial MT"/>
                <a:cs typeface="Arial MT"/>
              </a:rPr>
              <a:t>to</a:t>
            </a:r>
            <a:r>
              <a:rPr sz="3400" spc="10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the</a:t>
            </a:r>
            <a:r>
              <a:rPr sz="3400" spc="80" dirty="0">
                <a:latin typeface="Arial MT"/>
                <a:cs typeface="Arial MT"/>
              </a:rPr>
              <a:t> </a:t>
            </a:r>
            <a:r>
              <a:rPr sz="3400" spc="-10" dirty="0">
                <a:latin typeface="Arial MT"/>
                <a:cs typeface="Arial MT"/>
              </a:rPr>
              <a:t>sequence.</a:t>
            </a:r>
            <a:endParaRPr sz="3400">
              <a:latin typeface="Arial MT"/>
              <a:cs typeface="Arial MT"/>
            </a:endParaRPr>
          </a:p>
          <a:p>
            <a:pPr marL="411480" indent="-273685">
              <a:lnSpc>
                <a:spcPts val="3870"/>
              </a:lnSpc>
              <a:buChar char="•"/>
              <a:tabLst>
                <a:tab pos="411480" algn="l"/>
              </a:tabLst>
            </a:pPr>
            <a:r>
              <a:rPr sz="3350" spc="90" dirty="0">
                <a:latin typeface="Arial MT"/>
                <a:cs typeface="Arial MT"/>
              </a:rPr>
              <a:t>It</a:t>
            </a:r>
            <a:r>
              <a:rPr sz="3350" spc="20" dirty="0">
                <a:latin typeface="Arial MT"/>
                <a:cs typeface="Arial MT"/>
              </a:rPr>
              <a:t> </a:t>
            </a:r>
            <a:r>
              <a:rPr sz="3350" dirty="0">
                <a:latin typeface="Arial MT"/>
                <a:cs typeface="Arial MT"/>
              </a:rPr>
              <a:t>causes</a:t>
            </a:r>
            <a:r>
              <a:rPr sz="3350" spc="145" dirty="0">
                <a:latin typeface="Arial MT"/>
                <a:cs typeface="Arial MT"/>
              </a:rPr>
              <a:t> </a:t>
            </a:r>
            <a:r>
              <a:rPr sz="3350" dirty="0">
                <a:latin typeface="Arial MT"/>
                <a:cs typeface="Arial MT"/>
              </a:rPr>
              <a:t>the</a:t>
            </a:r>
            <a:r>
              <a:rPr sz="3350" spc="-15" dirty="0">
                <a:latin typeface="Arial MT"/>
                <a:cs typeface="Arial MT"/>
              </a:rPr>
              <a:t> </a:t>
            </a:r>
            <a:r>
              <a:rPr sz="3350" spc="65" dirty="0">
                <a:latin typeface="Arial MT"/>
                <a:cs typeface="Arial MT"/>
              </a:rPr>
              <a:t>triplet</a:t>
            </a:r>
            <a:r>
              <a:rPr sz="3350" spc="350" dirty="0">
                <a:latin typeface="Arial MT"/>
                <a:cs typeface="Arial MT"/>
              </a:rPr>
              <a:t> </a:t>
            </a:r>
            <a:r>
              <a:rPr sz="3350" spc="90" dirty="0">
                <a:solidFill>
                  <a:srgbClr val="E10A15"/>
                </a:solidFill>
                <a:latin typeface="Arial MT"/>
                <a:cs typeface="Arial MT"/>
              </a:rPr>
              <a:t>“f</a:t>
            </a:r>
            <a:r>
              <a:rPr sz="3350" u="heavy" spc="90" dirty="0">
                <a:solidFill>
                  <a:srgbClr val="E10A15"/>
                </a:solidFill>
                <a:uFill>
                  <a:solidFill>
                    <a:srgbClr val="BC1F1F"/>
                  </a:solidFill>
                </a:uFill>
                <a:latin typeface="Arial MT"/>
                <a:cs typeface="Arial MT"/>
              </a:rPr>
              <a:t>rames”</a:t>
            </a:r>
            <a:r>
              <a:rPr sz="3350" u="heavy" spc="345" dirty="0">
                <a:solidFill>
                  <a:srgbClr val="E10A15"/>
                </a:solidFill>
                <a:uFill>
                  <a:solidFill>
                    <a:srgbClr val="BC1F1F"/>
                  </a:solidFill>
                </a:uFill>
                <a:latin typeface="Arial MT"/>
                <a:cs typeface="Arial MT"/>
              </a:rPr>
              <a:t> </a:t>
            </a:r>
            <a:r>
              <a:rPr sz="3350" u="heavy" spc="65" dirty="0">
                <a:solidFill>
                  <a:srgbClr val="DB0800"/>
                </a:solidFill>
                <a:uFill>
                  <a:solidFill>
                    <a:srgbClr val="BC1F1F"/>
                  </a:solidFill>
                </a:uFill>
                <a:latin typeface="Arial MT"/>
                <a:cs typeface="Arial MT"/>
              </a:rPr>
              <a:t>to</a:t>
            </a:r>
            <a:r>
              <a:rPr sz="3350" u="heavy" spc="5" dirty="0">
                <a:solidFill>
                  <a:srgbClr val="DB0800"/>
                </a:solidFill>
                <a:uFill>
                  <a:solidFill>
                    <a:srgbClr val="BC1F1F"/>
                  </a:solidFill>
                </a:uFill>
                <a:latin typeface="Arial MT"/>
                <a:cs typeface="Arial MT"/>
              </a:rPr>
              <a:t> </a:t>
            </a:r>
            <a:r>
              <a:rPr sz="3350" u="heavy" spc="315" dirty="0">
                <a:uFill>
                  <a:solidFill>
                    <a:srgbClr val="BC1F1F"/>
                  </a:solidFill>
                </a:uFill>
                <a:latin typeface="Arial MT"/>
                <a:cs typeface="Arial MT"/>
              </a:rPr>
              <a:t>shit</a:t>
            </a:r>
            <a:r>
              <a:rPr sz="3350" spc="315" dirty="0">
                <a:latin typeface="Arial MT"/>
                <a:cs typeface="Arial MT"/>
              </a:rPr>
              <a:t>.</a:t>
            </a:r>
            <a:endParaRPr sz="3350">
              <a:latin typeface="Arial MT"/>
              <a:cs typeface="Arial MT"/>
            </a:endParaRPr>
          </a:p>
          <a:p>
            <a:pPr marL="411480" indent="-273685">
              <a:lnSpc>
                <a:spcPts val="3825"/>
              </a:lnSpc>
              <a:buChar char="•"/>
              <a:tabLst>
                <a:tab pos="411480" algn="l"/>
                <a:tab pos="1212215" algn="l"/>
                <a:tab pos="3091815" algn="l"/>
                <a:tab pos="4940935" algn="l"/>
                <a:tab pos="6101715" algn="l"/>
                <a:tab pos="7854315" algn="l"/>
                <a:tab pos="9429115" algn="l"/>
              </a:tabLst>
            </a:pPr>
            <a:r>
              <a:rPr sz="3350" spc="65" dirty="0">
                <a:latin typeface="Arial MT"/>
                <a:cs typeface="Arial MT"/>
              </a:rPr>
              <a:t>It</a:t>
            </a:r>
            <a:r>
              <a:rPr sz="3350" dirty="0">
                <a:latin typeface="Arial MT"/>
                <a:cs typeface="Arial MT"/>
              </a:rPr>
              <a:t>	</a:t>
            </a:r>
            <a:r>
              <a:rPr sz="3350" spc="-10" dirty="0">
                <a:latin typeface="Arial MT"/>
                <a:cs typeface="Arial MT"/>
              </a:rPr>
              <a:t>always</a:t>
            </a:r>
            <a:r>
              <a:rPr sz="3350" dirty="0">
                <a:latin typeface="Arial MT"/>
                <a:cs typeface="Arial MT"/>
              </a:rPr>
              <a:t>	</a:t>
            </a:r>
            <a:r>
              <a:rPr sz="3350" spc="45" dirty="0">
                <a:latin typeface="Arial MT"/>
                <a:cs typeface="Arial MT"/>
              </a:rPr>
              <a:t>affects</a:t>
            </a:r>
            <a:r>
              <a:rPr sz="3350" dirty="0">
                <a:latin typeface="Arial MT"/>
                <a:cs typeface="Arial MT"/>
              </a:rPr>
              <a:t>	</a:t>
            </a:r>
            <a:r>
              <a:rPr sz="3350" spc="60" dirty="0">
                <a:latin typeface="Arial MT"/>
                <a:cs typeface="Arial MT"/>
              </a:rPr>
              <a:t>the</a:t>
            </a:r>
            <a:r>
              <a:rPr sz="3350" dirty="0">
                <a:latin typeface="Arial MT"/>
                <a:cs typeface="Arial MT"/>
              </a:rPr>
              <a:t>	</a:t>
            </a:r>
            <a:r>
              <a:rPr sz="3350" spc="-10" dirty="0">
                <a:latin typeface="Arial MT"/>
                <a:cs typeface="Arial MT"/>
              </a:rPr>
              <a:t>amino</a:t>
            </a:r>
            <a:r>
              <a:rPr sz="3350" dirty="0">
                <a:latin typeface="Arial MT"/>
                <a:cs typeface="Arial MT"/>
              </a:rPr>
              <a:t>	</a:t>
            </a:r>
            <a:r>
              <a:rPr sz="3350" spc="50" dirty="0">
                <a:latin typeface="Arial MT"/>
                <a:cs typeface="Arial MT"/>
              </a:rPr>
              <a:t>acids</a:t>
            </a:r>
            <a:r>
              <a:rPr sz="3350" dirty="0">
                <a:latin typeface="Arial MT"/>
                <a:cs typeface="Arial MT"/>
              </a:rPr>
              <a:t>	</a:t>
            </a:r>
            <a:r>
              <a:rPr sz="3350" spc="-20" dirty="0">
                <a:latin typeface="Arial MT"/>
                <a:cs typeface="Arial MT"/>
              </a:rPr>
              <a:t>and,</a:t>
            </a:r>
            <a:endParaRPr sz="3350">
              <a:latin typeface="Arial MT"/>
              <a:cs typeface="Arial MT"/>
            </a:endParaRPr>
          </a:p>
          <a:p>
            <a:pPr marL="422909">
              <a:lnSpc>
                <a:spcPts val="3979"/>
              </a:lnSpc>
            </a:pPr>
            <a:r>
              <a:rPr sz="3450" dirty="0">
                <a:latin typeface="Arial MT"/>
                <a:cs typeface="Arial MT"/>
              </a:rPr>
              <a:t>consequently,</a:t>
            </a:r>
            <a:r>
              <a:rPr sz="3450" spc="5" dirty="0">
                <a:latin typeface="Arial MT"/>
                <a:cs typeface="Arial MT"/>
              </a:rPr>
              <a:t> </a:t>
            </a:r>
            <a:r>
              <a:rPr sz="3450" dirty="0">
                <a:latin typeface="Arial MT"/>
                <a:cs typeface="Arial MT"/>
              </a:rPr>
              <a:t>the</a:t>
            </a:r>
            <a:r>
              <a:rPr sz="3450" spc="-155" dirty="0">
                <a:latin typeface="Arial MT"/>
                <a:cs typeface="Arial MT"/>
              </a:rPr>
              <a:t> </a:t>
            </a:r>
            <a:r>
              <a:rPr sz="3450" spc="-10" dirty="0">
                <a:latin typeface="Arial MT"/>
                <a:cs typeface="Arial MT"/>
              </a:rPr>
              <a:t>protein.</a:t>
            </a:r>
            <a:endParaRPr sz="3450">
              <a:latin typeface="Arial MT"/>
              <a:cs typeface="Arial MT"/>
            </a:endParaRPr>
          </a:p>
          <a:p>
            <a:pPr marL="265430" indent="-247015">
              <a:lnSpc>
                <a:spcPct val="100000"/>
              </a:lnSpc>
              <a:spcBef>
                <a:spcPts val="2460"/>
              </a:spcBef>
              <a:buClr>
                <a:srgbClr val="23ACDB"/>
              </a:buClr>
              <a:buChar char="•"/>
              <a:tabLst>
                <a:tab pos="265430" algn="l"/>
                <a:tab pos="1687830" algn="l"/>
                <a:tab pos="3971290" algn="l"/>
                <a:tab pos="5201285" algn="l"/>
              </a:tabLst>
            </a:pPr>
            <a:r>
              <a:rPr sz="3000" spc="-10" dirty="0">
                <a:latin typeface="Cambria"/>
                <a:cs typeface="Cambria"/>
              </a:rPr>
              <a:t>Normal</a:t>
            </a:r>
            <a:r>
              <a:rPr sz="3000" dirty="0">
                <a:latin typeface="Cambria"/>
                <a:cs typeface="Cambria"/>
              </a:rPr>
              <a:t>	</a:t>
            </a:r>
            <a:r>
              <a:rPr sz="3000" spc="145" dirty="0">
                <a:latin typeface="Cambria"/>
                <a:cs typeface="Cambria"/>
              </a:rPr>
              <a:t>DNA:</a:t>
            </a:r>
            <a:r>
              <a:rPr sz="3000" spc="225" dirty="0">
                <a:latin typeface="Cambria"/>
                <a:cs typeface="Cambria"/>
              </a:rPr>
              <a:t> </a:t>
            </a:r>
            <a:r>
              <a:rPr sz="3000" spc="125" dirty="0">
                <a:latin typeface="Cambria"/>
                <a:cs typeface="Cambria"/>
              </a:rPr>
              <a:t>CPA</a:t>
            </a:r>
            <a:r>
              <a:rPr sz="3000" dirty="0">
                <a:latin typeface="Cambria"/>
                <a:cs typeface="Cambria"/>
              </a:rPr>
              <a:t>	</a:t>
            </a:r>
            <a:r>
              <a:rPr sz="3000" spc="130" dirty="0">
                <a:latin typeface="Cambria"/>
                <a:cs typeface="Cambria"/>
              </a:rPr>
              <a:t>TGC</a:t>
            </a:r>
            <a:r>
              <a:rPr sz="3000" dirty="0">
                <a:latin typeface="Cambria"/>
                <a:cs typeface="Cambria"/>
              </a:rPr>
              <a:t>	</a:t>
            </a:r>
            <a:r>
              <a:rPr sz="3000" spc="110" dirty="0">
                <a:latin typeface="Cambria"/>
                <a:cs typeface="Cambria"/>
              </a:rPr>
              <a:t>ATC</a:t>
            </a:r>
            <a:endParaRPr sz="3000">
              <a:latin typeface="Cambria"/>
              <a:cs typeface="Cambria"/>
            </a:endParaRPr>
          </a:p>
          <a:p>
            <a:pPr marL="2560320">
              <a:lnSpc>
                <a:spcPct val="100000"/>
              </a:lnSpc>
              <a:spcBef>
                <a:spcPts val="1500"/>
              </a:spcBef>
              <a:tabLst>
                <a:tab pos="4061460" algn="l"/>
                <a:tab pos="6000115" algn="l"/>
              </a:tabLst>
            </a:pPr>
            <a:r>
              <a:rPr sz="2650" dirty="0">
                <a:latin typeface="Cambria"/>
                <a:cs typeface="Cambria"/>
              </a:rPr>
              <a:t>Alanine</a:t>
            </a:r>
            <a:r>
              <a:rPr sz="2650" spc="325" dirty="0">
                <a:latin typeface="Cambria"/>
                <a:cs typeface="Cambria"/>
              </a:rPr>
              <a:t> </a:t>
            </a:r>
            <a:r>
              <a:rPr sz="2650" spc="-50" dirty="0">
                <a:latin typeface="Cambria"/>
                <a:cs typeface="Cambria"/>
              </a:rPr>
              <a:t>-</a:t>
            </a:r>
            <a:r>
              <a:rPr sz="2650" dirty="0">
                <a:latin typeface="Cambria"/>
                <a:cs typeface="Cambria"/>
              </a:rPr>
              <a:t>	Threonine</a:t>
            </a:r>
            <a:r>
              <a:rPr sz="2650" spc="505" dirty="0">
                <a:latin typeface="Cambria"/>
                <a:cs typeface="Cambria"/>
              </a:rPr>
              <a:t> </a:t>
            </a:r>
            <a:r>
              <a:rPr sz="2650" spc="-50" dirty="0">
                <a:latin typeface="Cambria"/>
                <a:cs typeface="Cambria"/>
              </a:rPr>
              <a:t>-</a:t>
            </a:r>
            <a:r>
              <a:rPr sz="2650" dirty="0">
                <a:latin typeface="Cambria"/>
                <a:cs typeface="Cambria"/>
              </a:rPr>
              <a:t>	</a:t>
            </a:r>
            <a:r>
              <a:rPr sz="2650" spc="110" dirty="0">
                <a:latin typeface="Cambria"/>
                <a:cs typeface="Cambria"/>
              </a:rPr>
              <a:t>stop</a:t>
            </a:r>
            <a:endParaRPr sz="2650">
              <a:latin typeface="Cambria"/>
              <a:cs typeface="Cambria"/>
            </a:endParaRPr>
          </a:p>
          <a:p>
            <a:pPr marL="280035" indent="-267335">
              <a:lnSpc>
                <a:spcPct val="100000"/>
              </a:lnSpc>
              <a:spcBef>
                <a:spcPts val="919"/>
              </a:spcBef>
              <a:buClr>
                <a:srgbClr val="2FA5CD"/>
              </a:buClr>
              <a:buChar char="•"/>
              <a:tabLst>
                <a:tab pos="280035" algn="l"/>
                <a:tab pos="2947670" algn="l"/>
                <a:tab pos="4150360" algn="l"/>
                <a:tab pos="5343525" algn="l"/>
              </a:tabLst>
            </a:pPr>
            <a:r>
              <a:rPr sz="3150" i="1" dirty="0">
                <a:latin typeface="Cambria"/>
                <a:cs typeface="Cambria"/>
              </a:rPr>
              <a:t>Mutated</a:t>
            </a:r>
            <a:r>
              <a:rPr sz="3150" i="1" spc="450" dirty="0">
                <a:latin typeface="Cambria"/>
                <a:cs typeface="Cambria"/>
              </a:rPr>
              <a:t> </a:t>
            </a:r>
            <a:r>
              <a:rPr sz="3150" i="1" spc="125" dirty="0">
                <a:latin typeface="Cambria"/>
                <a:cs typeface="Cambria"/>
              </a:rPr>
              <a:t>DNA:</a:t>
            </a:r>
            <a:r>
              <a:rPr sz="3150" i="1" dirty="0">
                <a:latin typeface="Cambria"/>
                <a:cs typeface="Cambria"/>
              </a:rPr>
              <a:t>	</a:t>
            </a:r>
            <a:r>
              <a:rPr sz="3150" i="1" spc="155" dirty="0">
                <a:latin typeface="Cambria"/>
                <a:cs typeface="Cambria"/>
              </a:rPr>
              <a:t>AGA</a:t>
            </a:r>
            <a:r>
              <a:rPr sz="3150" i="1" dirty="0">
                <a:latin typeface="Cambria"/>
                <a:cs typeface="Cambria"/>
              </a:rPr>
              <a:t>	</a:t>
            </a:r>
            <a:r>
              <a:rPr sz="3150" i="1" spc="135" dirty="0">
                <a:latin typeface="Cambria"/>
                <a:cs typeface="Cambria"/>
              </a:rPr>
              <a:t>TAG</a:t>
            </a:r>
            <a:r>
              <a:rPr sz="3150" i="1" dirty="0">
                <a:latin typeface="Cambria"/>
                <a:cs typeface="Cambria"/>
              </a:rPr>
              <a:t>	</a:t>
            </a:r>
            <a:r>
              <a:rPr sz="3150" i="1" spc="155" dirty="0">
                <a:latin typeface="Cambria"/>
                <a:cs typeface="Cambria"/>
              </a:rPr>
              <a:t>CAT</a:t>
            </a:r>
            <a:r>
              <a:rPr sz="3150" i="1" spc="15" dirty="0">
                <a:latin typeface="Cambria"/>
                <a:cs typeface="Cambria"/>
              </a:rPr>
              <a:t> </a:t>
            </a:r>
            <a:r>
              <a:rPr sz="3150" i="1" spc="-1390" dirty="0">
                <a:latin typeface="Cambria"/>
                <a:cs typeface="Cambria"/>
              </a:rPr>
              <a:t>—</a:t>
            </a:r>
            <a:r>
              <a:rPr sz="3150" i="1" spc="180" dirty="0">
                <a:latin typeface="Cambria"/>
                <a:cs typeface="Cambria"/>
              </a:rPr>
              <a:t> </a:t>
            </a:r>
            <a:r>
              <a:rPr sz="3150" i="1" spc="-800" dirty="0">
                <a:latin typeface="Cambria"/>
                <a:cs typeface="Cambria"/>
              </a:rPr>
              <a:t>C</a:t>
            </a:r>
            <a:endParaRPr sz="3150">
              <a:latin typeface="Cambria"/>
              <a:cs typeface="Cambria"/>
            </a:endParaRPr>
          </a:p>
          <a:p>
            <a:pPr marL="2195195">
              <a:lnSpc>
                <a:spcPct val="100000"/>
              </a:lnSpc>
              <a:spcBef>
                <a:spcPts val="1170"/>
              </a:spcBef>
              <a:tabLst>
                <a:tab pos="3722370" algn="l"/>
              </a:tabLst>
            </a:pPr>
            <a:r>
              <a:rPr sz="2650" i="1" spc="55" dirty="0">
                <a:latin typeface="Cambria"/>
                <a:cs typeface="Cambria"/>
              </a:rPr>
              <a:t>Alanine</a:t>
            </a:r>
            <a:r>
              <a:rPr sz="2650" i="1" dirty="0">
                <a:latin typeface="Cambria"/>
                <a:cs typeface="Cambria"/>
              </a:rPr>
              <a:t>	</a:t>
            </a:r>
            <a:r>
              <a:rPr sz="2650" i="1" spc="125" dirty="0">
                <a:latin typeface="Cambria"/>
                <a:cs typeface="Cambria"/>
              </a:rPr>
              <a:t>Leucine</a:t>
            </a:r>
            <a:r>
              <a:rPr sz="2650" i="1" spc="195" dirty="0">
                <a:latin typeface="Cambria"/>
                <a:cs typeface="Cambria"/>
              </a:rPr>
              <a:t> </a:t>
            </a:r>
            <a:r>
              <a:rPr sz="2650" i="1" spc="85" dirty="0">
                <a:latin typeface="Cambria"/>
                <a:cs typeface="Cambria"/>
              </a:rPr>
              <a:t>-</a:t>
            </a:r>
            <a:r>
              <a:rPr sz="2650" i="1" spc="275" dirty="0">
                <a:latin typeface="Cambria"/>
                <a:cs typeface="Cambria"/>
              </a:rPr>
              <a:t> </a:t>
            </a:r>
            <a:r>
              <a:rPr sz="2650" i="1" spc="-10" dirty="0">
                <a:latin typeface="Cambria"/>
                <a:cs typeface="Cambria"/>
              </a:rPr>
              <a:t>Valine</a:t>
            </a:r>
            <a:endParaRPr sz="2650">
              <a:latin typeface="Cambria"/>
              <a:cs typeface="Cambria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00" y="1574800"/>
            <a:ext cx="10642600" cy="2921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0" y="825500"/>
            <a:ext cx="469900" cy="457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01900" y="2565400"/>
            <a:ext cx="7924800" cy="914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41653" y="475485"/>
            <a:ext cx="4663440" cy="143383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5350" spc="-505" dirty="0">
                <a:solidFill>
                  <a:srgbClr val="383838"/>
                </a:solidFill>
                <a:latin typeface="Trebuchet MS"/>
                <a:cs typeface="Trebuchet MS"/>
              </a:rPr>
              <a:t>utations:</a:t>
            </a:r>
            <a:r>
              <a:rPr sz="5350" spc="-430" dirty="0">
                <a:solidFill>
                  <a:srgbClr val="383838"/>
                </a:solidFill>
                <a:latin typeface="Trebuchet MS"/>
                <a:cs typeface="Trebuchet MS"/>
              </a:rPr>
              <a:t> </a:t>
            </a:r>
            <a:r>
              <a:rPr sz="5350" spc="-459" dirty="0">
                <a:solidFill>
                  <a:srgbClr val="343434"/>
                </a:solidFill>
                <a:latin typeface="Trebuchet MS"/>
                <a:cs typeface="Trebuchet MS"/>
              </a:rPr>
              <a:t>Additions</a:t>
            </a:r>
            <a:endParaRPr sz="5350">
              <a:latin typeface="Trebuchet MS"/>
              <a:cs typeface="Trebuchet MS"/>
            </a:endParaRPr>
          </a:p>
          <a:p>
            <a:pPr marL="523240">
              <a:lnSpc>
                <a:spcPct val="100000"/>
              </a:lnSpc>
              <a:spcBef>
                <a:spcPts val="430"/>
              </a:spcBef>
              <a:tabLst>
                <a:tab pos="1896110" algn="l"/>
              </a:tabLst>
            </a:pPr>
            <a:r>
              <a:rPr sz="2900" spc="-145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2900" spc="-34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900" spc="-380" dirty="0">
                <a:solidFill>
                  <a:srgbClr val="000000"/>
                </a:solidFill>
                <a:latin typeface="Trebuchet MS"/>
                <a:cs typeface="Trebuchet MS"/>
              </a:rPr>
              <a:t>fr</a:t>
            </a:r>
            <a:r>
              <a:rPr sz="2900" dirty="0">
                <a:solidFill>
                  <a:srgbClr val="000000"/>
                </a:solidFill>
                <a:latin typeface="Trebuchet MS"/>
                <a:cs typeface="Trebuchet MS"/>
              </a:rPr>
              <a:t>	</a:t>
            </a:r>
            <a:r>
              <a:rPr sz="2900" spc="-380" dirty="0">
                <a:solidFill>
                  <a:srgbClr val="000000"/>
                </a:solidFill>
                <a:latin typeface="Trebuchet MS"/>
                <a:cs typeface="Trebuchet MS"/>
              </a:rPr>
              <a:t>hif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2106" y="3821112"/>
            <a:ext cx="3642995" cy="9448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3050" spc="-50" dirty="0">
                <a:latin typeface="Trebuchet MS"/>
                <a:cs typeface="Trebuchet MS"/>
              </a:rPr>
              <a:t>CCAGAGGAGUGCGGU</a:t>
            </a:r>
            <a:endParaRPr sz="30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2850" i="1" spc="-10" dirty="0">
                <a:solidFill>
                  <a:srgbClr val="598052"/>
                </a:solidFill>
                <a:latin typeface="Calibri"/>
                <a:cs typeface="Calibri"/>
              </a:rPr>
              <a:t>Co0ons</a:t>
            </a:r>
            <a:endParaRPr sz="2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52307" y="3821112"/>
            <a:ext cx="3868420" cy="4921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050" spc="-55" dirty="0">
                <a:latin typeface="Trebuchet MS"/>
                <a:cs typeface="Trebuchet MS"/>
              </a:rPr>
              <a:t>CCACGAGGAGUGCGGU</a:t>
            </a:r>
            <a:endParaRPr sz="30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19476" y="5140560"/>
            <a:ext cx="3008630" cy="1008380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19"/>
              </a:spcBef>
            </a:pPr>
            <a:r>
              <a:rPr sz="2700" spc="-50" dirty="0">
                <a:latin typeface="Trebuchet MS"/>
                <a:cs typeface="Trebuchet MS"/>
              </a:rPr>
              <a:t>Pro-GIu-GIu-Cys-</a:t>
            </a:r>
            <a:r>
              <a:rPr sz="2700" spc="-25" dirty="0">
                <a:latin typeface="Trebuchet MS"/>
                <a:cs typeface="Trebuchet MS"/>
              </a:rPr>
              <a:t>GIy</a:t>
            </a:r>
            <a:endParaRPr sz="2700">
              <a:latin typeface="Trebuchet MS"/>
              <a:cs typeface="Trebuchet MS"/>
            </a:endParaRPr>
          </a:p>
          <a:p>
            <a:pPr marL="41910" algn="ctr">
              <a:lnSpc>
                <a:spcPct val="100000"/>
              </a:lnSpc>
              <a:spcBef>
                <a:spcPts val="810"/>
              </a:spcBef>
            </a:pPr>
            <a:r>
              <a:rPr sz="2300" i="1" spc="200" dirty="0">
                <a:solidFill>
                  <a:srgbClr val="DD6218"/>
                </a:solidFill>
                <a:latin typeface="Calibri"/>
                <a:cs typeface="Calibri"/>
              </a:rPr>
              <a:t>AmiI)O</a:t>
            </a:r>
            <a:r>
              <a:rPr sz="2300" i="1" spc="475" dirty="0">
                <a:solidFill>
                  <a:srgbClr val="DD6218"/>
                </a:solidFill>
                <a:latin typeface="Calibri"/>
                <a:cs typeface="Calibri"/>
              </a:rPr>
              <a:t> </a:t>
            </a:r>
            <a:r>
              <a:rPr sz="2300" i="1" spc="275" dirty="0">
                <a:solidFill>
                  <a:srgbClr val="E8772A"/>
                </a:solidFill>
                <a:latin typeface="Calibri"/>
                <a:cs typeface="Calibri"/>
              </a:rPr>
              <a:t>Acids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34519" y="5255507"/>
            <a:ext cx="3053715" cy="462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50" spc="-80" dirty="0">
                <a:latin typeface="Trebuchet MS"/>
                <a:cs typeface="Trebuchet MS"/>
              </a:rPr>
              <a:t>Pro-Arg-</a:t>
            </a:r>
            <a:r>
              <a:rPr sz="2850" spc="-75" dirty="0">
                <a:latin typeface="Trebuchet MS"/>
                <a:cs typeface="Trebuchet MS"/>
              </a:rPr>
              <a:t>GIy-Val-</a:t>
            </a:r>
            <a:r>
              <a:rPr sz="2850" spc="-25" dirty="0">
                <a:latin typeface="Trebuchet MS"/>
                <a:cs typeface="Trebuchet MS"/>
              </a:rPr>
              <a:t>Arg</a:t>
            </a:r>
            <a:endParaRPr sz="2850">
              <a:latin typeface="Trebuchet MS"/>
              <a:cs typeface="Trebuchet MS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26</a:t>
            </a:fld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14900" y="6527800"/>
            <a:ext cx="203200" cy="50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08600" y="5956300"/>
            <a:ext cx="241300" cy="63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89700" y="5956300"/>
            <a:ext cx="228600" cy="50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56200" y="4762500"/>
            <a:ext cx="228600" cy="508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75400" y="4762500"/>
            <a:ext cx="228600" cy="508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88916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105"/>
              </a:spcBef>
            </a:pPr>
            <a:r>
              <a:rPr sz="5000" spc="220" dirty="0">
                <a:solidFill>
                  <a:srgbClr val="000000"/>
                </a:solidFill>
                <a:latin typeface="Cambria"/>
                <a:cs typeface="Cambria"/>
              </a:rPr>
              <a:t>Deletion</a:t>
            </a:r>
            <a:r>
              <a:rPr sz="5000" spc="21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5000" spc="200" dirty="0">
                <a:solidFill>
                  <a:srgbClr val="000000"/>
                </a:solidFill>
                <a:latin typeface="Cambria"/>
                <a:cs typeface="Cambria"/>
              </a:rPr>
              <a:t>Mutations</a:t>
            </a:r>
            <a:endParaRPr sz="50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6701" y="1955447"/>
            <a:ext cx="8351520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230" indent="-303530">
              <a:lnSpc>
                <a:spcPct val="100000"/>
              </a:lnSpc>
              <a:spcBef>
                <a:spcPts val="100"/>
              </a:spcBef>
              <a:buChar char="•"/>
              <a:tabLst>
                <a:tab pos="316230" algn="l"/>
                <a:tab pos="984885" algn="l"/>
                <a:tab pos="3016885" algn="l"/>
                <a:tab pos="4349750" algn="l"/>
                <a:tab pos="5087620" algn="l"/>
              </a:tabLst>
            </a:pPr>
            <a:r>
              <a:rPr sz="3400" spc="-50" dirty="0">
                <a:latin typeface="Arial MT"/>
                <a:cs typeface="Arial MT"/>
              </a:rPr>
              <a:t>A</a:t>
            </a:r>
            <a:r>
              <a:rPr sz="3400" dirty="0">
                <a:latin typeface="Arial MT"/>
                <a:cs typeface="Arial MT"/>
              </a:rPr>
              <a:t>	</a:t>
            </a:r>
            <a:r>
              <a:rPr sz="3400" spc="-10" dirty="0">
                <a:latin typeface="Arial MT"/>
                <a:cs typeface="Arial MT"/>
              </a:rPr>
              <a:t>nitrogen</a:t>
            </a:r>
            <a:r>
              <a:rPr sz="3400" dirty="0">
                <a:latin typeface="Arial MT"/>
                <a:cs typeface="Arial MT"/>
              </a:rPr>
              <a:t>	</a:t>
            </a:r>
            <a:r>
              <a:rPr sz="3400" spc="-20" dirty="0">
                <a:latin typeface="Arial MT"/>
                <a:cs typeface="Arial MT"/>
              </a:rPr>
              <a:t>base</a:t>
            </a:r>
            <a:r>
              <a:rPr sz="3400" dirty="0">
                <a:latin typeface="Arial MT"/>
                <a:cs typeface="Arial MT"/>
              </a:rPr>
              <a:t>	</a:t>
            </a:r>
            <a:r>
              <a:rPr sz="3400" spc="-25" dirty="0">
                <a:latin typeface="Arial MT"/>
                <a:cs typeface="Arial MT"/>
              </a:rPr>
              <a:t>is</a:t>
            </a:r>
            <a:r>
              <a:rPr sz="3400" dirty="0">
                <a:latin typeface="Arial MT"/>
                <a:cs typeface="Arial MT"/>
              </a:rPr>
              <a:t>	</a:t>
            </a:r>
            <a:r>
              <a:rPr sz="3400" spc="-10" dirty="0">
                <a:latin typeface="Arial MT"/>
                <a:cs typeface="Arial MT"/>
              </a:rPr>
              <a:t>deleted/removed</a:t>
            </a:r>
            <a:endParaRPr sz="3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92489" y="1955447"/>
            <a:ext cx="1954530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6990" algn="l"/>
              </a:tabLst>
            </a:pPr>
            <a:r>
              <a:rPr sz="3400" spc="-20" dirty="0">
                <a:latin typeface="Arial MT"/>
                <a:cs typeface="Arial MT"/>
              </a:rPr>
              <a:t>from</a:t>
            </a:r>
            <a:r>
              <a:rPr sz="3400" dirty="0">
                <a:latin typeface="Arial MT"/>
                <a:cs typeface="Arial MT"/>
              </a:rPr>
              <a:t>	</a:t>
            </a:r>
            <a:r>
              <a:rPr sz="3400" spc="30" dirty="0">
                <a:latin typeface="Arial MT"/>
                <a:cs typeface="Arial MT"/>
              </a:rPr>
              <a:t>the</a:t>
            </a:r>
            <a:endParaRPr sz="3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75804" y="2444397"/>
            <a:ext cx="1997075" cy="54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20" dirty="0">
                <a:latin typeface="Arial MT"/>
                <a:cs typeface="Arial MT"/>
              </a:rPr>
              <a:t>sequence.</a:t>
            </a:r>
            <a:endParaRPr sz="34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75972" y="2938462"/>
            <a:ext cx="7244080" cy="14058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12420" indent="-299720">
              <a:lnSpc>
                <a:spcPts val="3629"/>
              </a:lnSpc>
              <a:spcBef>
                <a:spcPts val="110"/>
              </a:spcBef>
              <a:buChar char="•"/>
              <a:tabLst>
                <a:tab pos="312420" algn="l"/>
              </a:tabLst>
            </a:pPr>
            <a:r>
              <a:rPr sz="3050" dirty="0">
                <a:latin typeface="Arial MT"/>
                <a:cs typeface="Arial MT"/>
              </a:rPr>
              <a:t>it</a:t>
            </a:r>
            <a:r>
              <a:rPr sz="3050" spc="220" dirty="0">
                <a:latin typeface="Arial MT"/>
                <a:cs typeface="Arial MT"/>
              </a:rPr>
              <a:t> </a:t>
            </a:r>
            <a:r>
              <a:rPr sz="3050" spc="60" dirty="0">
                <a:latin typeface="Arial MT"/>
                <a:cs typeface="Arial MT"/>
              </a:rPr>
              <a:t>causes</a:t>
            </a:r>
            <a:r>
              <a:rPr sz="3050" spc="25" dirty="0">
                <a:latin typeface="Arial MT"/>
                <a:cs typeface="Arial MT"/>
              </a:rPr>
              <a:t> </a:t>
            </a:r>
            <a:r>
              <a:rPr sz="3050" spc="110" dirty="0">
                <a:latin typeface="Arial MT"/>
                <a:cs typeface="Arial MT"/>
              </a:rPr>
              <a:t>the</a:t>
            </a:r>
            <a:r>
              <a:rPr sz="3050" spc="-35" dirty="0">
                <a:latin typeface="Arial MT"/>
                <a:cs typeface="Arial MT"/>
              </a:rPr>
              <a:t> </a:t>
            </a:r>
            <a:r>
              <a:rPr sz="3050" spc="90" dirty="0">
                <a:latin typeface="Arial MT"/>
                <a:cs typeface="Arial MT"/>
              </a:rPr>
              <a:t>triplet</a:t>
            </a:r>
            <a:r>
              <a:rPr sz="3050" spc="245" dirty="0">
                <a:latin typeface="Arial MT"/>
                <a:cs typeface="Arial MT"/>
              </a:rPr>
              <a:t> </a:t>
            </a:r>
            <a:r>
              <a:rPr sz="3050" spc="125" dirty="0">
                <a:latin typeface="Arial MT"/>
                <a:cs typeface="Arial MT"/>
              </a:rPr>
              <a:t>“frames”</a:t>
            </a:r>
            <a:r>
              <a:rPr sz="3050" spc="200" dirty="0">
                <a:latin typeface="Arial MT"/>
                <a:cs typeface="Arial MT"/>
              </a:rPr>
              <a:t> </a:t>
            </a:r>
            <a:r>
              <a:rPr sz="3050" spc="110" dirty="0">
                <a:latin typeface="Arial MT"/>
                <a:cs typeface="Arial MT"/>
              </a:rPr>
              <a:t>to</a:t>
            </a:r>
            <a:r>
              <a:rPr sz="3050" spc="135" dirty="0">
                <a:latin typeface="Arial MT"/>
                <a:cs typeface="Arial MT"/>
              </a:rPr>
              <a:t> </a:t>
            </a:r>
            <a:r>
              <a:rPr sz="3050" spc="80" dirty="0">
                <a:latin typeface="Arial MT"/>
                <a:cs typeface="Arial MT"/>
              </a:rPr>
              <a:t>shift.</a:t>
            </a:r>
            <a:endParaRPr sz="3050">
              <a:latin typeface="Arial MT"/>
              <a:cs typeface="Arial MT"/>
            </a:endParaRPr>
          </a:p>
          <a:p>
            <a:pPr marL="311785" indent="-299085">
              <a:lnSpc>
                <a:spcPts val="3654"/>
              </a:lnSpc>
              <a:buChar char="•"/>
              <a:tabLst>
                <a:tab pos="311785" algn="l"/>
              </a:tabLst>
            </a:pPr>
            <a:r>
              <a:rPr sz="3100" spc="65" dirty="0">
                <a:latin typeface="Arial MT"/>
                <a:cs typeface="Arial MT"/>
              </a:rPr>
              <a:t>it</a:t>
            </a:r>
            <a:r>
              <a:rPr sz="3100" spc="400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always</a:t>
            </a:r>
            <a:r>
              <a:rPr sz="3100" spc="400" dirty="0">
                <a:latin typeface="Arial MT"/>
                <a:cs typeface="Arial MT"/>
              </a:rPr>
              <a:t> </a:t>
            </a:r>
            <a:r>
              <a:rPr sz="3100" spc="50" dirty="0">
                <a:latin typeface="Arial MT"/>
                <a:cs typeface="Arial MT"/>
              </a:rPr>
              <a:t>affects</a:t>
            </a:r>
            <a:r>
              <a:rPr sz="3100" spc="434" dirty="0">
                <a:latin typeface="Arial MT"/>
                <a:cs typeface="Arial MT"/>
              </a:rPr>
              <a:t> </a:t>
            </a:r>
            <a:r>
              <a:rPr sz="3100" spc="50" dirty="0">
                <a:latin typeface="Arial MT"/>
                <a:cs typeface="Arial MT"/>
              </a:rPr>
              <a:t>the</a:t>
            </a:r>
            <a:r>
              <a:rPr sz="3100" spc="235" dirty="0">
                <a:latin typeface="Arial MT"/>
                <a:cs typeface="Arial MT"/>
              </a:rPr>
              <a:t> </a:t>
            </a:r>
            <a:r>
              <a:rPr sz="3100" dirty="0">
                <a:latin typeface="Arial MT"/>
                <a:cs typeface="Arial MT"/>
              </a:rPr>
              <a:t>amino</a:t>
            </a:r>
            <a:r>
              <a:rPr sz="3100" spc="459" dirty="0">
                <a:latin typeface="Arial MT"/>
                <a:cs typeface="Arial MT"/>
              </a:rPr>
              <a:t> </a:t>
            </a:r>
            <a:r>
              <a:rPr sz="3100" spc="70" dirty="0">
                <a:latin typeface="Arial MT"/>
                <a:cs typeface="Arial MT"/>
              </a:rPr>
              <a:t>acids</a:t>
            </a:r>
            <a:r>
              <a:rPr sz="3100" spc="375" dirty="0">
                <a:latin typeface="Arial MT"/>
                <a:cs typeface="Arial MT"/>
              </a:rPr>
              <a:t> </a:t>
            </a:r>
            <a:r>
              <a:rPr sz="3100" spc="-40" dirty="0">
                <a:latin typeface="Arial MT"/>
                <a:cs typeface="Arial MT"/>
              </a:rPr>
              <a:t>andf</a:t>
            </a:r>
            <a:endParaRPr sz="3100">
              <a:latin typeface="Arial MT"/>
              <a:cs typeface="Arial MT"/>
            </a:endParaRPr>
          </a:p>
          <a:p>
            <a:pPr marL="313055">
              <a:lnSpc>
                <a:spcPts val="3565"/>
              </a:lnSpc>
            </a:pPr>
            <a:r>
              <a:rPr sz="3000" spc="80" dirty="0">
                <a:latin typeface="Arial MT"/>
                <a:cs typeface="Arial MT"/>
              </a:rPr>
              <a:t>protein.</a:t>
            </a:r>
            <a:endParaRPr sz="30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03880" y="3395838"/>
            <a:ext cx="3041015" cy="499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456815" algn="l"/>
              </a:tabLst>
            </a:pPr>
            <a:r>
              <a:rPr sz="3100" dirty="0">
                <a:latin typeface="Arial MT"/>
                <a:cs typeface="Arial MT"/>
              </a:rPr>
              <a:t>onsequent</a:t>
            </a:r>
            <a:r>
              <a:rPr sz="3100" spc="434" dirty="0">
                <a:latin typeface="Arial MT"/>
                <a:cs typeface="Arial MT"/>
              </a:rPr>
              <a:t> </a:t>
            </a:r>
            <a:r>
              <a:rPr sz="3100" spc="40" dirty="0">
                <a:latin typeface="Arial MT"/>
                <a:cs typeface="Arial MT"/>
              </a:rPr>
              <a:t>y</a:t>
            </a:r>
            <a:r>
              <a:rPr sz="3100" dirty="0">
                <a:latin typeface="Arial MT"/>
                <a:cs typeface="Arial MT"/>
              </a:rPr>
              <a:t>	</a:t>
            </a:r>
            <a:r>
              <a:rPr sz="3100" spc="25" dirty="0">
                <a:latin typeface="Arial MT"/>
                <a:cs typeface="Arial MT"/>
              </a:rPr>
              <a:t>the</a:t>
            </a:r>
            <a:endParaRPr sz="31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01553" y="4267978"/>
            <a:ext cx="6710680" cy="2457450"/>
          </a:xfrm>
          <a:prstGeom prst="rect">
            <a:avLst/>
          </a:prstGeom>
        </p:spPr>
        <p:txBody>
          <a:bodyPr vert="horz" wrap="square" lIns="0" tIns="201930" rIns="0" bIns="0" rtlCol="0">
            <a:spAutoFit/>
          </a:bodyPr>
          <a:lstStyle/>
          <a:p>
            <a:pPr marL="264160" indent="-247015">
              <a:lnSpc>
                <a:spcPct val="100000"/>
              </a:lnSpc>
              <a:spcBef>
                <a:spcPts val="1590"/>
              </a:spcBef>
              <a:buClr>
                <a:srgbClr val="1FACDF"/>
              </a:buClr>
              <a:buChar char="•"/>
              <a:tabLst>
                <a:tab pos="264160" algn="l"/>
                <a:tab pos="1673860" algn="l"/>
                <a:tab pos="3970654" algn="l"/>
                <a:tab pos="5202555" algn="l"/>
              </a:tabLst>
            </a:pPr>
            <a:r>
              <a:rPr sz="3300" spc="-10" dirty="0">
                <a:latin typeface="Cambria"/>
                <a:cs typeface="Cambria"/>
              </a:rPr>
              <a:t>Normal</a:t>
            </a:r>
            <a:r>
              <a:rPr sz="3300" dirty="0">
                <a:latin typeface="Cambria"/>
                <a:cs typeface="Cambria"/>
              </a:rPr>
              <a:t>	DNA:</a:t>
            </a:r>
            <a:r>
              <a:rPr sz="3300" spc="90" dirty="0">
                <a:latin typeface="Cambria"/>
                <a:cs typeface="Cambria"/>
              </a:rPr>
              <a:t> </a:t>
            </a:r>
            <a:r>
              <a:rPr sz="3300" spc="-25" dirty="0">
                <a:latin typeface="Cambria"/>
                <a:cs typeface="Cambria"/>
              </a:rPr>
              <a:t>CPA</a:t>
            </a:r>
            <a:r>
              <a:rPr sz="3300" dirty="0">
                <a:latin typeface="Cambria"/>
                <a:cs typeface="Cambria"/>
              </a:rPr>
              <a:t>	</a:t>
            </a:r>
            <a:r>
              <a:rPr sz="3300" spc="125" dirty="0">
                <a:latin typeface="Cambria"/>
                <a:cs typeface="Cambria"/>
              </a:rPr>
              <a:t>TGC</a:t>
            </a:r>
            <a:r>
              <a:rPr sz="3300" dirty="0">
                <a:latin typeface="Cambria"/>
                <a:cs typeface="Cambria"/>
              </a:rPr>
              <a:t>	</a:t>
            </a:r>
            <a:r>
              <a:rPr sz="3300" spc="-25" dirty="0">
                <a:latin typeface="Cambria"/>
                <a:cs typeface="Cambria"/>
              </a:rPr>
              <a:t>ATC</a:t>
            </a:r>
            <a:endParaRPr sz="3300">
              <a:latin typeface="Cambria"/>
              <a:cs typeface="Cambria"/>
            </a:endParaRPr>
          </a:p>
          <a:p>
            <a:pPr marL="2548255">
              <a:lnSpc>
                <a:spcPct val="100000"/>
              </a:lnSpc>
              <a:spcBef>
                <a:spcPts val="1290"/>
              </a:spcBef>
              <a:tabLst>
                <a:tab pos="4062095" algn="l"/>
                <a:tab pos="6000115" algn="l"/>
              </a:tabLst>
            </a:pPr>
            <a:r>
              <a:rPr sz="2800" dirty="0">
                <a:latin typeface="Cambria"/>
                <a:cs typeface="Cambria"/>
              </a:rPr>
              <a:t>Alanine</a:t>
            </a:r>
            <a:r>
              <a:rPr sz="2800" spc="-80" dirty="0">
                <a:latin typeface="Cambria"/>
                <a:cs typeface="Cambria"/>
              </a:rPr>
              <a:t> </a:t>
            </a:r>
            <a:r>
              <a:rPr sz="2800" spc="-50" dirty="0">
                <a:latin typeface="Cambria"/>
                <a:cs typeface="Cambria"/>
              </a:rPr>
              <a:t>-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10" dirty="0">
                <a:latin typeface="Cambria"/>
                <a:cs typeface="Cambria"/>
              </a:rPr>
              <a:t>Threonine</a:t>
            </a:r>
            <a:r>
              <a:rPr sz="2800" spc="-80" dirty="0">
                <a:latin typeface="Cambria"/>
                <a:cs typeface="Cambria"/>
              </a:rPr>
              <a:t> </a:t>
            </a:r>
            <a:r>
              <a:rPr sz="2800" spc="-50" dirty="0">
                <a:latin typeface="Cambria"/>
                <a:cs typeface="Cambria"/>
              </a:rPr>
              <a:t>-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40" dirty="0">
                <a:latin typeface="Cambria"/>
                <a:cs typeface="Cambria"/>
              </a:rPr>
              <a:t>stop</a:t>
            </a:r>
            <a:endParaRPr sz="2800">
              <a:latin typeface="Cambria"/>
              <a:cs typeface="Cambria"/>
            </a:endParaRPr>
          </a:p>
          <a:p>
            <a:pPr marL="280670" indent="-267970">
              <a:lnSpc>
                <a:spcPct val="100000"/>
              </a:lnSpc>
              <a:spcBef>
                <a:spcPts val="840"/>
              </a:spcBef>
              <a:buClr>
                <a:srgbClr val="23AAE8"/>
              </a:buClr>
              <a:buChar char="•"/>
              <a:tabLst>
                <a:tab pos="280670" algn="l"/>
                <a:tab pos="2936240" algn="l"/>
                <a:tab pos="4150360" algn="l"/>
                <a:tab pos="5331460" algn="l"/>
              </a:tabLst>
            </a:pPr>
            <a:r>
              <a:rPr sz="3250" i="1" dirty="0">
                <a:latin typeface="Cambria"/>
                <a:cs typeface="Cambria"/>
              </a:rPr>
              <a:t>Mutated</a:t>
            </a:r>
            <a:r>
              <a:rPr sz="3250" i="1" spc="85" dirty="0">
                <a:latin typeface="Cambria"/>
                <a:cs typeface="Cambria"/>
              </a:rPr>
              <a:t> </a:t>
            </a:r>
            <a:r>
              <a:rPr sz="3250" i="1" spc="80" dirty="0">
                <a:latin typeface="Cambria"/>
                <a:cs typeface="Cambria"/>
              </a:rPr>
              <a:t>DNA:</a:t>
            </a:r>
            <a:r>
              <a:rPr sz="3250" i="1" dirty="0">
                <a:latin typeface="Cambria"/>
                <a:cs typeface="Cambria"/>
              </a:rPr>
              <a:t>	</a:t>
            </a:r>
            <a:r>
              <a:rPr sz="3250" i="1" spc="120" dirty="0">
                <a:latin typeface="Cambria"/>
                <a:cs typeface="Cambria"/>
              </a:rPr>
              <a:t>AGA</a:t>
            </a:r>
            <a:r>
              <a:rPr sz="3250" i="1" dirty="0">
                <a:latin typeface="Cambria"/>
                <a:cs typeface="Cambria"/>
              </a:rPr>
              <a:t>	</a:t>
            </a:r>
            <a:r>
              <a:rPr sz="3250" i="1" spc="114" dirty="0">
                <a:latin typeface="Cambria"/>
                <a:cs typeface="Cambria"/>
              </a:rPr>
              <a:t>TCA</a:t>
            </a:r>
            <a:r>
              <a:rPr sz="3250" i="1" dirty="0">
                <a:latin typeface="Cambria"/>
                <a:cs typeface="Cambria"/>
              </a:rPr>
              <a:t>	</a:t>
            </a:r>
            <a:r>
              <a:rPr sz="3250" i="1" spc="110" dirty="0">
                <a:latin typeface="Cambria"/>
                <a:cs typeface="Cambria"/>
              </a:rPr>
              <a:t>TC</a:t>
            </a:r>
            <a:endParaRPr sz="3250">
              <a:latin typeface="Cambria"/>
              <a:cs typeface="Cambria"/>
            </a:endParaRPr>
          </a:p>
          <a:p>
            <a:pPr marL="168275" algn="ctr">
              <a:lnSpc>
                <a:spcPct val="100000"/>
              </a:lnSpc>
              <a:spcBef>
                <a:spcPts val="1000"/>
              </a:spcBef>
              <a:tabLst>
                <a:tab pos="1688464" algn="l"/>
              </a:tabLst>
            </a:pPr>
            <a:r>
              <a:rPr sz="2750" i="1" spc="-10" dirty="0">
                <a:latin typeface="Cambria"/>
                <a:cs typeface="Cambria"/>
              </a:rPr>
              <a:t>Alanine</a:t>
            </a:r>
            <a:r>
              <a:rPr sz="2750" i="1" dirty="0">
                <a:latin typeface="Cambria"/>
                <a:cs typeface="Cambria"/>
              </a:rPr>
              <a:t>	</a:t>
            </a:r>
            <a:r>
              <a:rPr sz="2750" i="1" spc="45" dirty="0">
                <a:latin typeface="Cambria"/>
                <a:cs typeface="Cambria"/>
              </a:rPr>
              <a:t>Serine</a:t>
            </a:r>
            <a:endParaRPr sz="2750">
              <a:latin typeface="Cambria"/>
              <a:cs typeface="Cambria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0" y="774700"/>
            <a:ext cx="457200" cy="4572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9465" rIns="0" bIns="0" rtlCol="0">
            <a:spAutoFit/>
          </a:bodyPr>
          <a:lstStyle/>
          <a:p>
            <a:pPr marL="3220085">
              <a:lnSpc>
                <a:spcPct val="100000"/>
              </a:lnSpc>
              <a:spcBef>
                <a:spcPts val="470"/>
              </a:spcBef>
            </a:pPr>
            <a:r>
              <a:rPr sz="4600" spc="-20" dirty="0">
                <a:solidFill>
                  <a:srgbClr val="333333"/>
                </a:solidFill>
                <a:latin typeface="Arial MT"/>
                <a:cs typeface="Arial MT"/>
              </a:rPr>
              <a:t>utations:</a:t>
            </a:r>
            <a:r>
              <a:rPr sz="4600" spc="-229" dirty="0">
                <a:solidFill>
                  <a:srgbClr val="333333"/>
                </a:solidFill>
                <a:latin typeface="Arial MT"/>
                <a:cs typeface="Arial MT"/>
              </a:rPr>
              <a:t> </a:t>
            </a:r>
            <a:r>
              <a:rPr sz="4600" spc="-95" dirty="0">
                <a:solidFill>
                  <a:srgbClr val="313131"/>
                </a:solidFill>
                <a:latin typeface="Arial MT"/>
                <a:cs typeface="Arial MT"/>
              </a:rPr>
              <a:t>Deletlons</a:t>
            </a:r>
            <a:endParaRPr sz="4600">
              <a:latin typeface="Arial MT"/>
              <a:cs typeface="Arial MT"/>
            </a:endParaRPr>
          </a:p>
          <a:p>
            <a:pPr marL="751205" marR="480695" algn="ctr">
              <a:lnSpc>
                <a:spcPct val="100000"/>
              </a:lnSpc>
              <a:spcBef>
                <a:spcPts val="229"/>
              </a:spcBef>
            </a:pPr>
            <a:r>
              <a:rPr sz="2600" spc="-200" dirty="0">
                <a:solidFill>
                  <a:srgbClr val="000000"/>
                </a:solidFill>
                <a:latin typeface="Arial MT"/>
                <a:cs typeface="Arial MT"/>
              </a:rPr>
              <a:t>A</a:t>
            </a:r>
            <a:r>
              <a:rPr sz="2600" spc="-1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600" spc="-10" dirty="0">
                <a:solidFill>
                  <a:srgbClr val="000000"/>
                </a:solidFill>
                <a:latin typeface="Arial MT"/>
                <a:cs typeface="Arial MT"/>
              </a:rPr>
              <a:t>frame</a:t>
            </a:r>
            <a:r>
              <a:rPr sz="2600" spc="-9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600" dirty="0">
                <a:solidFill>
                  <a:srgbClr val="000000"/>
                </a:solidFill>
                <a:latin typeface="Arial MT"/>
                <a:cs typeface="Arial MT"/>
              </a:rPr>
              <a:t>shift</a:t>
            </a:r>
            <a:r>
              <a:rPr sz="2600" spc="-1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600" spc="-10" dirty="0">
                <a:solidFill>
                  <a:srgbClr val="000000"/>
                </a:solidFill>
                <a:latin typeface="Arial MT"/>
                <a:cs typeface="Arial MT"/>
              </a:rPr>
              <a:t>mutation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0330" marR="123825" indent="-139700" algn="ctr">
              <a:lnSpc>
                <a:spcPct val="110600"/>
              </a:lnSpc>
              <a:spcBef>
                <a:spcPts val="95"/>
              </a:spcBef>
            </a:pPr>
            <a:r>
              <a:rPr spc="-10" dirty="0"/>
              <a:t>Normal</a:t>
            </a:r>
            <a:r>
              <a:rPr spc="-140" dirty="0"/>
              <a:t> </a:t>
            </a:r>
            <a:r>
              <a:rPr spc="-20" dirty="0"/>
              <a:t>gene </a:t>
            </a:r>
            <a:r>
              <a:rPr spc="-155" dirty="0"/>
              <a:t>GGTCTCCTCACGCCA</a:t>
            </a: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pc="-155" dirty="0"/>
          </a:p>
          <a:p>
            <a:pPr algn="ctr">
              <a:lnSpc>
                <a:spcPct val="100000"/>
              </a:lnSpc>
            </a:pPr>
            <a:r>
              <a:rPr sz="3050" spc="200" dirty="0">
                <a:latin typeface="Consolas"/>
                <a:cs typeface="Consolas"/>
              </a:rPr>
              <a:t>CCAGAGGAGUGCGGU</a:t>
            </a:r>
            <a:endParaRPr sz="3050">
              <a:latin typeface="Consolas"/>
              <a:cs typeface="Consolas"/>
            </a:endParaRPr>
          </a:p>
          <a:p>
            <a:pPr marL="19685" algn="ctr">
              <a:lnSpc>
                <a:spcPct val="100000"/>
              </a:lnSpc>
              <a:spcBef>
                <a:spcPts val="440"/>
              </a:spcBef>
            </a:pPr>
            <a:r>
              <a:rPr sz="2650" i="1" spc="-10" dirty="0">
                <a:solidFill>
                  <a:srgbClr val="598052"/>
                </a:solidFill>
                <a:latin typeface="Consolas"/>
                <a:cs typeface="Consolas"/>
              </a:rPr>
              <a:t>Codons</a:t>
            </a:r>
            <a:endParaRPr sz="265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1019"/>
              </a:spcBef>
            </a:pPr>
            <a:endParaRPr sz="2650">
              <a:latin typeface="Consolas"/>
              <a:cs typeface="Consolas"/>
            </a:endParaRPr>
          </a:p>
          <a:p>
            <a:pPr marR="8255" algn="ctr">
              <a:lnSpc>
                <a:spcPct val="100000"/>
              </a:lnSpc>
            </a:pPr>
            <a:r>
              <a:rPr sz="2700" spc="-110" dirty="0"/>
              <a:t>Pro-</a:t>
            </a:r>
            <a:r>
              <a:rPr sz="2700" spc="-105" dirty="0"/>
              <a:t>GIu-GIu-</a:t>
            </a:r>
            <a:r>
              <a:rPr sz="2700" spc="-120" dirty="0"/>
              <a:t>Cys-</a:t>
            </a:r>
            <a:r>
              <a:rPr sz="2700" spc="-25" dirty="0"/>
              <a:t>GIy</a:t>
            </a:r>
            <a:endParaRPr sz="2700"/>
          </a:p>
          <a:p>
            <a:pPr marL="12700" algn="ctr">
              <a:lnSpc>
                <a:spcPct val="100000"/>
              </a:lnSpc>
              <a:spcBef>
                <a:spcPts val="810"/>
              </a:spcBef>
            </a:pPr>
            <a:r>
              <a:rPr sz="2300" i="1" spc="65" dirty="0">
                <a:solidFill>
                  <a:srgbClr val="DD6218"/>
                </a:solidFill>
                <a:latin typeface="Arial"/>
                <a:cs typeface="Arial"/>
              </a:rPr>
              <a:t>AMİI)O</a:t>
            </a:r>
            <a:r>
              <a:rPr sz="2300" i="1" spc="335" dirty="0">
                <a:solidFill>
                  <a:srgbClr val="DD6218"/>
                </a:solidFill>
                <a:latin typeface="Arial"/>
                <a:cs typeface="Arial"/>
              </a:rPr>
              <a:t> </a:t>
            </a:r>
            <a:r>
              <a:rPr sz="2300" i="1" spc="125" dirty="0">
                <a:solidFill>
                  <a:srgbClr val="E8772A"/>
                </a:solidFill>
                <a:latin typeface="Arial"/>
                <a:cs typeface="Arial"/>
              </a:rPr>
              <a:t>Acids</a:t>
            </a:r>
            <a:endParaRPr sz="2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47062" y="2400829"/>
            <a:ext cx="3403600" cy="3272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0" marR="22860" indent="40005" algn="ctr">
              <a:lnSpc>
                <a:spcPct val="110600"/>
              </a:lnSpc>
              <a:spcBef>
                <a:spcPts val="95"/>
              </a:spcBef>
            </a:pPr>
            <a:r>
              <a:rPr sz="2750" spc="-10" dirty="0">
                <a:latin typeface="Arial MT"/>
                <a:cs typeface="Arial MT"/>
              </a:rPr>
              <a:t>Deletion</a:t>
            </a:r>
            <a:r>
              <a:rPr sz="2750" spc="-155" dirty="0">
                <a:latin typeface="Arial MT"/>
                <a:cs typeface="Arial MT"/>
              </a:rPr>
              <a:t> </a:t>
            </a:r>
            <a:r>
              <a:rPr sz="2750" spc="-10" dirty="0">
                <a:latin typeface="Arial MT"/>
                <a:cs typeface="Arial MT"/>
              </a:rPr>
              <a:t>mutation </a:t>
            </a:r>
            <a:r>
              <a:rPr sz="2750" spc="-130" dirty="0">
                <a:latin typeface="Arial MT"/>
                <a:cs typeface="Arial MT"/>
              </a:rPr>
              <a:t>GGTCïCCTCACGCCA</a:t>
            </a:r>
            <a:endParaRPr sz="2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27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3050" spc="200" dirty="0">
                <a:latin typeface="Consolas"/>
                <a:cs typeface="Consolas"/>
              </a:rPr>
              <a:t>GGAGGGAGUGGGGU</a:t>
            </a:r>
            <a:endParaRPr sz="3050">
              <a:latin typeface="Consolas"/>
              <a:cs typeface="Consolas"/>
            </a:endParaRPr>
          </a:p>
          <a:p>
            <a:pPr>
              <a:lnSpc>
                <a:spcPct val="100000"/>
              </a:lnSpc>
            </a:pPr>
            <a:endParaRPr sz="305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sz="3050">
              <a:latin typeface="Consolas"/>
              <a:cs typeface="Consolas"/>
            </a:endParaRPr>
          </a:p>
          <a:p>
            <a:pPr marL="12700" algn="ctr">
              <a:lnSpc>
                <a:spcPct val="100000"/>
              </a:lnSpc>
            </a:pPr>
            <a:r>
              <a:rPr sz="2550" dirty="0">
                <a:latin typeface="Arial MT"/>
                <a:cs typeface="Arial MT"/>
              </a:rPr>
              <a:t>Pro-GIy-Ser-AIa-</a:t>
            </a:r>
            <a:r>
              <a:rPr sz="2550" spc="-25" dirty="0">
                <a:latin typeface="Arial MT"/>
                <a:cs typeface="Arial MT"/>
              </a:rPr>
              <a:t>Val</a:t>
            </a:r>
            <a:endParaRPr sz="2550">
              <a:latin typeface="Arial MT"/>
              <a:cs typeface="Arial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28</a:t>
            </a:fld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3800" y="6121400"/>
            <a:ext cx="762000" cy="4064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9800" y="6146800"/>
            <a:ext cx="736600" cy="381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00400" y="6210300"/>
            <a:ext cx="787400" cy="317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26300" y="6172200"/>
            <a:ext cx="774700" cy="355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55000" y="6184900"/>
            <a:ext cx="723900" cy="3429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7100" y="5473700"/>
            <a:ext cx="241300" cy="4953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70000" y="5067300"/>
            <a:ext cx="4394200" cy="9144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778500" y="5448300"/>
            <a:ext cx="228600" cy="5080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59600" y="5422900"/>
            <a:ext cx="241300" cy="5461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15200" y="5067300"/>
            <a:ext cx="4381500" cy="9017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798300" y="5511800"/>
            <a:ext cx="241300" cy="4445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581400" y="3060700"/>
            <a:ext cx="5829300" cy="2413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270500" y="2628900"/>
            <a:ext cx="736600" cy="3810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864600" y="2603500"/>
            <a:ext cx="266700" cy="4064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975100" y="1955800"/>
            <a:ext cx="241300" cy="4953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330700" y="1536700"/>
            <a:ext cx="4381500" cy="9144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826500" y="1917700"/>
            <a:ext cx="241300" cy="5207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413000" y="3746500"/>
            <a:ext cx="2209800" cy="2159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67200" y="6121400"/>
            <a:ext cx="1803400" cy="40640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146300" y="901700"/>
            <a:ext cx="1574800" cy="24130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984495" y="1094316"/>
            <a:ext cx="175450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00" spc="-145" dirty="0">
                <a:solidFill>
                  <a:srgbClr val="383838"/>
                </a:solidFill>
                <a:latin typeface="Trebuchet MS"/>
                <a:cs typeface="Trebuchet MS"/>
              </a:rPr>
              <a:t>fci</a:t>
            </a:r>
            <a:r>
              <a:rPr sz="2300" spc="-130" dirty="0">
                <a:solidFill>
                  <a:srgbClr val="383838"/>
                </a:solidFill>
                <a:latin typeface="Trebuchet MS"/>
                <a:cs typeface="Trebuchet MS"/>
              </a:rPr>
              <a:t> </a:t>
            </a:r>
            <a:r>
              <a:rPr sz="2300" spc="-155" dirty="0">
                <a:solidFill>
                  <a:srgbClr val="494949"/>
                </a:solidFill>
                <a:latin typeface="Trebuchet MS"/>
                <a:cs typeface="Trebuchet MS"/>
              </a:rPr>
              <a:t>no</a:t>
            </a:r>
            <a:r>
              <a:rPr sz="2300" spc="20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2300" spc="-409" dirty="0">
                <a:solidFill>
                  <a:srgbClr val="494949"/>
                </a:solidFill>
                <a:latin typeface="Trebuchet MS"/>
                <a:cs typeface="Trebuchet MS"/>
              </a:rPr>
              <a:t>neat</a:t>
            </a:r>
            <a:r>
              <a:rPr sz="2300" spc="-65" dirty="0">
                <a:solidFill>
                  <a:srgbClr val="494949"/>
                </a:solidFill>
                <a:latin typeface="Trebuchet MS"/>
                <a:cs typeface="Trebuchet MS"/>
              </a:rPr>
              <a:t> </a:t>
            </a:r>
            <a:r>
              <a:rPr sz="2300" spc="60" dirty="0">
                <a:solidFill>
                  <a:srgbClr val="494949"/>
                </a:solidFill>
                <a:latin typeface="Trebuchet MS"/>
                <a:cs typeface="Trebuchet MS"/>
              </a:rPr>
              <a:t>line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85192" y="1094316"/>
            <a:ext cx="501713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70205" algn="l"/>
                <a:tab pos="701675" algn="l"/>
                <a:tab pos="1053465" algn="l"/>
                <a:tab pos="1409065" algn="l"/>
                <a:tab pos="1717675" algn="l"/>
                <a:tab pos="2097405" algn="l"/>
                <a:tab pos="2440305" algn="l"/>
                <a:tab pos="2795905" algn="l"/>
                <a:tab pos="3114675" algn="l"/>
                <a:tab pos="3470275" algn="l"/>
                <a:tab pos="3825875" algn="l"/>
                <a:tab pos="4168775" algn="l"/>
                <a:tab pos="4524375" algn="l"/>
                <a:tab pos="4877435" algn="l"/>
              </a:tabLst>
            </a:pPr>
            <a:r>
              <a:rPr sz="2300" spc="-400" dirty="0">
                <a:latin typeface="Trebuchet MS"/>
                <a:cs typeface="Trebuchet MS"/>
              </a:rPr>
              <a:t>T</a:t>
            </a:r>
            <a:r>
              <a:rPr sz="2300" dirty="0">
                <a:latin typeface="Trebuchet MS"/>
                <a:cs typeface="Trebuchet MS"/>
              </a:rPr>
              <a:t>	</a:t>
            </a:r>
            <a:r>
              <a:rPr sz="2300" spc="-350" dirty="0">
                <a:latin typeface="Trebuchet MS"/>
                <a:cs typeface="Trebuchet MS"/>
              </a:rPr>
              <a:t>A</a:t>
            </a:r>
            <a:r>
              <a:rPr sz="2300" dirty="0">
                <a:latin typeface="Trebuchet MS"/>
                <a:cs typeface="Trebuchet MS"/>
              </a:rPr>
              <a:t>	</a:t>
            </a:r>
            <a:r>
              <a:rPr sz="2300" spc="-50" dirty="0">
                <a:solidFill>
                  <a:srgbClr val="3B3B3B"/>
                </a:solidFill>
                <a:latin typeface="Trebuchet MS"/>
                <a:cs typeface="Trebuchet MS"/>
              </a:rPr>
              <a:t>C</a:t>
            </a:r>
            <a:r>
              <a:rPr sz="2300" dirty="0">
                <a:solidFill>
                  <a:srgbClr val="3B3B3B"/>
                </a:solidFill>
                <a:latin typeface="Trebuchet MS"/>
                <a:cs typeface="Trebuchet MS"/>
              </a:rPr>
              <a:t>	</a:t>
            </a:r>
            <a:r>
              <a:rPr sz="2300" spc="-50" dirty="0">
                <a:solidFill>
                  <a:srgbClr val="333333"/>
                </a:solidFill>
                <a:latin typeface="Trebuchet MS"/>
                <a:cs typeface="Trebuchet MS"/>
              </a:rPr>
              <a:t>T</a:t>
            </a:r>
            <a:r>
              <a:rPr sz="2300" dirty="0">
                <a:solidFill>
                  <a:srgbClr val="333333"/>
                </a:solidFill>
                <a:latin typeface="Trebuchet MS"/>
                <a:cs typeface="Trebuchet MS"/>
              </a:rPr>
              <a:t>	</a:t>
            </a:r>
            <a:r>
              <a:rPr sz="2300" spc="-400" dirty="0">
                <a:solidFill>
                  <a:srgbClr val="2A2A2A"/>
                </a:solidFill>
                <a:latin typeface="Trebuchet MS"/>
                <a:cs typeface="Trebuchet MS"/>
              </a:rPr>
              <a:t>T</a:t>
            </a:r>
            <a:r>
              <a:rPr sz="2300" dirty="0">
                <a:solidFill>
                  <a:srgbClr val="2A2A2A"/>
                </a:solidFill>
                <a:latin typeface="Trebuchet MS"/>
                <a:cs typeface="Trebuchet MS"/>
              </a:rPr>
              <a:t>	</a:t>
            </a:r>
            <a:r>
              <a:rPr sz="2300" spc="-50" dirty="0">
                <a:solidFill>
                  <a:srgbClr val="363636"/>
                </a:solidFill>
                <a:latin typeface="Trebuchet MS"/>
                <a:cs typeface="Trebuchet MS"/>
              </a:rPr>
              <a:t>C</a:t>
            </a:r>
            <a:r>
              <a:rPr sz="2300" dirty="0">
                <a:solidFill>
                  <a:srgbClr val="363636"/>
                </a:solidFill>
                <a:latin typeface="Trebuchet MS"/>
                <a:cs typeface="Trebuchet MS"/>
              </a:rPr>
              <a:t>	</a:t>
            </a:r>
            <a:r>
              <a:rPr sz="2300" spc="-350" dirty="0">
                <a:solidFill>
                  <a:srgbClr val="1F1F1F"/>
                </a:solidFill>
                <a:latin typeface="Trebuchet MS"/>
                <a:cs typeface="Trebuchet MS"/>
              </a:rPr>
              <a:t>A</a:t>
            </a:r>
            <a:r>
              <a:rPr sz="2300" dirty="0">
                <a:solidFill>
                  <a:srgbClr val="1F1F1F"/>
                </a:solidFill>
                <a:latin typeface="Trebuchet MS"/>
                <a:cs typeface="Trebuchet MS"/>
              </a:rPr>
              <a:t>	</a:t>
            </a:r>
            <a:r>
              <a:rPr sz="2300" spc="-350" dirty="0">
                <a:solidFill>
                  <a:srgbClr val="131313"/>
                </a:solidFill>
                <a:latin typeface="Trebuchet MS"/>
                <a:cs typeface="Trebuchet MS"/>
              </a:rPr>
              <a:t>A</a:t>
            </a:r>
            <a:r>
              <a:rPr sz="2300" dirty="0">
                <a:solidFill>
                  <a:srgbClr val="131313"/>
                </a:solidFill>
                <a:latin typeface="Trebuchet MS"/>
                <a:cs typeface="Trebuchet MS"/>
              </a:rPr>
              <a:t>	</a:t>
            </a:r>
            <a:r>
              <a:rPr sz="2300" spc="-350" dirty="0">
                <a:latin typeface="Trebuchet MS"/>
                <a:cs typeface="Trebuchet MS"/>
              </a:rPr>
              <a:t>A</a:t>
            </a:r>
            <a:r>
              <a:rPr sz="2300" dirty="0">
                <a:latin typeface="Trebuchet MS"/>
                <a:cs typeface="Trebuchet MS"/>
              </a:rPr>
              <a:t>	</a:t>
            </a:r>
            <a:r>
              <a:rPr sz="2300" spc="-50" dirty="0">
                <a:solidFill>
                  <a:srgbClr val="4B4B4B"/>
                </a:solidFill>
                <a:latin typeface="Trebuchet MS"/>
                <a:cs typeface="Trebuchet MS"/>
              </a:rPr>
              <a:t>C</a:t>
            </a:r>
            <a:r>
              <a:rPr sz="2300" dirty="0">
                <a:solidFill>
                  <a:srgbClr val="4B4B4B"/>
                </a:solidFill>
                <a:latin typeface="Trebuchet MS"/>
                <a:cs typeface="Trebuchet MS"/>
              </a:rPr>
              <a:t>	</a:t>
            </a:r>
            <a:r>
              <a:rPr sz="2300" spc="-50" dirty="0">
                <a:solidFill>
                  <a:srgbClr val="363636"/>
                </a:solidFill>
                <a:latin typeface="Trebuchet MS"/>
                <a:cs typeface="Trebuchet MS"/>
              </a:rPr>
              <a:t>C</a:t>
            </a:r>
            <a:r>
              <a:rPr sz="2300" dirty="0">
                <a:solidFill>
                  <a:srgbClr val="363636"/>
                </a:solidFill>
                <a:latin typeface="Trebuchet MS"/>
                <a:cs typeface="Trebuchet MS"/>
              </a:rPr>
              <a:t>	</a:t>
            </a:r>
            <a:r>
              <a:rPr sz="2300" spc="-50" dirty="0">
                <a:latin typeface="Trebuchet MS"/>
                <a:cs typeface="Trebuchet MS"/>
              </a:rPr>
              <a:t>g</a:t>
            </a:r>
            <a:r>
              <a:rPr sz="2300" dirty="0">
                <a:latin typeface="Trebuchet MS"/>
                <a:cs typeface="Trebuchet MS"/>
              </a:rPr>
              <a:t>	</a:t>
            </a:r>
            <a:r>
              <a:rPr sz="2300" spc="-50" dirty="0">
                <a:solidFill>
                  <a:srgbClr val="4B4B4B"/>
                </a:solidFill>
                <a:latin typeface="Trebuchet MS"/>
                <a:cs typeface="Trebuchet MS"/>
              </a:rPr>
              <a:t>C</a:t>
            </a:r>
            <a:r>
              <a:rPr sz="2300" dirty="0">
                <a:solidFill>
                  <a:srgbClr val="4B4B4B"/>
                </a:solidFill>
                <a:latin typeface="Trebuchet MS"/>
                <a:cs typeface="Trebuchet MS"/>
              </a:rPr>
              <a:t>	</a:t>
            </a:r>
            <a:r>
              <a:rPr sz="2300" spc="-50" dirty="0">
                <a:solidFill>
                  <a:srgbClr val="4F4F4F"/>
                </a:solidFill>
                <a:latin typeface="Trebuchet MS"/>
                <a:cs typeface="Trebuchet MS"/>
              </a:rPr>
              <a:t>G</a:t>
            </a:r>
            <a:r>
              <a:rPr sz="2300" dirty="0">
                <a:solidFill>
                  <a:srgbClr val="4F4F4F"/>
                </a:solidFill>
                <a:latin typeface="Trebuchet MS"/>
                <a:cs typeface="Trebuchet MS"/>
              </a:rPr>
              <a:t>	</a:t>
            </a:r>
            <a:r>
              <a:rPr sz="2300" spc="-365" dirty="0">
                <a:solidFill>
                  <a:srgbClr val="232323"/>
                </a:solidFill>
                <a:latin typeface="Trebuchet MS"/>
                <a:cs typeface="Trebuchet MS"/>
              </a:rPr>
              <a:t>Y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10119" y="1912937"/>
            <a:ext cx="691515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50" spc="-265" dirty="0">
                <a:solidFill>
                  <a:srgbClr val="1F1F1F"/>
                </a:solidFill>
                <a:latin typeface="Arial MT"/>
                <a:cs typeface="Arial MT"/>
              </a:rPr>
              <a:t>‹nRNA</a:t>
            </a:r>
            <a:endParaRPr sz="21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29664" y="2586037"/>
            <a:ext cx="1287145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50" spc="-125" dirty="0">
                <a:solidFill>
                  <a:srgbClr val="181818"/>
                </a:solidFill>
                <a:latin typeface="Arial MT"/>
                <a:cs typeface="Arial MT"/>
              </a:rPr>
              <a:t>Polypepti‹te</a:t>
            </a:r>
            <a:endParaRPr sz="215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08481" y="2586037"/>
            <a:ext cx="828675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50" spc="355" dirty="0">
                <a:solidFill>
                  <a:srgbClr val="4D4D4D"/>
                </a:solidFill>
                <a:latin typeface="Arial MT"/>
                <a:cs typeface="Arial MT"/>
              </a:rPr>
              <a:t>Meta</a:t>
            </a:r>
            <a:endParaRPr sz="215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49784" y="4568119"/>
            <a:ext cx="120713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57505" algn="l"/>
                <a:tab pos="701675" algn="l"/>
                <a:tab pos="1053465" algn="l"/>
              </a:tabLst>
            </a:pPr>
            <a:r>
              <a:rPr sz="2400" spc="-345" dirty="0">
                <a:solidFill>
                  <a:srgbClr val="2B2B2B"/>
                </a:solidFill>
                <a:latin typeface="Trebuchet MS"/>
                <a:cs typeface="Trebuchet MS"/>
              </a:rPr>
              <a:t>T</a:t>
            </a:r>
            <a:r>
              <a:rPr sz="2400" dirty="0">
                <a:solidFill>
                  <a:srgbClr val="2B2B2B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latin typeface="Trebuchet MS"/>
                <a:cs typeface="Trebuchet MS"/>
              </a:rPr>
              <a:t>A</a:t>
            </a:r>
            <a:r>
              <a:rPr sz="2400" dirty="0">
                <a:latin typeface="Trebuchet MS"/>
                <a:cs typeface="Trebuchet MS"/>
              </a:rPr>
              <a:t>	</a:t>
            </a:r>
            <a:r>
              <a:rPr sz="2400" spc="-385" dirty="0">
                <a:solidFill>
                  <a:srgbClr val="484848"/>
                </a:solidFill>
                <a:latin typeface="Trebuchet MS"/>
                <a:cs typeface="Trebuchet MS"/>
              </a:rPr>
              <a:t>C</a:t>
            </a:r>
            <a:r>
              <a:rPr sz="2400" dirty="0">
                <a:solidFill>
                  <a:srgbClr val="484848"/>
                </a:solidFill>
                <a:latin typeface="Trebuchet MS"/>
                <a:cs typeface="Trebuchet MS"/>
              </a:rPr>
              <a:t>	</a:t>
            </a:r>
            <a:r>
              <a:rPr sz="2400" spc="-345" dirty="0">
                <a:solidFill>
                  <a:srgbClr val="282828"/>
                </a:solidFill>
                <a:latin typeface="Trebuchet MS"/>
                <a:cs typeface="Trebuchet MS"/>
              </a:rPr>
              <a:t>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46784" y="4568119"/>
            <a:ext cx="362013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20675" algn="l"/>
                <a:tab pos="700405" algn="l"/>
                <a:tab pos="1043305" algn="l"/>
                <a:tab pos="1398905" algn="l"/>
                <a:tab pos="2073275" algn="l"/>
                <a:tab pos="2428875" algn="l"/>
                <a:tab pos="2771775" algn="l"/>
                <a:tab pos="3127375" algn="l"/>
                <a:tab pos="3479165" algn="l"/>
              </a:tabLst>
            </a:pPr>
            <a:r>
              <a:rPr sz="2400" spc="-440" dirty="0">
                <a:solidFill>
                  <a:srgbClr val="212121"/>
                </a:solidFill>
                <a:latin typeface="Trebuchet MS"/>
                <a:cs typeface="Trebuchet MS"/>
              </a:rPr>
              <a:t>T</a:t>
            </a:r>
            <a:r>
              <a:rPr sz="2400" dirty="0">
                <a:solidFill>
                  <a:srgbClr val="212121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solidFill>
                  <a:srgbClr val="494949"/>
                </a:solidFill>
                <a:latin typeface="Trebuchet MS"/>
                <a:cs typeface="Trebuchet MS"/>
              </a:rPr>
              <a:t>C</a:t>
            </a:r>
            <a:r>
              <a:rPr sz="2400" dirty="0">
                <a:solidFill>
                  <a:srgbClr val="494949"/>
                </a:solidFill>
                <a:latin typeface="Trebuchet MS"/>
                <a:cs typeface="Trebuchet MS"/>
              </a:rPr>
              <a:t>	</a:t>
            </a:r>
            <a:r>
              <a:rPr sz="2400" spc="-390" dirty="0">
                <a:solidFill>
                  <a:srgbClr val="0E0E0E"/>
                </a:solidFill>
                <a:latin typeface="Trebuchet MS"/>
                <a:cs typeface="Trebuchet MS"/>
              </a:rPr>
              <a:t>A</a:t>
            </a:r>
            <a:r>
              <a:rPr sz="2400" dirty="0">
                <a:solidFill>
                  <a:srgbClr val="0E0E0E"/>
                </a:solidFill>
                <a:latin typeface="Trebuchet MS"/>
                <a:cs typeface="Trebuchet MS"/>
              </a:rPr>
              <a:t>	</a:t>
            </a:r>
            <a:r>
              <a:rPr sz="2400" spc="-390" dirty="0">
                <a:solidFill>
                  <a:srgbClr val="0F0F0F"/>
                </a:solidFill>
                <a:latin typeface="Trebuchet MS"/>
                <a:cs typeface="Trebuchet MS"/>
              </a:rPr>
              <a:t>A</a:t>
            </a:r>
            <a:r>
              <a:rPr sz="2400" dirty="0">
                <a:solidFill>
                  <a:srgbClr val="0F0F0F"/>
                </a:solidFill>
                <a:latin typeface="Trebuchet MS"/>
                <a:cs typeface="Trebuchet MS"/>
              </a:rPr>
              <a:t>	</a:t>
            </a:r>
            <a:r>
              <a:rPr sz="2400" spc="-390" dirty="0">
                <a:solidFill>
                  <a:srgbClr val="131313"/>
                </a:solidFill>
                <a:latin typeface="Trebuchet MS"/>
                <a:cs typeface="Trebuchet MS"/>
              </a:rPr>
              <a:t>A</a:t>
            </a:r>
            <a:r>
              <a:rPr sz="2400" dirty="0">
                <a:solidFill>
                  <a:srgbClr val="131313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solidFill>
                  <a:srgbClr val="3A3A3A"/>
                </a:solidFill>
                <a:latin typeface="Trebuchet MS"/>
                <a:cs typeface="Trebuchet MS"/>
              </a:rPr>
              <a:t>C</a:t>
            </a:r>
            <a:r>
              <a:rPr sz="2400" dirty="0">
                <a:solidFill>
                  <a:srgbClr val="3A3A3A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solidFill>
                  <a:srgbClr val="575757"/>
                </a:solidFill>
                <a:latin typeface="Trebuchet MS"/>
                <a:cs typeface="Trebuchet MS"/>
              </a:rPr>
              <a:t>G</a:t>
            </a:r>
            <a:r>
              <a:rPr sz="2400" dirty="0">
                <a:solidFill>
                  <a:srgbClr val="575757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solidFill>
                  <a:srgbClr val="444444"/>
                </a:solidFill>
                <a:latin typeface="Trebuchet MS"/>
                <a:cs typeface="Trebuchet MS"/>
              </a:rPr>
              <a:t>C</a:t>
            </a:r>
            <a:r>
              <a:rPr sz="2400" dirty="0">
                <a:solidFill>
                  <a:srgbClr val="444444"/>
                </a:solidFill>
                <a:latin typeface="Trebuchet MS"/>
                <a:cs typeface="Trebuchet MS"/>
              </a:rPr>
              <a:t>	</a:t>
            </a:r>
            <a:r>
              <a:rPr sz="2400" spc="-50" dirty="0">
                <a:solidFill>
                  <a:srgbClr val="464646"/>
                </a:solidFill>
                <a:latin typeface="Trebuchet MS"/>
                <a:cs typeface="Trebuchet MS"/>
              </a:rPr>
              <a:t>G</a:t>
            </a:r>
            <a:r>
              <a:rPr sz="2400" dirty="0">
                <a:solidFill>
                  <a:srgbClr val="464646"/>
                </a:solidFill>
                <a:latin typeface="Trebuchet MS"/>
                <a:cs typeface="Trebuchet MS"/>
              </a:rPr>
              <a:t>	</a:t>
            </a:r>
            <a:r>
              <a:rPr sz="2400" spc="-440" dirty="0">
                <a:solidFill>
                  <a:srgbClr val="212121"/>
                </a:solidFill>
                <a:latin typeface="Trebuchet MS"/>
                <a:cs typeface="Trebuchet MS"/>
              </a:rPr>
              <a:t>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26488" y="2579864"/>
            <a:ext cx="440055" cy="366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00" spc="-204" dirty="0">
                <a:solidFill>
                  <a:srgbClr val="363636"/>
                </a:solidFill>
                <a:latin typeface="Arial MT"/>
                <a:cs typeface="Arial MT"/>
              </a:rPr>
              <a:t>Phe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00086" y="2579864"/>
            <a:ext cx="387985" cy="366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00" spc="-140" dirty="0">
                <a:solidFill>
                  <a:srgbClr val="363636"/>
                </a:solidFill>
                <a:latin typeface="Arial MT"/>
                <a:cs typeface="Arial MT"/>
              </a:rPr>
              <a:t>Gly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95116" y="2579864"/>
            <a:ext cx="377825" cy="3663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200" spc="-375" dirty="0">
                <a:solidFill>
                  <a:srgbClr val="212121"/>
                </a:solidFill>
                <a:latin typeface="Arial MT"/>
                <a:cs typeface="Arial MT"/>
              </a:rPr>
              <a:t>AJa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69475" y="3512385"/>
            <a:ext cx="5041900" cy="1454150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marR="33020" algn="ctr">
              <a:lnSpc>
                <a:spcPct val="100000"/>
              </a:lnSpc>
              <a:spcBef>
                <a:spcPts val="1140"/>
              </a:spcBef>
            </a:pPr>
            <a:r>
              <a:rPr sz="2250" spc="-320" dirty="0">
                <a:solidFill>
                  <a:srgbClr val="1C1C1C"/>
                </a:solidFill>
                <a:latin typeface="Arial MT"/>
                <a:cs typeface="Arial MT"/>
              </a:rPr>
              <a:t>Tbl</a:t>
            </a:r>
            <a:r>
              <a:rPr sz="2250" spc="-12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2250" spc="-260" dirty="0">
                <a:solidFill>
                  <a:srgbClr val="232323"/>
                </a:solidFill>
                <a:latin typeface="Arial MT"/>
                <a:cs typeface="Arial MT"/>
              </a:rPr>
              <a:t>Bace</a:t>
            </a:r>
            <a:r>
              <a:rPr sz="2250" spc="-145" dirty="0">
                <a:solidFill>
                  <a:srgbClr val="232323"/>
                </a:solidFill>
                <a:latin typeface="Arial MT"/>
                <a:cs typeface="Arial MT"/>
              </a:rPr>
              <a:t> </a:t>
            </a:r>
            <a:r>
              <a:rPr sz="2250" spc="-10" dirty="0">
                <a:solidFill>
                  <a:srgbClr val="131313"/>
                </a:solidFill>
                <a:latin typeface="Arial MT"/>
                <a:cs typeface="Arial MT"/>
              </a:rPr>
              <a:t>deletion</a:t>
            </a:r>
            <a:endParaRPr sz="2250">
              <a:latin typeface="Arial MT"/>
              <a:cs typeface="Arial MT"/>
            </a:endParaRPr>
          </a:p>
          <a:p>
            <a:pPr marL="1500505" algn="ctr">
              <a:lnSpc>
                <a:spcPct val="100000"/>
              </a:lnSpc>
              <a:spcBef>
                <a:spcPts val="900"/>
              </a:spcBef>
            </a:pPr>
            <a:r>
              <a:rPr sz="2050" spc="-365" dirty="0">
                <a:solidFill>
                  <a:srgbClr val="3F7757"/>
                </a:solidFill>
                <a:latin typeface="Arial MT"/>
                <a:cs typeface="Arial MT"/>
              </a:rPr>
              <a:t>A</a:t>
            </a:r>
            <a:endParaRPr sz="20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140"/>
              </a:spcBef>
              <a:tabLst>
                <a:tab pos="344805" algn="l"/>
                <a:tab pos="675640" algn="l"/>
                <a:tab pos="1040765" algn="l"/>
                <a:tab pos="1396365" algn="l"/>
                <a:tab pos="1704339" algn="l"/>
                <a:tab pos="2084705" algn="l"/>
                <a:tab pos="2427605" algn="l"/>
                <a:tab pos="2758440" algn="l"/>
                <a:tab pos="3101340" algn="l"/>
                <a:tab pos="3456940" algn="l"/>
                <a:tab pos="3812540" algn="l"/>
                <a:tab pos="4155440" algn="l"/>
                <a:tab pos="4507865" algn="l"/>
                <a:tab pos="4866005" algn="l"/>
              </a:tabLst>
            </a:pPr>
            <a:r>
              <a:rPr sz="2500" spc="-515" dirty="0">
                <a:solidFill>
                  <a:srgbClr val="212121"/>
                </a:solidFill>
                <a:latin typeface="Trebuchet MS"/>
                <a:cs typeface="Trebuchet MS"/>
              </a:rPr>
              <a:t>T</a:t>
            </a:r>
            <a:r>
              <a:rPr sz="2500" dirty="0">
                <a:solidFill>
                  <a:srgbClr val="212121"/>
                </a:solidFill>
                <a:latin typeface="Trebuchet MS"/>
                <a:cs typeface="Trebuchet MS"/>
              </a:rPr>
              <a:t>	</a:t>
            </a:r>
            <a:r>
              <a:rPr sz="2500" spc="-360" dirty="0">
                <a:latin typeface="Trebuchet MS"/>
                <a:cs typeface="Trebuchet MS"/>
              </a:rPr>
              <a:t>A</a:t>
            </a:r>
            <a:r>
              <a:rPr sz="2500" dirty="0">
                <a:latin typeface="Trebuchet MS"/>
                <a:cs typeface="Trebuchet MS"/>
              </a:rPr>
              <a:t>	</a:t>
            </a:r>
            <a:r>
              <a:rPr sz="2500" spc="-320" dirty="0">
                <a:solidFill>
                  <a:srgbClr val="525252"/>
                </a:solidFill>
                <a:latin typeface="Trebuchet MS"/>
                <a:cs typeface="Trebuchet MS"/>
              </a:rPr>
              <a:t>C</a:t>
            </a:r>
            <a:r>
              <a:rPr sz="2500" dirty="0">
                <a:solidFill>
                  <a:srgbClr val="525252"/>
                </a:solidFill>
                <a:latin typeface="Trebuchet MS"/>
                <a:cs typeface="Trebuchet MS"/>
              </a:rPr>
              <a:t>	</a:t>
            </a:r>
            <a:r>
              <a:rPr sz="2500" spc="-415" dirty="0">
                <a:solidFill>
                  <a:srgbClr val="2A2A2A"/>
                </a:solidFill>
                <a:latin typeface="Trebuchet MS"/>
                <a:cs typeface="Trebuchet MS"/>
              </a:rPr>
              <a:t>T</a:t>
            </a:r>
            <a:r>
              <a:rPr sz="2500" dirty="0">
                <a:solidFill>
                  <a:srgbClr val="2A2A2A"/>
                </a:solidFill>
                <a:latin typeface="Trebuchet MS"/>
                <a:cs typeface="Trebuchet MS"/>
              </a:rPr>
              <a:t>	</a:t>
            </a:r>
            <a:r>
              <a:rPr sz="2500" spc="-515" dirty="0">
                <a:solidFill>
                  <a:srgbClr val="181818"/>
                </a:solidFill>
                <a:latin typeface="Trebuchet MS"/>
                <a:cs typeface="Trebuchet MS"/>
              </a:rPr>
              <a:t>T</a:t>
            </a:r>
            <a:r>
              <a:rPr sz="2500" dirty="0">
                <a:solidFill>
                  <a:srgbClr val="181818"/>
                </a:solidFill>
                <a:latin typeface="Trebuchet MS"/>
                <a:cs typeface="Trebuchet MS"/>
              </a:rPr>
              <a:t>	</a:t>
            </a:r>
            <a:r>
              <a:rPr sz="2500" spc="-320" dirty="0">
                <a:solidFill>
                  <a:srgbClr val="4F4F4F"/>
                </a:solidFill>
                <a:latin typeface="Trebuchet MS"/>
                <a:cs typeface="Trebuchet MS"/>
              </a:rPr>
              <a:t>C</a:t>
            </a:r>
            <a:r>
              <a:rPr sz="2500" dirty="0">
                <a:solidFill>
                  <a:srgbClr val="4F4F4F"/>
                </a:solidFill>
                <a:latin typeface="Trebuchet MS"/>
                <a:cs typeface="Trebuchet MS"/>
              </a:rPr>
              <a:t>	</a:t>
            </a:r>
            <a:r>
              <a:rPr sz="2500" spc="-465" dirty="0">
                <a:latin typeface="Trebuchet MS"/>
                <a:cs typeface="Trebuchet MS"/>
              </a:rPr>
              <a:t>A</a:t>
            </a:r>
            <a:r>
              <a:rPr sz="2500" dirty="0">
                <a:latin typeface="Trebuchet MS"/>
                <a:cs typeface="Trebuchet MS"/>
              </a:rPr>
              <a:t>	</a:t>
            </a:r>
            <a:r>
              <a:rPr sz="2500" spc="-465" dirty="0">
                <a:solidFill>
                  <a:srgbClr val="0C0C0C"/>
                </a:solidFill>
                <a:latin typeface="Trebuchet MS"/>
                <a:cs typeface="Trebuchet MS"/>
              </a:rPr>
              <a:t>A</a:t>
            </a:r>
            <a:r>
              <a:rPr sz="2500" dirty="0">
                <a:solidFill>
                  <a:srgbClr val="0C0C0C"/>
                </a:solidFill>
                <a:latin typeface="Trebuchet MS"/>
                <a:cs typeface="Trebuchet MS"/>
              </a:rPr>
              <a:t>	</a:t>
            </a:r>
            <a:r>
              <a:rPr sz="2500" spc="-320" dirty="0">
                <a:solidFill>
                  <a:srgbClr val="444444"/>
                </a:solidFill>
                <a:latin typeface="Trebuchet MS"/>
                <a:cs typeface="Trebuchet MS"/>
              </a:rPr>
              <a:t>C</a:t>
            </a:r>
            <a:r>
              <a:rPr sz="2500" dirty="0">
                <a:solidFill>
                  <a:srgbClr val="444444"/>
                </a:solidFill>
                <a:latin typeface="Trebuchet MS"/>
                <a:cs typeface="Trebuchet MS"/>
              </a:rPr>
              <a:t>	</a:t>
            </a:r>
            <a:r>
              <a:rPr sz="2500" spc="-320" dirty="0">
                <a:solidFill>
                  <a:srgbClr val="545454"/>
                </a:solidFill>
                <a:latin typeface="Trebuchet MS"/>
                <a:cs typeface="Trebuchet MS"/>
              </a:rPr>
              <a:t>C</a:t>
            </a:r>
            <a:r>
              <a:rPr sz="2500" dirty="0">
                <a:solidFill>
                  <a:srgbClr val="545454"/>
                </a:solidFill>
                <a:latin typeface="Trebuchet MS"/>
                <a:cs typeface="Trebuchet MS"/>
              </a:rPr>
              <a:t>	</a:t>
            </a:r>
            <a:r>
              <a:rPr sz="2500" spc="-340" dirty="0">
                <a:solidFill>
                  <a:srgbClr val="464646"/>
                </a:solidFill>
                <a:latin typeface="Trebuchet MS"/>
                <a:cs typeface="Trebuchet MS"/>
              </a:rPr>
              <a:t>G</a:t>
            </a:r>
            <a:r>
              <a:rPr sz="2500" dirty="0">
                <a:solidFill>
                  <a:srgbClr val="464646"/>
                </a:solidFill>
                <a:latin typeface="Trebuchet MS"/>
                <a:cs typeface="Trebuchet MS"/>
              </a:rPr>
              <a:t>	</a:t>
            </a:r>
            <a:r>
              <a:rPr sz="2500" spc="-320" dirty="0">
                <a:solidFill>
                  <a:srgbClr val="4D4D4D"/>
                </a:solidFill>
                <a:latin typeface="Trebuchet MS"/>
                <a:cs typeface="Trebuchet MS"/>
              </a:rPr>
              <a:t>C</a:t>
            </a:r>
            <a:r>
              <a:rPr sz="2500" dirty="0">
                <a:solidFill>
                  <a:srgbClr val="4D4D4D"/>
                </a:solidFill>
                <a:latin typeface="Trebuchet MS"/>
                <a:cs typeface="Trebuchet MS"/>
              </a:rPr>
              <a:t>	</a:t>
            </a:r>
            <a:r>
              <a:rPr sz="2500" spc="-340" dirty="0">
                <a:solidFill>
                  <a:srgbClr val="545454"/>
                </a:solidFill>
                <a:latin typeface="Trebuchet MS"/>
                <a:cs typeface="Trebuchet MS"/>
              </a:rPr>
              <a:t>G</a:t>
            </a:r>
            <a:r>
              <a:rPr sz="2500" dirty="0">
                <a:solidFill>
                  <a:srgbClr val="545454"/>
                </a:solidFill>
                <a:latin typeface="Trebuchet MS"/>
                <a:cs typeface="Trebuchet MS"/>
              </a:rPr>
              <a:t>	</a:t>
            </a:r>
            <a:r>
              <a:rPr sz="2500" spc="-415" dirty="0">
                <a:solidFill>
                  <a:srgbClr val="242424"/>
                </a:solidFill>
                <a:latin typeface="Trebuchet MS"/>
                <a:cs typeface="Trebuchet MS"/>
              </a:rPr>
              <a:t>T</a:t>
            </a:r>
            <a:r>
              <a:rPr sz="2500" dirty="0">
                <a:solidFill>
                  <a:srgbClr val="242424"/>
                </a:solidFill>
                <a:latin typeface="Trebuchet MS"/>
                <a:cs typeface="Trebuchet MS"/>
              </a:rPr>
              <a:t>	</a:t>
            </a:r>
            <a:r>
              <a:rPr sz="2500" spc="-360" dirty="0">
                <a:solidFill>
                  <a:srgbClr val="1C1C1C"/>
                </a:solidFill>
                <a:latin typeface="Trebuchet MS"/>
                <a:cs typeface="Trebuchet MS"/>
              </a:rPr>
              <a:t>A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210740" y="6104643"/>
            <a:ext cx="1447800" cy="3886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672465" algn="l"/>
                <a:tab pos="1089025" algn="l"/>
              </a:tabLst>
            </a:pPr>
            <a:r>
              <a:rPr sz="2350" spc="-320" dirty="0">
                <a:solidFill>
                  <a:srgbClr val="313131"/>
                </a:solidFill>
                <a:latin typeface="Arial MT"/>
                <a:cs typeface="Arial MT"/>
              </a:rPr>
              <a:t>Leu</a:t>
            </a:r>
            <a:r>
              <a:rPr sz="2350" dirty="0">
                <a:solidFill>
                  <a:srgbClr val="313131"/>
                </a:solidFill>
                <a:latin typeface="Arial MT"/>
                <a:cs typeface="Arial MT"/>
              </a:rPr>
              <a:t>	</a:t>
            </a:r>
            <a:r>
              <a:rPr sz="2350" spc="-50" dirty="0">
                <a:solidFill>
                  <a:srgbClr val="315B34"/>
                </a:solidFill>
                <a:latin typeface="Arial MT"/>
                <a:cs typeface="Arial MT"/>
              </a:rPr>
              <a:t>-</a:t>
            </a:r>
            <a:r>
              <a:rPr sz="2350" dirty="0">
                <a:solidFill>
                  <a:srgbClr val="315B34"/>
                </a:solidFill>
                <a:latin typeface="Arial MT"/>
                <a:cs typeface="Arial MT"/>
              </a:rPr>
              <a:t>	</a:t>
            </a:r>
            <a:r>
              <a:rPr sz="2350" spc="-215" dirty="0">
                <a:solidFill>
                  <a:srgbClr val="131313"/>
                </a:solidFill>
                <a:latin typeface="Arial MT"/>
                <a:cs typeface="Arial MT"/>
              </a:rPr>
              <a:t>Ala</a:t>
            </a:r>
            <a:endParaRPr sz="235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367675" y="6104643"/>
            <a:ext cx="375285" cy="3886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50" spc="-204" dirty="0">
                <a:solidFill>
                  <a:srgbClr val="313131"/>
                </a:solidFill>
                <a:latin typeface="Arial MT"/>
                <a:cs typeface="Arial MT"/>
              </a:rPr>
              <a:t>His</a:t>
            </a:r>
            <a:endParaRPr sz="2350">
              <a:latin typeface="Arial MT"/>
              <a:cs typeface="Arial MT"/>
            </a:endParaRPr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29</a:t>
            </a:fld>
            <a:endParaRPr lang="en-US"/>
          </a:p>
        </p:txBody>
      </p:sp>
      <p:pic>
        <p:nvPicPr>
          <p:cNvPr id="3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2700" y="1066800"/>
            <a:ext cx="1562100" cy="4826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88916" rIns="0" bIns="0" rtlCol="0">
            <a:spAutoFit/>
          </a:bodyPr>
          <a:lstStyle/>
          <a:p>
            <a:pPr marL="1722755">
              <a:lnSpc>
                <a:spcPct val="100000"/>
              </a:lnSpc>
              <a:spcBef>
                <a:spcPts val="105"/>
              </a:spcBef>
            </a:pPr>
            <a:r>
              <a:rPr sz="5000" spc="200" dirty="0">
                <a:solidFill>
                  <a:srgbClr val="000000"/>
                </a:solidFill>
                <a:latin typeface="Cambria"/>
                <a:cs typeface="Cambria"/>
              </a:rPr>
              <a:t>Mutations</a:t>
            </a:r>
            <a:endParaRPr sz="50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1772" y="1945393"/>
            <a:ext cx="10638155" cy="35687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95275" marR="8255" indent="-283210" algn="just">
              <a:lnSpc>
                <a:spcPct val="94000"/>
              </a:lnSpc>
              <a:spcBef>
                <a:spcPts val="425"/>
              </a:spcBef>
              <a:buClr>
                <a:srgbClr val="0172C1"/>
              </a:buClr>
              <a:buChar char="•"/>
              <a:tabLst>
                <a:tab pos="299720" algn="l"/>
              </a:tabLst>
            </a:pPr>
            <a:r>
              <a:rPr sz="4100" u="heavy" dirty="0">
                <a:uFill>
                  <a:solidFill>
                    <a:srgbClr val="030303"/>
                  </a:solidFill>
                </a:uFill>
                <a:latin typeface="Arial MT"/>
                <a:cs typeface="Arial MT"/>
              </a:rPr>
              <a:t>Substitution</a:t>
            </a:r>
            <a:r>
              <a:rPr sz="4100" spc="715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has</a:t>
            </a:r>
            <a:r>
              <a:rPr sz="4100" spc="545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the</a:t>
            </a:r>
            <a:r>
              <a:rPr sz="4100" spc="505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least</a:t>
            </a:r>
            <a:r>
              <a:rPr sz="4100" spc="625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effect</a:t>
            </a:r>
            <a:r>
              <a:rPr sz="4100" spc="625" dirty="0">
                <a:latin typeface="Arial MT"/>
                <a:cs typeface="Arial MT"/>
              </a:rPr>
              <a:t> </a:t>
            </a:r>
            <a:r>
              <a:rPr sz="4100" dirty="0">
                <a:latin typeface="Arial MT"/>
                <a:cs typeface="Arial MT"/>
              </a:rPr>
              <a:t>because</a:t>
            </a:r>
            <a:r>
              <a:rPr sz="4100" spc="780" dirty="0">
                <a:latin typeface="Arial MT"/>
                <a:cs typeface="Arial MT"/>
              </a:rPr>
              <a:t> </a:t>
            </a:r>
            <a:r>
              <a:rPr sz="4100" spc="-25" dirty="0">
                <a:latin typeface="Arial MT"/>
                <a:cs typeface="Arial MT"/>
              </a:rPr>
              <a:t>it 	</a:t>
            </a:r>
            <a:r>
              <a:rPr sz="4050" dirty="0">
                <a:latin typeface="Arial MT"/>
                <a:cs typeface="Arial MT"/>
              </a:rPr>
              <a:t>changes</a:t>
            </a:r>
            <a:r>
              <a:rPr sz="4050" spc="330" dirty="0">
                <a:latin typeface="Arial MT"/>
                <a:cs typeface="Arial MT"/>
              </a:rPr>
              <a:t>  </a:t>
            </a:r>
            <a:r>
              <a:rPr sz="4050" spc="55" dirty="0">
                <a:latin typeface="Arial MT"/>
                <a:cs typeface="Arial MT"/>
              </a:rPr>
              <a:t>only</a:t>
            </a:r>
            <a:r>
              <a:rPr sz="4050" spc="260" dirty="0">
                <a:latin typeface="Arial MT"/>
                <a:cs typeface="Arial MT"/>
              </a:rPr>
              <a:t>  </a:t>
            </a:r>
            <a:r>
              <a:rPr sz="4050" dirty="0">
                <a:latin typeface="Arial MT"/>
                <a:cs typeface="Arial MT"/>
              </a:rPr>
              <a:t>one</a:t>
            </a:r>
            <a:r>
              <a:rPr sz="4050" spc="190" dirty="0">
                <a:latin typeface="Arial MT"/>
                <a:cs typeface="Arial MT"/>
              </a:rPr>
              <a:t>  </a:t>
            </a:r>
            <a:r>
              <a:rPr sz="4050" dirty="0">
                <a:latin typeface="Arial MT"/>
                <a:cs typeface="Arial MT"/>
              </a:rPr>
              <a:t>amino</a:t>
            </a:r>
            <a:r>
              <a:rPr sz="4050" spc="250" dirty="0">
                <a:latin typeface="Arial MT"/>
                <a:cs typeface="Arial MT"/>
              </a:rPr>
              <a:t>  </a:t>
            </a:r>
            <a:r>
              <a:rPr sz="4050" dirty="0">
                <a:latin typeface="Arial MT"/>
                <a:cs typeface="Arial MT"/>
              </a:rPr>
              <a:t>acid</a:t>
            </a:r>
            <a:r>
              <a:rPr sz="4050" spc="204" dirty="0">
                <a:latin typeface="Arial MT"/>
                <a:cs typeface="Arial MT"/>
              </a:rPr>
              <a:t>  </a:t>
            </a:r>
            <a:r>
              <a:rPr sz="4050" dirty="0">
                <a:latin typeface="Arial MT"/>
                <a:cs typeface="Arial MT"/>
              </a:rPr>
              <a:t>or</a:t>
            </a:r>
            <a:r>
              <a:rPr sz="4050" spc="254" dirty="0">
                <a:latin typeface="Arial MT"/>
                <a:cs typeface="Arial MT"/>
              </a:rPr>
              <a:t>  </a:t>
            </a:r>
            <a:r>
              <a:rPr sz="4050" dirty="0">
                <a:latin typeface="Arial MT"/>
                <a:cs typeface="Arial MT"/>
              </a:rPr>
              <a:t>it</a:t>
            </a:r>
            <a:r>
              <a:rPr sz="4050" spc="360" dirty="0">
                <a:latin typeface="Arial MT"/>
                <a:cs typeface="Arial MT"/>
              </a:rPr>
              <a:t>  </a:t>
            </a:r>
            <a:r>
              <a:rPr sz="4050" spc="-25" dirty="0">
                <a:latin typeface="Arial MT"/>
                <a:cs typeface="Arial MT"/>
              </a:rPr>
              <a:t>may 	</a:t>
            </a:r>
            <a:r>
              <a:rPr sz="4050" dirty="0">
                <a:latin typeface="Arial MT"/>
                <a:cs typeface="Arial MT"/>
              </a:rPr>
              <a:t>change</a:t>
            </a:r>
            <a:r>
              <a:rPr sz="4050" spc="75" dirty="0">
                <a:latin typeface="Arial MT"/>
                <a:cs typeface="Arial MT"/>
              </a:rPr>
              <a:t> </a:t>
            </a:r>
            <a:r>
              <a:rPr sz="4050" dirty="0">
                <a:latin typeface="Arial MT"/>
                <a:cs typeface="Arial MT"/>
              </a:rPr>
              <a:t>no</a:t>
            </a:r>
            <a:r>
              <a:rPr sz="4050" spc="30" dirty="0">
                <a:latin typeface="Arial MT"/>
                <a:cs typeface="Arial MT"/>
              </a:rPr>
              <a:t> </a:t>
            </a:r>
            <a:r>
              <a:rPr sz="4050" dirty="0">
                <a:latin typeface="Arial MT"/>
                <a:cs typeface="Arial MT"/>
              </a:rPr>
              <a:t>amino</a:t>
            </a:r>
            <a:r>
              <a:rPr sz="4050" spc="20" dirty="0">
                <a:latin typeface="Arial MT"/>
                <a:cs typeface="Arial MT"/>
              </a:rPr>
              <a:t> </a:t>
            </a:r>
            <a:r>
              <a:rPr sz="4050" spc="-10" dirty="0">
                <a:latin typeface="Arial MT"/>
                <a:cs typeface="Arial MT"/>
              </a:rPr>
              <a:t>acid.</a:t>
            </a:r>
            <a:endParaRPr sz="4050">
              <a:latin typeface="Arial MT"/>
              <a:cs typeface="Arial MT"/>
            </a:endParaRPr>
          </a:p>
          <a:p>
            <a:pPr marL="302260" marR="5080" indent="-289560" algn="just">
              <a:lnSpc>
                <a:spcPts val="4600"/>
              </a:lnSpc>
              <a:spcBef>
                <a:spcPts val="105"/>
              </a:spcBef>
              <a:buClr>
                <a:srgbClr val="0372BF"/>
              </a:buClr>
              <a:buChar char="•"/>
              <a:tabLst>
                <a:tab pos="302260" algn="l"/>
                <a:tab pos="304165" algn="l"/>
              </a:tabLst>
            </a:pPr>
            <a:r>
              <a:rPr sz="4050" dirty="0">
                <a:latin typeface="Arial MT"/>
                <a:cs typeface="Arial MT"/>
              </a:rPr>
              <a:t>	</a:t>
            </a:r>
            <a:r>
              <a:rPr sz="4050" u="heavy" dirty="0">
                <a:uFill>
                  <a:solidFill>
                    <a:srgbClr val="080808"/>
                  </a:solidFill>
                </a:uFill>
                <a:latin typeface="Arial MT"/>
                <a:cs typeface="Arial MT"/>
              </a:rPr>
              <a:t>Deletion</a:t>
            </a:r>
            <a:r>
              <a:rPr sz="4050" spc="254" dirty="0">
                <a:latin typeface="Arial MT"/>
                <a:cs typeface="Arial MT"/>
              </a:rPr>
              <a:t>  </a:t>
            </a:r>
            <a:r>
              <a:rPr sz="4050" dirty="0">
                <a:latin typeface="Arial MT"/>
                <a:cs typeface="Arial MT"/>
              </a:rPr>
              <a:t>or</a:t>
            </a:r>
            <a:r>
              <a:rPr sz="4050" spc="285" dirty="0">
                <a:latin typeface="Arial MT"/>
                <a:cs typeface="Arial MT"/>
              </a:rPr>
              <a:t>  </a:t>
            </a:r>
            <a:r>
              <a:rPr sz="4050" u="heavy" spc="60" dirty="0">
                <a:uFill>
                  <a:solidFill>
                    <a:srgbClr val="080808"/>
                  </a:solidFill>
                </a:uFill>
                <a:latin typeface="Arial MT"/>
                <a:cs typeface="Arial MT"/>
              </a:rPr>
              <a:t>insertion</a:t>
            </a:r>
            <a:r>
              <a:rPr sz="4050" spc="280" dirty="0">
                <a:latin typeface="Arial MT"/>
                <a:cs typeface="Arial MT"/>
              </a:rPr>
              <a:t>  </a:t>
            </a:r>
            <a:r>
              <a:rPr sz="4050" dirty="0">
                <a:latin typeface="Arial MT"/>
                <a:cs typeface="Arial MT"/>
              </a:rPr>
              <a:t>mutations</a:t>
            </a:r>
            <a:r>
              <a:rPr sz="4050" spc="335" dirty="0">
                <a:latin typeface="Arial MT"/>
                <a:cs typeface="Arial MT"/>
              </a:rPr>
              <a:t>  </a:t>
            </a:r>
            <a:r>
              <a:rPr sz="4050" dirty="0">
                <a:latin typeface="Arial MT"/>
                <a:cs typeface="Arial MT"/>
              </a:rPr>
              <a:t>are</a:t>
            </a:r>
            <a:r>
              <a:rPr sz="4050" spc="200" dirty="0">
                <a:latin typeface="Arial MT"/>
                <a:cs typeface="Arial MT"/>
              </a:rPr>
              <a:t>  </a:t>
            </a:r>
            <a:r>
              <a:rPr sz="4050" spc="-20" dirty="0">
                <a:latin typeface="Arial MT"/>
                <a:cs typeface="Arial MT"/>
              </a:rPr>
              <a:t>most </a:t>
            </a:r>
            <a:r>
              <a:rPr sz="4050" dirty="0">
                <a:latin typeface="Arial MT"/>
                <a:cs typeface="Arial MT"/>
              </a:rPr>
              <a:t>disruptive</a:t>
            </a:r>
            <a:r>
              <a:rPr sz="4050" spc="565" dirty="0">
                <a:latin typeface="Arial MT"/>
                <a:cs typeface="Arial MT"/>
              </a:rPr>
              <a:t> </a:t>
            </a:r>
            <a:r>
              <a:rPr sz="4050" dirty="0">
                <a:latin typeface="Arial MT"/>
                <a:cs typeface="Arial MT"/>
              </a:rPr>
              <a:t>because</a:t>
            </a:r>
            <a:r>
              <a:rPr sz="4050" spc="459" dirty="0">
                <a:latin typeface="Arial MT"/>
                <a:cs typeface="Arial MT"/>
              </a:rPr>
              <a:t> </a:t>
            </a:r>
            <a:r>
              <a:rPr sz="4050" dirty="0">
                <a:latin typeface="Arial MT"/>
                <a:cs typeface="Arial MT"/>
              </a:rPr>
              <a:t>they</a:t>
            </a:r>
            <a:r>
              <a:rPr sz="4050" spc="409" dirty="0">
                <a:latin typeface="Arial MT"/>
                <a:cs typeface="Arial MT"/>
              </a:rPr>
              <a:t> </a:t>
            </a:r>
            <a:r>
              <a:rPr sz="4050" dirty="0">
                <a:latin typeface="Arial MT"/>
                <a:cs typeface="Arial MT"/>
              </a:rPr>
              <a:t>change</a:t>
            </a:r>
            <a:r>
              <a:rPr sz="4050" spc="420" dirty="0">
                <a:latin typeface="Arial MT"/>
                <a:cs typeface="Arial MT"/>
              </a:rPr>
              <a:t> </a:t>
            </a:r>
            <a:r>
              <a:rPr sz="4050" dirty="0">
                <a:latin typeface="Arial MT"/>
                <a:cs typeface="Arial MT"/>
              </a:rPr>
              <a:t>the</a:t>
            </a:r>
            <a:r>
              <a:rPr sz="4050" spc="265" dirty="0">
                <a:latin typeface="Arial MT"/>
                <a:cs typeface="Arial MT"/>
              </a:rPr>
              <a:t> </a:t>
            </a:r>
            <a:r>
              <a:rPr sz="4050" spc="-10" dirty="0">
                <a:latin typeface="Arial MT"/>
                <a:cs typeface="Arial MT"/>
              </a:rPr>
              <a:t>reading </a:t>
            </a:r>
            <a:r>
              <a:rPr sz="4050" dirty="0">
                <a:latin typeface="Arial MT"/>
                <a:cs typeface="Arial MT"/>
              </a:rPr>
              <a:t>frame,</a:t>
            </a:r>
            <a:r>
              <a:rPr sz="4050" spc="-55" dirty="0">
                <a:latin typeface="Arial MT"/>
                <a:cs typeface="Arial MT"/>
              </a:rPr>
              <a:t> </a:t>
            </a:r>
            <a:r>
              <a:rPr sz="4050" dirty="0">
                <a:latin typeface="Arial MT"/>
                <a:cs typeface="Arial MT"/>
              </a:rPr>
              <a:t>causing</a:t>
            </a:r>
            <a:r>
              <a:rPr sz="4050" spc="200" dirty="0">
                <a:latin typeface="Arial MT"/>
                <a:cs typeface="Arial MT"/>
              </a:rPr>
              <a:t> </a:t>
            </a:r>
            <a:r>
              <a:rPr sz="4050" dirty="0">
                <a:latin typeface="Arial MT"/>
                <a:cs typeface="Arial MT"/>
              </a:rPr>
              <a:t>a</a:t>
            </a:r>
            <a:r>
              <a:rPr sz="4050" spc="-140" dirty="0">
                <a:latin typeface="Arial MT"/>
                <a:cs typeface="Arial MT"/>
              </a:rPr>
              <a:t> </a:t>
            </a:r>
            <a:r>
              <a:rPr sz="4050" dirty="0">
                <a:latin typeface="Arial MT"/>
                <a:cs typeface="Arial MT"/>
              </a:rPr>
              <a:t>frame</a:t>
            </a:r>
            <a:r>
              <a:rPr sz="4050" spc="-10" dirty="0">
                <a:latin typeface="Arial MT"/>
                <a:cs typeface="Arial MT"/>
              </a:rPr>
              <a:t> </a:t>
            </a:r>
            <a:r>
              <a:rPr sz="4050" spc="70" dirty="0">
                <a:latin typeface="Arial MT"/>
                <a:cs typeface="Arial MT"/>
              </a:rPr>
              <a:t>shift.</a:t>
            </a:r>
            <a:endParaRPr sz="4050">
              <a:latin typeface="Arial MT"/>
              <a:cs typeface="Arial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2200" y="6451600"/>
            <a:ext cx="127000" cy="63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2900" y="3962400"/>
            <a:ext cx="4991100" cy="431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22900" y="2590800"/>
            <a:ext cx="4991100" cy="431800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387340" y="1262592"/>
          <a:ext cx="4978397" cy="4509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9145"/>
                <a:gridCol w="654050"/>
                <a:gridCol w="648969"/>
                <a:gridCol w="652779"/>
                <a:gridCol w="649604"/>
                <a:gridCol w="323850"/>
              </a:tblGrid>
              <a:tr h="420370"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805180" algn="l"/>
                          <a:tab pos="1452880" algn="l"/>
                        </a:tabLst>
                      </a:pPr>
                      <a:r>
                        <a:rPr sz="1900" spc="-25" dirty="0">
                          <a:solidFill>
                            <a:srgbClr val="0F0F0F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r>
                        <a:rPr sz="1900" dirty="0">
                          <a:solidFill>
                            <a:srgbClr val="0F0F0F"/>
                          </a:solidFill>
                          <a:latin typeface="Arial MT"/>
                          <a:cs typeface="Arial MT"/>
                        </a:rPr>
                        <a:t>	</a:t>
                      </a:r>
                      <a:r>
                        <a:rPr sz="1900" spc="-25" dirty="0">
                          <a:solidFill>
                            <a:srgbClr val="0E0E0E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r>
                        <a:rPr sz="1900" dirty="0">
                          <a:solidFill>
                            <a:srgbClr val="0E0E0E"/>
                          </a:solidFill>
                          <a:latin typeface="Arial MT"/>
                          <a:cs typeface="Arial MT"/>
                        </a:rPr>
                        <a:t>	</a:t>
                      </a:r>
                      <a:r>
                        <a:rPr sz="1900" spc="-25" dirty="0">
                          <a:solidFill>
                            <a:srgbClr val="111111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9525">
                      <a:solidFill>
                        <a:srgbClr val="606060"/>
                      </a:solidFill>
                      <a:prstDash val="solid"/>
                    </a:lnL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0606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spc="-25" dirty="0">
                          <a:solidFill>
                            <a:srgbClr val="1A1A1A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0606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spc="-25" dirty="0">
                          <a:solidFill>
                            <a:srgbClr val="212121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0606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spc="-25" dirty="0">
                          <a:solidFill>
                            <a:srgbClr val="151515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0606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spc="-25" dirty="0">
                          <a:latin typeface="Arial MT"/>
                          <a:cs typeface="Arial MT"/>
                        </a:rPr>
                        <a:t>GAC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0606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spc="-25" dirty="0">
                          <a:solidFill>
                            <a:srgbClr val="1F1F1F"/>
                          </a:solidFill>
                          <a:latin typeface="Arial MT"/>
                          <a:cs typeface="Arial MT"/>
                        </a:rPr>
                        <a:t>...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R w="9525">
                      <a:solidFill>
                        <a:srgbClr val="606060"/>
                      </a:solidFill>
                      <a:prstDash val="solid"/>
                    </a:lnR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06060"/>
                      </a:solidFill>
                      <a:prstDash val="solid"/>
                    </a:lnB>
                  </a:tcPr>
                </a:tc>
              </a:tr>
              <a:tr h="3668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31445">
                        <a:lnSpc>
                          <a:spcPct val="100000"/>
                        </a:lnSpc>
                        <a:tabLst>
                          <a:tab pos="772795" algn="l"/>
                        </a:tabLst>
                      </a:pPr>
                      <a:r>
                        <a:rPr sz="2000" spc="-25" dirty="0">
                          <a:solidFill>
                            <a:srgbClr val="212121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r>
                        <a:rPr sz="2000" dirty="0">
                          <a:solidFill>
                            <a:srgbClr val="212121"/>
                          </a:solidFill>
                          <a:latin typeface="Arial MT"/>
                          <a:cs typeface="Arial MT"/>
                        </a:rPr>
                        <a:t>	</a:t>
                      </a:r>
                      <a:r>
                        <a:rPr sz="2000" spc="5" dirty="0">
                          <a:solidFill>
                            <a:srgbClr val="954B59"/>
                          </a:solidFill>
                          <a:latin typeface="Arial MT"/>
                          <a:cs typeface="Arial MT"/>
                        </a:rPr>
                        <a:t>U</a:t>
                      </a:r>
                      <a:endParaRPr sz="20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606060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  <a:tr h="420370">
                <a:tc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824865" algn="l"/>
                          <a:tab pos="1490980" algn="l"/>
                        </a:tabLst>
                      </a:pPr>
                      <a:r>
                        <a:rPr sz="1900" spc="-25" dirty="0">
                          <a:solidFill>
                            <a:srgbClr val="161616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r>
                        <a:rPr sz="1900" dirty="0">
                          <a:solidFill>
                            <a:srgbClr val="161616"/>
                          </a:solidFill>
                          <a:latin typeface="Arial MT"/>
                          <a:cs typeface="Arial MT"/>
                        </a:rPr>
                        <a:t>	</a:t>
                      </a:r>
                      <a:r>
                        <a:rPr sz="1900" spc="-25" dirty="0">
                          <a:solidFill>
                            <a:srgbClr val="82313F"/>
                          </a:solidFill>
                          <a:latin typeface="Arial MT"/>
                          <a:cs typeface="Arial MT"/>
                        </a:rPr>
                        <a:t>UUU</a:t>
                      </a:r>
                      <a:r>
                        <a:rPr sz="1900" dirty="0">
                          <a:solidFill>
                            <a:srgbClr val="82313F"/>
                          </a:solidFill>
                          <a:latin typeface="Arial MT"/>
                          <a:cs typeface="Arial MT"/>
                        </a:rPr>
                        <a:t>	</a:t>
                      </a:r>
                      <a:r>
                        <a:rPr sz="1900" spc="-25" dirty="0">
                          <a:solidFill>
                            <a:srgbClr val="151515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9525">
                      <a:solidFill>
                        <a:srgbClr val="646767"/>
                      </a:solidFill>
                      <a:prstDash val="solid"/>
                    </a:lnL>
                    <a:lnT w="9525">
                      <a:solidFill>
                        <a:srgbClr val="646767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spc="-25" dirty="0">
                          <a:solidFill>
                            <a:srgbClr val="111111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T w="9525">
                      <a:solidFill>
                        <a:srgbClr val="646767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spc="-25" dirty="0">
                          <a:solidFill>
                            <a:srgbClr val="1F1F1F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T w="9525">
                      <a:solidFill>
                        <a:srgbClr val="646767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spc="-25" dirty="0">
                          <a:latin typeface="Arial MT"/>
                          <a:cs typeface="Arial MT"/>
                        </a:rPr>
                        <a:t>GAC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T w="9525">
                      <a:solidFill>
                        <a:srgbClr val="646767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spc="-25" dirty="0">
                          <a:solidFill>
                            <a:srgbClr val="131313"/>
                          </a:solidFill>
                          <a:latin typeface="Arial MT"/>
                          <a:cs typeface="Arial MT"/>
                        </a:rPr>
                        <a:t>GAC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T w="9525">
                      <a:solidFill>
                        <a:srgbClr val="646767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spc="-25" dirty="0">
                          <a:solidFill>
                            <a:srgbClr val="424242"/>
                          </a:solidFill>
                          <a:latin typeface="Arial MT"/>
                          <a:cs typeface="Arial MT"/>
                        </a:rPr>
                        <a:t>...</a:t>
                      </a:r>
                      <a:endParaRPr sz="190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R w="9525">
                      <a:solidFill>
                        <a:srgbClr val="646767"/>
                      </a:solidFill>
                      <a:prstDash val="solid"/>
                    </a:lnR>
                    <a:lnT w="9525">
                      <a:solidFill>
                        <a:srgbClr val="646767"/>
                      </a:solidFill>
                      <a:prstDash val="solid"/>
                    </a:lnT>
                    <a:lnB w="9525">
                      <a:solidFill>
                        <a:srgbClr val="64676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38229" y="299331"/>
            <a:ext cx="2165985" cy="5810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250"/>
              </a:lnSpc>
              <a:spcBef>
                <a:spcPts val="90"/>
              </a:spcBef>
            </a:pPr>
            <a:r>
              <a:rPr sz="2000" spc="-10" dirty="0">
                <a:solidFill>
                  <a:srgbClr val="000000"/>
                </a:solidFill>
                <a:latin typeface="Arial MT"/>
                <a:cs typeface="Arial MT"/>
              </a:rPr>
              <a:t>Size</a:t>
            </a:r>
            <a:r>
              <a:rPr sz="2000" spc="-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0C0C0C"/>
                </a:solidFill>
                <a:latin typeface="Arial MT"/>
                <a:cs typeface="Arial MT"/>
              </a:rPr>
              <a:t>of</a:t>
            </a:r>
            <a:r>
              <a:rPr sz="2000" spc="40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1C1C1C"/>
                </a:solidFill>
                <a:latin typeface="Arial MT"/>
                <a:cs typeface="Arial MT"/>
              </a:rPr>
              <a:t>a</a:t>
            </a:r>
            <a:r>
              <a:rPr sz="2000" spc="-15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Arial MT"/>
                <a:cs typeface="Arial MT"/>
              </a:rPr>
              <a:t>genetic</a:t>
            </a:r>
            <a:endParaRPr sz="2000">
              <a:latin typeface="Arial MT"/>
              <a:cs typeface="Arial MT"/>
            </a:endParaRPr>
          </a:p>
          <a:p>
            <a:pPr marL="14604">
              <a:lnSpc>
                <a:spcPts val="2130"/>
              </a:lnSpc>
            </a:pPr>
            <a:r>
              <a:rPr sz="1900" spc="55" dirty="0">
                <a:solidFill>
                  <a:srgbClr val="0C0C0C"/>
                </a:solidFill>
                <a:latin typeface="Arial MT"/>
                <a:cs typeface="Arial MT"/>
              </a:rPr>
              <a:t>code </a:t>
            </a:r>
            <a:r>
              <a:rPr sz="1900" spc="75" dirty="0">
                <a:solidFill>
                  <a:srgbClr val="000000"/>
                </a:solidFill>
                <a:latin typeface="Arial MT"/>
                <a:cs typeface="Arial MT"/>
              </a:rPr>
              <a:t>word</a:t>
            </a:r>
            <a:r>
              <a:rPr sz="1900" spc="-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900" spc="40" dirty="0">
                <a:solidFill>
                  <a:srgbClr val="111111"/>
                </a:solidFill>
                <a:latin typeface="Arial MT"/>
                <a:cs typeface="Arial MT"/>
              </a:rPr>
              <a:t>(codon)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37363" y="1251479"/>
            <a:ext cx="2205355" cy="4403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dirty="0">
                <a:solidFill>
                  <a:srgbClr val="1C1C1C"/>
                </a:solidFill>
                <a:latin typeface="Arial MT"/>
                <a:cs typeface="Arial MT"/>
              </a:rPr>
              <a:t>Original</a:t>
            </a:r>
            <a:r>
              <a:rPr sz="1900" spc="-30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1900" spc="-10" dirty="0">
                <a:solidFill>
                  <a:srgbClr val="1A1A1A"/>
                </a:solidFill>
                <a:latin typeface="Arial MT"/>
                <a:cs typeface="Arial MT"/>
              </a:rPr>
              <a:t>sequence</a:t>
            </a:r>
            <a:endParaRPr sz="19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sz="1900">
              <a:latin typeface="Arial MT"/>
              <a:cs typeface="Arial MT"/>
            </a:endParaRPr>
          </a:p>
          <a:p>
            <a:pPr marL="13335" marR="46355" indent="-1270">
              <a:lnSpc>
                <a:spcPct val="122900"/>
              </a:lnSpc>
            </a:pPr>
            <a:r>
              <a:rPr sz="2000" spc="-40" dirty="0">
                <a:solidFill>
                  <a:srgbClr val="0E0E0E"/>
                </a:solidFill>
                <a:latin typeface="Arial MT"/>
                <a:cs typeface="Arial MT"/>
              </a:rPr>
              <a:t>One</a:t>
            </a:r>
            <a:r>
              <a:rPr sz="2000" spc="-100" dirty="0">
                <a:solidFill>
                  <a:srgbClr val="0E0E0E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base</a:t>
            </a:r>
            <a:r>
              <a:rPr sz="2000" spc="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added </a:t>
            </a:r>
            <a:r>
              <a:rPr sz="2000" spc="-70" dirty="0">
                <a:solidFill>
                  <a:srgbClr val="161616"/>
                </a:solidFill>
                <a:latin typeface="Arial MT"/>
                <a:cs typeface="Arial MT"/>
              </a:rPr>
              <a:t>Sequence</a:t>
            </a:r>
            <a:r>
              <a:rPr sz="2000" spc="15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2000" spc="-60" dirty="0">
                <a:solidFill>
                  <a:srgbClr val="1A1A1A"/>
                </a:solidFill>
                <a:latin typeface="Arial MT"/>
                <a:cs typeface="Arial MT"/>
              </a:rPr>
              <a:t>disrupted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2000">
              <a:latin typeface="Arial MT"/>
              <a:cs typeface="Arial MT"/>
            </a:endParaRPr>
          </a:p>
          <a:p>
            <a:pPr marL="22225">
              <a:lnSpc>
                <a:spcPct val="100000"/>
              </a:lnSpc>
            </a:pPr>
            <a:r>
              <a:rPr sz="1950" spc="-10" dirty="0">
                <a:latin typeface="Trebuchet MS"/>
                <a:cs typeface="Trebuchet MS"/>
              </a:rPr>
              <a:t>Two</a:t>
            </a:r>
            <a:r>
              <a:rPr sz="1950" spc="-70" dirty="0">
                <a:latin typeface="Trebuchet MS"/>
                <a:cs typeface="Trebuchet MS"/>
              </a:rPr>
              <a:t> </a:t>
            </a:r>
            <a:r>
              <a:rPr sz="1950" spc="100" dirty="0">
                <a:latin typeface="Trebuchet MS"/>
                <a:cs typeface="Trebuchet MS"/>
              </a:rPr>
              <a:t>bases</a:t>
            </a:r>
            <a:r>
              <a:rPr sz="1950" spc="-5" dirty="0">
                <a:latin typeface="Trebuchet MS"/>
                <a:cs typeface="Trebuchet MS"/>
              </a:rPr>
              <a:t> </a:t>
            </a:r>
            <a:r>
              <a:rPr sz="1950" spc="-10" dirty="0">
                <a:solidFill>
                  <a:srgbClr val="0E0E0E"/>
                </a:solidFill>
                <a:latin typeface="Trebuchet MS"/>
                <a:cs typeface="Trebuchet MS"/>
              </a:rPr>
              <a:t>added</a:t>
            </a:r>
            <a:endParaRPr sz="1950">
              <a:latin typeface="Trebuchet MS"/>
              <a:cs typeface="Trebuchet MS"/>
            </a:endParaRPr>
          </a:p>
          <a:p>
            <a:pPr marL="13335">
              <a:lnSpc>
                <a:spcPct val="100000"/>
              </a:lnSpc>
              <a:spcBef>
                <a:spcPts val="560"/>
              </a:spcBef>
            </a:pPr>
            <a:r>
              <a:rPr sz="1950" spc="-35" dirty="0">
                <a:solidFill>
                  <a:srgbClr val="282828"/>
                </a:solidFill>
                <a:latin typeface="Arial MT"/>
                <a:cs typeface="Arial MT"/>
              </a:rPr>
              <a:t>Sequence</a:t>
            </a:r>
            <a:r>
              <a:rPr sz="1950" spc="-25" dirty="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sz="1950" spc="-10" dirty="0">
                <a:solidFill>
                  <a:srgbClr val="1C1C1C"/>
                </a:solidFill>
                <a:latin typeface="Arial MT"/>
                <a:cs typeface="Arial MT"/>
              </a:rPr>
              <a:t>disrupted</a:t>
            </a:r>
            <a:endParaRPr sz="19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9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1950">
              <a:latin typeface="Arial MT"/>
              <a:cs typeface="Arial MT"/>
            </a:endParaRPr>
          </a:p>
          <a:p>
            <a:pPr marL="13970" marR="5080" indent="5080">
              <a:lnSpc>
                <a:spcPct val="118400"/>
              </a:lnSpc>
            </a:pPr>
            <a:r>
              <a:rPr sz="1900" dirty="0">
                <a:latin typeface="Arial MT"/>
                <a:cs typeface="Arial MT"/>
              </a:rPr>
              <a:t>Three</a:t>
            </a:r>
            <a:r>
              <a:rPr sz="1900" spc="80" dirty="0">
                <a:latin typeface="Arial MT"/>
                <a:cs typeface="Arial MT"/>
              </a:rPr>
              <a:t> </a:t>
            </a:r>
            <a:r>
              <a:rPr sz="1900" dirty="0">
                <a:latin typeface="Arial MT"/>
                <a:cs typeface="Arial MT"/>
              </a:rPr>
              <a:t>bases</a:t>
            </a:r>
            <a:r>
              <a:rPr sz="1900" spc="305" dirty="0">
                <a:latin typeface="Arial MT"/>
                <a:cs typeface="Arial MT"/>
              </a:rPr>
              <a:t> </a:t>
            </a:r>
            <a:r>
              <a:rPr sz="1900" spc="-10" dirty="0">
                <a:latin typeface="Arial MT"/>
                <a:cs typeface="Arial MT"/>
              </a:rPr>
              <a:t>added </a:t>
            </a:r>
            <a:r>
              <a:rPr sz="1900" spc="-10" dirty="0">
                <a:solidFill>
                  <a:srgbClr val="0F0F0F"/>
                </a:solidFill>
                <a:latin typeface="Arial MT"/>
                <a:cs typeface="Arial MT"/>
              </a:rPr>
              <a:t>Sequence</a:t>
            </a:r>
            <a:r>
              <a:rPr sz="1900" spc="-50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1900" spc="-10" dirty="0">
                <a:solidFill>
                  <a:srgbClr val="1F1F1F"/>
                </a:solidFill>
                <a:latin typeface="Arial MT"/>
                <a:cs typeface="Arial MT"/>
              </a:rPr>
              <a:t>restored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64815" y="6178761"/>
            <a:ext cx="2350135" cy="661035"/>
          </a:xfrm>
          <a:prstGeom prst="rect">
            <a:avLst/>
          </a:prstGeom>
          <a:ln w="14816">
            <a:solidFill>
              <a:srgbClr val="707070"/>
            </a:solidFill>
          </a:ln>
        </p:spPr>
        <p:txBody>
          <a:bodyPr vert="horz" wrap="square" lIns="0" tIns="120014" rIns="0" bIns="0" rtlCol="0">
            <a:spAutoFit/>
          </a:bodyPr>
          <a:lstStyle/>
          <a:p>
            <a:pPr marL="867410">
              <a:lnSpc>
                <a:spcPct val="100000"/>
              </a:lnSpc>
              <a:spcBef>
                <a:spcPts val="944"/>
              </a:spcBef>
            </a:pPr>
            <a:r>
              <a:rPr sz="2850" baseline="1461" dirty="0">
                <a:solidFill>
                  <a:srgbClr val="131313"/>
                </a:solidFill>
                <a:latin typeface="Arial MT"/>
                <a:cs typeface="Arial MT"/>
              </a:rPr>
              <a:t>Wron</a:t>
            </a:r>
            <a:r>
              <a:rPr sz="2850" baseline="-7309" dirty="0">
                <a:solidFill>
                  <a:srgbClr val="131313"/>
                </a:solidFill>
                <a:latin typeface="Arial MT"/>
                <a:cs typeface="Arial MT"/>
              </a:rPr>
              <a:t>9</a:t>
            </a:r>
            <a:r>
              <a:rPr sz="2850" spc="-165" baseline="-7309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sz="1900" spc="-10" dirty="0">
                <a:solidFill>
                  <a:srgbClr val="0F0F0F"/>
                </a:solidFill>
                <a:latin typeface="Arial MT"/>
                <a:cs typeface="Arial MT"/>
              </a:rPr>
              <a:t>triplet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31</a:t>
            </a:fld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1800" y="3136900"/>
            <a:ext cx="952500" cy="431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9100" y="2108200"/>
            <a:ext cx="558800" cy="330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6900" y="2070100"/>
            <a:ext cx="2730500" cy="40386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0219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5"/>
              </a:spcBef>
            </a:pPr>
            <a:r>
              <a:rPr spc="350" dirty="0">
                <a:solidFill>
                  <a:srgbClr val="000000"/>
                </a:solidFill>
                <a:latin typeface="Cambria"/>
                <a:cs typeface="Cambria"/>
              </a:rPr>
              <a:t>Gene</a:t>
            </a:r>
            <a:r>
              <a:rPr spc="-7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180" dirty="0">
                <a:solidFill>
                  <a:srgbClr val="000000"/>
                </a:solidFill>
                <a:latin typeface="Cambria"/>
                <a:cs typeface="Cambria"/>
              </a:rPr>
              <a:t>Mutation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85058" y="1956329"/>
            <a:ext cx="4395470" cy="581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52220" indent="-1239520">
              <a:lnSpc>
                <a:spcPct val="100000"/>
              </a:lnSpc>
              <a:spcBef>
                <a:spcPts val="95"/>
              </a:spcBef>
              <a:buClr>
                <a:srgbClr val="0070B8"/>
              </a:buClr>
              <a:buChar char="•"/>
              <a:tabLst>
                <a:tab pos="1252220" algn="l"/>
                <a:tab pos="3348990" algn="l"/>
                <a:tab pos="4135120" algn="l"/>
              </a:tabLst>
            </a:pPr>
            <a:r>
              <a:rPr sz="3650" spc="-10" dirty="0">
                <a:latin typeface="Arial MT"/>
                <a:cs typeface="Arial MT"/>
              </a:rPr>
              <a:t>example</a:t>
            </a:r>
            <a:r>
              <a:rPr sz="3650" dirty="0">
                <a:latin typeface="Arial MT"/>
                <a:cs typeface="Arial MT"/>
              </a:rPr>
              <a:t>	</a:t>
            </a:r>
            <a:r>
              <a:rPr sz="3650" spc="-25" dirty="0">
                <a:latin typeface="Arial MT"/>
                <a:cs typeface="Arial MT"/>
              </a:rPr>
              <a:t>of</a:t>
            </a:r>
            <a:r>
              <a:rPr sz="3650" dirty="0">
                <a:latin typeface="Arial MT"/>
                <a:cs typeface="Arial MT"/>
              </a:rPr>
              <a:t>	</a:t>
            </a:r>
            <a:r>
              <a:rPr sz="3650" spc="-50" dirty="0">
                <a:latin typeface="Arial MT"/>
                <a:cs typeface="Arial MT"/>
              </a:rPr>
              <a:t>a</a:t>
            </a:r>
            <a:endParaRPr sz="36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9854" y="1956329"/>
            <a:ext cx="2460625" cy="581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50" u="heavy" spc="45" dirty="0">
                <a:uFill>
                  <a:solidFill>
                    <a:srgbClr val="181818"/>
                  </a:solidFill>
                </a:uFill>
                <a:latin typeface="Arial MT"/>
                <a:cs typeface="Arial MT"/>
              </a:rPr>
              <a:t>substitution</a:t>
            </a:r>
            <a:endParaRPr sz="36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5058" y="2477029"/>
            <a:ext cx="7205980" cy="3164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algn="just">
              <a:lnSpc>
                <a:spcPts val="4215"/>
              </a:lnSpc>
              <a:spcBef>
                <a:spcPts val="95"/>
              </a:spcBef>
            </a:pPr>
            <a:r>
              <a:rPr sz="3650" dirty="0">
                <a:latin typeface="Arial MT"/>
                <a:cs typeface="Arial MT"/>
              </a:rPr>
              <a:t>mutation</a:t>
            </a:r>
            <a:r>
              <a:rPr sz="3650" spc="160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is</a:t>
            </a:r>
            <a:r>
              <a:rPr sz="3650" spc="285" dirty="0">
                <a:latin typeface="Arial MT"/>
                <a:cs typeface="Arial MT"/>
              </a:rPr>
              <a:t> </a:t>
            </a:r>
            <a:r>
              <a:rPr sz="3650" dirty="0">
                <a:solidFill>
                  <a:srgbClr val="EF0505"/>
                </a:solidFill>
                <a:latin typeface="Arial MT"/>
                <a:cs typeface="Arial MT"/>
              </a:rPr>
              <a:t>sickle</a:t>
            </a:r>
            <a:r>
              <a:rPr sz="3650" spc="100" dirty="0">
                <a:solidFill>
                  <a:srgbClr val="EF0505"/>
                </a:solidFill>
                <a:latin typeface="Arial MT"/>
                <a:cs typeface="Arial MT"/>
              </a:rPr>
              <a:t> </a:t>
            </a:r>
            <a:r>
              <a:rPr sz="3650" dirty="0">
                <a:solidFill>
                  <a:srgbClr val="ED0707"/>
                </a:solidFill>
                <a:latin typeface="Arial MT"/>
                <a:cs typeface="Arial MT"/>
              </a:rPr>
              <a:t>cell</a:t>
            </a:r>
            <a:r>
              <a:rPr sz="3650" spc="150" dirty="0">
                <a:solidFill>
                  <a:srgbClr val="ED0707"/>
                </a:solidFill>
                <a:latin typeface="Arial MT"/>
                <a:cs typeface="Arial MT"/>
              </a:rPr>
              <a:t> </a:t>
            </a:r>
            <a:r>
              <a:rPr sz="3650" spc="-10" dirty="0">
                <a:latin typeface="Arial MT"/>
                <a:cs typeface="Arial MT"/>
              </a:rPr>
              <a:t>anemia.</a:t>
            </a:r>
            <a:endParaRPr sz="3650">
              <a:latin typeface="Arial MT"/>
              <a:cs typeface="Arial MT"/>
            </a:endParaRPr>
          </a:p>
          <a:p>
            <a:pPr marL="1442085" indent="-1429385" algn="just">
              <a:lnSpc>
                <a:spcPts val="4100"/>
              </a:lnSpc>
              <a:buClr>
                <a:srgbClr val="0370B8"/>
              </a:buClr>
              <a:buChar char="•"/>
              <a:tabLst>
                <a:tab pos="1442085" algn="l"/>
              </a:tabLst>
            </a:pPr>
            <a:r>
              <a:rPr sz="3650" dirty="0">
                <a:latin typeface="Arial MT"/>
                <a:cs typeface="Arial MT"/>
              </a:rPr>
              <a:t>one</a:t>
            </a:r>
            <a:r>
              <a:rPr sz="3650" spc="320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amino</a:t>
            </a:r>
            <a:r>
              <a:rPr sz="3650" spc="660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acid</a:t>
            </a:r>
            <a:r>
              <a:rPr sz="3650" spc="345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changes</a:t>
            </a:r>
            <a:r>
              <a:rPr sz="3650" spc="455" dirty="0">
                <a:latin typeface="Arial MT"/>
                <a:cs typeface="Arial MT"/>
              </a:rPr>
              <a:t> </a:t>
            </a:r>
            <a:r>
              <a:rPr sz="3650" spc="-25" dirty="0">
                <a:latin typeface="Arial MT"/>
                <a:cs typeface="Arial MT"/>
              </a:rPr>
              <a:t>in</a:t>
            </a:r>
            <a:endParaRPr sz="3650">
              <a:latin typeface="Arial MT"/>
              <a:cs typeface="Arial MT"/>
            </a:endParaRPr>
          </a:p>
          <a:p>
            <a:pPr marL="295910" algn="just">
              <a:lnSpc>
                <a:spcPts val="4070"/>
              </a:lnSpc>
            </a:pPr>
            <a:r>
              <a:rPr sz="3600" dirty="0">
                <a:latin typeface="Arial MT"/>
                <a:cs typeface="Arial MT"/>
              </a:rPr>
              <a:t>the</a:t>
            </a:r>
            <a:r>
              <a:rPr sz="3600" spc="114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hemoglobin.</a:t>
            </a:r>
            <a:endParaRPr sz="3600">
              <a:latin typeface="Arial MT"/>
              <a:cs typeface="Arial MT"/>
            </a:endParaRPr>
          </a:p>
          <a:p>
            <a:pPr marL="291465" marR="5080" indent="-279400" algn="just">
              <a:lnSpc>
                <a:spcPts val="4050"/>
              </a:lnSpc>
              <a:spcBef>
                <a:spcPts val="275"/>
              </a:spcBef>
              <a:buClr>
                <a:srgbClr val="086EBC"/>
              </a:buClr>
              <a:buChar char="•"/>
              <a:tabLst>
                <a:tab pos="295910" algn="l"/>
              </a:tabLst>
            </a:pPr>
            <a:r>
              <a:rPr sz="3650" dirty="0">
                <a:latin typeface="Arial MT"/>
                <a:cs typeface="Arial MT"/>
              </a:rPr>
              <a:t>The</a:t>
            </a:r>
            <a:r>
              <a:rPr sz="3650" spc="305" dirty="0">
                <a:latin typeface="Arial MT"/>
                <a:cs typeface="Arial MT"/>
              </a:rPr>
              <a:t>  </a:t>
            </a:r>
            <a:r>
              <a:rPr sz="3650" dirty="0">
                <a:latin typeface="Arial MT"/>
                <a:cs typeface="Arial MT"/>
              </a:rPr>
              <a:t>hemoglobin</a:t>
            </a:r>
            <a:r>
              <a:rPr sz="3650" spc="420" dirty="0">
                <a:latin typeface="Arial MT"/>
                <a:cs typeface="Arial MT"/>
              </a:rPr>
              <a:t>  </a:t>
            </a:r>
            <a:r>
              <a:rPr sz="3650" spc="110" dirty="0">
                <a:latin typeface="Arial MT"/>
                <a:cs typeface="Arial MT"/>
              </a:rPr>
              <a:t>still</a:t>
            </a:r>
            <a:r>
              <a:rPr sz="3650" spc="270" dirty="0">
                <a:latin typeface="Arial MT"/>
                <a:cs typeface="Arial MT"/>
              </a:rPr>
              <a:t>  </a:t>
            </a:r>
            <a:r>
              <a:rPr sz="3650" spc="50" dirty="0">
                <a:latin typeface="Arial MT"/>
                <a:cs typeface="Arial MT"/>
              </a:rPr>
              <a:t>functions 	</a:t>
            </a:r>
            <a:r>
              <a:rPr sz="3650" dirty="0">
                <a:latin typeface="Arial MT"/>
                <a:cs typeface="Arial MT"/>
              </a:rPr>
              <a:t>but</a:t>
            </a:r>
            <a:r>
              <a:rPr sz="3650" spc="-15" dirty="0">
                <a:latin typeface="Arial MT"/>
                <a:cs typeface="Arial MT"/>
              </a:rPr>
              <a:t>  </a:t>
            </a:r>
            <a:r>
              <a:rPr sz="3650" dirty="0">
                <a:latin typeface="Arial MT"/>
                <a:cs typeface="Arial MT"/>
              </a:rPr>
              <a:t>it</a:t>
            </a:r>
            <a:r>
              <a:rPr sz="3650" spc="120" dirty="0">
                <a:latin typeface="Arial MT"/>
                <a:cs typeface="Arial MT"/>
              </a:rPr>
              <a:t>  </a:t>
            </a:r>
            <a:r>
              <a:rPr sz="3650" spc="60" dirty="0">
                <a:latin typeface="Arial MT"/>
                <a:cs typeface="Arial MT"/>
              </a:rPr>
              <a:t>folds</a:t>
            </a:r>
            <a:r>
              <a:rPr sz="3650" spc="-20" dirty="0">
                <a:latin typeface="Arial MT"/>
                <a:cs typeface="Arial MT"/>
              </a:rPr>
              <a:t>  </a:t>
            </a:r>
            <a:r>
              <a:rPr sz="3650" dirty="0">
                <a:latin typeface="Arial MT"/>
                <a:cs typeface="Arial MT"/>
              </a:rPr>
              <a:t>differently</a:t>
            </a:r>
            <a:r>
              <a:rPr sz="3650" spc="125" dirty="0">
                <a:latin typeface="Arial MT"/>
                <a:cs typeface="Arial MT"/>
              </a:rPr>
              <a:t>  </a:t>
            </a:r>
            <a:r>
              <a:rPr sz="3650" spc="-10" dirty="0">
                <a:latin typeface="Arial MT"/>
                <a:cs typeface="Arial MT"/>
              </a:rPr>
              <a:t>changing 	</a:t>
            </a:r>
            <a:r>
              <a:rPr sz="3600" dirty="0">
                <a:latin typeface="Arial MT"/>
                <a:cs typeface="Arial MT"/>
              </a:rPr>
              <a:t>the</a:t>
            </a:r>
            <a:r>
              <a:rPr sz="3600" spc="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shape</a:t>
            </a:r>
            <a:r>
              <a:rPr sz="3600" spc="3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of</a:t>
            </a:r>
            <a:r>
              <a:rPr sz="3600" spc="18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the</a:t>
            </a:r>
            <a:r>
              <a:rPr sz="3600" spc="75" dirty="0">
                <a:latin typeface="Arial MT"/>
                <a:cs typeface="Arial MT"/>
              </a:rPr>
              <a:t> </a:t>
            </a:r>
            <a:r>
              <a:rPr sz="3600" spc="-20" dirty="0">
                <a:latin typeface="Arial MT"/>
                <a:cs typeface="Arial MT"/>
              </a:rPr>
              <a:t>RBC.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68306" y="1850812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35559">
            <a:solidFill>
              <a:srgbClr val="6969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139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5750" spc="204" dirty="0">
                <a:solidFill>
                  <a:srgbClr val="000000"/>
                </a:solidFill>
                <a:latin typeface="Cambria"/>
                <a:cs typeface="Cambria"/>
              </a:rPr>
              <a:t>Mutation</a:t>
            </a:r>
            <a:endParaRPr sz="575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2457" y="2132189"/>
            <a:ext cx="1913889" cy="499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100" dirty="0">
                <a:latin typeface="Trebuchet MS"/>
                <a:cs typeface="Trebuchet MS"/>
              </a:rPr>
              <a:t>Normal</a:t>
            </a:r>
            <a:r>
              <a:rPr sz="3100" spc="155" dirty="0">
                <a:latin typeface="Trebuchet MS"/>
                <a:cs typeface="Trebuchet MS"/>
              </a:rPr>
              <a:t> </a:t>
            </a:r>
            <a:r>
              <a:rPr sz="3100" spc="-25" dirty="0">
                <a:latin typeface="Trebuchet MS"/>
                <a:cs typeface="Trebuchet MS"/>
              </a:rPr>
              <a:t>He</a:t>
            </a:r>
            <a:endParaRPr sz="31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79362" y="1914058"/>
            <a:ext cx="1417320" cy="1388745"/>
          </a:xfrm>
          <a:prstGeom prst="rect">
            <a:avLst/>
          </a:prstGeom>
        </p:spPr>
        <p:txBody>
          <a:bodyPr vert="horz" wrap="square" lIns="0" tIns="23177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1825"/>
              </a:spcBef>
              <a:tabLst>
                <a:tab pos="613410" algn="l"/>
              </a:tabLst>
            </a:pPr>
            <a:r>
              <a:rPr sz="3100" spc="65" dirty="0">
                <a:latin typeface="Trebuchet MS"/>
                <a:cs typeface="Trebuchet MS"/>
              </a:rPr>
              <a:t>o</a:t>
            </a:r>
            <a:r>
              <a:rPr sz="3100" dirty="0">
                <a:latin typeface="Trebuchet MS"/>
                <a:cs typeface="Trebuchet MS"/>
              </a:rPr>
              <a:t>	</a:t>
            </a:r>
            <a:r>
              <a:rPr sz="3100" spc="30" dirty="0">
                <a:latin typeface="Trebuchet MS"/>
                <a:cs typeface="Trebuchet MS"/>
              </a:rPr>
              <a:t>obin</a:t>
            </a:r>
            <a:endParaRPr sz="3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3000" spc="-25" dirty="0">
                <a:latin typeface="Trebuchet MS"/>
                <a:cs typeface="Trebuchet MS"/>
              </a:rPr>
              <a:t>MCA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28266" y="2132189"/>
            <a:ext cx="4194810" cy="499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834640" algn="l"/>
                <a:tab pos="3406140" algn="l"/>
              </a:tabLst>
            </a:pPr>
            <a:r>
              <a:rPr sz="3100" spc="60" dirty="0">
                <a:latin typeface="Trebuchet MS"/>
                <a:cs typeface="Trebuchet MS"/>
              </a:rPr>
              <a:t>Sickle</a:t>
            </a:r>
            <a:r>
              <a:rPr sz="3100" spc="-65" dirty="0">
                <a:latin typeface="Trebuchet MS"/>
                <a:cs typeface="Trebuchet MS"/>
              </a:rPr>
              <a:t> </a:t>
            </a:r>
            <a:r>
              <a:rPr sz="3100" dirty="0">
                <a:latin typeface="Trebuchet MS"/>
                <a:cs typeface="Trebuchet MS"/>
              </a:rPr>
              <a:t>Cell </a:t>
            </a:r>
            <a:r>
              <a:rPr sz="3100" spc="45" dirty="0">
                <a:latin typeface="Trebuchet MS"/>
                <a:cs typeface="Trebuchet MS"/>
              </a:rPr>
              <a:t>He</a:t>
            </a:r>
            <a:r>
              <a:rPr sz="3100" dirty="0">
                <a:latin typeface="Trebuchet MS"/>
                <a:cs typeface="Trebuchet MS"/>
              </a:rPr>
              <a:t>	</a:t>
            </a:r>
            <a:r>
              <a:rPr sz="3100" spc="65" dirty="0">
                <a:latin typeface="Trebuchet MS"/>
                <a:cs typeface="Trebuchet MS"/>
              </a:rPr>
              <a:t>o</a:t>
            </a:r>
            <a:r>
              <a:rPr sz="3100" dirty="0">
                <a:latin typeface="Trebuchet MS"/>
                <a:cs typeface="Trebuchet MS"/>
              </a:rPr>
              <a:t>	</a:t>
            </a:r>
            <a:r>
              <a:rPr sz="3100" spc="-20" dirty="0">
                <a:latin typeface="Trebuchet MS"/>
                <a:cs typeface="Trebuchet MS"/>
              </a:rPr>
              <a:t>obin</a:t>
            </a:r>
            <a:endParaRPr sz="31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7662" y="2613321"/>
            <a:ext cx="4327525" cy="1363980"/>
          </a:xfrm>
          <a:prstGeom prst="rect">
            <a:avLst/>
          </a:prstGeom>
        </p:spPr>
        <p:txBody>
          <a:bodyPr vert="horz" wrap="square" lIns="0" tIns="218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20"/>
              </a:spcBef>
              <a:tabLst>
                <a:tab pos="1346200" algn="l"/>
                <a:tab pos="2400300" algn="l"/>
              </a:tabLst>
            </a:pPr>
            <a:r>
              <a:rPr sz="3000" spc="-25" dirty="0">
                <a:latin typeface="Trebuchet MS"/>
                <a:cs typeface="Trebuchet MS"/>
              </a:rPr>
              <a:t>DNA</a:t>
            </a:r>
            <a:r>
              <a:rPr sz="3000" dirty="0">
                <a:latin typeface="Trebuchet MS"/>
                <a:cs typeface="Trebuchet MS"/>
              </a:rPr>
              <a:t>	</a:t>
            </a:r>
            <a:r>
              <a:rPr sz="3000" spc="-25" dirty="0">
                <a:latin typeface="Trebuchet MS"/>
                <a:cs typeface="Trebuchet MS"/>
              </a:rPr>
              <a:t>GGA</a:t>
            </a:r>
            <a:r>
              <a:rPr sz="3000" dirty="0">
                <a:latin typeface="Trebuchet MS"/>
                <a:cs typeface="Trebuchet MS"/>
              </a:rPr>
              <a:t>	</a:t>
            </a:r>
            <a:r>
              <a:rPr sz="3000" spc="-25" dirty="0">
                <a:latin typeface="Trebuchet MS"/>
                <a:cs typeface="Trebuchet MS"/>
              </a:rPr>
              <a:t>CA</a:t>
            </a:r>
            <a:endParaRPr sz="3000">
              <a:latin typeface="Trebuchet MS"/>
              <a:cs typeface="Trebuchet MS"/>
            </a:endParaRPr>
          </a:p>
          <a:p>
            <a:pPr marL="14604">
              <a:lnSpc>
                <a:spcPct val="100000"/>
              </a:lnSpc>
              <a:spcBef>
                <a:spcPts val="1650"/>
              </a:spcBef>
              <a:tabLst>
                <a:tab pos="1358900" algn="l"/>
                <a:tab pos="2501900" algn="l"/>
                <a:tab pos="3543300" algn="l"/>
              </a:tabLst>
            </a:pPr>
            <a:r>
              <a:rPr sz="3050" spc="175" dirty="0">
                <a:latin typeface="Trebuchet MS"/>
                <a:cs typeface="Trebuchet MS"/>
              </a:rPr>
              <a:t>mRNA</a:t>
            </a:r>
            <a:r>
              <a:rPr sz="3050" dirty="0">
                <a:latin typeface="Trebuchet MS"/>
                <a:cs typeface="Trebuchet MS"/>
              </a:rPr>
              <a:t>	</a:t>
            </a:r>
            <a:r>
              <a:rPr sz="3050" spc="155" dirty="0">
                <a:latin typeface="Trebuchet MS"/>
                <a:cs typeface="Trebuchet MS"/>
              </a:rPr>
              <a:t>CCU</a:t>
            </a:r>
            <a:r>
              <a:rPr sz="3050" dirty="0">
                <a:latin typeface="Trebuchet MS"/>
                <a:cs typeface="Trebuchet MS"/>
              </a:rPr>
              <a:t>	</a:t>
            </a:r>
            <a:r>
              <a:rPr sz="3050" spc="160" dirty="0">
                <a:latin typeface="Trebuchet MS"/>
                <a:cs typeface="Trebuchet MS"/>
              </a:rPr>
              <a:t>GAA</a:t>
            </a:r>
            <a:r>
              <a:rPr sz="3050" dirty="0">
                <a:latin typeface="Trebuchet MS"/>
                <a:cs typeface="Trebuchet MS"/>
              </a:rPr>
              <a:t>	</a:t>
            </a:r>
            <a:r>
              <a:rPr sz="3050" spc="150" dirty="0">
                <a:latin typeface="Trebuchet MS"/>
                <a:cs typeface="Trebuchet MS"/>
              </a:rPr>
              <a:t>CPU</a:t>
            </a:r>
            <a:endParaRPr sz="30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68448" y="2817636"/>
            <a:ext cx="2839720" cy="485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078865" algn="l"/>
                <a:tab pos="2042795" algn="l"/>
              </a:tabLst>
            </a:pPr>
            <a:r>
              <a:rPr sz="3000" spc="-25" dirty="0">
                <a:latin typeface="Trebuchet MS"/>
                <a:cs typeface="Trebuchet MS"/>
              </a:rPr>
              <a:t>GGA</a:t>
            </a:r>
            <a:r>
              <a:rPr sz="3000" dirty="0">
                <a:latin typeface="Trebuchet MS"/>
                <a:cs typeface="Trebuchet MS"/>
              </a:rPr>
              <a:t>	</a:t>
            </a:r>
            <a:r>
              <a:rPr sz="3000" spc="110" dirty="0">
                <a:latin typeface="Trebuchet MS"/>
                <a:cs typeface="Trebuchet MS"/>
              </a:rPr>
              <a:t>CAT</a:t>
            </a:r>
            <a:r>
              <a:rPr sz="3000" dirty="0">
                <a:latin typeface="Trebuchet MS"/>
                <a:cs typeface="Trebuchet MS"/>
              </a:rPr>
              <a:t>	</a:t>
            </a:r>
            <a:r>
              <a:rPr sz="3000" spc="120" dirty="0">
                <a:latin typeface="Trebuchet MS"/>
                <a:cs typeface="Trebuchet MS"/>
              </a:rPr>
              <a:t>MCA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55362" y="3262133"/>
            <a:ext cx="2976880" cy="1393190"/>
          </a:xfrm>
          <a:prstGeom prst="rect">
            <a:avLst/>
          </a:prstGeom>
        </p:spPr>
        <p:txBody>
          <a:bodyPr vert="horz" wrap="square" lIns="0" tIns="23622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860"/>
              </a:spcBef>
              <a:tabLst>
                <a:tab pos="1033780" algn="l"/>
                <a:tab pos="2095500" algn="l"/>
              </a:tabLst>
            </a:pPr>
            <a:r>
              <a:rPr sz="3050" spc="155" dirty="0">
                <a:latin typeface="Trebuchet MS"/>
                <a:cs typeface="Trebuchet MS"/>
              </a:rPr>
              <a:t>CCU</a:t>
            </a:r>
            <a:r>
              <a:rPr sz="3050" dirty="0">
                <a:latin typeface="Trebuchet MS"/>
                <a:cs typeface="Trebuchet MS"/>
              </a:rPr>
              <a:t>	</a:t>
            </a:r>
            <a:r>
              <a:rPr sz="3050" spc="125" dirty="0">
                <a:latin typeface="Trebuchet MS"/>
                <a:cs typeface="Trebuchet MS"/>
              </a:rPr>
              <a:t>IUA</a:t>
            </a:r>
            <a:r>
              <a:rPr sz="3050" dirty="0">
                <a:latin typeface="Trebuchet MS"/>
                <a:cs typeface="Trebuchet MS"/>
              </a:rPr>
              <a:t>	</a:t>
            </a:r>
            <a:r>
              <a:rPr sz="3050" spc="150" dirty="0">
                <a:latin typeface="Trebuchet MS"/>
                <a:cs typeface="Trebuchet MS"/>
              </a:rPr>
              <a:t>CPU</a:t>
            </a:r>
            <a:endParaRPr sz="30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739"/>
              </a:spcBef>
              <a:tabLst>
                <a:tab pos="1155700" algn="l"/>
                <a:tab pos="2185670" algn="l"/>
              </a:tabLst>
            </a:pPr>
            <a:r>
              <a:rPr sz="3000" spc="-25" dirty="0">
                <a:latin typeface="Trebuchet MS"/>
                <a:cs typeface="Trebuchet MS"/>
              </a:rPr>
              <a:t>PRO</a:t>
            </a:r>
            <a:r>
              <a:rPr sz="3000" dirty="0">
                <a:latin typeface="Trebuchet MS"/>
                <a:cs typeface="Trebuchet MS"/>
              </a:rPr>
              <a:t>	</a:t>
            </a:r>
            <a:r>
              <a:rPr sz="3000" spc="140" dirty="0">
                <a:solidFill>
                  <a:srgbClr val="FB080A"/>
                </a:solidFill>
                <a:latin typeface="Trebuchet MS"/>
                <a:cs typeface="Trebuchet MS"/>
              </a:rPr>
              <a:t>VAL</a:t>
            </a:r>
            <a:r>
              <a:rPr sz="3000" dirty="0">
                <a:solidFill>
                  <a:srgbClr val="FB080A"/>
                </a:solidFill>
                <a:latin typeface="Trebuchet MS"/>
                <a:cs typeface="Trebuchet MS"/>
              </a:rPr>
              <a:t>	</a:t>
            </a:r>
            <a:r>
              <a:rPr sz="3000" spc="155" dirty="0">
                <a:latin typeface="Trebuchet MS"/>
                <a:cs typeface="Trebuchet MS"/>
              </a:rPr>
              <a:t>ARG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2252" y="4170186"/>
            <a:ext cx="4366260" cy="4851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483360" algn="l"/>
                <a:tab pos="2512695" algn="l"/>
                <a:tab pos="3631565" algn="l"/>
              </a:tabLst>
            </a:pPr>
            <a:r>
              <a:rPr sz="3000" spc="-20" dirty="0">
                <a:latin typeface="Trebuchet MS"/>
                <a:cs typeface="Trebuchet MS"/>
              </a:rPr>
              <a:t>A.A.</a:t>
            </a:r>
            <a:r>
              <a:rPr sz="3000" dirty="0">
                <a:latin typeface="Trebuchet MS"/>
                <a:cs typeface="Trebuchet MS"/>
              </a:rPr>
              <a:t>	</a:t>
            </a:r>
            <a:r>
              <a:rPr sz="3000" spc="-25" dirty="0">
                <a:latin typeface="Trebuchet MS"/>
                <a:cs typeface="Trebuchet MS"/>
              </a:rPr>
              <a:t>PRO</a:t>
            </a:r>
            <a:r>
              <a:rPr sz="3000" dirty="0">
                <a:latin typeface="Trebuchet MS"/>
                <a:cs typeface="Trebuchet MS"/>
              </a:rPr>
              <a:t>	</a:t>
            </a:r>
            <a:r>
              <a:rPr sz="3000" spc="-25" dirty="0">
                <a:solidFill>
                  <a:srgbClr val="E41311"/>
                </a:solidFill>
                <a:latin typeface="Trebuchet MS"/>
                <a:cs typeface="Trebuchet MS"/>
              </a:rPr>
              <a:t>GLU</a:t>
            </a:r>
            <a:r>
              <a:rPr sz="3000" dirty="0">
                <a:solidFill>
                  <a:srgbClr val="E41311"/>
                </a:solidFill>
                <a:latin typeface="Trebuchet MS"/>
                <a:cs typeface="Trebuchet MS"/>
              </a:rPr>
              <a:t>	</a:t>
            </a:r>
            <a:r>
              <a:rPr sz="3000" spc="-25" dirty="0">
                <a:latin typeface="Trebuchet MS"/>
                <a:cs typeface="Trebuchet MS"/>
              </a:rPr>
              <a:t>ARG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33</a:t>
            </a:fld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66300" y="2082800"/>
            <a:ext cx="2527300" cy="29591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79100" y="4584700"/>
            <a:ext cx="1333500" cy="2286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0219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5"/>
              </a:spcBef>
            </a:pPr>
            <a:r>
              <a:rPr spc="350" dirty="0">
                <a:solidFill>
                  <a:srgbClr val="000000"/>
                </a:solidFill>
                <a:latin typeface="Cambria"/>
                <a:cs typeface="Cambria"/>
              </a:rPr>
              <a:t>Gene</a:t>
            </a:r>
            <a:r>
              <a:rPr spc="-7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180" dirty="0">
                <a:solidFill>
                  <a:srgbClr val="000000"/>
                </a:solidFill>
                <a:latin typeface="Cambria"/>
                <a:cs typeface="Cambria"/>
              </a:rPr>
              <a:t>Mutation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85058" y="1962326"/>
            <a:ext cx="7810500" cy="315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5435" indent="-292100" algn="just">
              <a:lnSpc>
                <a:spcPts val="4105"/>
              </a:lnSpc>
              <a:spcBef>
                <a:spcPts val="95"/>
              </a:spcBef>
              <a:buClr>
                <a:srgbClr val="0070B8"/>
              </a:buClr>
              <a:buChar char="•"/>
              <a:tabLst>
                <a:tab pos="305435" algn="l"/>
              </a:tabLst>
            </a:pPr>
            <a:r>
              <a:rPr sz="3550" dirty="0">
                <a:solidFill>
                  <a:srgbClr val="DB0708"/>
                </a:solidFill>
                <a:latin typeface="Arial MT"/>
                <a:cs typeface="Arial MT"/>
              </a:rPr>
              <a:t>Huntington's</a:t>
            </a:r>
            <a:r>
              <a:rPr sz="3550" spc="155" dirty="0">
                <a:solidFill>
                  <a:srgbClr val="DB0708"/>
                </a:solidFill>
                <a:latin typeface="Arial MT"/>
                <a:cs typeface="Arial MT"/>
              </a:rPr>
              <a:t>  </a:t>
            </a:r>
            <a:r>
              <a:rPr sz="3550" dirty="0">
                <a:solidFill>
                  <a:srgbClr val="ED0505"/>
                </a:solidFill>
                <a:latin typeface="Arial MT"/>
                <a:cs typeface="Arial MT"/>
              </a:rPr>
              <a:t>Disease</a:t>
            </a:r>
            <a:r>
              <a:rPr sz="3550" spc="844" dirty="0">
                <a:solidFill>
                  <a:srgbClr val="ED0505"/>
                </a:solidFill>
                <a:latin typeface="Arial MT"/>
                <a:cs typeface="Arial MT"/>
              </a:rPr>
              <a:t> </a:t>
            </a:r>
            <a:r>
              <a:rPr sz="3550" dirty="0">
                <a:latin typeface="Arial MT"/>
                <a:cs typeface="Arial MT"/>
              </a:rPr>
              <a:t>is</a:t>
            </a:r>
            <a:r>
              <a:rPr sz="3550" spc="90" dirty="0">
                <a:latin typeface="Arial MT"/>
                <a:cs typeface="Arial MT"/>
              </a:rPr>
              <a:t>  </a:t>
            </a:r>
            <a:r>
              <a:rPr sz="3550" spc="-10" dirty="0">
                <a:latin typeface="Arial MT"/>
                <a:cs typeface="Arial MT"/>
              </a:rPr>
              <a:t>caused</a:t>
            </a:r>
            <a:endParaRPr sz="3550">
              <a:latin typeface="Arial MT"/>
              <a:cs typeface="Arial MT"/>
            </a:endParaRPr>
          </a:p>
          <a:p>
            <a:pPr marL="299720" algn="just">
              <a:lnSpc>
                <a:spcPts val="4140"/>
              </a:lnSpc>
            </a:pPr>
            <a:r>
              <a:rPr sz="3700" spc="-50" dirty="0">
                <a:latin typeface="Arial MT"/>
                <a:cs typeface="Arial MT"/>
              </a:rPr>
              <a:t>an</a:t>
            </a:r>
            <a:r>
              <a:rPr sz="3700" spc="5" dirty="0">
                <a:latin typeface="Arial MT"/>
                <a:cs typeface="Arial MT"/>
              </a:rPr>
              <a:t> </a:t>
            </a:r>
            <a:r>
              <a:rPr sz="3700" u="heavy" dirty="0">
                <a:uFill>
                  <a:solidFill>
                    <a:srgbClr val="181818"/>
                  </a:solidFill>
                </a:uFill>
                <a:latin typeface="Arial MT"/>
                <a:cs typeface="Arial MT"/>
              </a:rPr>
              <a:t>insenion</a:t>
            </a:r>
            <a:r>
              <a:rPr sz="3700" u="heavy" spc="235" dirty="0">
                <a:uFill>
                  <a:solidFill>
                    <a:srgbClr val="181818"/>
                  </a:solidFill>
                </a:uFill>
                <a:latin typeface="Arial MT"/>
                <a:cs typeface="Arial MT"/>
              </a:rPr>
              <a:t> </a:t>
            </a:r>
            <a:r>
              <a:rPr sz="3700" u="heavy" spc="-10" dirty="0">
                <a:uFill>
                  <a:solidFill>
                    <a:srgbClr val="181818"/>
                  </a:solidFill>
                </a:uFill>
                <a:latin typeface="Arial MT"/>
                <a:cs typeface="Arial MT"/>
              </a:rPr>
              <a:t>mutation.</a:t>
            </a:r>
            <a:endParaRPr sz="3700">
              <a:latin typeface="Arial MT"/>
              <a:cs typeface="Arial MT"/>
            </a:endParaRPr>
          </a:p>
          <a:p>
            <a:pPr marL="298450" marR="5080" indent="-286385" algn="just">
              <a:lnSpc>
                <a:spcPct val="92400"/>
              </a:lnSpc>
              <a:spcBef>
                <a:spcPts val="190"/>
              </a:spcBef>
              <a:buChar char="•"/>
              <a:tabLst>
                <a:tab pos="298450" algn="l"/>
                <a:tab pos="304800" algn="l"/>
              </a:tabLst>
            </a:pPr>
            <a:r>
              <a:rPr sz="3650" dirty="0">
                <a:solidFill>
                  <a:srgbClr val="0370B8"/>
                </a:solidFill>
                <a:latin typeface="Arial MT"/>
                <a:cs typeface="Arial MT"/>
              </a:rPr>
              <a:t>	</a:t>
            </a:r>
            <a:r>
              <a:rPr sz="3650" dirty="0">
                <a:latin typeface="Arial MT"/>
                <a:cs typeface="Arial MT"/>
              </a:rPr>
              <a:t>People</a:t>
            </a:r>
            <a:r>
              <a:rPr sz="3650" spc="760" dirty="0">
                <a:latin typeface="Arial MT"/>
                <a:cs typeface="Arial MT"/>
              </a:rPr>
              <a:t>  </a:t>
            </a:r>
            <a:r>
              <a:rPr sz="3650" dirty="0">
                <a:latin typeface="Arial MT"/>
                <a:cs typeface="Arial MT"/>
              </a:rPr>
              <a:t>with</a:t>
            </a:r>
            <a:r>
              <a:rPr sz="3650" spc="680" dirty="0">
                <a:latin typeface="Arial MT"/>
                <a:cs typeface="Arial MT"/>
              </a:rPr>
              <a:t>  </a:t>
            </a:r>
            <a:r>
              <a:rPr sz="3650" spc="95" dirty="0">
                <a:latin typeface="Arial MT"/>
                <a:cs typeface="Arial MT"/>
              </a:rPr>
              <a:t>this</a:t>
            </a:r>
            <a:r>
              <a:rPr sz="3650" spc="685" dirty="0">
                <a:latin typeface="Arial MT"/>
                <a:cs typeface="Arial MT"/>
              </a:rPr>
              <a:t>  </a:t>
            </a:r>
            <a:r>
              <a:rPr sz="3650" dirty="0">
                <a:latin typeface="Arial MT"/>
                <a:cs typeface="Arial MT"/>
              </a:rPr>
              <a:t>disorder</a:t>
            </a:r>
            <a:r>
              <a:rPr sz="3650" spc="815" dirty="0">
                <a:latin typeface="Arial MT"/>
                <a:cs typeface="Arial MT"/>
              </a:rPr>
              <a:t>  </a:t>
            </a:r>
            <a:r>
              <a:rPr sz="3650" spc="-20" dirty="0">
                <a:latin typeface="Arial MT"/>
                <a:cs typeface="Arial MT"/>
              </a:rPr>
              <a:t>have </a:t>
            </a:r>
            <a:r>
              <a:rPr sz="3650" dirty="0">
                <a:latin typeface="Arial MT"/>
                <a:cs typeface="Arial MT"/>
              </a:rPr>
              <a:t>involuntary</a:t>
            </a:r>
            <a:r>
              <a:rPr sz="3650" spc="165" dirty="0">
                <a:latin typeface="Arial MT"/>
                <a:cs typeface="Arial MT"/>
              </a:rPr>
              <a:t>  </a:t>
            </a:r>
            <a:r>
              <a:rPr sz="3650" dirty="0">
                <a:latin typeface="Arial MT"/>
                <a:cs typeface="Arial MT"/>
              </a:rPr>
              <a:t>movement</a:t>
            </a:r>
            <a:r>
              <a:rPr sz="3650" spc="130" dirty="0">
                <a:latin typeface="Arial MT"/>
                <a:cs typeface="Arial MT"/>
              </a:rPr>
              <a:t>  </a:t>
            </a:r>
            <a:r>
              <a:rPr sz="3650" dirty="0">
                <a:latin typeface="Arial MT"/>
                <a:cs typeface="Arial MT"/>
              </a:rPr>
              <a:t>and</a:t>
            </a:r>
            <a:r>
              <a:rPr sz="3650" spc="-40" dirty="0">
                <a:latin typeface="Arial MT"/>
                <a:cs typeface="Arial MT"/>
              </a:rPr>
              <a:t>  </a:t>
            </a:r>
            <a:r>
              <a:rPr sz="3650" dirty="0">
                <a:latin typeface="Arial MT"/>
                <a:cs typeface="Arial MT"/>
              </a:rPr>
              <a:t>loss</a:t>
            </a:r>
            <a:r>
              <a:rPr sz="3650" spc="-15" dirty="0">
                <a:latin typeface="Arial MT"/>
                <a:cs typeface="Arial MT"/>
              </a:rPr>
              <a:t>  </a:t>
            </a:r>
            <a:r>
              <a:rPr sz="3650" spc="-25" dirty="0">
                <a:latin typeface="Arial MT"/>
                <a:cs typeface="Arial MT"/>
              </a:rPr>
              <a:t>of </a:t>
            </a:r>
            <a:r>
              <a:rPr sz="3700" dirty="0">
                <a:latin typeface="Arial MT"/>
                <a:cs typeface="Arial MT"/>
              </a:rPr>
              <a:t>motor</a:t>
            </a:r>
            <a:r>
              <a:rPr sz="3700" spc="555" dirty="0">
                <a:latin typeface="Arial MT"/>
                <a:cs typeface="Arial MT"/>
              </a:rPr>
              <a:t>  </a:t>
            </a:r>
            <a:r>
              <a:rPr sz="3700" dirty="0">
                <a:latin typeface="Arial MT"/>
                <a:cs typeface="Arial MT"/>
              </a:rPr>
              <a:t>control.</a:t>
            </a:r>
            <a:r>
              <a:rPr sz="3700" spc="484" dirty="0">
                <a:latin typeface="Arial MT"/>
                <a:cs typeface="Arial MT"/>
              </a:rPr>
              <a:t>    </a:t>
            </a:r>
            <a:r>
              <a:rPr sz="3700" dirty="0">
                <a:latin typeface="Arial MT"/>
                <a:cs typeface="Arial MT"/>
              </a:rPr>
              <a:t>They</a:t>
            </a:r>
            <a:r>
              <a:rPr sz="3700" spc="509" dirty="0">
                <a:latin typeface="Arial MT"/>
                <a:cs typeface="Arial MT"/>
              </a:rPr>
              <a:t>  </a:t>
            </a:r>
            <a:r>
              <a:rPr sz="3700" spc="-10" dirty="0">
                <a:latin typeface="Arial MT"/>
                <a:cs typeface="Arial MT"/>
              </a:rPr>
              <a:t>eventually </a:t>
            </a:r>
            <a:r>
              <a:rPr sz="3650" dirty="0">
                <a:latin typeface="Arial MT"/>
                <a:cs typeface="Arial MT"/>
              </a:rPr>
              <a:t>have</a:t>
            </a:r>
            <a:r>
              <a:rPr sz="3650" spc="135" dirty="0">
                <a:latin typeface="Arial MT"/>
                <a:cs typeface="Arial MT"/>
              </a:rPr>
              <a:t>  </a:t>
            </a:r>
            <a:r>
              <a:rPr sz="3650" dirty="0">
                <a:latin typeface="Arial MT"/>
                <a:cs typeface="Arial MT"/>
              </a:rPr>
              <a:t>memory</a:t>
            </a:r>
            <a:r>
              <a:rPr sz="3650" spc="254" dirty="0">
                <a:latin typeface="Arial MT"/>
                <a:cs typeface="Arial MT"/>
              </a:rPr>
              <a:t>  </a:t>
            </a:r>
            <a:r>
              <a:rPr sz="3650" dirty="0">
                <a:latin typeface="Arial MT"/>
                <a:cs typeface="Arial MT"/>
              </a:rPr>
              <a:t>loss</a:t>
            </a:r>
            <a:r>
              <a:rPr sz="3650" spc="150" dirty="0">
                <a:latin typeface="Arial MT"/>
                <a:cs typeface="Arial MT"/>
              </a:rPr>
              <a:t>  </a:t>
            </a:r>
            <a:r>
              <a:rPr sz="3650" dirty="0">
                <a:latin typeface="Arial MT"/>
                <a:cs typeface="Arial MT"/>
              </a:rPr>
              <a:t>and</a:t>
            </a:r>
            <a:r>
              <a:rPr sz="3650" spc="135" dirty="0">
                <a:latin typeface="Arial MT"/>
                <a:cs typeface="Arial MT"/>
              </a:rPr>
              <a:t>  </a:t>
            </a:r>
            <a:r>
              <a:rPr sz="3650" spc="-10" dirty="0">
                <a:latin typeface="Arial MT"/>
                <a:cs typeface="Arial MT"/>
              </a:rPr>
              <a:t>dementia.</a:t>
            </a:r>
            <a:endParaRPr sz="36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5547" y="5061479"/>
            <a:ext cx="4891405" cy="581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50" dirty="0">
                <a:latin typeface="Arial MT"/>
                <a:cs typeface="Arial MT"/>
              </a:rPr>
              <a:t>The</a:t>
            </a:r>
            <a:r>
              <a:rPr sz="3650" spc="-220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disease</a:t>
            </a:r>
            <a:r>
              <a:rPr sz="3650" spc="-130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is</a:t>
            </a:r>
            <a:r>
              <a:rPr sz="3650" spc="-25" dirty="0">
                <a:latin typeface="Arial MT"/>
                <a:cs typeface="Arial MT"/>
              </a:rPr>
              <a:t> </a:t>
            </a:r>
            <a:r>
              <a:rPr sz="3650" spc="-10" dirty="0">
                <a:latin typeface="Arial MT"/>
                <a:cs typeface="Arial MT"/>
              </a:rPr>
              <a:t>terminal.</a:t>
            </a:r>
            <a:endParaRPr sz="36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85011" y="5309305"/>
            <a:ext cx="3061970" cy="907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2270"/>
              </a:lnSpc>
              <a:spcBef>
                <a:spcPts val="95"/>
              </a:spcBef>
            </a:pPr>
            <a:r>
              <a:rPr sz="1950" spc="-40" dirty="0">
                <a:latin typeface="Cambria"/>
                <a:cs typeface="Cambria"/>
              </a:rPr>
              <a:t>Huntington</a:t>
            </a:r>
            <a:r>
              <a:rPr sz="1950" spc="300" dirty="0">
                <a:latin typeface="Cambria"/>
                <a:cs typeface="Cambria"/>
              </a:rPr>
              <a:t> </a:t>
            </a:r>
            <a:r>
              <a:rPr sz="1950" spc="50" dirty="0">
                <a:latin typeface="Cambria"/>
                <a:cs typeface="Cambria"/>
              </a:rPr>
              <a:t>Disease</a:t>
            </a:r>
            <a:r>
              <a:rPr sz="1950" spc="100" dirty="0">
                <a:latin typeface="Cambria"/>
                <a:cs typeface="Cambria"/>
              </a:rPr>
              <a:t> </a:t>
            </a:r>
            <a:r>
              <a:rPr sz="1950" spc="-10" dirty="0">
                <a:latin typeface="Cambria"/>
                <a:cs typeface="Cambria"/>
              </a:rPr>
              <a:t>LDcated</a:t>
            </a:r>
            <a:endParaRPr sz="1950">
              <a:latin typeface="Cambria"/>
              <a:cs typeface="Cambria"/>
            </a:endParaRPr>
          </a:p>
          <a:p>
            <a:pPr marL="34290" algn="ctr">
              <a:lnSpc>
                <a:spcPts val="2335"/>
              </a:lnSpc>
            </a:pPr>
            <a:r>
              <a:rPr sz="2050" spc="-60" dirty="0">
                <a:latin typeface="Cambria"/>
                <a:cs typeface="Cambria"/>
              </a:rPr>
              <a:t>on</a:t>
            </a:r>
            <a:r>
              <a:rPr sz="2050" spc="35" dirty="0">
                <a:latin typeface="Cambria"/>
                <a:cs typeface="Cambria"/>
              </a:rPr>
              <a:t> </a:t>
            </a:r>
            <a:r>
              <a:rPr sz="2050" spc="-45" dirty="0">
                <a:latin typeface="Cambria"/>
                <a:cs typeface="Cambria"/>
              </a:rPr>
              <a:t>chromosome</a:t>
            </a:r>
            <a:r>
              <a:rPr sz="2050" spc="55" dirty="0">
                <a:latin typeface="Cambria"/>
                <a:cs typeface="Cambria"/>
              </a:rPr>
              <a:t> </a:t>
            </a:r>
            <a:r>
              <a:rPr sz="2050" spc="-50" dirty="0">
                <a:latin typeface="Cambria"/>
                <a:cs typeface="Cambria"/>
              </a:rPr>
              <a:t>4</a:t>
            </a:r>
            <a:endParaRPr sz="2050">
              <a:latin typeface="Cambria"/>
              <a:cs typeface="Cambria"/>
            </a:endParaRPr>
          </a:p>
          <a:p>
            <a:pPr marL="17145" algn="ctr">
              <a:lnSpc>
                <a:spcPts val="2345"/>
              </a:lnSpc>
            </a:pPr>
            <a:r>
              <a:rPr sz="2000" spc="-65" dirty="0">
                <a:latin typeface="Cambria"/>
                <a:cs typeface="Cambria"/>
              </a:rPr>
              <a:t>First</a:t>
            </a:r>
            <a:r>
              <a:rPr sz="2000" spc="240" dirty="0">
                <a:latin typeface="Cambria"/>
                <a:cs typeface="Cambria"/>
              </a:rPr>
              <a:t> </a:t>
            </a:r>
            <a:r>
              <a:rPr sz="2000" spc="70" dirty="0">
                <a:latin typeface="Cambria"/>
                <a:cs typeface="Cambria"/>
              </a:rPr>
              <a:t>Gene</a:t>
            </a:r>
            <a:r>
              <a:rPr sz="2000" spc="225" dirty="0">
                <a:latin typeface="Cambria"/>
                <a:cs typeface="Cambria"/>
              </a:rPr>
              <a:t> </a:t>
            </a:r>
            <a:r>
              <a:rPr sz="2000" dirty="0">
                <a:latin typeface="Cambria"/>
                <a:cs typeface="Cambria"/>
              </a:rPr>
              <a:t>Disease</a:t>
            </a:r>
            <a:r>
              <a:rPr sz="2000" spc="190" dirty="0">
                <a:latin typeface="Cambria"/>
                <a:cs typeface="Cambria"/>
              </a:rPr>
              <a:t> </a:t>
            </a:r>
            <a:r>
              <a:rPr sz="2000" spc="-10" dirty="0">
                <a:latin typeface="Cambria"/>
                <a:cs typeface="Cambria"/>
              </a:rPr>
              <a:t>Mapped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2700" y="1460500"/>
            <a:ext cx="11493500" cy="4241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0219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105"/>
              </a:spcBef>
            </a:pPr>
            <a:r>
              <a:rPr spc="350" dirty="0">
                <a:solidFill>
                  <a:srgbClr val="000000"/>
                </a:solidFill>
                <a:latin typeface="Cambria"/>
                <a:cs typeface="Cambria"/>
              </a:rPr>
              <a:t>Gene</a:t>
            </a:r>
            <a:r>
              <a:rPr spc="-7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pc="180" dirty="0">
                <a:solidFill>
                  <a:srgbClr val="000000"/>
                </a:solidFill>
                <a:latin typeface="Cambria"/>
                <a:cs typeface="Cambria"/>
              </a:rPr>
              <a:t>Mutation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2755" marR="11430" indent="-452755" algn="r">
              <a:lnSpc>
                <a:spcPts val="4215"/>
              </a:lnSpc>
              <a:spcBef>
                <a:spcPts val="95"/>
              </a:spcBef>
              <a:buClr>
                <a:srgbClr val="0070B8"/>
              </a:buClr>
              <a:buChar char="•"/>
              <a:tabLst>
                <a:tab pos="452755" algn="l"/>
                <a:tab pos="1962785" algn="l"/>
                <a:tab pos="3308985" algn="l"/>
                <a:tab pos="3912870" algn="l"/>
                <a:tab pos="5238750" algn="l"/>
              </a:tabLst>
            </a:pPr>
            <a:r>
              <a:rPr spc="85" dirty="0"/>
              <a:t>When</a:t>
            </a:r>
            <a:r>
              <a:rPr dirty="0"/>
              <a:t>	</a:t>
            </a:r>
            <a:r>
              <a:rPr spc="229" dirty="0"/>
              <a:t>does</a:t>
            </a:r>
            <a:r>
              <a:rPr dirty="0"/>
              <a:t>	</a:t>
            </a:r>
            <a:r>
              <a:rPr spc="120" dirty="0"/>
              <a:t>a</a:t>
            </a:r>
            <a:r>
              <a:rPr dirty="0"/>
              <a:t>	</a:t>
            </a:r>
            <a:r>
              <a:rPr spc="100" dirty="0"/>
              <a:t>gene</a:t>
            </a:r>
            <a:r>
              <a:rPr dirty="0"/>
              <a:t>	</a:t>
            </a:r>
            <a:r>
              <a:rPr spc="-10" dirty="0"/>
              <a:t>mutation</a:t>
            </a:r>
          </a:p>
          <a:p>
            <a:pPr marR="5080" algn="r">
              <a:lnSpc>
                <a:spcPts val="4275"/>
              </a:lnSpc>
              <a:tabLst>
                <a:tab pos="1245870" algn="l"/>
                <a:tab pos="2164080" algn="l"/>
                <a:tab pos="4074795" algn="l"/>
                <a:tab pos="5484495" algn="l"/>
                <a:tab pos="6246495" algn="l"/>
              </a:tabLst>
            </a:pPr>
            <a:r>
              <a:rPr sz="3700" spc="85" dirty="0"/>
              <a:t>have</a:t>
            </a:r>
            <a:r>
              <a:rPr sz="3700" dirty="0"/>
              <a:t>	</a:t>
            </a:r>
            <a:r>
              <a:rPr sz="3700" spc="-25" dirty="0"/>
              <a:t>the</a:t>
            </a:r>
            <a:r>
              <a:rPr sz="3700" dirty="0"/>
              <a:t>	</a:t>
            </a:r>
            <a:r>
              <a:rPr sz="3700" spc="-10" dirty="0"/>
              <a:t>greatest</a:t>
            </a:r>
            <a:r>
              <a:rPr sz="3700" dirty="0"/>
              <a:t>	</a:t>
            </a:r>
            <a:r>
              <a:rPr sz="3700" spc="-10" dirty="0"/>
              <a:t>affect</a:t>
            </a:r>
            <a:r>
              <a:rPr sz="3700" dirty="0"/>
              <a:t>	</a:t>
            </a:r>
            <a:r>
              <a:rPr sz="3700" spc="-25" dirty="0"/>
              <a:t>on</a:t>
            </a:r>
            <a:r>
              <a:rPr sz="3700" dirty="0"/>
              <a:t>	</a:t>
            </a:r>
            <a:r>
              <a:rPr sz="3700" spc="65" dirty="0"/>
              <a:t>an</a:t>
            </a:r>
            <a:endParaRPr sz="3700"/>
          </a:p>
          <a:p>
            <a:pPr marL="302895" marR="56515" indent="-276225" algn="just">
              <a:lnSpc>
                <a:spcPct val="91200"/>
              </a:lnSpc>
              <a:spcBef>
                <a:spcPts val="4150"/>
              </a:spcBef>
              <a:buChar char="•"/>
              <a:tabLst>
                <a:tab pos="302895" algn="l"/>
                <a:tab pos="438150" algn="l"/>
              </a:tabLst>
            </a:pPr>
            <a:r>
              <a:rPr sz="3700" i="0" dirty="0">
                <a:solidFill>
                  <a:srgbClr val="0570BC"/>
                </a:solidFill>
                <a:latin typeface="Arial MT"/>
                <a:cs typeface="Arial MT"/>
              </a:rPr>
              <a:t>	</a:t>
            </a:r>
            <a:r>
              <a:rPr sz="3700" i="0" spc="-80" dirty="0">
                <a:latin typeface="Arial MT"/>
                <a:cs typeface="Arial MT"/>
              </a:rPr>
              <a:t>When</a:t>
            </a:r>
            <a:r>
              <a:rPr sz="3700" i="0" spc="30" dirty="0">
                <a:latin typeface="Arial MT"/>
                <a:cs typeface="Arial MT"/>
              </a:rPr>
              <a:t> </a:t>
            </a:r>
            <a:r>
              <a:rPr sz="3700" i="0" dirty="0">
                <a:latin typeface="Arial MT"/>
                <a:cs typeface="Arial MT"/>
              </a:rPr>
              <a:t>it</a:t>
            </a:r>
            <a:r>
              <a:rPr sz="3700" i="0" spc="65" dirty="0">
                <a:latin typeface="Arial MT"/>
                <a:cs typeface="Arial MT"/>
              </a:rPr>
              <a:t> </a:t>
            </a:r>
            <a:r>
              <a:rPr sz="3700" i="0" dirty="0">
                <a:latin typeface="Arial MT"/>
                <a:cs typeface="Arial MT"/>
              </a:rPr>
              <a:t>occurs</a:t>
            </a:r>
            <a:r>
              <a:rPr sz="3700" i="0" spc="-15" dirty="0">
                <a:latin typeface="Arial MT"/>
                <a:cs typeface="Arial MT"/>
              </a:rPr>
              <a:t> </a:t>
            </a:r>
            <a:r>
              <a:rPr sz="3700" i="0" spc="80" dirty="0">
                <a:latin typeface="Arial MT"/>
                <a:cs typeface="Arial MT"/>
              </a:rPr>
              <a:t>in</a:t>
            </a:r>
            <a:r>
              <a:rPr sz="3700" i="0" spc="-85" dirty="0">
                <a:latin typeface="Arial MT"/>
                <a:cs typeface="Arial MT"/>
              </a:rPr>
              <a:t> </a:t>
            </a:r>
            <a:r>
              <a:rPr sz="3700" i="0" dirty="0">
                <a:latin typeface="Arial MT"/>
                <a:cs typeface="Arial MT"/>
              </a:rPr>
              <a:t>the</a:t>
            </a:r>
            <a:r>
              <a:rPr sz="3700" i="0" spc="425" dirty="0">
                <a:latin typeface="Arial MT"/>
                <a:cs typeface="Arial MT"/>
              </a:rPr>
              <a:t>  </a:t>
            </a:r>
            <a:r>
              <a:rPr sz="3700" i="0" spc="-70" dirty="0">
                <a:latin typeface="Arial MT"/>
                <a:cs typeface="Arial MT"/>
              </a:rPr>
              <a:t>amete</a:t>
            </a:r>
            <a:r>
              <a:rPr sz="3700" i="0" spc="155" dirty="0">
                <a:latin typeface="Arial MT"/>
                <a:cs typeface="Arial MT"/>
              </a:rPr>
              <a:t> </a:t>
            </a:r>
            <a:r>
              <a:rPr sz="3700" i="0" spc="-35" dirty="0">
                <a:latin typeface="Arial MT"/>
                <a:cs typeface="Arial MT"/>
              </a:rPr>
              <a:t>or </a:t>
            </a:r>
            <a:r>
              <a:rPr sz="3700" i="0" dirty="0">
                <a:latin typeface="Arial MT"/>
                <a:cs typeface="Arial MT"/>
              </a:rPr>
              <a:t>earl</a:t>
            </a:r>
            <a:r>
              <a:rPr sz="3700" i="0" spc="445" dirty="0">
                <a:latin typeface="Arial MT"/>
                <a:cs typeface="Arial MT"/>
              </a:rPr>
              <a:t>  </a:t>
            </a:r>
            <a:r>
              <a:rPr sz="3700" i="0" spc="80" dirty="0">
                <a:latin typeface="Arial MT"/>
                <a:cs typeface="Arial MT"/>
              </a:rPr>
              <a:t>in</a:t>
            </a:r>
            <a:r>
              <a:rPr sz="3700" i="0" spc="75" dirty="0">
                <a:latin typeface="Arial MT"/>
                <a:cs typeface="Arial MT"/>
              </a:rPr>
              <a:t> </a:t>
            </a:r>
            <a:r>
              <a:rPr sz="3700" i="0" dirty="0">
                <a:latin typeface="Arial MT"/>
                <a:cs typeface="Arial MT"/>
              </a:rPr>
              <a:t>embr</a:t>
            </a:r>
            <a:r>
              <a:rPr sz="3700" i="0" spc="-35" dirty="0">
                <a:latin typeface="Arial MT"/>
                <a:cs typeface="Arial MT"/>
              </a:rPr>
              <a:t>  </a:t>
            </a:r>
            <a:r>
              <a:rPr sz="3700" i="0" dirty="0">
                <a:latin typeface="Arial MT"/>
                <a:cs typeface="Arial MT"/>
              </a:rPr>
              <a:t>onic</a:t>
            </a:r>
            <a:r>
              <a:rPr sz="3700" i="0" spc="270" dirty="0">
                <a:latin typeface="Arial MT"/>
                <a:cs typeface="Arial MT"/>
              </a:rPr>
              <a:t> </a:t>
            </a:r>
            <a:r>
              <a:rPr sz="3700" i="0" dirty="0">
                <a:latin typeface="Arial MT"/>
                <a:cs typeface="Arial MT"/>
              </a:rPr>
              <a:t>develo</a:t>
            </a:r>
            <a:r>
              <a:rPr sz="3700" i="0" spc="5" dirty="0">
                <a:latin typeface="Arial MT"/>
                <a:cs typeface="Arial MT"/>
              </a:rPr>
              <a:t>  </a:t>
            </a:r>
            <a:r>
              <a:rPr sz="3700" i="0" spc="-20" dirty="0">
                <a:latin typeface="Arial MT"/>
                <a:cs typeface="Arial MT"/>
              </a:rPr>
              <a:t>ment </a:t>
            </a:r>
            <a:r>
              <a:rPr sz="3700" i="0" spc="65" dirty="0">
                <a:latin typeface="Arial MT"/>
                <a:cs typeface="Arial MT"/>
              </a:rPr>
              <a:t>(in</a:t>
            </a:r>
            <a:r>
              <a:rPr sz="3700" i="0" spc="-210" dirty="0">
                <a:latin typeface="Arial MT"/>
                <a:cs typeface="Arial MT"/>
              </a:rPr>
              <a:t> </a:t>
            </a:r>
            <a:r>
              <a:rPr sz="3700" i="0" dirty="0">
                <a:latin typeface="Arial MT"/>
                <a:cs typeface="Arial MT"/>
              </a:rPr>
              <a:t>stem</a:t>
            </a:r>
            <a:r>
              <a:rPr sz="3700" i="0" spc="30" dirty="0">
                <a:latin typeface="Arial MT"/>
                <a:cs typeface="Arial MT"/>
              </a:rPr>
              <a:t> </a:t>
            </a:r>
            <a:r>
              <a:rPr sz="3700" i="0" dirty="0">
                <a:latin typeface="Arial MT"/>
                <a:cs typeface="Arial MT"/>
              </a:rPr>
              <a:t>cells</a:t>
            </a:r>
            <a:r>
              <a:rPr sz="3700" i="0" spc="-85" dirty="0">
                <a:latin typeface="Arial MT"/>
                <a:cs typeface="Arial MT"/>
              </a:rPr>
              <a:t> </a:t>
            </a:r>
            <a:r>
              <a:rPr sz="3700" i="0" dirty="0">
                <a:latin typeface="Arial MT"/>
                <a:cs typeface="Arial MT"/>
              </a:rPr>
              <a:t>or</a:t>
            </a:r>
            <a:r>
              <a:rPr sz="3700" i="0" spc="-5" dirty="0">
                <a:latin typeface="Arial MT"/>
                <a:cs typeface="Arial MT"/>
              </a:rPr>
              <a:t> </a:t>
            </a:r>
            <a:r>
              <a:rPr sz="3700" i="0" dirty="0">
                <a:latin typeface="Arial MT"/>
                <a:cs typeface="Arial MT"/>
              </a:rPr>
              <a:t>first</a:t>
            </a:r>
            <a:r>
              <a:rPr sz="3700" i="0" spc="85" dirty="0">
                <a:latin typeface="Arial MT"/>
                <a:cs typeface="Arial MT"/>
              </a:rPr>
              <a:t> </a:t>
            </a:r>
            <a:r>
              <a:rPr sz="3700" i="0" dirty="0">
                <a:latin typeface="Arial MT"/>
                <a:cs typeface="Arial MT"/>
              </a:rPr>
              <a:t>few</a:t>
            </a:r>
            <a:r>
              <a:rPr sz="3700" i="0" spc="-45" dirty="0">
                <a:latin typeface="Arial MT"/>
                <a:cs typeface="Arial MT"/>
              </a:rPr>
              <a:t> </a:t>
            </a:r>
            <a:r>
              <a:rPr sz="3700" i="0" spc="-10" dirty="0">
                <a:latin typeface="Arial MT"/>
                <a:cs typeface="Arial MT"/>
              </a:rPr>
              <a:t>days).</a:t>
            </a:r>
            <a:endParaRPr sz="3700">
              <a:latin typeface="Arial MT"/>
              <a:cs typeface="Arial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35</a:t>
            </a:fld>
            <a:endParaRPr lang="en-US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1066800"/>
            <a:ext cx="1511300" cy="50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68306" y="1850812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35559">
            <a:solidFill>
              <a:srgbClr val="5B5B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01616" rIns="0" bIns="0" rtlCol="0">
            <a:spAutoFit/>
          </a:bodyPr>
          <a:lstStyle/>
          <a:p>
            <a:pPr marL="1035685">
              <a:lnSpc>
                <a:spcPct val="100000"/>
              </a:lnSpc>
              <a:spcBef>
                <a:spcPts val="105"/>
              </a:spcBef>
            </a:pPr>
            <a:r>
              <a:rPr sz="5000" dirty="0">
                <a:solidFill>
                  <a:srgbClr val="000000"/>
                </a:solidFill>
                <a:latin typeface="Cambria"/>
                <a:cs typeface="Cambria"/>
              </a:rPr>
              <a:t>at</a:t>
            </a:r>
            <a:r>
              <a:rPr sz="5000" spc="1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5000" spc="90" dirty="0">
                <a:solidFill>
                  <a:srgbClr val="000000"/>
                </a:solidFill>
                <a:latin typeface="Cambria"/>
                <a:cs typeface="Cambria"/>
              </a:rPr>
              <a:t>causes</a:t>
            </a:r>
            <a:r>
              <a:rPr sz="5000" spc="3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5000" spc="170" dirty="0">
                <a:solidFill>
                  <a:srgbClr val="000000"/>
                </a:solidFill>
                <a:latin typeface="Cambria"/>
                <a:cs typeface="Cambria"/>
              </a:rPr>
              <a:t>Mutations?</a:t>
            </a:r>
            <a:endParaRPr sz="50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8058" y="1946804"/>
            <a:ext cx="9392920" cy="2273300"/>
          </a:xfrm>
          <a:prstGeom prst="rect">
            <a:avLst/>
          </a:prstGeom>
        </p:spPr>
        <p:txBody>
          <a:bodyPr vert="horz" wrap="square" lIns="0" tIns="205740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1620"/>
              </a:spcBef>
              <a:buClr>
                <a:srgbClr val="1CA8DD"/>
              </a:buClr>
              <a:buChar char="•"/>
              <a:tabLst>
                <a:tab pos="317500" algn="l"/>
              </a:tabLst>
            </a:pPr>
            <a:r>
              <a:rPr sz="3650" dirty="0">
                <a:latin typeface="Arial MT"/>
                <a:cs typeface="Arial MT"/>
              </a:rPr>
              <a:t>Errors</a:t>
            </a:r>
            <a:r>
              <a:rPr sz="3650" spc="-5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in</a:t>
            </a:r>
            <a:r>
              <a:rPr sz="3650" spc="140" dirty="0">
                <a:latin typeface="Arial MT"/>
                <a:cs typeface="Arial MT"/>
              </a:rPr>
              <a:t> </a:t>
            </a:r>
            <a:r>
              <a:rPr sz="3650" spc="-175" dirty="0">
                <a:latin typeface="Arial MT"/>
                <a:cs typeface="Arial MT"/>
              </a:rPr>
              <a:t>DNA</a:t>
            </a:r>
            <a:r>
              <a:rPr sz="3650" spc="95" dirty="0">
                <a:latin typeface="Arial MT"/>
                <a:cs typeface="Arial MT"/>
              </a:rPr>
              <a:t> </a:t>
            </a:r>
            <a:r>
              <a:rPr sz="3650" spc="-10" dirty="0">
                <a:latin typeface="Arial MT"/>
                <a:cs typeface="Arial MT"/>
              </a:rPr>
              <a:t>Replication</a:t>
            </a:r>
            <a:endParaRPr sz="3650">
              <a:latin typeface="Arial MT"/>
              <a:cs typeface="Arial MT"/>
            </a:endParaRPr>
          </a:p>
          <a:p>
            <a:pPr marL="317500" indent="-304800">
              <a:lnSpc>
                <a:spcPct val="100000"/>
              </a:lnSpc>
              <a:spcBef>
                <a:spcPts val="1520"/>
              </a:spcBef>
              <a:buClr>
                <a:srgbClr val="1AAFE6"/>
              </a:buClr>
              <a:buChar char="•"/>
              <a:tabLst>
                <a:tab pos="317500" algn="l"/>
              </a:tabLst>
            </a:pPr>
            <a:r>
              <a:rPr sz="3650" dirty="0">
                <a:latin typeface="Arial MT"/>
                <a:cs typeface="Arial MT"/>
              </a:rPr>
              <a:t>Errors</a:t>
            </a:r>
            <a:r>
              <a:rPr sz="3650" spc="55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in</a:t>
            </a:r>
            <a:r>
              <a:rPr sz="3650" spc="145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chromosome</a:t>
            </a:r>
            <a:r>
              <a:rPr sz="3650" spc="380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crossover</a:t>
            </a:r>
            <a:r>
              <a:rPr sz="3650" spc="285" dirty="0">
                <a:latin typeface="Arial MT"/>
                <a:cs typeface="Arial MT"/>
              </a:rPr>
              <a:t> </a:t>
            </a:r>
            <a:r>
              <a:rPr sz="3650" dirty="0">
                <a:latin typeface="Arial MT"/>
                <a:cs typeface="Arial MT"/>
              </a:rPr>
              <a:t>in</a:t>
            </a:r>
            <a:r>
              <a:rPr sz="3650" spc="175" dirty="0">
                <a:latin typeface="Arial MT"/>
                <a:cs typeface="Arial MT"/>
              </a:rPr>
              <a:t> </a:t>
            </a:r>
            <a:r>
              <a:rPr sz="3650" spc="-10" dirty="0">
                <a:latin typeface="Arial MT"/>
                <a:cs typeface="Arial MT"/>
              </a:rPr>
              <a:t>meiosis</a:t>
            </a:r>
            <a:endParaRPr sz="3650">
              <a:latin typeface="Arial MT"/>
              <a:cs typeface="Arial MT"/>
            </a:endParaRPr>
          </a:p>
          <a:p>
            <a:pPr marL="306705" indent="-294005">
              <a:lnSpc>
                <a:spcPct val="100000"/>
              </a:lnSpc>
              <a:spcBef>
                <a:spcPts val="1520"/>
              </a:spcBef>
              <a:buClr>
                <a:srgbClr val="15A8D8"/>
              </a:buClr>
              <a:buChar char="•"/>
              <a:tabLst>
                <a:tab pos="306705" algn="l"/>
              </a:tabLst>
            </a:pPr>
            <a:r>
              <a:rPr sz="3650" spc="-10" dirty="0">
                <a:latin typeface="Arial MT"/>
                <a:cs typeface="Arial MT"/>
              </a:rPr>
              <a:t>Mutagens</a:t>
            </a:r>
            <a:endParaRPr sz="3650">
              <a:latin typeface="Arial MT"/>
              <a:cs typeface="Arial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8306" y="1850813"/>
            <a:ext cx="10641330" cy="0"/>
          </a:xfrm>
          <a:custGeom>
            <a:avLst/>
            <a:gdLst/>
            <a:ahLst/>
            <a:cxnLst/>
            <a:rect l="l" t="t" r="r" b="b"/>
            <a:pathLst>
              <a:path w="10641330">
                <a:moveTo>
                  <a:pt x="0" y="0"/>
                </a:moveTo>
                <a:lnTo>
                  <a:pt x="10641327" y="0"/>
                </a:lnTo>
              </a:path>
            </a:pathLst>
          </a:custGeom>
          <a:ln w="1185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87422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35"/>
              </a:spcBef>
            </a:pPr>
            <a:r>
              <a:rPr sz="5700" spc="220" dirty="0">
                <a:solidFill>
                  <a:srgbClr val="000000"/>
                </a:solidFill>
                <a:latin typeface="Cambria"/>
                <a:cs typeface="Cambria"/>
              </a:rPr>
              <a:t>Mutagens</a:t>
            </a:r>
            <a:endParaRPr sz="57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8601" y="1959151"/>
            <a:ext cx="10415270" cy="42462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09245" indent="-296545">
              <a:lnSpc>
                <a:spcPts val="3115"/>
              </a:lnSpc>
              <a:spcBef>
                <a:spcPts val="120"/>
              </a:spcBef>
              <a:buClr>
                <a:srgbClr val="0070C1"/>
              </a:buClr>
              <a:buChar char="•"/>
              <a:tabLst>
                <a:tab pos="309245" algn="l"/>
              </a:tabLst>
            </a:pPr>
            <a:r>
              <a:rPr sz="2650" dirty="0">
                <a:latin typeface="Arial MT"/>
                <a:cs typeface="Arial MT"/>
              </a:rPr>
              <a:t>Physical</a:t>
            </a:r>
            <a:r>
              <a:rPr sz="2650" spc="180" dirty="0">
                <a:latin typeface="Arial MT"/>
                <a:cs typeface="Arial MT"/>
              </a:rPr>
              <a:t> </a:t>
            </a:r>
            <a:r>
              <a:rPr sz="2650" spc="70" dirty="0">
                <a:latin typeface="Arial MT"/>
                <a:cs typeface="Arial MT"/>
              </a:rPr>
              <a:t>or</a:t>
            </a:r>
            <a:r>
              <a:rPr sz="2650" spc="60" dirty="0">
                <a:latin typeface="Arial MT"/>
                <a:cs typeface="Arial MT"/>
              </a:rPr>
              <a:t> </a:t>
            </a:r>
            <a:r>
              <a:rPr sz="2650" dirty="0">
                <a:latin typeface="Arial MT"/>
                <a:cs typeface="Arial MT"/>
              </a:rPr>
              <a:t>chemical</a:t>
            </a:r>
            <a:r>
              <a:rPr sz="2650" spc="350" dirty="0">
                <a:latin typeface="Arial MT"/>
                <a:cs typeface="Arial MT"/>
              </a:rPr>
              <a:t> </a:t>
            </a:r>
            <a:r>
              <a:rPr sz="2650" dirty="0">
                <a:latin typeface="Arial MT"/>
                <a:cs typeface="Arial MT"/>
              </a:rPr>
              <a:t>factors</a:t>
            </a:r>
            <a:r>
              <a:rPr sz="2650" spc="140" dirty="0">
                <a:latin typeface="Arial MT"/>
                <a:cs typeface="Arial MT"/>
              </a:rPr>
              <a:t> </a:t>
            </a:r>
            <a:r>
              <a:rPr sz="2650" spc="50" dirty="0">
                <a:latin typeface="Arial MT"/>
                <a:cs typeface="Arial MT"/>
              </a:rPr>
              <a:t>that</a:t>
            </a:r>
            <a:r>
              <a:rPr sz="2650" spc="75" dirty="0">
                <a:latin typeface="Arial MT"/>
                <a:cs typeface="Arial MT"/>
              </a:rPr>
              <a:t> </a:t>
            </a:r>
            <a:r>
              <a:rPr sz="2650" dirty="0">
                <a:latin typeface="Arial MT"/>
                <a:cs typeface="Arial MT"/>
              </a:rPr>
              <a:t>causes</a:t>
            </a:r>
            <a:r>
              <a:rPr sz="2650" spc="105" dirty="0">
                <a:latin typeface="Arial MT"/>
                <a:cs typeface="Arial MT"/>
              </a:rPr>
              <a:t> </a:t>
            </a:r>
            <a:r>
              <a:rPr sz="2650" spc="55" dirty="0">
                <a:latin typeface="Arial MT"/>
                <a:cs typeface="Arial MT"/>
              </a:rPr>
              <a:t>the</a:t>
            </a:r>
            <a:r>
              <a:rPr sz="2650" spc="40" dirty="0">
                <a:latin typeface="Arial MT"/>
                <a:cs typeface="Arial MT"/>
              </a:rPr>
              <a:t> </a:t>
            </a:r>
            <a:r>
              <a:rPr sz="2650" dirty="0">
                <a:latin typeface="Arial MT"/>
                <a:cs typeface="Arial MT"/>
              </a:rPr>
              <a:t>DNA</a:t>
            </a:r>
            <a:r>
              <a:rPr sz="2650" spc="155" dirty="0">
                <a:latin typeface="Arial MT"/>
                <a:cs typeface="Arial MT"/>
              </a:rPr>
              <a:t> </a:t>
            </a:r>
            <a:r>
              <a:rPr sz="2650" dirty="0">
                <a:latin typeface="Arial MT"/>
                <a:cs typeface="Arial MT"/>
              </a:rPr>
              <a:t>code</a:t>
            </a:r>
            <a:r>
              <a:rPr sz="2650" spc="165" dirty="0">
                <a:latin typeface="Arial MT"/>
                <a:cs typeface="Arial MT"/>
              </a:rPr>
              <a:t> </a:t>
            </a:r>
            <a:r>
              <a:rPr sz="2650" spc="95" dirty="0">
                <a:latin typeface="Arial MT"/>
                <a:cs typeface="Arial MT"/>
              </a:rPr>
              <a:t>to</a:t>
            </a:r>
            <a:r>
              <a:rPr sz="2650" spc="15" dirty="0">
                <a:latin typeface="Arial MT"/>
                <a:cs typeface="Arial MT"/>
              </a:rPr>
              <a:t> </a:t>
            </a:r>
            <a:r>
              <a:rPr sz="2650" spc="-10" dirty="0">
                <a:latin typeface="Arial MT"/>
                <a:cs typeface="Arial MT"/>
              </a:rPr>
              <a:t>change</a:t>
            </a:r>
            <a:endParaRPr sz="2650">
              <a:latin typeface="Arial MT"/>
              <a:cs typeface="Arial MT"/>
            </a:endParaRPr>
          </a:p>
          <a:p>
            <a:pPr marL="301625">
              <a:lnSpc>
                <a:spcPts val="3135"/>
              </a:lnSpc>
            </a:pPr>
            <a:r>
              <a:rPr sz="2750" spc="-10" dirty="0">
                <a:latin typeface="Arial MT"/>
                <a:cs typeface="Arial MT"/>
              </a:rPr>
              <a:t>(mutate);</a:t>
            </a:r>
            <a:endParaRPr sz="2750">
              <a:latin typeface="Arial MT"/>
              <a:cs typeface="Arial MT"/>
            </a:endParaRPr>
          </a:p>
          <a:p>
            <a:pPr marL="309880" indent="-297180">
              <a:lnSpc>
                <a:spcPts val="3095"/>
              </a:lnSpc>
              <a:buClr>
                <a:srgbClr val="006DBF"/>
              </a:buClr>
              <a:buChar char="•"/>
              <a:tabLst>
                <a:tab pos="309880" algn="l"/>
              </a:tabLst>
            </a:pPr>
            <a:r>
              <a:rPr sz="2700" dirty="0">
                <a:latin typeface="Arial MT"/>
                <a:cs typeface="Arial MT"/>
              </a:rPr>
              <a:t>May</a:t>
            </a:r>
            <a:r>
              <a:rPr sz="2700" spc="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increase</a:t>
            </a:r>
            <a:r>
              <a:rPr sz="2700" spc="45" dirty="0">
                <a:latin typeface="Arial MT"/>
                <a:cs typeface="Arial MT"/>
              </a:rPr>
              <a:t> </a:t>
            </a:r>
            <a:r>
              <a:rPr sz="2700" dirty="0">
                <a:latin typeface="Arial MT"/>
                <a:cs typeface="Arial MT"/>
              </a:rPr>
              <a:t>mutation</a:t>
            </a:r>
            <a:r>
              <a:rPr sz="2700" spc="75" dirty="0">
                <a:latin typeface="Arial MT"/>
                <a:cs typeface="Arial MT"/>
              </a:rPr>
              <a:t> </a:t>
            </a:r>
            <a:r>
              <a:rPr sz="2700" spc="-10" dirty="0">
                <a:latin typeface="Arial MT"/>
                <a:cs typeface="Arial MT"/>
              </a:rPr>
              <a:t>rate.</a:t>
            </a:r>
            <a:endParaRPr sz="2700">
              <a:latin typeface="Arial MT"/>
              <a:cs typeface="Arial MT"/>
            </a:endParaRPr>
          </a:p>
          <a:p>
            <a:pPr marL="981710" lvl="1" indent="-486409">
              <a:lnSpc>
                <a:spcPts val="3045"/>
              </a:lnSpc>
              <a:buClr>
                <a:srgbClr val="0060AA"/>
              </a:buClr>
              <a:buChar char="•"/>
              <a:tabLst>
                <a:tab pos="981710" algn="l"/>
              </a:tabLst>
            </a:pPr>
            <a:r>
              <a:rPr sz="2650" spc="-70" dirty="0">
                <a:latin typeface="Arial MT"/>
                <a:cs typeface="Arial MT"/>
              </a:rPr>
              <a:t>UV</a:t>
            </a:r>
            <a:r>
              <a:rPr sz="2650" spc="110" dirty="0">
                <a:latin typeface="Arial MT"/>
                <a:cs typeface="Arial MT"/>
              </a:rPr>
              <a:t> </a:t>
            </a:r>
            <a:r>
              <a:rPr sz="2650" dirty="0">
                <a:latin typeface="Arial MT"/>
                <a:cs typeface="Arial MT"/>
              </a:rPr>
              <a:t>Radiation</a:t>
            </a:r>
            <a:r>
              <a:rPr sz="2650" spc="155" dirty="0">
                <a:latin typeface="Arial MT"/>
                <a:cs typeface="Arial MT"/>
              </a:rPr>
              <a:t> </a:t>
            </a:r>
            <a:r>
              <a:rPr sz="2650" dirty="0">
                <a:latin typeface="Arial MT"/>
                <a:cs typeface="Arial MT"/>
              </a:rPr>
              <a:t>and</a:t>
            </a:r>
            <a:r>
              <a:rPr sz="2650" spc="145" dirty="0">
                <a:latin typeface="Arial MT"/>
                <a:cs typeface="Arial MT"/>
              </a:rPr>
              <a:t> </a:t>
            </a:r>
            <a:r>
              <a:rPr sz="2650" spc="-75" dirty="0">
                <a:latin typeface="Arial MT"/>
                <a:cs typeface="Arial MT"/>
              </a:rPr>
              <a:t>X-</a:t>
            </a:r>
            <a:r>
              <a:rPr sz="2650" spc="-20" dirty="0">
                <a:latin typeface="Arial MT"/>
                <a:cs typeface="Arial MT"/>
              </a:rPr>
              <a:t>Rays</a:t>
            </a:r>
            <a:endParaRPr sz="2650">
              <a:latin typeface="Arial MT"/>
              <a:cs typeface="Arial MT"/>
            </a:endParaRPr>
          </a:p>
          <a:p>
            <a:pPr marL="979169" lvl="1" indent="-483870">
              <a:lnSpc>
                <a:spcPts val="3090"/>
              </a:lnSpc>
              <a:buClr>
                <a:srgbClr val="036EB5"/>
              </a:buClr>
              <a:buChar char="•"/>
              <a:tabLst>
                <a:tab pos="979169" algn="l"/>
              </a:tabLst>
            </a:pPr>
            <a:r>
              <a:rPr sz="2650" dirty="0">
                <a:latin typeface="Arial MT"/>
                <a:cs typeface="Arial MT"/>
              </a:rPr>
              <a:t>Chemicals</a:t>
            </a:r>
            <a:r>
              <a:rPr sz="2650" spc="380" dirty="0">
                <a:latin typeface="Arial MT"/>
                <a:cs typeface="Arial MT"/>
              </a:rPr>
              <a:t> </a:t>
            </a:r>
            <a:r>
              <a:rPr sz="2650" dirty="0">
                <a:latin typeface="Arial MT"/>
                <a:cs typeface="Arial MT"/>
              </a:rPr>
              <a:t>like</a:t>
            </a:r>
            <a:r>
              <a:rPr sz="2650" spc="155" dirty="0">
                <a:latin typeface="Arial MT"/>
                <a:cs typeface="Arial MT"/>
              </a:rPr>
              <a:t> </a:t>
            </a:r>
            <a:r>
              <a:rPr sz="2650" spc="-25" dirty="0">
                <a:latin typeface="Arial MT"/>
                <a:cs typeface="Arial MT"/>
              </a:rPr>
              <a:t>DDT</a:t>
            </a:r>
            <a:endParaRPr sz="2650">
              <a:latin typeface="Arial MT"/>
              <a:cs typeface="Arial MT"/>
            </a:endParaRPr>
          </a:p>
          <a:p>
            <a:pPr marL="18415">
              <a:lnSpc>
                <a:spcPts val="2600"/>
              </a:lnSpc>
              <a:spcBef>
                <a:spcPts val="2220"/>
              </a:spcBef>
            </a:pPr>
            <a:r>
              <a:rPr sz="2250" spc="-150" dirty="0">
                <a:latin typeface="Arial MT"/>
                <a:cs typeface="Arial MT"/>
              </a:rPr>
              <a:t>A</a:t>
            </a:r>
            <a:r>
              <a:rPr sz="2250" spc="-2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variety</a:t>
            </a:r>
            <a:r>
              <a:rPr sz="2250" spc="20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of</a:t>
            </a:r>
            <a:r>
              <a:rPr sz="2250" spc="7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chemicals</a:t>
            </a:r>
            <a:r>
              <a:rPr sz="2250" spc="21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act</a:t>
            </a:r>
            <a:r>
              <a:rPr sz="2250" spc="15" dirty="0">
                <a:latin typeface="Arial MT"/>
                <a:cs typeface="Arial MT"/>
              </a:rPr>
              <a:t> </a:t>
            </a:r>
            <a:r>
              <a:rPr sz="2250" spc="-30" dirty="0">
                <a:latin typeface="Arial MT"/>
                <a:cs typeface="Arial MT"/>
              </a:rPr>
              <a:t>as</a:t>
            </a:r>
            <a:r>
              <a:rPr sz="2250" spc="-3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mutagens.</a:t>
            </a:r>
            <a:r>
              <a:rPr sz="2250" spc="80" dirty="0">
                <a:latin typeface="Arial MT"/>
                <a:cs typeface="Arial MT"/>
              </a:rPr>
              <a:t> </a:t>
            </a:r>
            <a:r>
              <a:rPr sz="2250" spc="-20" dirty="0">
                <a:latin typeface="Arial MT"/>
                <a:cs typeface="Arial MT"/>
              </a:rPr>
              <a:t>E.g.</a:t>
            </a:r>
            <a:endParaRPr sz="2250">
              <a:latin typeface="Arial MT"/>
              <a:cs typeface="Arial MT"/>
            </a:endParaRPr>
          </a:p>
          <a:p>
            <a:pPr marL="376555" marR="126364" indent="-361950">
              <a:lnSpc>
                <a:spcPts val="2600"/>
              </a:lnSpc>
              <a:spcBef>
                <a:spcPts val="70"/>
              </a:spcBef>
              <a:buChar char="•"/>
              <a:tabLst>
                <a:tab pos="376555" algn="l"/>
                <a:tab pos="377825" algn="l"/>
              </a:tabLst>
            </a:pPr>
            <a:r>
              <a:rPr sz="2250" dirty="0">
                <a:solidFill>
                  <a:srgbClr val="052156"/>
                </a:solidFill>
                <a:latin typeface="Arial MT"/>
                <a:cs typeface="Arial MT"/>
              </a:rPr>
              <a:t>	</a:t>
            </a:r>
            <a:r>
              <a:rPr sz="2250" dirty="0">
                <a:latin typeface="Arial MT"/>
                <a:cs typeface="Arial MT"/>
              </a:rPr>
              <a:t>Bromouracil,</a:t>
            </a:r>
            <a:r>
              <a:rPr sz="2250" spc="27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are</a:t>
            </a:r>
            <a:r>
              <a:rPr sz="2250" spc="23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structurally</a:t>
            </a:r>
            <a:r>
              <a:rPr sz="2250" spc="37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similar</a:t>
            </a:r>
            <a:r>
              <a:rPr sz="2250" spc="225" dirty="0">
                <a:latin typeface="Arial MT"/>
                <a:cs typeface="Arial MT"/>
              </a:rPr>
              <a:t> </a:t>
            </a:r>
            <a:r>
              <a:rPr sz="2250" spc="50" dirty="0">
                <a:latin typeface="Arial MT"/>
                <a:cs typeface="Arial MT"/>
              </a:rPr>
              <a:t>to</a:t>
            </a:r>
            <a:r>
              <a:rPr sz="2250" spc="190" dirty="0">
                <a:latin typeface="Arial MT"/>
                <a:cs typeface="Arial MT"/>
              </a:rPr>
              <a:t> </a:t>
            </a:r>
            <a:r>
              <a:rPr sz="2250" spc="-70" dirty="0">
                <a:latin typeface="Arial MT"/>
                <a:cs typeface="Arial MT"/>
              </a:rPr>
              <a:t>DNA</a:t>
            </a:r>
            <a:r>
              <a:rPr sz="2250" spc="6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bases,</a:t>
            </a:r>
            <a:r>
              <a:rPr sz="2250" spc="6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and</a:t>
            </a:r>
            <a:r>
              <a:rPr sz="2250" spc="15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are</a:t>
            </a:r>
            <a:r>
              <a:rPr sz="2250" spc="15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inserted</a:t>
            </a:r>
            <a:r>
              <a:rPr sz="2250" spc="13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in</a:t>
            </a:r>
            <a:r>
              <a:rPr sz="2250" spc="110" dirty="0">
                <a:latin typeface="Arial MT"/>
                <a:cs typeface="Arial MT"/>
              </a:rPr>
              <a:t> </a:t>
            </a:r>
            <a:r>
              <a:rPr sz="2250" spc="-10" dirty="0">
                <a:latin typeface="Arial MT"/>
                <a:cs typeface="Arial MT"/>
              </a:rPr>
              <a:t>place </a:t>
            </a:r>
            <a:r>
              <a:rPr sz="2250" dirty="0">
                <a:latin typeface="Arial MT"/>
                <a:cs typeface="Arial MT"/>
              </a:rPr>
              <a:t>of</a:t>
            </a:r>
            <a:r>
              <a:rPr sz="2250" spc="6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normal</a:t>
            </a:r>
            <a:r>
              <a:rPr sz="2250" spc="65" dirty="0">
                <a:latin typeface="Arial MT"/>
                <a:cs typeface="Arial MT"/>
              </a:rPr>
              <a:t> </a:t>
            </a:r>
            <a:r>
              <a:rPr sz="2250" spc="-10" dirty="0">
                <a:latin typeface="Arial MT"/>
                <a:cs typeface="Arial MT"/>
              </a:rPr>
              <a:t>bases.</a:t>
            </a:r>
            <a:endParaRPr sz="2250">
              <a:latin typeface="Arial MT"/>
              <a:cs typeface="Arial MT"/>
            </a:endParaRPr>
          </a:p>
          <a:p>
            <a:pPr marL="376555" marR="787400" indent="-361315">
              <a:lnSpc>
                <a:spcPts val="2500"/>
              </a:lnSpc>
              <a:spcBef>
                <a:spcPts val="30"/>
              </a:spcBef>
              <a:buClr>
                <a:srgbClr val="0E285B"/>
              </a:buClr>
              <a:buChar char="•"/>
              <a:tabLst>
                <a:tab pos="376555" algn="l"/>
              </a:tabLst>
            </a:pPr>
            <a:r>
              <a:rPr sz="2250" dirty="0">
                <a:latin typeface="Arial MT"/>
                <a:cs typeface="Arial MT"/>
              </a:rPr>
              <a:t>Ethidium</a:t>
            </a:r>
            <a:r>
              <a:rPr sz="2250" spc="6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bromide</a:t>
            </a:r>
            <a:r>
              <a:rPr sz="2250" spc="17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has</a:t>
            </a:r>
            <a:r>
              <a:rPr sz="2250" spc="-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a</a:t>
            </a:r>
            <a:r>
              <a:rPr sz="2250" spc="8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structure</a:t>
            </a:r>
            <a:r>
              <a:rPr sz="2250" spc="8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that</a:t>
            </a:r>
            <a:r>
              <a:rPr sz="2250" spc="22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allows</a:t>
            </a:r>
            <a:r>
              <a:rPr sz="2250" spc="-4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it</a:t>
            </a:r>
            <a:r>
              <a:rPr sz="2250" spc="175" dirty="0">
                <a:latin typeface="Arial MT"/>
                <a:cs typeface="Arial MT"/>
              </a:rPr>
              <a:t> </a:t>
            </a:r>
            <a:r>
              <a:rPr sz="2250" spc="50" dirty="0">
                <a:latin typeface="Arial MT"/>
                <a:cs typeface="Arial MT"/>
              </a:rPr>
              <a:t>to</a:t>
            </a:r>
            <a:r>
              <a:rPr sz="2250" spc="4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wedge</a:t>
            </a:r>
            <a:r>
              <a:rPr sz="2250" spc="15" dirty="0">
                <a:latin typeface="Arial MT"/>
                <a:cs typeface="Arial MT"/>
              </a:rPr>
              <a:t> </a:t>
            </a:r>
            <a:r>
              <a:rPr sz="2250" spc="60" dirty="0">
                <a:latin typeface="Arial MT"/>
                <a:cs typeface="Arial MT"/>
              </a:rPr>
              <a:t>within</a:t>
            </a:r>
            <a:r>
              <a:rPr sz="2250" spc="-1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the</a:t>
            </a:r>
            <a:r>
              <a:rPr sz="2250" spc="5" dirty="0">
                <a:latin typeface="Arial MT"/>
                <a:cs typeface="Arial MT"/>
              </a:rPr>
              <a:t> </a:t>
            </a:r>
            <a:r>
              <a:rPr sz="2250" spc="-25" dirty="0">
                <a:latin typeface="Arial MT"/>
                <a:cs typeface="Arial MT"/>
              </a:rPr>
              <a:t>DNA </a:t>
            </a:r>
            <a:r>
              <a:rPr sz="2250" dirty="0">
                <a:latin typeface="Arial MT"/>
                <a:cs typeface="Arial MT"/>
              </a:rPr>
              <a:t>double</a:t>
            </a:r>
            <a:r>
              <a:rPr sz="2250" spc="75" dirty="0">
                <a:latin typeface="Arial MT"/>
                <a:cs typeface="Arial MT"/>
              </a:rPr>
              <a:t> </a:t>
            </a:r>
            <a:r>
              <a:rPr sz="2250" spc="-10" dirty="0">
                <a:latin typeface="Arial MT"/>
                <a:cs typeface="Arial MT"/>
              </a:rPr>
              <a:t>helix</a:t>
            </a:r>
            <a:endParaRPr sz="2250">
              <a:latin typeface="Arial MT"/>
              <a:cs typeface="Arial MT"/>
            </a:endParaRPr>
          </a:p>
          <a:p>
            <a:pPr marL="376555" indent="-361315">
              <a:lnSpc>
                <a:spcPts val="2600"/>
              </a:lnSpc>
              <a:buClr>
                <a:srgbClr val="011C54"/>
              </a:buClr>
              <a:buChar char="•"/>
              <a:tabLst>
                <a:tab pos="376555" algn="l"/>
              </a:tabLst>
            </a:pPr>
            <a:r>
              <a:rPr sz="2250" dirty="0">
                <a:latin typeface="Arial MT"/>
                <a:cs typeface="Arial MT"/>
              </a:rPr>
              <a:t>Peroxides</a:t>
            </a:r>
            <a:r>
              <a:rPr sz="2250" spc="265" dirty="0">
                <a:latin typeface="Arial MT"/>
                <a:cs typeface="Arial MT"/>
              </a:rPr>
              <a:t> </a:t>
            </a:r>
            <a:r>
              <a:rPr sz="2250" spc="-10" dirty="0">
                <a:latin typeface="Arial MT"/>
                <a:cs typeface="Arial MT"/>
              </a:rPr>
              <a:t>and</a:t>
            </a:r>
            <a:r>
              <a:rPr sz="2250" spc="-14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mustard</a:t>
            </a:r>
            <a:r>
              <a:rPr sz="2250" spc="105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gas,</a:t>
            </a:r>
            <a:r>
              <a:rPr sz="2250" spc="2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chemically</a:t>
            </a:r>
            <a:r>
              <a:rPr sz="2250" spc="320" dirty="0">
                <a:latin typeface="Arial MT"/>
                <a:cs typeface="Arial MT"/>
              </a:rPr>
              <a:t> </a:t>
            </a:r>
            <a:r>
              <a:rPr sz="2250" dirty="0">
                <a:latin typeface="Arial MT"/>
                <a:cs typeface="Arial MT"/>
              </a:rPr>
              <a:t>modify</a:t>
            </a:r>
            <a:r>
              <a:rPr sz="2250" spc="140" dirty="0">
                <a:latin typeface="Arial MT"/>
                <a:cs typeface="Arial MT"/>
              </a:rPr>
              <a:t> </a:t>
            </a:r>
            <a:r>
              <a:rPr sz="2250" spc="-20" dirty="0">
                <a:latin typeface="Arial MT"/>
                <a:cs typeface="Arial MT"/>
              </a:rPr>
              <a:t>DNA.</a:t>
            </a:r>
            <a:endParaRPr sz="2250">
              <a:latin typeface="Arial MT"/>
              <a:cs typeface="Arial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1422400"/>
            <a:ext cx="9753600" cy="58166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969759" y="595840"/>
            <a:ext cx="231140" cy="0"/>
          </a:xfrm>
          <a:custGeom>
            <a:avLst/>
            <a:gdLst/>
            <a:ahLst/>
            <a:cxnLst/>
            <a:rect l="l" t="t" r="r" b="b"/>
            <a:pathLst>
              <a:path w="231140">
                <a:moveTo>
                  <a:pt x="0" y="0"/>
                </a:moveTo>
                <a:lnTo>
                  <a:pt x="231139" y="0"/>
                </a:lnTo>
              </a:path>
            </a:pathLst>
          </a:custGeom>
          <a:ln w="26669">
            <a:solidFill>
              <a:srgbClr val="0C0C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5250"/>
              </a:lnSpc>
              <a:spcBef>
                <a:spcPts val="110"/>
              </a:spcBef>
              <a:tabLst>
                <a:tab pos="6079490" algn="l"/>
              </a:tabLst>
            </a:pPr>
            <a:r>
              <a:rPr sz="4750" dirty="0">
                <a:solidFill>
                  <a:srgbClr val="000000"/>
                </a:solidFill>
                <a:latin typeface="Cambria"/>
                <a:cs typeface="Cambria"/>
              </a:rPr>
              <a:t>The</a:t>
            </a:r>
            <a:r>
              <a:rPr sz="4750" spc="-26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4750" dirty="0">
                <a:solidFill>
                  <a:srgbClr val="000000"/>
                </a:solidFill>
                <a:latin typeface="Cambria"/>
                <a:cs typeface="Cambria"/>
              </a:rPr>
              <a:t>Chernobyl</a:t>
            </a:r>
            <a:r>
              <a:rPr sz="4750" spc="-5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4750" spc="-10" dirty="0">
                <a:solidFill>
                  <a:srgbClr val="000000"/>
                </a:solidFill>
                <a:latin typeface="Cambria"/>
                <a:cs typeface="Cambria"/>
              </a:rPr>
              <a:t>Babies</a:t>
            </a:r>
            <a:r>
              <a:rPr sz="4750" dirty="0">
                <a:solidFill>
                  <a:srgbClr val="000000"/>
                </a:solidFill>
                <a:latin typeface="Cambria"/>
                <a:cs typeface="Cambria"/>
              </a:rPr>
              <a:t>	</a:t>
            </a:r>
            <a:r>
              <a:rPr sz="4750" spc="-20" dirty="0">
                <a:solidFill>
                  <a:srgbClr val="000000"/>
                </a:solidFill>
                <a:latin typeface="Cambria"/>
                <a:cs typeface="Cambria"/>
              </a:rPr>
              <a:t>Radiation</a:t>
            </a:r>
            <a:r>
              <a:rPr sz="4750" spc="-17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4750" spc="-60" dirty="0">
                <a:solidFill>
                  <a:srgbClr val="000000"/>
                </a:solidFill>
                <a:latin typeface="Cambria"/>
                <a:cs typeface="Cambria"/>
              </a:rPr>
              <a:t>causes</a:t>
            </a:r>
            <a:endParaRPr sz="4750">
              <a:latin typeface="Cambria"/>
              <a:cs typeface="Cambria"/>
            </a:endParaRPr>
          </a:p>
          <a:p>
            <a:pPr algn="ctr">
              <a:lnSpc>
                <a:spcPts val="5130"/>
              </a:lnSpc>
            </a:pPr>
            <a:r>
              <a:rPr sz="4650" dirty="0">
                <a:solidFill>
                  <a:srgbClr val="000000"/>
                </a:solidFill>
                <a:latin typeface="Cambria"/>
                <a:cs typeface="Cambria"/>
              </a:rPr>
              <a:t>birth</a:t>
            </a:r>
            <a:r>
              <a:rPr sz="4650" spc="-200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4650" spc="-10" dirty="0">
                <a:solidFill>
                  <a:srgbClr val="000000"/>
                </a:solidFill>
                <a:latin typeface="Cambria"/>
                <a:cs typeface="Cambria"/>
              </a:rPr>
              <a:t>defects</a:t>
            </a:r>
            <a:endParaRPr sz="4650">
              <a:latin typeface="Cambria"/>
              <a:cs typeface="Cambri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38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00300" y="1079500"/>
            <a:ext cx="8331200" cy="5054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4058" rIns="0" bIns="0" rtlCol="0">
            <a:spAutoFit/>
          </a:bodyPr>
          <a:lstStyle/>
          <a:p>
            <a:pPr marL="4167504">
              <a:lnSpc>
                <a:spcPct val="100000"/>
              </a:lnSpc>
              <a:spcBef>
                <a:spcPts val="120"/>
              </a:spcBef>
            </a:pPr>
            <a:r>
              <a:rPr sz="4500" spc="-80" dirty="0">
                <a:solidFill>
                  <a:srgbClr val="2F2F2F"/>
                </a:solidFill>
              </a:rPr>
              <a:t>Albinism</a:t>
            </a:r>
            <a:endParaRPr sz="4500"/>
          </a:p>
        </p:txBody>
      </p:sp>
      <p:sp>
        <p:nvSpPr>
          <p:cNvPr id="4" name="object 4"/>
          <p:cNvSpPr txBox="1"/>
          <p:nvPr/>
        </p:nvSpPr>
        <p:spPr>
          <a:xfrm>
            <a:off x="2488057" y="6204832"/>
            <a:ext cx="7548880" cy="85026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316230" marR="5080" indent="-304165">
              <a:lnSpc>
                <a:spcPts val="2000"/>
              </a:lnSpc>
              <a:spcBef>
                <a:spcPts val="490"/>
              </a:spcBef>
              <a:buChar char="•"/>
              <a:tabLst>
                <a:tab pos="320675" algn="l"/>
              </a:tabLst>
            </a:pPr>
            <a:r>
              <a:rPr sz="2000" spc="-160" dirty="0">
                <a:latin typeface="Times New Roman"/>
                <a:cs typeface="Times New Roman"/>
              </a:rPr>
              <a:t>Albinism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55" dirty="0">
                <a:latin typeface="Times New Roman"/>
                <a:cs typeface="Times New Roman"/>
              </a:rPr>
              <a:t>results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5" dirty="0">
                <a:latin typeface="Times New Roman"/>
                <a:cs typeface="Times New Roman"/>
              </a:rPr>
              <a:t>from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75" dirty="0">
                <a:latin typeface="Times New Roman"/>
                <a:cs typeface="Times New Roman"/>
              </a:rPr>
              <a:t>mutation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spc="-90" dirty="0">
                <a:solidFill>
                  <a:srgbClr val="151515"/>
                </a:solidFill>
                <a:latin typeface="Times New Roman"/>
                <a:cs typeface="Times New Roman"/>
              </a:rPr>
              <a:t>which</a:t>
            </a:r>
            <a:r>
              <a:rPr sz="2000" spc="95" dirty="0">
                <a:solidFill>
                  <a:srgbClr val="151515"/>
                </a:solidFill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prevents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70" dirty="0">
                <a:latin typeface="Times New Roman"/>
                <a:cs typeface="Times New Roman"/>
              </a:rPr>
              <a:t>formation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of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enzyme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1C1C1C"/>
                </a:solidFill>
                <a:latin typeface="Times New Roman"/>
                <a:cs typeface="Times New Roman"/>
              </a:rPr>
              <a:t>3 	</a:t>
            </a:r>
            <a:r>
              <a:rPr sz="2000" spc="-110" dirty="0">
                <a:latin typeface="Times New Roman"/>
                <a:cs typeface="Times New Roman"/>
              </a:rPr>
              <a:t>(Melanocyte</a:t>
            </a:r>
            <a:r>
              <a:rPr sz="2000" spc="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tyrosinase).</a:t>
            </a:r>
            <a:endParaRPr sz="2000">
              <a:latin typeface="Times New Roman"/>
              <a:cs typeface="Times New Roman"/>
            </a:endParaRPr>
          </a:p>
          <a:p>
            <a:pPr marL="316230" indent="-303530">
              <a:lnSpc>
                <a:spcPts val="2100"/>
              </a:lnSpc>
              <a:buChar char="•"/>
              <a:tabLst>
                <a:tab pos="316230" algn="l"/>
              </a:tabLst>
            </a:pPr>
            <a:r>
              <a:rPr sz="2000" spc="-260" dirty="0">
                <a:latin typeface="Times New Roman"/>
                <a:cs typeface="Times New Roman"/>
              </a:rPr>
              <a:t>As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spc="-65" dirty="0">
                <a:latin typeface="Times New Roman"/>
                <a:cs typeface="Times New Roman"/>
              </a:rPr>
              <a:t>result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80" dirty="0">
                <a:latin typeface="Times New Roman"/>
                <a:cs typeface="Times New Roman"/>
              </a:rPr>
              <a:t>albinos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95" dirty="0">
                <a:latin typeface="Times New Roman"/>
                <a:cs typeface="Times New Roman"/>
              </a:rPr>
              <a:t>fail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to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synthesize</a:t>
            </a:r>
            <a:r>
              <a:rPr sz="2000" spc="19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melanin.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39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118782" y="1194434"/>
            <a:ext cx="358775" cy="0"/>
          </a:xfrm>
          <a:custGeom>
            <a:avLst/>
            <a:gdLst/>
            <a:ahLst/>
            <a:cxnLst/>
            <a:rect l="l" t="t" r="r" b="b"/>
            <a:pathLst>
              <a:path w="358775">
                <a:moveTo>
                  <a:pt x="0" y="0"/>
                </a:moveTo>
                <a:lnTo>
                  <a:pt x="358563" y="0"/>
                </a:lnTo>
              </a:path>
            </a:pathLst>
          </a:custGeom>
          <a:ln w="3175">
            <a:solidFill>
              <a:srgbClr val="3F3F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3029" y="1197398"/>
            <a:ext cx="293370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3369" y="0"/>
                </a:lnTo>
              </a:path>
            </a:pathLst>
          </a:custGeom>
          <a:ln w="3175">
            <a:solidFill>
              <a:srgbClr val="4444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40</a:t>
            </a:fld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394" y="1371600"/>
            <a:ext cx="4628011" cy="4628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621</Words>
  <Application>Microsoft Office PowerPoint</Application>
  <PresentationFormat>Custom</PresentationFormat>
  <Paragraphs>369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Arial MT</vt:lpstr>
      <vt:lpstr>Calibri</vt:lpstr>
      <vt:lpstr>Calibri Light</vt:lpstr>
      <vt:lpstr>Cambria</vt:lpstr>
      <vt:lpstr>Consolas</vt:lpstr>
      <vt:lpstr>Times New Roman</vt:lpstr>
      <vt:lpstr>Trebuchet MS</vt:lpstr>
      <vt:lpstr>Office Theme</vt:lpstr>
      <vt:lpstr>ENOME</vt:lpstr>
      <vt:lpstr>MUYAYION</vt:lpstr>
      <vt:lpstr>MUYAYION</vt:lpstr>
      <vt:lpstr>How common are mutations?</vt:lpstr>
      <vt:lpstr>Manifestations mutation</vt:lpstr>
      <vt:lpstr>How do mutations affect the ulation?</vt:lpstr>
      <vt:lpstr>How are mutations inherited?</vt:lpstr>
      <vt:lpstr>PowerPoint Presentation</vt:lpstr>
      <vt:lpstr>CHROMOSOME MUTATIONS</vt:lpstr>
      <vt:lpstr>Chromosome Mutations</vt:lpstr>
      <vt:lpstr>Deleúon</vt:lpstr>
      <vt:lpstr>Inversion</vt:lpstr>
      <vt:lpstr>Duplication</vt:lpstr>
      <vt:lpstr>Yranslocation</vt:lpstr>
      <vt:lpstr>Nondisjunction</vt:lpstr>
      <vt:lpstr>Chromosome Mutation Animation</vt:lpstr>
      <vt:lpstr>GENE MUTATIONS</vt:lpstr>
      <vt:lpstr>Types Gene Muta8ons</vt:lpstr>
      <vt:lpstr>POINT MUTATION</vt:lpstr>
      <vt:lpstr>The frenetic Code is a triplet code</vt:lpstr>
      <vt:lpstr>Substitution Mutations</vt:lpstr>
      <vt:lpstr>Mutations: Substitutions</vt:lpstr>
      <vt:lpstr>No change</vt:lpstr>
      <vt:lpstr>Disaster</vt:lpstr>
      <vt:lpstr>Insertion Mutations</vt:lpstr>
      <vt:lpstr>utations: Additions A fr hif</vt:lpstr>
      <vt:lpstr>Deletion Mutations</vt:lpstr>
      <vt:lpstr>utations: Deletlons A frame shift mutation</vt:lpstr>
      <vt:lpstr>PowerPoint Presentation</vt:lpstr>
      <vt:lpstr>Mutations</vt:lpstr>
      <vt:lpstr>Size of a genetic code word (codon)</vt:lpstr>
      <vt:lpstr>Gene Mutation</vt:lpstr>
      <vt:lpstr>Mutation</vt:lpstr>
      <vt:lpstr>Gene Mutation</vt:lpstr>
      <vt:lpstr>Gene Mutation</vt:lpstr>
      <vt:lpstr>at causes Mutations?</vt:lpstr>
      <vt:lpstr>Mutagens</vt:lpstr>
      <vt:lpstr>The Chernobyl Babies Radiation causes birth defects</vt:lpstr>
      <vt:lpstr>Albinism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ENOME</dc:title>
  <dc:creator>User</dc:creator>
  <cp:lastModifiedBy>User</cp:lastModifiedBy>
  <cp:revision>1</cp:revision>
  <dcterms:created xsi:type="dcterms:W3CDTF">2024-09-12T15:12:47Z</dcterms:created>
  <dcterms:modified xsi:type="dcterms:W3CDTF">2024-09-12T15:16:56Z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2022-09-12T00:00:00Z</vt:filetime>
  </property>
  <property fmtid="{D5CDD505-2E9C-101B-9397-08002B2CF9AE}" pid="3" name="Producer">
    <vt:lpwstr>FPDF 1.84</vt:lpwstr>
  </property>
  <property fmtid="{D5CDD505-2E9C-101B-9397-08002B2CF9AE}" pid="4" name="LastSaved">
    <vt:filetime>2022-09-12T00:00:00Z</vt:filetime>
  </property>
</Properties>
</file>