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9687-ECEB-416F-B867-C6D4071A8756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DDCBF-EC30-4CEC-AAB3-A56F2C36CC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9654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974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1516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73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08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4107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4496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398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374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9911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419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060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8531EAF4-AE4F-4121-8747-15C49885D234}" type="datetimeFigureOut">
              <a:rPr lang="en-IN" smtClean="0"/>
              <a:t>03-12-2021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0B07B9BA-8111-4728-9E43-117BDD4970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0440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5C6228-C2E0-4185-9B09-57E822B3122D}"/>
              </a:ext>
            </a:extLst>
          </p:cNvPr>
          <p:cNvSpPr txBox="1"/>
          <p:nvPr/>
        </p:nvSpPr>
        <p:spPr>
          <a:xfrm>
            <a:off x="4705164" y="79899"/>
            <a:ext cx="3320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Black" panose="020B0A04020102020204" pitchFamily="34" charset="0"/>
              </a:rPr>
              <a:t>Gonorrhoea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B54084-5186-4215-B66D-3F2C824D24F7}"/>
              </a:ext>
            </a:extLst>
          </p:cNvPr>
          <p:cNvSpPr txBox="1"/>
          <p:nvPr/>
        </p:nvSpPr>
        <p:spPr>
          <a:xfrm>
            <a:off x="488271" y="2578104"/>
            <a:ext cx="4341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FF0000"/>
                </a:solidFill>
                <a:latin typeface="Algerian" panose="04020705040A02060702" pitchFamily="82" charset="0"/>
              </a:rPr>
              <a:t>Infection Disease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165529-7089-4AE3-8C24-29922B27A970}"/>
              </a:ext>
            </a:extLst>
          </p:cNvPr>
          <p:cNvSpPr txBox="1"/>
          <p:nvPr/>
        </p:nvSpPr>
        <p:spPr>
          <a:xfrm>
            <a:off x="7830104" y="2608883"/>
            <a:ext cx="4261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7030A0"/>
                </a:solidFill>
                <a:latin typeface="Bodoni MT Black" panose="02070A03080606020203" pitchFamily="18" charset="0"/>
              </a:rPr>
              <a:t>By Animesh Das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C509AA-B08C-4854-ACD7-1C3C2AC26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290" y="2061191"/>
            <a:ext cx="2466975" cy="1847850"/>
          </a:xfrm>
          <a:prstGeom prst="rect">
            <a:avLst/>
          </a:prstGeom>
        </p:spPr>
      </p:pic>
      <p:pic>
        <p:nvPicPr>
          <p:cNvPr id="1026" name="Picture 2" descr="Gonorrhea : Symptoms, Causes, Treatment and Riskfactors">
            <a:extLst>
              <a:ext uri="{FF2B5EF4-FFF2-40B4-BE49-F238E27FC236}">
                <a16:creationId xmlns:a16="http://schemas.microsoft.com/office/drawing/2014/main" id="{1F7CE255-6953-4B3D-B1E9-5E925BEC1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433" y="4119331"/>
            <a:ext cx="3775777" cy="261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618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13D5F1-9E7C-43B7-91EB-457E889DC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03123"/>
            <a:ext cx="2990850" cy="1533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955155-B76C-4274-BFA5-39FAE3A52E88}"/>
              </a:ext>
            </a:extLst>
          </p:cNvPr>
          <p:cNvSpPr txBox="1"/>
          <p:nvPr/>
        </p:nvSpPr>
        <p:spPr>
          <a:xfrm>
            <a:off x="4305669" y="115410"/>
            <a:ext cx="3808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Pathogenesis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0F2DB9-8E93-4BF1-A8F4-F53825C599AD}"/>
              </a:ext>
            </a:extLst>
          </p:cNvPr>
          <p:cNvSpPr txBox="1"/>
          <p:nvPr/>
        </p:nvSpPr>
        <p:spPr>
          <a:xfrm>
            <a:off x="319596" y="1908699"/>
            <a:ext cx="2885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FF00"/>
                </a:solidFill>
                <a:latin typeface="Rockwell Extra Bold" panose="02060903040505020403" pitchFamily="18" charset="0"/>
              </a:rPr>
              <a:t>Invasion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952538-2FF3-4FF4-80A3-9C5496FEA4E9}"/>
              </a:ext>
            </a:extLst>
          </p:cNvPr>
          <p:cNvSpPr/>
          <p:nvPr/>
        </p:nvSpPr>
        <p:spPr>
          <a:xfrm>
            <a:off x="1047565" y="2610035"/>
            <a:ext cx="10724226" cy="12251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After attack or damage mucosal cell wall then it will damage Epithelial call wall with the Pinocytosed process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6105B93-57B6-4A8D-9338-56E1D0866628}"/>
              </a:ext>
            </a:extLst>
          </p:cNvPr>
          <p:cNvSpPr/>
          <p:nvPr/>
        </p:nvSpPr>
        <p:spPr>
          <a:xfrm>
            <a:off x="1242875" y="4708540"/>
            <a:ext cx="10191565" cy="15358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After attacking Epidermal cell wall it will release end cytotoxic hormone  and movement ciliary which present in Epidermal cell wall 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526D9077-94C9-4785-AAF7-D83919B69817}"/>
              </a:ext>
            </a:extLst>
          </p:cNvPr>
          <p:cNvSpPr/>
          <p:nvPr/>
        </p:nvSpPr>
        <p:spPr>
          <a:xfrm>
            <a:off x="5974671" y="3956433"/>
            <a:ext cx="470516" cy="523220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7790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DA61E5-39BB-4CA6-8D96-6606178C3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20878"/>
            <a:ext cx="2990850" cy="15335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3CA42F-F2FF-4DBD-9BFA-B1E31F727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628" y="128029"/>
            <a:ext cx="3962743" cy="859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3D461C-39EB-4EFB-8686-C7D0C2E6C5F2}"/>
              </a:ext>
            </a:extLst>
          </p:cNvPr>
          <p:cNvSpPr txBox="1"/>
          <p:nvPr/>
        </p:nvSpPr>
        <p:spPr>
          <a:xfrm>
            <a:off x="151885" y="1890944"/>
            <a:ext cx="3962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FF00"/>
                </a:solidFill>
                <a:latin typeface="Rockwell Extra Bold" panose="02060903040505020403" pitchFamily="18" charset="0"/>
              </a:rPr>
              <a:t>Tissue damage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296468-CADE-4D2C-8626-344145F63411}"/>
              </a:ext>
            </a:extLst>
          </p:cNvPr>
          <p:cNvSpPr/>
          <p:nvPr/>
        </p:nvSpPr>
        <p:spPr>
          <a:xfrm>
            <a:off x="941033" y="2475719"/>
            <a:ext cx="10807083" cy="15414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 this stage bacteria damage Epidermal cell and this cause neutrophiles produce some toxic effect and there present tissue will damage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B43DB4-93D8-4F8C-95D4-6D6441555BE7}"/>
              </a:ext>
            </a:extLst>
          </p:cNvPr>
          <p:cNvSpPr/>
          <p:nvPr/>
        </p:nvSpPr>
        <p:spPr>
          <a:xfrm>
            <a:off x="4455281" y="4873841"/>
            <a:ext cx="3622090" cy="932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Damage tissue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B4AE5E-B79C-468D-8225-445587FAC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367" y="4166644"/>
            <a:ext cx="652329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75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094A7C-C845-40B8-9B8D-FC8680C13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12000"/>
            <a:ext cx="2990850" cy="15335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679285-74AC-4D14-A85E-B31EC1A89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548" y="119151"/>
            <a:ext cx="3962743" cy="859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7180C4-CAB4-40A8-BF81-270B65902E29}"/>
              </a:ext>
            </a:extLst>
          </p:cNvPr>
          <p:cNvSpPr txBox="1"/>
          <p:nvPr/>
        </p:nvSpPr>
        <p:spPr>
          <a:xfrm>
            <a:off x="0" y="1875408"/>
            <a:ext cx="4216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FF00"/>
                </a:solidFill>
                <a:latin typeface="Rockwell Extra Bold" panose="02060903040505020403" pitchFamily="18" charset="0"/>
              </a:rPr>
              <a:t>Dissemination</a:t>
            </a:r>
            <a:r>
              <a:rPr lang="en-IN" dirty="0"/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6650DB3-2BF2-4C78-BBBF-AB600A8D4B5C}"/>
              </a:ext>
            </a:extLst>
          </p:cNvPr>
          <p:cNvSpPr/>
          <p:nvPr/>
        </p:nvSpPr>
        <p:spPr>
          <a:xfrm>
            <a:off x="1358282" y="2725445"/>
            <a:ext cx="9871970" cy="11363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 this final stage gonococci bacteria having ability to destroy antibody which produce notaphilies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B38800C-D3CD-402E-8120-F3D457B70302}"/>
              </a:ext>
            </a:extLst>
          </p:cNvPr>
          <p:cNvSpPr/>
          <p:nvPr/>
        </p:nvSpPr>
        <p:spPr>
          <a:xfrm>
            <a:off x="3171460" y="5024761"/>
            <a:ext cx="6245613" cy="75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Person or patient will death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9BCBBE-7812-41FA-BD25-D3BF3D23D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9835" y="4164779"/>
            <a:ext cx="652329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47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4C3B7-E9A8-4DD9-B06B-2F6DD6AC6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29756"/>
            <a:ext cx="2990850" cy="1533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8436CC-990F-4A38-B2E2-8CB9DD04E029}"/>
              </a:ext>
            </a:extLst>
          </p:cNvPr>
          <p:cNvSpPr txBox="1"/>
          <p:nvPr/>
        </p:nvSpPr>
        <p:spPr>
          <a:xfrm>
            <a:off x="4465468" y="221518"/>
            <a:ext cx="39860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Management </a:t>
            </a:r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D58975-FF65-402E-ABF4-A173D73B1DD5}"/>
              </a:ext>
            </a:extLst>
          </p:cNvPr>
          <p:cNvSpPr txBox="1"/>
          <p:nvPr/>
        </p:nvSpPr>
        <p:spPr>
          <a:xfrm>
            <a:off x="71022" y="1846555"/>
            <a:ext cx="4625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/>
              <a:t> </a:t>
            </a:r>
            <a:r>
              <a:rPr lang="en-IN" sz="2400" dirty="0">
                <a:solidFill>
                  <a:srgbClr val="FFFF00"/>
                </a:solidFill>
                <a:latin typeface="Berlin Sans FB Demi" panose="020E0802020502020306" pitchFamily="34" charset="0"/>
              </a:rPr>
              <a:t>Diagnosis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400" dirty="0">
              <a:solidFill>
                <a:srgbClr val="FFFF00"/>
              </a:solidFill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400" dirty="0">
                <a:solidFill>
                  <a:srgbClr val="FFFF00"/>
                </a:solidFill>
                <a:latin typeface="Berlin Sans FB Demi" panose="020E0802020502020306" pitchFamily="34" charset="0"/>
              </a:rPr>
              <a:t> Treatment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F07112-EE4F-46D2-A9A0-7D668ECA1D92}"/>
              </a:ext>
            </a:extLst>
          </p:cNvPr>
          <p:cNvSpPr txBox="1"/>
          <p:nvPr/>
        </p:nvSpPr>
        <p:spPr>
          <a:xfrm>
            <a:off x="325143" y="3198167"/>
            <a:ext cx="2653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002060"/>
                </a:solidFill>
                <a:latin typeface="Britannic Bold" panose="020B0903060703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178CBC-894E-463E-8046-FBF6588A320D}"/>
              </a:ext>
            </a:extLst>
          </p:cNvPr>
          <p:cNvSpPr txBox="1"/>
          <p:nvPr/>
        </p:nvSpPr>
        <p:spPr>
          <a:xfrm>
            <a:off x="2210540" y="3386560"/>
            <a:ext cx="86379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 yam stained smear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solidFill>
                <a:schemeClr val="bg1"/>
              </a:solidFill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 ELISA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solidFill>
                <a:schemeClr val="bg1"/>
              </a:solidFill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 DNA probe techniques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solidFill>
                <a:schemeClr val="bg1"/>
              </a:solidFill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 nucleic acid amplification technique 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 urine test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 Swab of affected area 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ED02C8-7493-49E4-892D-9D103091F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643" y="2140864"/>
            <a:ext cx="4225634" cy="316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8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0D2F2C-DC51-459D-93F0-BBACA935C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12000"/>
            <a:ext cx="2990850" cy="1533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203EF7-FF3A-40B3-94E3-EE9ACC21AE3A}"/>
              </a:ext>
            </a:extLst>
          </p:cNvPr>
          <p:cNvSpPr txBox="1"/>
          <p:nvPr/>
        </p:nvSpPr>
        <p:spPr>
          <a:xfrm>
            <a:off x="4487107" y="201971"/>
            <a:ext cx="4714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2931C16-62FE-4F09-BD3F-C08D2192D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787723"/>
              </p:ext>
            </p:extLst>
          </p:nvPr>
        </p:nvGraphicFramePr>
        <p:xfrm>
          <a:off x="1348419" y="2024683"/>
          <a:ext cx="9926222" cy="452680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963111">
                  <a:extLst>
                    <a:ext uri="{9D8B030D-6E8A-4147-A177-3AD203B41FA5}">
                      <a16:colId xmlns:a16="http://schemas.microsoft.com/office/drawing/2014/main" val="3687692990"/>
                    </a:ext>
                  </a:extLst>
                </a:gridCol>
                <a:gridCol w="4963111">
                  <a:extLst>
                    <a:ext uri="{9D8B030D-6E8A-4147-A177-3AD203B41FA5}">
                      <a16:colId xmlns:a16="http://schemas.microsoft.com/office/drawing/2014/main" val="2991310477"/>
                    </a:ext>
                  </a:extLst>
                </a:gridCol>
              </a:tblGrid>
              <a:tr h="52912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Berlin Sans FB Demi" panose="020E0802020502020306" pitchFamily="34" charset="0"/>
                        </a:rPr>
                        <a:t>                       </a:t>
                      </a:r>
                      <a:r>
                        <a:rPr lang="en-IN" sz="2400" i="1" dirty="0">
                          <a:latin typeface="Berlin Sans FB Demi" panose="020E0802020502020306" pitchFamily="34" charset="0"/>
                        </a:rPr>
                        <a:t>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                      </a:t>
                      </a:r>
                      <a:r>
                        <a:rPr lang="en-IN" sz="2400" i="1" dirty="0">
                          <a:latin typeface="Berlin Sans FB Demi" panose="020E0802020502020306" pitchFamily="34" charset="0"/>
                        </a:rPr>
                        <a:t>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949732"/>
                  </a:ext>
                </a:extLst>
              </a:tr>
              <a:tr h="529121">
                <a:tc>
                  <a:txBody>
                    <a:bodyPr/>
                    <a:lstStyle/>
                    <a:p>
                      <a:r>
                        <a:rPr lang="en-IN" sz="2400" dirty="0"/>
                        <a:t>Uncomplication   infection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   Ceftriaxone , </a:t>
                      </a:r>
                      <a:r>
                        <a:rPr lang="en-IN" sz="2400" dirty="0" err="1"/>
                        <a:t>offoxaime</a:t>
                      </a:r>
                      <a:r>
                        <a:rPr lang="en-IN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600851"/>
                  </a:ext>
                </a:extLst>
              </a:tr>
              <a:tr h="529121">
                <a:tc>
                  <a:txBody>
                    <a:bodyPr/>
                    <a:lstStyle/>
                    <a:p>
                      <a:r>
                        <a:rPr lang="en-IN" sz="2400" dirty="0"/>
                        <a:t>Gonococcal infections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 Ceftriaxone  , Cefixime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255572"/>
                  </a:ext>
                </a:extLst>
              </a:tr>
              <a:tr h="529121">
                <a:tc>
                  <a:txBody>
                    <a:bodyPr/>
                    <a:lstStyle/>
                    <a:p>
                      <a:r>
                        <a:rPr lang="en-IN" sz="2400" dirty="0"/>
                        <a:t>Disseminated gonococcal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 ceftriaxone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409468"/>
                  </a:ext>
                </a:extLst>
              </a:tr>
              <a:tr h="752171">
                <a:tc>
                  <a:txBody>
                    <a:bodyPr/>
                    <a:lstStyle/>
                    <a:p>
                      <a:r>
                        <a:rPr lang="en-IN" sz="2400" dirty="0"/>
                        <a:t> infect born to mother with gonococcal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 Erythromycin  , Tetracycline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721506"/>
                  </a:ext>
                </a:extLst>
              </a:tr>
              <a:tr h="529121">
                <a:tc>
                  <a:txBody>
                    <a:bodyPr/>
                    <a:lstStyle/>
                    <a:p>
                      <a:r>
                        <a:rPr lang="en-IN" sz="2400" dirty="0"/>
                        <a:t>Gonococcal conjunctivitis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 Ceftriaxone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603381"/>
                  </a:ext>
                </a:extLst>
              </a:tr>
              <a:tr h="529121">
                <a:tc>
                  <a:txBody>
                    <a:bodyPr/>
                    <a:lstStyle/>
                    <a:p>
                      <a:r>
                        <a:rPr lang="en-IN" sz="2400" dirty="0"/>
                        <a:t>Ophthalmia neonatorum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Ceftriaxone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554924"/>
                  </a:ext>
                </a:extLst>
              </a:tr>
              <a:tr h="529121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764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10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05EA28-9018-465F-863E-AD7FC5D27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12000"/>
            <a:ext cx="2990850" cy="1533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4BE2FA-A4A1-44E9-9ECF-1FC205E7D7EF}"/>
              </a:ext>
            </a:extLst>
          </p:cNvPr>
          <p:cNvSpPr txBox="1"/>
          <p:nvPr/>
        </p:nvSpPr>
        <p:spPr>
          <a:xfrm>
            <a:off x="4421080" y="193094"/>
            <a:ext cx="5513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76F2C4-B7AF-4A0A-B525-5CAED1235848}"/>
              </a:ext>
            </a:extLst>
          </p:cNvPr>
          <p:cNvSpPr txBox="1"/>
          <p:nvPr/>
        </p:nvSpPr>
        <p:spPr>
          <a:xfrm>
            <a:off x="634754" y="2262122"/>
            <a:ext cx="407041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4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balanoposthitis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4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4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phimosis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4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4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paraphimosis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4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4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thysonitis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4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4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periurethral abscess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4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4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Littritis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9DCE67-5A3B-4551-A39B-D73D97FF4D97}"/>
              </a:ext>
            </a:extLst>
          </p:cNvPr>
          <p:cNvSpPr txBox="1"/>
          <p:nvPr/>
        </p:nvSpPr>
        <p:spPr>
          <a:xfrm>
            <a:off x="5069149" y="2262122"/>
            <a:ext cx="46518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Cowperitis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Prostatitis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Vesiculates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Epididymitis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cystitis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BE059-96EC-4E9E-A112-0F16B5D19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127" y="3419617"/>
            <a:ext cx="4193219" cy="332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65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689510-062B-493C-88FA-98345EC62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47511"/>
            <a:ext cx="2990850" cy="1533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DDF905-37C8-49F8-8CB5-67542C078E74}"/>
              </a:ext>
            </a:extLst>
          </p:cNvPr>
          <p:cNvSpPr txBox="1"/>
          <p:nvPr/>
        </p:nvSpPr>
        <p:spPr>
          <a:xfrm>
            <a:off x="4705165" y="247511"/>
            <a:ext cx="4048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106638-A575-4E27-B29F-75B8FABEEF11}"/>
              </a:ext>
            </a:extLst>
          </p:cNvPr>
          <p:cNvSpPr txBox="1"/>
          <p:nvPr/>
        </p:nvSpPr>
        <p:spPr>
          <a:xfrm>
            <a:off x="301841" y="2068497"/>
            <a:ext cx="1013829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Uses condoms with water based </a:t>
            </a:r>
            <a:r>
              <a:rPr lang="en-IN" sz="32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cebricants</a:t>
            </a: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Uses dental </a:t>
            </a:r>
            <a:r>
              <a:rPr lang="en-IN" sz="32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doms</a:t>
            </a: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for oral sex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Just have sex with one partner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Having regular STD check-ups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Practice Safar intercourse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Lining condition should be improve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Impart heath educations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Complete treatment should be taken  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9A99D2-BF85-4A87-AEAC-3F79CD009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809" y="4343400"/>
            <a:ext cx="3612011" cy="240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71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502E87-9450-48A9-88FF-FAF97C7FAC6A}"/>
              </a:ext>
            </a:extLst>
          </p:cNvPr>
          <p:cNvSpPr txBox="1"/>
          <p:nvPr/>
        </p:nvSpPr>
        <p:spPr>
          <a:xfrm>
            <a:off x="3790765" y="2707689"/>
            <a:ext cx="48028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>
                <a:solidFill>
                  <a:schemeClr val="bg1"/>
                </a:solidFill>
                <a:latin typeface="Algerian" panose="04020705040A02060702" pitchFamily="82" charset="0"/>
              </a:rPr>
              <a:t>Thank </a:t>
            </a:r>
          </a:p>
          <a:p>
            <a:r>
              <a:rPr lang="en-IN" sz="7200" dirty="0">
                <a:solidFill>
                  <a:schemeClr val="bg1"/>
                </a:solidFill>
                <a:latin typeface="Algerian" panose="04020705040A02060702" pitchFamily="82" charset="0"/>
              </a:rPr>
              <a:t>            you </a:t>
            </a:r>
          </a:p>
        </p:txBody>
      </p:sp>
    </p:spTree>
    <p:extLst>
      <p:ext uri="{BB962C8B-B14F-4D97-AF65-F5344CB8AC3E}">
        <p14:creationId xmlns:p14="http://schemas.microsoft.com/office/powerpoint/2010/main" val="3704663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6C5D39-02FE-48FC-AD95-8151374D3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330" y="213063"/>
            <a:ext cx="2781670" cy="15979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0A0DD5-63E9-4F05-8FF3-7B4500815129}"/>
              </a:ext>
            </a:extLst>
          </p:cNvPr>
          <p:cNvSpPr txBox="1"/>
          <p:nvPr/>
        </p:nvSpPr>
        <p:spPr>
          <a:xfrm>
            <a:off x="4935984" y="213063"/>
            <a:ext cx="2902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0877A6-1CB8-4C81-A604-97CB9D2B054D}"/>
              </a:ext>
            </a:extLst>
          </p:cNvPr>
          <p:cNvSpPr txBox="1"/>
          <p:nvPr/>
        </p:nvSpPr>
        <p:spPr>
          <a:xfrm>
            <a:off x="612559" y="2148396"/>
            <a:ext cx="11185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Gonorrhoea is the sexually transmitted bacterial infection causse by y- bacteria Neisseria gonorrhoeae cause urogenital  ,anorectal , conjunctival and peripheral infection , in case there are urinary tract disorder is the common type disorder 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9772E7-CE7D-4B32-83D5-AC53D96BF24A}"/>
              </a:ext>
            </a:extLst>
          </p:cNvPr>
          <p:cNvSpPr txBox="1"/>
          <p:nvPr/>
        </p:nvSpPr>
        <p:spPr>
          <a:xfrm>
            <a:off x="497150" y="3702067"/>
            <a:ext cx="10901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Causative organism -- Neisseria gonorrhoeae [ y-Bacteria ]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0D9CA9-6872-45D4-A0D2-29D303A31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35" y="4456636"/>
            <a:ext cx="3847471" cy="22460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EAEA79-6B96-46C5-89F2-F3C8C3DB5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8982" y="4393963"/>
            <a:ext cx="4310032" cy="241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5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31B73D-A2E2-4BC9-849B-176E8714B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56389"/>
            <a:ext cx="2990850" cy="1533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F341EF-A8E2-493D-9F4C-6A74403E45CE}"/>
              </a:ext>
            </a:extLst>
          </p:cNvPr>
          <p:cNvSpPr txBox="1"/>
          <p:nvPr/>
        </p:nvSpPr>
        <p:spPr>
          <a:xfrm>
            <a:off x="4270157" y="256389"/>
            <a:ext cx="5690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Epidemiology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95B637-CBF9-4E0A-B283-45E8EAC7FC8F}"/>
              </a:ext>
            </a:extLst>
          </p:cNvPr>
          <p:cNvSpPr txBox="1"/>
          <p:nvPr/>
        </p:nvSpPr>
        <p:spPr>
          <a:xfrm>
            <a:off x="230818" y="1917576"/>
            <a:ext cx="118605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it is the second most frequently raptured bacterial sexually        transmitted infection after chlamydia trachomatous 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It can grow easily in the warm , moist areas of the reproductive 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Highly increase in cold country 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Gonorrhoea zone – USA  , Russia , Europe  , UK 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9A0026-1F5F-44CF-8602-562811A6D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9130" y="4731799"/>
            <a:ext cx="3432256" cy="203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6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221D06-64C5-4440-8178-137336BB2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56389"/>
            <a:ext cx="2990850" cy="1533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35BA53-0993-45F7-A8E0-30DB86B791C8}"/>
              </a:ext>
            </a:extLst>
          </p:cNvPr>
          <p:cNvSpPr txBox="1"/>
          <p:nvPr/>
        </p:nvSpPr>
        <p:spPr>
          <a:xfrm>
            <a:off x="2512381" y="256389"/>
            <a:ext cx="7013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Affected Organ And Tissues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796B46-61B6-42AB-B20A-12AC769559AF}"/>
              </a:ext>
            </a:extLst>
          </p:cNvPr>
          <p:cNvSpPr txBox="1"/>
          <p:nvPr/>
        </p:nvSpPr>
        <p:spPr>
          <a:xfrm>
            <a:off x="631795" y="1789914"/>
            <a:ext cx="81230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solidFill>
                  <a:schemeClr val="bg1"/>
                </a:solidFill>
                <a:latin typeface="Cooper Black" panose="0208090404030B020404" pitchFamily="18" charset="0"/>
              </a:rPr>
              <a:t> Cervix 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solidFill>
                <a:schemeClr val="bg1"/>
              </a:solidFill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solidFill>
                  <a:schemeClr val="bg1"/>
                </a:solidFill>
                <a:latin typeface="Cooper Black" panose="0208090404030B020404" pitchFamily="18" charset="0"/>
              </a:rPr>
              <a:t> urethra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solidFill>
                <a:schemeClr val="bg1"/>
              </a:solidFill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solidFill>
                  <a:schemeClr val="bg1"/>
                </a:solidFill>
                <a:latin typeface="Cooper Black" panose="0208090404030B020404" pitchFamily="18" charset="0"/>
              </a:rPr>
              <a:t> rectum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solidFill>
                <a:schemeClr val="bg1"/>
              </a:solidFill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solidFill>
                  <a:schemeClr val="bg1"/>
                </a:solidFill>
                <a:latin typeface="Cooper Black" panose="0208090404030B020404" pitchFamily="18" charset="0"/>
              </a:rPr>
              <a:t> pharynx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solidFill>
                <a:schemeClr val="bg1"/>
              </a:solidFill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solidFill>
                  <a:schemeClr val="bg1"/>
                </a:solidFill>
                <a:latin typeface="Cooper Black" panose="0208090404030B020404" pitchFamily="18" charset="0"/>
              </a:rPr>
              <a:t> conjunctivitis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solidFill>
                <a:schemeClr val="bg1"/>
              </a:solidFill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solidFill>
                  <a:schemeClr val="bg1"/>
                </a:solidFill>
                <a:latin typeface="Cooper Black" panose="0208090404030B020404" pitchFamily="18" charset="0"/>
              </a:rPr>
              <a:t> vaginal epithelium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372CB0-8194-49F8-AFE8-C9F5E5DD3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467" y="2858655"/>
            <a:ext cx="4372546" cy="297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1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AFD405-84DC-40FA-B983-5A6EBA01D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47511"/>
            <a:ext cx="2990850" cy="1533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5C7145-2139-42DD-B7AF-815AFCC654F0}"/>
              </a:ext>
            </a:extLst>
          </p:cNvPr>
          <p:cNvSpPr txBox="1"/>
          <p:nvPr/>
        </p:nvSpPr>
        <p:spPr>
          <a:xfrm>
            <a:off x="3817398" y="247511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Sings and symptoms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168386-3169-42B4-B071-5D09647E6F2A}"/>
              </a:ext>
            </a:extLst>
          </p:cNvPr>
          <p:cNvSpPr txBox="1"/>
          <p:nvPr/>
        </p:nvSpPr>
        <p:spPr>
          <a:xfrm>
            <a:off x="807868" y="2459115"/>
            <a:ext cx="820296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Rectal discharge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Thermal infection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Endocervical infection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Pharyngeal infection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DB2703-979B-4215-A5F4-52F0037AB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714" y="2574526"/>
            <a:ext cx="4983922" cy="355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52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FE42F7-6264-4112-8D97-7822882D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20878"/>
            <a:ext cx="2990850" cy="1533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C4623-CF16-489E-B337-1F2AD445B4A9}"/>
              </a:ext>
            </a:extLst>
          </p:cNvPr>
          <p:cNvSpPr txBox="1"/>
          <p:nvPr/>
        </p:nvSpPr>
        <p:spPr>
          <a:xfrm>
            <a:off x="4483223" y="228605"/>
            <a:ext cx="3613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A6A6B1-06B6-4117-80FE-DF474E644B42}"/>
              </a:ext>
            </a:extLst>
          </p:cNvPr>
          <p:cNvSpPr txBox="1"/>
          <p:nvPr/>
        </p:nvSpPr>
        <p:spPr>
          <a:xfrm>
            <a:off x="594803" y="2450237"/>
            <a:ext cx="75016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2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 Multiple / new sex partner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2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 Inconsistent condom use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2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 Urban residence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2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 Adolescents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2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Lower socio – economic status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2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 Drug affect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2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 Exchange of sex for drug 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09070A-5A02-4A2E-B32F-06BF990E8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6272" y="2574525"/>
            <a:ext cx="4821848" cy="361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30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81821-BC1F-413F-B4D1-0FE45FA98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187" y="203122"/>
            <a:ext cx="2990850" cy="1533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655FB5-4506-4300-9A38-B0C10D980610}"/>
              </a:ext>
            </a:extLst>
          </p:cNvPr>
          <p:cNvSpPr txBox="1"/>
          <p:nvPr/>
        </p:nvSpPr>
        <p:spPr>
          <a:xfrm>
            <a:off x="3497801" y="266330"/>
            <a:ext cx="6418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Mode of Transmission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24CACA-27A0-40F6-9A9C-5987C57C821B}"/>
              </a:ext>
            </a:extLst>
          </p:cNvPr>
          <p:cNvSpPr txBox="1"/>
          <p:nvPr/>
        </p:nvSpPr>
        <p:spPr>
          <a:xfrm>
            <a:off x="355106" y="1846555"/>
            <a:ext cx="69068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Several contact with infected person .</a:t>
            </a:r>
          </a:p>
          <a:p>
            <a:r>
              <a:rPr lang="en-IN" sz="28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Infected blood transfusion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Moderno – facial transmission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Oral sex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Very close physical contact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From mother to baby at birth 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touching parts of the with fingers 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C9E9EC-0E0F-40E4-B4DC-92878548C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621" y="2481724"/>
            <a:ext cx="3919076" cy="391907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04C90A8-72F7-4228-B2B1-9E502D15651A}"/>
              </a:ext>
            </a:extLst>
          </p:cNvPr>
          <p:cNvSpPr/>
          <p:nvPr/>
        </p:nvSpPr>
        <p:spPr>
          <a:xfrm>
            <a:off x="72963" y="1151872"/>
            <a:ext cx="7554897" cy="584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>
                <a:solidFill>
                  <a:schemeClr val="bg1"/>
                </a:solidFill>
                <a:latin typeface="Algerian" panose="04020705040A02060702" pitchFamily="82" charset="0"/>
              </a:rPr>
              <a:t>Incubation period – 1 to 14 Days </a:t>
            </a:r>
          </a:p>
        </p:txBody>
      </p:sp>
    </p:spTree>
    <p:extLst>
      <p:ext uri="{BB962C8B-B14F-4D97-AF65-F5344CB8AC3E}">
        <p14:creationId xmlns:p14="http://schemas.microsoft.com/office/powerpoint/2010/main" val="1450118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1F91B9-0D83-419B-9E68-8FAB204E6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65266"/>
            <a:ext cx="2990850" cy="1533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3A4E95-F5A4-4416-BD5D-6023E9C166ED}"/>
              </a:ext>
            </a:extLst>
          </p:cNvPr>
          <p:cNvSpPr txBox="1"/>
          <p:nvPr/>
        </p:nvSpPr>
        <p:spPr>
          <a:xfrm>
            <a:off x="4110361" y="186431"/>
            <a:ext cx="3577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Pathogenesis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F9AAF3-C694-4147-98B0-6615ED38BE9A}"/>
              </a:ext>
            </a:extLst>
          </p:cNvPr>
          <p:cNvSpPr txBox="1"/>
          <p:nvPr/>
        </p:nvSpPr>
        <p:spPr>
          <a:xfrm>
            <a:off x="142042" y="1988598"/>
            <a:ext cx="1229557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/>
              <a:t> </a:t>
            </a:r>
            <a:r>
              <a:rPr lang="en-IN" sz="2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There are 4 step  of gonorrhoea microorganism to attack host cell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DC6BA-E75F-4A50-A025-320B7420657D}"/>
              </a:ext>
            </a:extLst>
          </p:cNvPr>
          <p:cNvSpPr txBox="1"/>
          <p:nvPr/>
        </p:nvSpPr>
        <p:spPr>
          <a:xfrm>
            <a:off x="798990" y="2978624"/>
            <a:ext cx="709325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N" sz="2800" dirty="0">
                <a:solidFill>
                  <a:srgbClr val="FFFF00"/>
                </a:solidFill>
                <a:latin typeface="Cooper Black" panose="0208090404030B020404" pitchFamily="18" charset="0"/>
              </a:rPr>
              <a:t>Adherence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solidFill>
                <a:srgbClr val="FFFF00"/>
              </a:solidFill>
              <a:latin typeface="Cooper Black" panose="0208090404030B020404" pitchFamily="18" charset="0"/>
            </a:endParaRPr>
          </a:p>
          <a:p>
            <a:r>
              <a:rPr lang="en-IN" sz="2800" dirty="0">
                <a:solidFill>
                  <a:srgbClr val="FFFF00"/>
                </a:solidFill>
                <a:latin typeface="Cooper Black" panose="0208090404030B020404" pitchFamily="18" charset="0"/>
              </a:rPr>
              <a:t>2.  Invasion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solidFill>
                <a:srgbClr val="FFFF00"/>
              </a:solidFill>
              <a:latin typeface="Cooper Black" panose="0208090404030B020404" pitchFamily="18" charset="0"/>
            </a:endParaRPr>
          </a:p>
          <a:p>
            <a:r>
              <a:rPr lang="en-IN" sz="2800" dirty="0">
                <a:solidFill>
                  <a:srgbClr val="FFFF00"/>
                </a:solidFill>
                <a:latin typeface="Cooper Black" panose="0208090404030B020404" pitchFamily="18" charset="0"/>
              </a:rPr>
              <a:t>3. Tissue Damage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solidFill>
                <a:srgbClr val="FFFF00"/>
              </a:solidFill>
              <a:latin typeface="Cooper Black" panose="0208090404030B020404" pitchFamily="18" charset="0"/>
            </a:endParaRPr>
          </a:p>
          <a:p>
            <a:r>
              <a:rPr lang="en-IN" sz="2800" dirty="0">
                <a:solidFill>
                  <a:srgbClr val="FFFF00"/>
                </a:solidFill>
                <a:latin typeface="Cooper Black" panose="0208090404030B020404" pitchFamily="18" charset="0"/>
              </a:rPr>
              <a:t>4. Dismission </a:t>
            </a:r>
          </a:p>
        </p:txBody>
      </p:sp>
      <p:pic>
        <p:nvPicPr>
          <p:cNvPr id="1026" name="Picture 2" descr="Antibiotics | Free Full-Text | Anti-Virulence Therapeutic Approaches for  Neisseria gonorrhoeae | HTML">
            <a:extLst>
              <a:ext uri="{FF2B5EF4-FFF2-40B4-BE49-F238E27FC236}">
                <a16:creationId xmlns:a16="http://schemas.microsoft.com/office/drawing/2014/main" id="{0543BFBD-484F-4EE1-8FA3-1194DBCEA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507" y="2788818"/>
            <a:ext cx="6222625" cy="362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540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2052CB-C8A6-46EE-9A98-E851F12C2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0" y="229755"/>
            <a:ext cx="2990850" cy="1533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EAF246-6F07-4BCA-9ED2-D42CF8163289}"/>
              </a:ext>
            </a:extLst>
          </p:cNvPr>
          <p:cNvSpPr txBox="1"/>
          <p:nvPr/>
        </p:nvSpPr>
        <p:spPr>
          <a:xfrm>
            <a:off x="4305669" y="229755"/>
            <a:ext cx="3941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Pathogenesis</a:t>
            </a:r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421AE1-EE31-4F5A-A219-ECB0BCABA6CE}"/>
              </a:ext>
            </a:extLst>
          </p:cNvPr>
          <p:cNvSpPr txBox="1"/>
          <p:nvPr/>
        </p:nvSpPr>
        <p:spPr>
          <a:xfrm>
            <a:off x="319595" y="1935332"/>
            <a:ext cx="3068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Rockwell Extra Bold" panose="02060903040505020403" pitchFamily="18" charset="0"/>
              </a:rPr>
              <a:t>Adherence</a:t>
            </a:r>
            <a:r>
              <a:rPr lang="en-IN" dirty="0"/>
              <a:t>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FAE23A-CCB4-468E-AEC4-2A6132492528}"/>
              </a:ext>
            </a:extLst>
          </p:cNvPr>
          <p:cNvSpPr/>
          <p:nvPr/>
        </p:nvSpPr>
        <p:spPr>
          <a:xfrm>
            <a:off x="1508463" y="2618912"/>
            <a:ext cx="9536098" cy="9321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Gonococci bacteria attack through OPA , PILI  entry into the urinary track 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3C98B80-0B9B-40B0-B837-1E0F05CA9715}"/>
              </a:ext>
            </a:extLst>
          </p:cNvPr>
          <p:cNvSpPr/>
          <p:nvPr/>
        </p:nvSpPr>
        <p:spPr>
          <a:xfrm>
            <a:off x="1508463" y="4406700"/>
            <a:ext cx="9658905" cy="10897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Attack mucosal cell or mucosal plasma protein 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E0470AD-2696-4774-94A4-91892B074FDA}"/>
              </a:ext>
            </a:extLst>
          </p:cNvPr>
          <p:cNvSpPr/>
          <p:nvPr/>
        </p:nvSpPr>
        <p:spPr>
          <a:xfrm>
            <a:off x="5974672" y="3711428"/>
            <a:ext cx="470516" cy="523220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2055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607</TotalTime>
  <Words>511</Words>
  <Application>Microsoft Office PowerPoint</Application>
  <PresentationFormat>Widescreen</PresentationFormat>
  <Paragraphs>139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Algerian</vt:lpstr>
      <vt:lpstr>Arial Black</vt:lpstr>
      <vt:lpstr>Arial Rounded MT Bold</vt:lpstr>
      <vt:lpstr>Berlin Sans FB Demi</vt:lpstr>
      <vt:lpstr>Bodoni MT Black</vt:lpstr>
      <vt:lpstr>Britannic Bold</vt:lpstr>
      <vt:lpstr>Calibri</vt:lpstr>
      <vt:lpstr>Cooper Black</vt:lpstr>
      <vt:lpstr>Copperplate Gothic Bold</vt:lpstr>
      <vt:lpstr>Corbel</vt:lpstr>
      <vt:lpstr>Courier New</vt:lpstr>
      <vt:lpstr>Franklin Gothic Demi Cond</vt:lpstr>
      <vt:lpstr>Franklin Gothic Heavy</vt:lpstr>
      <vt:lpstr>Franklin Gothic Medium</vt:lpstr>
      <vt:lpstr>Rockwell Extra Bold</vt:lpstr>
      <vt:lpstr>Segoe UI Black</vt:lpstr>
      <vt:lpstr>Segoe UI Semibold</vt:lpstr>
      <vt:lpstr>Tw Cen MT Condensed Extra Bold</vt:lpstr>
      <vt:lpstr>Wingdings</vt:lpstr>
      <vt:lpstr>Banded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8</cp:revision>
  <dcterms:created xsi:type="dcterms:W3CDTF">2021-11-30T18:26:28Z</dcterms:created>
  <dcterms:modified xsi:type="dcterms:W3CDTF">2021-12-03T15:01:17Z</dcterms:modified>
</cp:coreProperties>
</file>