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3" r:id="rId9"/>
    <p:sldId id="264" r:id="rId10"/>
    <p:sldId id="266" r:id="rId11"/>
    <p:sldId id="267" r:id="rId12"/>
    <p:sldId id="268" r:id="rId13"/>
    <p:sldId id="269" r:id="rId14"/>
    <p:sldId id="270" r:id="rId15"/>
    <p:sldId id="271" r:id="rId16"/>
  </p:sldIdLst>
  <p:sldSz cx="12192000" cy="6858000"/>
  <p:notesSz cx="6858000" cy="91440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76" autoAdjust="0"/>
  </p:normalViewPr>
  <p:slideViewPr>
    <p:cSldViewPr>
      <p:cViewPr varScale="1">
        <p:scale>
          <a:sx n="70" d="100"/>
          <a:sy n="70" d="100"/>
        </p:scale>
        <p:origin x="714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123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4CC6FE-3CCD-4E32-A403-DC7D7CF879CB}" type="datetimeFigureOut">
              <a:rPr lang="th-TH" smtClean="0"/>
              <a:pPr/>
              <a:t>13/09/67</a:t>
            </a:fld>
            <a:endParaRPr lang="th-T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h-T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9FAFD6-BE04-4842-9150-68CCD0DC58F1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4630579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48D61-6C13-43E9-B8D7-4A580692F2E6}" type="datetime1">
              <a:rPr lang="th-TH" smtClean="0"/>
              <a:t>13/09/67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F97CC-0869-467F-B797-761DF9984921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832034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509D6-3A4D-4323-8A7E-95B2FA7409B4}" type="datetime1">
              <a:rPr lang="th-TH" smtClean="0"/>
              <a:t>13/09/67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F97CC-0869-467F-B797-761DF9984921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437782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699A6-1D4D-4F5B-AA9E-EB8E56525C24}" type="datetime1">
              <a:rPr lang="th-TH" smtClean="0"/>
              <a:t>13/09/67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F97CC-0869-467F-B797-761DF9984921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615139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01A0F-0D90-4481-991B-4A9BFE5C6BFB}" type="datetime1">
              <a:rPr lang="th-TH" smtClean="0"/>
              <a:t>13/09/67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F97CC-0869-467F-B797-761DF9984921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7232262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C8E36-7AB0-4D9C-BAAD-B35BA69FA1EB}" type="datetime1">
              <a:rPr lang="th-TH" smtClean="0"/>
              <a:t>13/09/67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F97CC-0869-467F-B797-761DF9984921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7539291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C812C-B183-4B97-98A2-FEFFFBDA5179}" type="datetime1">
              <a:rPr lang="th-TH" smtClean="0"/>
              <a:t>13/09/67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F97CC-0869-467F-B797-761DF9984921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72867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528BF-59AC-4F68-A082-DECF9070B6FA}" type="datetime1">
              <a:rPr lang="th-TH" smtClean="0"/>
              <a:t>13/09/67</a:t>
            </a:fld>
            <a:endParaRPr lang="th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th-T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F97CC-0869-467F-B797-761DF9984921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1306236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A28B3-3776-4CC1-B1A7-681D9A7F981B}" type="datetime1">
              <a:rPr lang="th-TH" smtClean="0"/>
              <a:t>13/09/67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F97CC-0869-467F-B797-761DF9984921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6888176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0A432-4444-43D9-B236-D5265653FA58}" type="datetime1">
              <a:rPr lang="th-TH" smtClean="0"/>
              <a:t>13/09/67</a:t>
            </a:fld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F97CC-0869-467F-B797-761DF9984921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0189167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D3967-5F32-4C3E-9926-5F6A7E04CCB6}" type="datetime1">
              <a:rPr lang="th-TH" smtClean="0"/>
              <a:t>13/09/67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F97CC-0869-467F-B797-761DF9984921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726582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2F990-1BA9-4F92-B095-B2F1BD4C85CE}" type="datetime1">
              <a:rPr lang="th-TH" smtClean="0"/>
              <a:t>13/09/67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F97CC-0869-467F-B797-761DF9984921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642878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12FE0E-3C3E-43A7-900A-2D710DB68E5E}" type="datetime1">
              <a:rPr lang="th-TH" smtClean="0"/>
              <a:t>13/09/67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RDP</a:t>
            </a:r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1F97CC-0869-467F-B797-761DF9984921}" type="slidenum">
              <a:rPr lang="th-TH" smtClean="0"/>
              <a:pPr/>
              <a:t>‹#›</a:t>
            </a:fld>
            <a:endParaRPr lang="th-TH"/>
          </a:p>
        </p:txBody>
      </p:sp>
      <p:sp>
        <p:nvSpPr>
          <p:cNvPr id="7" name="TextBox 6"/>
          <p:cNvSpPr txBox="1"/>
          <p:nvPr userDrawn="1"/>
        </p:nvSpPr>
        <p:spPr>
          <a:xfrm rot="19513390">
            <a:off x="1827950" y="2962412"/>
            <a:ext cx="87129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</a:t>
            </a:r>
            <a:endParaRPr lang="en-US" sz="44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9554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476296" y="0"/>
            <a:ext cx="7772400" cy="1457334"/>
          </a:xfrm>
        </p:spPr>
        <p:txBody>
          <a:bodyPr/>
          <a:lstStyle/>
          <a:p>
            <a:r>
              <a:rPr lang="en-US" i="1" u="sng" spc="3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ngsana New" pitchFamily="18" charset="-34"/>
              </a:rPr>
              <a:t>GOUT</a:t>
            </a:r>
            <a:endParaRPr lang="th-TH" i="1" u="sng" spc="3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ngsana New" pitchFamily="18" charset="-34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24562" y="5000636"/>
            <a:ext cx="4143404" cy="1071570"/>
          </a:xfrm>
        </p:spPr>
        <p:txBody>
          <a:bodyPr>
            <a:normAutofit/>
          </a:bodyPr>
          <a:lstStyle/>
          <a:p>
            <a:r>
              <a:rPr lang="en-US" i="1" dirty="0">
                <a:solidFill>
                  <a:schemeClr val="accent6">
                    <a:lumMod val="20000"/>
                    <a:lumOff val="80000"/>
                  </a:schemeClr>
                </a:solidFill>
                <a:latin typeface="Angsana New" pitchFamily="18" charset="-34"/>
                <a:cs typeface="Angsana New" pitchFamily="18" charset="-34"/>
              </a:rPr>
              <a:t>Presented by;</a:t>
            </a:r>
          </a:p>
          <a:p>
            <a:r>
              <a:rPr lang="en-US" sz="3800" i="1" dirty="0">
                <a:latin typeface="Blackadder ITC" pitchFamily="82" charset="0"/>
                <a:cs typeface="Angsana New" pitchFamily="18" charset="-34"/>
              </a:rPr>
              <a:t>                                </a:t>
            </a:r>
            <a:endParaRPr lang="th-TH" sz="3800" i="1" dirty="0">
              <a:latin typeface="Blackadder ITC" pitchFamily="82" charset="0"/>
              <a:cs typeface="Angsana New" pitchFamily="18" charset="-34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09918" y="857232"/>
            <a:ext cx="6077168" cy="44291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F97CC-0869-467F-B797-761DF9984921}" type="slidenum">
              <a:rPr lang="th-TH" smtClean="0"/>
              <a:pPr/>
              <a:t>1</a:t>
            </a:fld>
            <a:endParaRPr lang="th-TH"/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0"/>
            <a:ext cx="9144000" cy="6858000"/>
          </a:xfrm>
        </p:spPr>
        <p:txBody>
          <a:bodyPr/>
          <a:lstStyle/>
          <a:p>
            <a:pPr>
              <a:buNone/>
            </a:pPr>
            <a:endParaRPr lang="en-US" b="1" i="1" u="sng" dirty="0">
              <a:latin typeface="+mj-lt"/>
            </a:endParaRPr>
          </a:p>
          <a:p>
            <a:pPr>
              <a:buNone/>
            </a:pPr>
            <a:r>
              <a:rPr lang="en-US" sz="2400" b="1" i="1" u="sng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rPr>
              <a:t>Prophylactic treatment of asymptomatic  </a:t>
            </a:r>
            <a:r>
              <a:rPr lang="en-US" sz="2400" b="1" i="1" u="sng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rPr>
              <a:t>hyperuricaemia</a:t>
            </a:r>
            <a:endParaRPr lang="en-US" sz="2400" b="1" i="1" u="sng" dirty="0">
              <a:solidFill>
                <a:schemeClr val="accent1">
                  <a:lumMod val="60000"/>
                  <a:lumOff val="40000"/>
                </a:schemeClr>
              </a:solidFill>
              <a:latin typeface="+mj-lt"/>
            </a:endParaRPr>
          </a:p>
          <a:p>
            <a:pPr>
              <a:buNone/>
            </a:pPr>
            <a:r>
              <a:rPr lang="en-US" sz="1800" dirty="0"/>
              <a:t>•</a:t>
            </a:r>
            <a:r>
              <a:rPr lang="en-US" sz="1800" dirty="0" err="1"/>
              <a:t>Unnecessory</a:t>
            </a:r>
            <a:r>
              <a:rPr lang="en-US" sz="1800" dirty="0"/>
              <a:t> to control </a:t>
            </a:r>
            <a:r>
              <a:rPr lang="en-US" sz="1800" dirty="0" err="1"/>
              <a:t>hyperuricaemia</a:t>
            </a:r>
            <a:r>
              <a:rPr lang="en-US" sz="1800" dirty="0"/>
              <a:t> with </a:t>
            </a:r>
            <a:r>
              <a:rPr lang="en-US" sz="1800" dirty="0" err="1"/>
              <a:t>urate</a:t>
            </a:r>
            <a:r>
              <a:rPr lang="en-US" sz="1800" dirty="0"/>
              <a:t>-lowering drugs</a:t>
            </a:r>
          </a:p>
          <a:p>
            <a:pPr>
              <a:buNone/>
            </a:pPr>
            <a:r>
              <a:rPr lang="en-US" sz="1800" dirty="0"/>
              <a:t>• Obese pts (BMI:&gt;28kg/m2) should loss weight gradually &amp; their BP &amp; renal function  should be monitored annually</a:t>
            </a:r>
          </a:p>
          <a:p>
            <a:pPr>
              <a:buNone/>
            </a:pPr>
            <a:endParaRPr lang="en-US" sz="1800" dirty="0"/>
          </a:p>
          <a:p>
            <a:pPr>
              <a:buNone/>
            </a:pPr>
            <a:endParaRPr lang="en-US" sz="1800" dirty="0"/>
          </a:p>
          <a:p>
            <a:pPr>
              <a:buNone/>
            </a:pPr>
            <a:r>
              <a:rPr lang="en-US" sz="2400" b="1" i="1" u="sng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rPr>
              <a:t>Drug-induced gout</a:t>
            </a:r>
          </a:p>
          <a:p>
            <a:pPr>
              <a:buNone/>
            </a:pPr>
            <a:r>
              <a:rPr lang="en-US" sz="1800" dirty="0"/>
              <a:t>•</a:t>
            </a:r>
            <a:r>
              <a:rPr lang="en-US" sz="1800" dirty="0" err="1"/>
              <a:t>Hyperuriceamia</a:t>
            </a:r>
            <a:r>
              <a:rPr lang="en-US" sz="1800" dirty="0"/>
              <a:t> &amp; gout occur with diuretics , especially </a:t>
            </a:r>
            <a:r>
              <a:rPr lang="en-US" sz="1800" dirty="0" err="1"/>
              <a:t>thiazides</a:t>
            </a:r>
            <a:r>
              <a:rPr lang="en-US" sz="1800" dirty="0"/>
              <a:t>→ </a:t>
            </a:r>
            <a:r>
              <a:rPr lang="en-US" sz="1800" dirty="0" err="1"/>
              <a:t>allopurinol</a:t>
            </a:r>
            <a:r>
              <a:rPr lang="en-US" sz="1800" dirty="0"/>
              <a:t>          ( control </a:t>
            </a:r>
            <a:r>
              <a:rPr lang="en-US" sz="1800" dirty="0" err="1"/>
              <a:t>urate</a:t>
            </a:r>
            <a:r>
              <a:rPr lang="en-US" sz="1800" dirty="0"/>
              <a:t>  levels)</a:t>
            </a:r>
          </a:p>
          <a:p>
            <a:pPr>
              <a:buNone/>
            </a:pPr>
            <a:r>
              <a:rPr lang="en-US" sz="1800" dirty="0"/>
              <a:t>• Other drugs that reduce renal </a:t>
            </a:r>
            <a:r>
              <a:rPr lang="en-US" sz="1800" dirty="0" err="1"/>
              <a:t>urate</a:t>
            </a:r>
            <a:r>
              <a:rPr lang="en-US" sz="1800" dirty="0"/>
              <a:t>  excretion- Low dose  aspirin &amp; alcohol</a:t>
            </a:r>
          </a:p>
          <a:p>
            <a:pPr>
              <a:buNone/>
            </a:pPr>
            <a:r>
              <a:rPr lang="en-US" sz="1800" dirty="0"/>
              <a:t>•</a:t>
            </a:r>
            <a:r>
              <a:rPr lang="en-US" sz="1800" dirty="0" err="1"/>
              <a:t>Cyclosporin</a:t>
            </a:r>
            <a:r>
              <a:rPr lang="en-US" sz="1800" dirty="0"/>
              <a:t>- induced </a:t>
            </a:r>
            <a:r>
              <a:rPr lang="en-US" sz="1800" dirty="0" err="1"/>
              <a:t>hyperuricaemia</a:t>
            </a:r>
            <a:r>
              <a:rPr lang="en-US" sz="1800" dirty="0"/>
              <a:t> &amp; gout</a:t>
            </a:r>
          </a:p>
          <a:p>
            <a:pPr>
              <a:buNone/>
            </a:pPr>
            <a:r>
              <a:rPr lang="en-US" sz="1800" dirty="0"/>
              <a:t>•</a:t>
            </a:r>
            <a:r>
              <a:rPr lang="en-US" sz="1800" dirty="0" err="1"/>
              <a:t>Omeprazol</a:t>
            </a:r>
            <a:r>
              <a:rPr lang="en-US" sz="1800" dirty="0"/>
              <a:t> produces acute gout</a:t>
            </a:r>
          </a:p>
          <a:p>
            <a:pPr>
              <a:buNone/>
            </a:pPr>
            <a:r>
              <a:rPr lang="en-US" sz="1800" dirty="0"/>
              <a:t>•Other drugs interfere with renal excretion of uric acid →</a:t>
            </a:r>
            <a:r>
              <a:rPr lang="en-US" sz="1800" dirty="0" err="1"/>
              <a:t>ethambutol</a:t>
            </a:r>
            <a:r>
              <a:rPr lang="en-US" sz="1800" dirty="0"/>
              <a:t>, </a:t>
            </a:r>
            <a:r>
              <a:rPr lang="en-US" sz="1800" dirty="0" err="1"/>
              <a:t>pyrazinamide</a:t>
            </a:r>
            <a:r>
              <a:rPr lang="en-US" sz="1800" dirty="0"/>
              <a:t>, </a:t>
            </a:r>
            <a:r>
              <a:rPr lang="en-US" sz="1800" dirty="0" err="1"/>
              <a:t>nyacin</a:t>
            </a:r>
            <a:r>
              <a:rPr lang="en-US" sz="1800" dirty="0"/>
              <a:t> &amp; </a:t>
            </a:r>
            <a:r>
              <a:rPr lang="en-US" sz="1800" dirty="0" err="1"/>
              <a:t>didanosine</a:t>
            </a:r>
            <a:endParaRPr lang="en-US" sz="1800" dirty="0"/>
          </a:p>
          <a:p>
            <a:pPr>
              <a:buNone/>
            </a:pPr>
            <a:r>
              <a:rPr lang="en-US" sz="1800" dirty="0"/>
              <a:t>•Radiotherapy &amp; </a:t>
            </a:r>
            <a:r>
              <a:rPr lang="en-US" sz="1800" dirty="0" err="1"/>
              <a:t>chemotherampy</a:t>
            </a:r>
            <a:r>
              <a:rPr lang="en-US" sz="1800" dirty="0"/>
              <a:t> in pts with </a:t>
            </a:r>
            <a:r>
              <a:rPr lang="en-US" sz="1800" dirty="0" err="1"/>
              <a:t>neoplastic</a:t>
            </a:r>
            <a:r>
              <a:rPr lang="en-US" sz="1800" dirty="0"/>
              <a:t> disorder can cause </a:t>
            </a:r>
            <a:r>
              <a:rPr lang="en-US" sz="1800" dirty="0" err="1"/>
              <a:t>hyperuricaemia</a:t>
            </a:r>
            <a:endParaRPr lang="en-US" sz="1800" dirty="0"/>
          </a:p>
          <a:p>
            <a:pPr>
              <a:buNone/>
            </a:pPr>
            <a:r>
              <a:rPr lang="en-US" sz="1800" dirty="0"/>
              <a:t> </a:t>
            </a:r>
          </a:p>
          <a:p>
            <a:pPr>
              <a:buNone/>
            </a:pPr>
            <a:endParaRPr lang="en-US" sz="1800" dirty="0"/>
          </a:p>
          <a:p>
            <a:pPr>
              <a:buNone/>
            </a:pPr>
            <a:endParaRPr lang="th-TH" sz="16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F97CC-0869-467F-B797-761DF9984921}" type="slidenum">
              <a:rPr lang="th-TH" smtClean="0"/>
              <a:pPr/>
              <a:t>10</a:t>
            </a:fld>
            <a:endParaRPr lang="th-TH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2464" y="285728"/>
            <a:ext cx="4543428" cy="868346"/>
          </a:xfrm>
        </p:spPr>
        <p:txBody>
          <a:bodyPr>
            <a:normAutofit/>
          </a:bodyPr>
          <a:lstStyle/>
          <a:p>
            <a:r>
              <a:rPr lang="en-US" sz="2800" i="1" u="sng" dirty="0">
                <a:solidFill>
                  <a:schemeClr val="accent1"/>
                </a:solidFill>
              </a:rPr>
              <a:t>Patient care</a:t>
            </a:r>
            <a:endParaRPr lang="th-TH" sz="2800" i="1" u="sng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928670"/>
            <a:ext cx="8229600" cy="538069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1800" dirty="0"/>
              <a:t>→Advised about factors  that contribute to </a:t>
            </a:r>
            <a:r>
              <a:rPr lang="en-US" sz="1800" dirty="0" err="1"/>
              <a:t>hyperuricaemia</a:t>
            </a:r>
            <a:r>
              <a:rPr lang="en-US" sz="1800" dirty="0"/>
              <a:t> ( fasting, obesity &amp; alcohol excess)</a:t>
            </a:r>
          </a:p>
          <a:p>
            <a:pPr>
              <a:buNone/>
            </a:pPr>
            <a:r>
              <a:rPr lang="en-US" sz="1800" dirty="0"/>
              <a:t>         If this are corrected- treatment may not required</a:t>
            </a:r>
          </a:p>
          <a:p>
            <a:pPr>
              <a:buNone/>
            </a:pPr>
            <a:r>
              <a:rPr lang="en-US" sz="1800" dirty="0"/>
              <a:t>→Asymptomatic  </a:t>
            </a:r>
            <a:r>
              <a:rPr lang="en-US" sz="1800" dirty="0" err="1"/>
              <a:t>hyperuricaemia</a:t>
            </a:r>
            <a:r>
              <a:rPr lang="en-US" sz="1800" dirty="0"/>
              <a:t> need not be treated( check renal function)</a:t>
            </a:r>
          </a:p>
          <a:p>
            <a:pPr>
              <a:buNone/>
            </a:pPr>
            <a:r>
              <a:rPr lang="en-US" sz="1800" dirty="0"/>
              <a:t>→Patients at risk of recurrent gouty attack s should receive a supply of </a:t>
            </a:r>
            <a:r>
              <a:rPr lang="en-US" sz="1800" dirty="0" err="1"/>
              <a:t>NSAIDs.They</a:t>
            </a:r>
            <a:r>
              <a:rPr lang="en-US" sz="1800" dirty="0"/>
              <a:t> must be  informed to start  treatments at  the first signs of an attack</a:t>
            </a:r>
          </a:p>
          <a:p>
            <a:pPr>
              <a:buNone/>
            </a:pPr>
            <a:r>
              <a:rPr lang="en-US" sz="1800" dirty="0"/>
              <a:t>→ Patients  treated with </a:t>
            </a:r>
            <a:r>
              <a:rPr lang="en-US" sz="1800" dirty="0" err="1"/>
              <a:t>allopurinol</a:t>
            </a:r>
            <a:r>
              <a:rPr lang="en-US" sz="1800" dirty="0"/>
              <a:t> should understand the need to continue single daily treatment in the absence of any symptoms &amp; must be warned of potential side effects &amp; ask to report  any adverse  skin  reactions.</a:t>
            </a:r>
          </a:p>
          <a:p>
            <a:pPr>
              <a:buNone/>
            </a:pPr>
            <a:r>
              <a:rPr lang="en-US" sz="1800" dirty="0"/>
              <a:t>→Need to maintain a good fluid intake  to reduce the risk of renal calculi  (</a:t>
            </a:r>
            <a:r>
              <a:rPr lang="en-US" sz="1800" dirty="0" err="1"/>
              <a:t>uricosuric</a:t>
            </a:r>
            <a:r>
              <a:rPr lang="en-US" sz="1800" dirty="0"/>
              <a:t> agents)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F97CC-0869-467F-B797-761DF9984921}" type="slidenum">
              <a:rPr lang="th-TH" smtClean="0"/>
              <a:pPr/>
              <a:t>11</a:t>
            </a:fld>
            <a:endParaRPr lang="th-TH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0"/>
            <a:ext cx="8043890" cy="939784"/>
          </a:xfrm>
        </p:spPr>
        <p:txBody>
          <a:bodyPr>
            <a:normAutofit/>
          </a:bodyPr>
          <a:lstStyle/>
          <a:p>
            <a:r>
              <a:rPr lang="en-US" sz="3200" i="1" u="sng" dirty="0"/>
              <a:t>Algorithm for management of gout </a:t>
            </a:r>
            <a:endParaRPr lang="th-TH" sz="3200" i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785794"/>
            <a:ext cx="9001156" cy="5857916"/>
          </a:xfrm>
        </p:spPr>
        <p:txBody>
          <a:bodyPr>
            <a:normAutofit/>
          </a:bodyPr>
          <a:lstStyle/>
          <a:p>
            <a:pPr>
              <a:buNone/>
            </a:pPr>
            <a:endParaRPr lang="en-US" sz="2000" dirty="0"/>
          </a:p>
          <a:p>
            <a:pPr>
              <a:buNone/>
            </a:pPr>
            <a:endParaRPr lang="en-US" sz="1600" dirty="0"/>
          </a:p>
          <a:p>
            <a:pPr>
              <a:buNone/>
            </a:pPr>
            <a:r>
              <a:rPr lang="en-US" sz="1600" dirty="0"/>
              <a:t>                                          Do not treat</a:t>
            </a:r>
          </a:p>
          <a:p>
            <a:pPr>
              <a:buNone/>
            </a:pPr>
            <a:r>
              <a:rPr lang="en-US" sz="1600" dirty="0"/>
              <a:t>                                          Check renal function </a:t>
            </a:r>
          </a:p>
          <a:p>
            <a:pPr>
              <a:buNone/>
            </a:pPr>
            <a:r>
              <a:rPr lang="en-US" sz="1600" dirty="0"/>
              <a:t>                                          Advise on weight reduction</a:t>
            </a:r>
          </a:p>
          <a:p>
            <a:pPr>
              <a:buNone/>
            </a:pPr>
            <a:r>
              <a:rPr lang="en-US" sz="1600" dirty="0"/>
              <a:t>                                          Advise on alcohol consumption reduction</a:t>
            </a:r>
          </a:p>
          <a:p>
            <a:pPr>
              <a:buNone/>
            </a:pPr>
            <a:endParaRPr lang="en-US" sz="1600" dirty="0"/>
          </a:p>
          <a:p>
            <a:pPr>
              <a:buNone/>
            </a:pPr>
            <a:r>
              <a:rPr lang="en-US" sz="1600" dirty="0"/>
              <a:t>            1</a:t>
            </a:r>
            <a:r>
              <a:rPr lang="en-US" sz="1600" baseline="30000" dirty="0"/>
              <a:t>st</a:t>
            </a:r>
            <a:r>
              <a:rPr lang="en-US" sz="1600" dirty="0"/>
              <a:t> choice</a:t>
            </a:r>
          </a:p>
          <a:p>
            <a:pPr>
              <a:buNone/>
            </a:pPr>
            <a:endParaRPr lang="en-US" sz="1600" dirty="0"/>
          </a:p>
          <a:p>
            <a:pPr>
              <a:buNone/>
            </a:pPr>
            <a:endParaRPr lang="en-US" sz="1600" dirty="0"/>
          </a:p>
          <a:p>
            <a:pPr>
              <a:buNone/>
            </a:pPr>
            <a:r>
              <a:rPr lang="en-US" sz="1600" dirty="0" err="1"/>
              <a:t>Indomethacin</a:t>
            </a:r>
            <a:r>
              <a:rPr lang="en-US" sz="1600" dirty="0"/>
              <a:t> high dose                       Intra-</a:t>
            </a:r>
            <a:r>
              <a:rPr lang="en-US" sz="1600" dirty="0" err="1"/>
              <a:t>articular,oral</a:t>
            </a:r>
            <a:r>
              <a:rPr lang="en-US" sz="1600" dirty="0"/>
              <a:t> or                             Low doses . Avoid in</a:t>
            </a:r>
          </a:p>
          <a:p>
            <a:pPr>
              <a:buNone/>
            </a:pPr>
            <a:r>
              <a:rPr lang="en-US" sz="1600" dirty="0"/>
              <a:t>Caution in the elderly, those                </a:t>
            </a:r>
            <a:r>
              <a:rPr lang="en-US" sz="1600" dirty="0" err="1"/>
              <a:t>Parentral</a:t>
            </a:r>
            <a:r>
              <a:rPr lang="en-US" sz="1600" dirty="0"/>
              <a:t> preferred in                             renal insufficiency</a:t>
            </a:r>
          </a:p>
          <a:p>
            <a:pPr>
              <a:buNone/>
            </a:pPr>
            <a:r>
              <a:rPr lang="en-US" sz="1600" dirty="0"/>
              <a:t>with renal impairment,                         patients with co-morbidity</a:t>
            </a:r>
          </a:p>
          <a:p>
            <a:pPr>
              <a:buNone/>
            </a:pPr>
            <a:r>
              <a:rPr lang="en-US" sz="1600" dirty="0"/>
              <a:t>hypertension &amp; peptic                           problems, caution in </a:t>
            </a:r>
          </a:p>
          <a:p>
            <a:pPr>
              <a:buNone/>
            </a:pPr>
            <a:r>
              <a:rPr lang="en-US" sz="1600" dirty="0"/>
              <a:t> ulceration                                                diabetics                       </a:t>
            </a:r>
          </a:p>
          <a:p>
            <a:pPr>
              <a:buNone/>
            </a:pPr>
            <a:endParaRPr lang="en-US" sz="1600" dirty="0"/>
          </a:p>
          <a:p>
            <a:pPr>
              <a:buNone/>
            </a:pPr>
            <a:endParaRPr lang="en-US" sz="1600" dirty="0"/>
          </a:p>
          <a:p>
            <a:pPr>
              <a:buNone/>
            </a:pPr>
            <a:endParaRPr lang="en-US" sz="1600" dirty="0"/>
          </a:p>
          <a:p>
            <a:pPr>
              <a:buNone/>
            </a:pPr>
            <a:endParaRPr lang="en-US" sz="1600" dirty="0"/>
          </a:p>
          <a:p>
            <a:pPr>
              <a:buNone/>
            </a:pPr>
            <a:endParaRPr lang="en-US" sz="1600" dirty="0"/>
          </a:p>
        </p:txBody>
      </p:sp>
      <p:sp>
        <p:nvSpPr>
          <p:cNvPr id="5" name="Rectangle 4"/>
          <p:cNvSpPr/>
          <p:nvPr/>
        </p:nvSpPr>
        <p:spPr>
          <a:xfrm>
            <a:off x="4238612" y="928670"/>
            <a:ext cx="3786214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Asymptomatic </a:t>
            </a:r>
            <a:r>
              <a:rPr lang="en-US" sz="2000" b="1" dirty="0" err="1"/>
              <a:t>hyperuricaemia</a:t>
            </a:r>
            <a:endParaRPr lang="th-TH" sz="2000" b="1" dirty="0"/>
          </a:p>
        </p:txBody>
      </p:sp>
      <p:sp>
        <p:nvSpPr>
          <p:cNvPr id="6" name="Rectangle 5"/>
          <p:cNvSpPr/>
          <p:nvPr/>
        </p:nvSpPr>
        <p:spPr>
          <a:xfrm>
            <a:off x="4381488" y="2714620"/>
            <a:ext cx="3786214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Acute attack of gouty arthritis</a:t>
            </a:r>
            <a:endParaRPr lang="th-TH" sz="2000" b="1" dirty="0"/>
          </a:p>
        </p:txBody>
      </p:sp>
      <p:cxnSp>
        <p:nvCxnSpPr>
          <p:cNvPr id="8" name="Straight Connector 7"/>
          <p:cNvCxnSpPr>
            <a:stCxn id="6" idx="1"/>
          </p:cNvCxnSpPr>
          <p:nvPr/>
        </p:nvCxnSpPr>
        <p:spPr>
          <a:xfrm rot="10800000">
            <a:off x="2095472" y="2928934"/>
            <a:ext cx="228601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rot="5400000" flipH="1" flipV="1">
            <a:off x="1774795" y="3250405"/>
            <a:ext cx="642148" cy="7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rot="10800000">
            <a:off x="8167702" y="2928934"/>
            <a:ext cx="171451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rot="5400000" flipH="1" flipV="1">
            <a:off x="9597256" y="3214686"/>
            <a:ext cx="570710" cy="7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rot="5400000" flipH="1" flipV="1">
            <a:off x="5882480" y="3286124"/>
            <a:ext cx="284958" cy="7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>
            <a:off x="1666844" y="3286124"/>
            <a:ext cx="1857388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NSAIDs</a:t>
            </a:r>
            <a:endParaRPr lang="th-TH" sz="2000" dirty="0"/>
          </a:p>
        </p:txBody>
      </p:sp>
      <p:sp>
        <p:nvSpPr>
          <p:cNvPr id="46" name="Rectangle 45"/>
          <p:cNvSpPr/>
          <p:nvPr/>
        </p:nvSpPr>
        <p:spPr>
          <a:xfrm>
            <a:off x="5095868" y="3286124"/>
            <a:ext cx="2000264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Steroids</a:t>
            </a:r>
            <a:endParaRPr lang="th-TH" sz="2000" dirty="0"/>
          </a:p>
        </p:txBody>
      </p:sp>
      <p:sp>
        <p:nvSpPr>
          <p:cNvPr id="47" name="Rectangle 46"/>
          <p:cNvSpPr/>
          <p:nvPr/>
        </p:nvSpPr>
        <p:spPr>
          <a:xfrm>
            <a:off x="8596330" y="3286124"/>
            <a:ext cx="1714480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/>
              <a:t>Colchicin</a:t>
            </a:r>
            <a:r>
              <a:rPr lang="en-US" dirty="0" err="1"/>
              <a:t>e</a:t>
            </a:r>
            <a:endParaRPr lang="th-TH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F97CC-0869-467F-B797-761DF9984921}" type="slidenum">
              <a:rPr lang="th-TH" smtClean="0"/>
              <a:pPr/>
              <a:t>12</a:t>
            </a:fld>
            <a:endParaRPr lang="th-TH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0"/>
            <a:ext cx="9144000" cy="6858000"/>
          </a:xfrm>
        </p:spPr>
        <p:txBody>
          <a:bodyPr/>
          <a:lstStyle/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sz="1600" dirty="0"/>
              <a:t>               1</a:t>
            </a:r>
            <a:r>
              <a:rPr lang="en-US" sz="1600" baseline="30000" dirty="0"/>
              <a:t>st</a:t>
            </a:r>
            <a:r>
              <a:rPr lang="en-US" sz="1600" dirty="0"/>
              <a:t> choice</a:t>
            </a:r>
          </a:p>
          <a:p>
            <a:pPr>
              <a:buNone/>
            </a:pPr>
            <a:endParaRPr lang="en-US" sz="1600" dirty="0"/>
          </a:p>
          <a:p>
            <a:pPr>
              <a:buNone/>
            </a:pPr>
            <a:endParaRPr lang="en-US" sz="1600" dirty="0"/>
          </a:p>
          <a:p>
            <a:pPr>
              <a:buNone/>
            </a:pPr>
            <a:r>
              <a:rPr lang="en-US" sz="1600" dirty="0"/>
              <a:t>Low doses. Caution in                                                                                        Low doses. Caution in  </a:t>
            </a:r>
          </a:p>
          <a:p>
            <a:pPr>
              <a:buNone/>
            </a:pPr>
            <a:r>
              <a:rPr lang="en-US" sz="1600" dirty="0"/>
              <a:t>renal disease &amp; peptic                                                                                         renal in sufficiency</a:t>
            </a:r>
          </a:p>
          <a:p>
            <a:pPr>
              <a:buNone/>
            </a:pPr>
            <a:r>
              <a:rPr lang="en-US" sz="1600" dirty="0"/>
              <a:t>Ulcer disease     </a:t>
            </a:r>
          </a:p>
          <a:p>
            <a:pPr>
              <a:buNone/>
            </a:pPr>
            <a:endParaRPr lang="en-US" sz="1600" dirty="0"/>
          </a:p>
          <a:p>
            <a:pPr>
              <a:buNone/>
            </a:pPr>
            <a:endParaRPr lang="en-US" sz="1600" dirty="0"/>
          </a:p>
          <a:p>
            <a:pPr>
              <a:buNone/>
            </a:pPr>
            <a:r>
              <a:rPr lang="en-US" sz="1600" dirty="0"/>
              <a:t>                   1</a:t>
            </a:r>
            <a:r>
              <a:rPr lang="en-US" sz="1600" baseline="30000" dirty="0"/>
              <a:t>st</a:t>
            </a:r>
            <a:r>
              <a:rPr lang="en-US" sz="1600" dirty="0"/>
              <a:t> choice</a:t>
            </a:r>
          </a:p>
          <a:p>
            <a:pPr>
              <a:buNone/>
            </a:pPr>
            <a:endParaRPr lang="en-US" sz="1600" dirty="0"/>
          </a:p>
          <a:p>
            <a:pPr>
              <a:buNone/>
            </a:pPr>
            <a:endParaRPr lang="en-US" sz="1600" dirty="0"/>
          </a:p>
          <a:p>
            <a:pPr>
              <a:buNone/>
            </a:pPr>
            <a:r>
              <a:rPr lang="en-US" sz="1600" dirty="0"/>
              <a:t>For recurrent attacks or                                                                               Seldom effective in older           </a:t>
            </a:r>
          </a:p>
          <a:p>
            <a:pPr>
              <a:buNone/>
            </a:pPr>
            <a:r>
              <a:rPr lang="en-US" sz="1600" dirty="0" err="1"/>
              <a:t>Tophaceous</a:t>
            </a:r>
            <a:r>
              <a:rPr lang="en-US" sz="1600" dirty="0"/>
              <a:t> gout. Reduce                                                                           patients   due to renal disease</a:t>
            </a:r>
          </a:p>
          <a:p>
            <a:pPr>
              <a:buNone/>
            </a:pPr>
            <a:r>
              <a:rPr lang="en-US" sz="1600" dirty="0"/>
              <a:t>Dose based on </a:t>
            </a:r>
            <a:r>
              <a:rPr lang="en-US" sz="1600" dirty="0" err="1"/>
              <a:t>creatinine</a:t>
            </a:r>
            <a:r>
              <a:rPr lang="en-US" sz="1600" dirty="0"/>
              <a:t> clearance                      </a:t>
            </a:r>
          </a:p>
        </p:txBody>
      </p:sp>
      <p:sp>
        <p:nvSpPr>
          <p:cNvPr id="5" name="Rectangle 4"/>
          <p:cNvSpPr/>
          <p:nvPr/>
        </p:nvSpPr>
        <p:spPr>
          <a:xfrm>
            <a:off x="3952860" y="285728"/>
            <a:ext cx="4071966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Short-term prophylaxis</a:t>
            </a:r>
            <a:endParaRPr lang="th-TH" sz="2000" b="1" dirty="0"/>
          </a:p>
        </p:txBody>
      </p:sp>
      <p:cxnSp>
        <p:nvCxnSpPr>
          <p:cNvPr id="7" name="Straight Connector 6"/>
          <p:cNvCxnSpPr>
            <a:stCxn id="5" idx="1"/>
          </p:cNvCxnSpPr>
          <p:nvPr/>
        </p:nvCxnSpPr>
        <p:spPr>
          <a:xfrm rot="10800000">
            <a:off x="2381224" y="500042"/>
            <a:ext cx="157163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rot="5400000" flipH="1" flipV="1">
            <a:off x="2131191" y="750075"/>
            <a:ext cx="50006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5400000" flipH="1" flipV="1">
            <a:off x="9132115" y="678637"/>
            <a:ext cx="35719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10800000">
            <a:off x="8024826" y="500042"/>
            <a:ext cx="128588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1809720" y="928670"/>
            <a:ext cx="1785950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NSAIDs</a:t>
            </a:r>
            <a:endParaRPr lang="th-TH" sz="2000" dirty="0"/>
          </a:p>
        </p:txBody>
      </p:sp>
      <p:sp>
        <p:nvSpPr>
          <p:cNvPr id="18" name="Rectangle 17"/>
          <p:cNvSpPr/>
          <p:nvPr/>
        </p:nvSpPr>
        <p:spPr>
          <a:xfrm>
            <a:off x="8453454" y="857232"/>
            <a:ext cx="1714512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/>
              <a:t>Colchicine</a:t>
            </a:r>
            <a:endParaRPr lang="th-TH" sz="2000" dirty="0"/>
          </a:p>
        </p:txBody>
      </p:sp>
      <p:sp>
        <p:nvSpPr>
          <p:cNvPr id="19" name="Rectangle 18"/>
          <p:cNvSpPr/>
          <p:nvPr/>
        </p:nvSpPr>
        <p:spPr>
          <a:xfrm>
            <a:off x="4024298" y="2571744"/>
            <a:ext cx="4143404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Long-term </a:t>
            </a:r>
            <a:r>
              <a:rPr lang="en-US" sz="2000" b="1" dirty="0" err="1"/>
              <a:t>hypouriceamic</a:t>
            </a:r>
            <a:r>
              <a:rPr lang="en-US" sz="2000" b="1" dirty="0"/>
              <a:t> therapy </a:t>
            </a:r>
            <a:endParaRPr lang="th-TH" sz="2000" b="1" dirty="0"/>
          </a:p>
        </p:txBody>
      </p:sp>
      <p:cxnSp>
        <p:nvCxnSpPr>
          <p:cNvPr id="21" name="Straight Connector 20"/>
          <p:cNvCxnSpPr>
            <a:endCxn id="19" idx="1"/>
          </p:cNvCxnSpPr>
          <p:nvPr/>
        </p:nvCxnSpPr>
        <p:spPr>
          <a:xfrm>
            <a:off x="2595538" y="2786058"/>
            <a:ext cx="142876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rot="5400000">
            <a:off x="2345505" y="3036091"/>
            <a:ext cx="50006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rot="16200000" flipV="1">
            <a:off x="8917801" y="2964653"/>
            <a:ext cx="428628" cy="714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8167702" y="2786058"/>
            <a:ext cx="92869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>
            <a:off x="1952596" y="3214686"/>
            <a:ext cx="1857388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/>
              <a:t>Allopurinol</a:t>
            </a:r>
            <a:endParaRPr lang="th-TH" sz="1600" dirty="0"/>
          </a:p>
        </p:txBody>
      </p:sp>
      <p:sp>
        <p:nvSpPr>
          <p:cNvPr id="46" name="Rectangle 45"/>
          <p:cNvSpPr/>
          <p:nvPr/>
        </p:nvSpPr>
        <p:spPr>
          <a:xfrm>
            <a:off x="7810512" y="3214686"/>
            <a:ext cx="2357422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/>
              <a:t>Uricosuric</a:t>
            </a:r>
            <a:r>
              <a:rPr lang="en-US" sz="1600" dirty="0"/>
              <a:t> agents</a:t>
            </a:r>
            <a:endParaRPr lang="th-TH" sz="1600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F97CC-0869-467F-B797-761DF9984921}" type="slidenum">
              <a:rPr lang="th-TH" smtClean="0"/>
              <a:pPr/>
              <a:t>13</a:t>
            </a:fld>
            <a:endParaRPr lang="th-TH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i="1" u="sng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Common </a:t>
            </a:r>
            <a:r>
              <a:rPr lang="en-US" sz="2800" i="1" u="sng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therapuetic</a:t>
            </a:r>
            <a:r>
              <a:rPr lang="en-US" sz="2800" i="1" u="sng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problems in  the treatment of gout</a:t>
            </a:r>
            <a:endParaRPr lang="th-TH" sz="2800" i="1" u="sng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sz="2000" b="1" i="1" dirty="0"/>
              <a:t>¤ Treatment of acute attacks &amp; short Long-term prophylaxis:</a:t>
            </a:r>
          </a:p>
          <a:p>
            <a:pPr>
              <a:buNone/>
            </a:pPr>
            <a:r>
              <a:rPr lang="en-US" sz="2000" b="1" i="1" dirty="0"/>
              <a:t>                </a:t>
            </a:r>
            <a:r>
              <a:rPr lang="en-US" sz="1600" b="1" i="1" dirty="0"/>
              <a:t>→ </a:t>
            </a:r>
            <a:r>
              <a:rPr lang="en-US" sz="1600" dirty="0"/>
              <a:t>Elderly patients</a:t>
            </a:r>
          </a:p>
          <a:p>
            <a:pPr>
              <a:buNone/>
            </a:pPr>
            <a:r>
              <a:rPr lang="en-US" sz="1600" dirty="0"/>
              <a:t>                    → Patient with renal failure</a:t>
            </a:r>
          </a:p>
          <a:p>
            <a:pPr>
              <a:buNone/>
            </a:pPr>
            <a:r>
              <a:rPr lang="en-US" sz="2000" dirty="0"/>
              <a:t>                </a:t>
            </a:r>
            <a:r>
              <a:rPr lang="en-US" sz="1600" dirty="0"/>
              <a:t>→ Patients with heart  failure</a:t>
            </a:r>
          </a:p>
          <a:p>
            <a:pPr>
              <a:buNone/>
            </a:pPr>
            <a:r>
              <a:rPr lang="en-US" sz="2000" dirty="0"/>
              <a:t>                </a:t>
            </a:r>
            <a:r>
              <a:rPr lang="en-US" sz="1600" dirty="0"/>
              <a:t>→ Patients with  h/o  </a:t>
            </a:r>
            <a:r>
              <a:rPr lang="en-US" sz="1600" dirty="0" err="1"/>
              <a:t>Git</a:t>
            </a:r>
            <a:r>
              <a:rPr lang="en-US" sz="1600" dirty="0"/>
              <a:t>  problems</a:t>
            </a:r>
          </a:p>
          <a:p>
            <a:pPr>
              <a:buNone/>
            </a:pPr>
            <a:endParaRPr lang="en-US" sz="1600" dirty="0"/>
          </a:p>
          <a:p>
            <a:pPr>
              <a:buNone/>
            </a:pPr>
            <a:endParaRPr lang="en-US" sz="1600" dirty="0"/>
          </a:p>
          <a:p>
            <a:pPr>
              <a:buNone/>
            </a:pPr>
            <a:endParaRPr lang="en-US" sz="1600" dirty="0"/>
          </a:p>
          <a:p>
            <a:pPr>
              <a:buNone/>
            </a:pPr>
            <a:r>
              <a:rPr lang="en-US" sz="2000" b="1" i="1" dirty="0"/>
              <a:t>¤ Long-term prophylaxis:</a:t>
            </a:r>
          </a:p>
          <a:p>
            <a:pPr>
              <a:buNone/>
            </a:pPr>
            <a:r>
              <a:rPr lang="en-US" sz="1600" dirty="0"/>
              <a:t>                    → Elderly patients</a:t>
            </a:r>
          </a:p>
          <a:p>
            <a:pPr>
              <a:buNone/>
            </a:pPr>
            <a:r>
              <a:rPr lang="en-US" sz="1600" dirty="0"/>
              <a:t>                    → Patient with renal failure  </a:t>
            </a:r>
          </a:p>
          <a:p>
            <a:pPr>
              <a:buNone/>
            </a:pPr>
            <a:r>
              <a:rPr lang="en-US" sz="1600" dirty="0"/>
              <a:t>                    → Recurrent attacks </a:t>
            </a:r>
          </a:p>
          <a:p>
            <a:pPr>
              <a:buNone/>
            </a:pPr>
            <a:endParaRPr lang="th-TH" sz="2000" b="1" i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F97CC-0869-467F-B797-761DF9984921}" type="slidenum">
              <a:rPr lang="th-TH" smtClean="0"/>
              <a:pPr/>
              <a:t>14</a:t>
            </a:fld>
            <a:endParaRPr lang="th-TH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2794" y="2786058"/>
            <a:ext cx="5715040" cy="1143000"/>
          </a:xfrm>
        </p:spPr>
        <p:txBody>
          <a:bodyPr>
            <a:normAutofit/>
          </a:bodyPr>
          <a:lstStyle/>
          <a:p>
            <a:r>
              <a:rPr lang="en-US" sz="5400" i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Thanking  you</a:t>
            </a:r>
            <a:endParaRPr lang="th-TH" sz="5400" i="1" dirty="0">
              <a:solidFill>
                <a:schemeClr val="accent1">
                  <a:lumMod val="50000"/>
                </a:schemeClr>
              </a:solidFill>
              <a:latin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th-TH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F97CC-0869-467F-B797-761DF9984921}" type="slidenum">
              <a:rPr lang="th-TH" smtClean="0"/>
              <a:pPr/>
              <a:t>15</a:t>
            </a:fld>
            <a:endParaRPr lang="th-TH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500063"/>
            <a:ext cx="2500313" cy="654050"/>
          </a:xfrm>
        </p:spPr>
        <p:txBody>
          <a:bodyPr>
            <a:normAutofit/>
          </a:bodyPr>
          <a:lstStyle/>
          <a:p>
            <a:r>
              <a:rPr lang="en-US" sz="4000" i="1" dirty="0"/>
              <a:t>Gout</a:t>
            </a:r>
            <a:endParaRPr lang="th-TH" sz="40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333750" y="1143000"/>
            <a:ext cx="8858250" cy="6072188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n-US" sz="2400" b="1" i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    </a:t>
            </a:r>
            <a:r>
              <a:rPr lang="en-US" sz="2400" b="1" i="1" u="sng" dirty="0" err="1">
                <a:solidFill>
                  <a:schemeClr val="accent1">
                    <a:lumMod val="50000"/>
                  </a:schemeClr>
                </a:solidFill>
                <a:latin typeface="+mj-lt"/>
              </a:rPr>
              <a:t>Defination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:</a:t>
            </a:r>
          </a:p>
          <a:p>
            <a:pPr>
              <a:buNone/>
            </a:pPr>
            <a:r>
              <a:rPr lang="en-US" sz="1900" dirty="0">
                <a:latin typeface="+mj-lt"/>
              </a:rPr>
              <a:t>             Gout is a </a:t>
            </a:r>
            <a:r>
              <a:rPr lang="en-US" sz="1900" dirty="0" err="1">
                <a:latin typeface="+mj-lt"/>
              </a:rPr>
              <a:t>heterogenous</a:t>
            </a:r>
            <a:r>
              <a:rPr lang="en-US" sz="1900" dirty="0">
                <a:latin typeface="+mj-lt"/>
              </a:rPr>
              <a:t> group of disease in which a defect in uric acid metabolism causes an excess of acid &amp; its salts to accumulate in blood stream &amp; joints.</a:t>
            </a:r>
          </a:p>
          <a:p>
            <a:pPr>
              <a:buNone/>
            </a:pPr>
            <a:r>
              <a:rPr lang="en-US" sz="1900" dirty="0">
                <a:latin typeface="+mj-lt"/>
              </a:rPr>
              <a:t>              It results in – acute gouty arthritis</a:t>
            </a:r>
          </a:p>
          <a:p>
            <a:pPr>
              <a:buNone/>
            </a:pPr>
            <a:r>
              <a:rPr lang="en-US" sz="1900" dirty="0">
                <a:latin typeface="+mj-lt"/>
              </a:rPr>
              <a:t>                                 - chronic destruction of joints</a:t>
            </a:r>
          </a:p>
          <a:p>
            <a:pPr>
              <a:buNone/>
            </a:pPr>
            <a:r>
              <a:rPr lang="en-US" sz="1900" dirty="0">
                <a:latin typeface="+mj-lt"/>
              </a:rPr>
              <a:t>                                 - deposition of </a:t>
            </a:r>
            <a:r>
              <a:rPr lang="en-US" sz="1900" dirty="0" err="1">
                <a:latin typeface="+mj-lt"/>
              </a:rPr>
              <a:t>urates</a:t>
            </a:r>
            <a:r>
              <a:rPr lang="en-US" sz="1900" dirty="0">
                <a:latin typeface="+mj-lt"/>
              </a:rPr>
              <a:t> (</a:t>
            </a:r>
            <a:r>
              <a:rPr lang="en-US" sz="1900" dirty="0" err="1">
                <a:latin typeface="+mj-lt"/>
              </a:rPr>
              <a:t>tophi</a:t>
            </a:r>
            <a:r>
              <a:rPr lang="en-US" sz="1900" dirty="0">
                <a:latin typeface="+mj-lt"/>
              </a:rPr>
              <a:t>) in skin &amp; cartilage</a:t>
            </a:r>
          </a:p>
          <a:p>
            <a:pPr>
              <a:buNone/>
            </a:pPr>
            <a:r>
              <a:rPr lang="en-US" sz="1900" dirty="0">
                <a:latin typeface="+mj-lt"/>
              </a:rPr>
              <a:t>                                 - renal calculi.</a:t>
            </a:r>
          </a:p>
          <a:p>
            <a:pPr>
              <a:buNone/>
            </a:pPr>
            <a:endParaRPr lang="en-US" sz="1800" dirty="0">
              <a:latin typeface="+mj-lt"/>
            </a:endParaRPr>
          </a:p>
          <a:p>
            <a:pPr>
              <a:buNone/>
            </a:pPr>
            <a:r>
              <a:rPr lang="en-US" sz="18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      </a:t>
            </a:r>
            <a:r>
              <a:rPr lang="en-US" sz="2400" b="1" i="1" u="sng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Types:</a:t>
            </a:r>
          </a:p>
          <a:p>
            <a:pPr>
              <a:buNone/>
            </a:pPr>
            <a:r>
              <a:rPr lang="en-US" sz="2000" dirty="0">
                <a:latin typeface="+mj-lt"/>
              </a:rPr>
              <a:t>       </a:t>
            </a:r>
            <a:r>
              <a:rPr lang="en-US" sz="2300" dirty="0">
                <a:latin typeface="+mj-lt"/>
              </a:rPr>
              <a:t>¤ </a:t>
            </a:r>
            <a:r>
              <a:rPr lang="en-US" sz="2300" u="sng" dirty="0">
                <a:latin typeface="+mj-lt"/>
              </a:rPr>
              <a:t>primary gout</a:t>
            </a:r>
            <a:r>
              <a:rPr lang="en-US" sz="2300" b="1" i="1" u="sng" dirty="0">
                <a:latin typeface="+mj-lt"/>
              </a:rPr>
              <a:t> </a:t>
            </a:r>
            <a:r>
              <a:rPr lang="en-US" sz="2300" dirty="0">
                <a:latin typeface="+mj-lt"/>
              </a:rPr>
              <a:t>:-</a:t>
            </a:r>
          </a:p>
          <a:p>
            <a:pPr>
              <a:buNone/>
            </a:pPr>
            <a:r>
              <a:rPr lang="en-US" sz="1900" dirty="0">
                <a:latin typeface="+mj-lt"/>
              </a:rPr>
              <a:t>            In born error of metabolism-causes  increased synthesis of </a:t>
            </a:r>
            <a:r>
              <a:rPr lang="en-US" sz="1900" dirty="0" err="1">
                <a:latin typeface="+mj-lt"/>
              </a:rPr>
              <a:t>purine</a:t>
            </a:r>
            <a:r>
              <a:rPr lang="en-US" sz="1900" dirty="0">
                <a:latin typeface="+mj-lt"/>
              </a:rPr>
              <a:t>     nucleotides</a:t>
            </a:r>
          </a:p>
          <a:p>
            <a:pPr>
              <a:buNone/>
            </a:pPr>
            <a:r>
              <a:rPr lang="en-US" sz="1900" dirty="0">
                <a:latin typeface="+mj-lt"/>
              </a:rPr>
              <a:t>                      </a:t>
            </a:r>
            <a:r>
              <a:rPr lang="en-US" sz="1900" dirty="0" err="1">
                <a:latin typeface="+mj-lt"/>
              </a:rPr>
              <a:t>eg</a:t>
            </a:r>
            <a:r>
              <a:rPr lang="en-US" sz="1900" dirty="0">
                <a:latin typeface="+mj-lt"/>
              </a:rPr>
              <a:t>; - PRPP </a:t>
            </a:r>
            <a:r>
              <a:rPr lang="en-US" sz="1900" dirty="0" err="1">
                <a:latin typeface="+mj-lt"/>
              </a:rPr>
              <a:t>synthetase</a:t>
            </a:r>
            <a:r>
              <a:rPr lang="en-US" sz="1900" dirty="0">
                <a:latin typeface="+mj-lt"/>
              </a:rPr>
              <a:t> &amp; PRPP </a:t>
            </a:r>
            <a:r>
              <a:rPr lang="en-US" sz="1900" dirty="0" err="1">
                <a:latin typeface="+mj-lt"/>
              </a:rPr>
              <a:t>glutamylamido</a:t>
            </a:r>
            <a:r>
              <a:rPr lang="en-US" sz="1900" dirty="0">
                <a:latin typeface="+mj-lt"/>
              </a:rPr>
              <a:t> </a:t>
            </a:r>
            <a:r>
              <a:rPr lang="en-US" sz="1900" dirty="0" err="1">
                <a:latin typeface="+mj-lt"/>
              </a:rPr>
              <a:t>transferase</a:t>
            </a:r>
            <a:endParaRPr lang="en-US" sz="1900" dirty="0">
              <a:latin typeface="+mj-lt"/>
            </a:endParaRPr>
          </a:p>
          <a:p>
            <a:pPr>
              <a:buNone/>
            </a:pPr>
            <a:r>
              <a:rPr lang="en-US" sz="1900" dirty="0">
                <a:latin typeface="+mj-lt"/>
              </a:rPr>
              <a:t>                            - HGPRT deficiency(</a:t>
            </a:r>
            <a:r>
              <a:rPr lang="en-US" sz="1900" dirty="0" err="1">
                <a:latin typeface="+mj-lt"/>
              </a:rPr>
              <a:t>Lesch-Nyhan</a:t>
            </a:r>
            <a:r>
              <a:rPr lang="en-US" sz="1900" dirty="0">
                <a:latin typeface="+mj-lt"/>
              </a:rPr>
              <a:t> syndrome)</a:t>
            </a:r>
          </a:p>
          <a:p>
            <a:pPr>
              <a:buNone/>
            </a:pPr>
            <a:r>
              <a:rPr lang="en-US" sz="1900" dirty="0">
                <a:latin typeface="+mj-lt"/>
              </a:rPr>
              <a:t>                            - G6pd deficiency</a:t>
            </a:r>
          </a:p>
          <a:p>
            <a:pPr>
              <a:buNone/>
            </a:pPr>
            <a:r>
              <a:rPr lang="en-US" sz="1900" dirty="0">
                <a:latin typeface="+mj-lt"/>
              </a:rPr>
              <a:t>                            - Elevation of glutathione </a:t>
            </a:r>
            <a:r>
              <a:rPr lang="en-US" sz="1900" dirty="0" err="1">
                <a:latin typeface="+mj-lt"/>
              </a:rPr>
              <a:t>reductase</a:t>
            </a:r>
            <a:endParaRPr lang="en-US" sz="1900" dirty="0">
              <a:latin typeface="+mj-lt"/>
            </a:endParaRPr>
          </a:p>
          <a:p>
            <a:pPr>
              <a:buNone/>
            </a:pPr>
            <a:endParaRPr lang="en-US" sz="1600" dirty="0">
              <a:latin typeface="+mj-lt"/>
            </a:endParaRPr>
          </a:p>
          <a:p>
            <a:pPr>
              <a:buNone/>
            </a:pPr>
            <a:r>
              <a:rPr lang="en-US" sz="2100" dirty="0">
                <a:latin typeface="+mj-lt"/>
              </a:rPr>
              <a:t>        </a:t>
            </a:r>
            <a:r>
              <a:rPr lang="en-US" sz="2300" dirty="0"/>
              <a:t>¤</a:t>
            </a:r>
            <a:r>
              <a:rPr lang="en-US" sz="2300" dirty="0">
                <a:latin typeface="+mj-lt"/>
              </a:rPr>
              <a:t> </a:t>
            </a:r>
            <a:r>
              <a:rPr lang="en-US" sz="2300" u="sng" dirty="0">
                <a:latin typeface="+mj-lt"/>
              </a:rPr>
              <a:t>secondary gout</a:t>
            </a:r>
            <a:r>
              <a:rPr lang="en-US" sz="2300" dirty="0">
                <a:latin typeface="+mj-lt"/>
              </a:rPr>
              <a:t>:-</a:t>
            </a:r>
          </a:p>
          <a:p>
            <a:pPr>
              <a:buNone/>
            </a:pPr>
            <a:r>
              <a:rPr lang="en-US" sz="1900" dirty="0">
                <a:latin typeface="+mj-lt"/>
              </a:rPr>
              <a:t>            Diseases causing increased synthesis/decreases excretion of UA</a:t>
            </a:r>
          </a:p>
          <a:p>
            <a:pPr>
              <a:buNone/>
            </a:pPr>
            <a:r>
              <a:rPr lang="en-US" sz="1900" dirty="0">
                <a:latin typeface="+mj-lt"/>
              </a:rPr>
              <a:t>                   </a:t>
            </a:r>
            <a:r>
              <a:rPr lang="en-US" sz="1900" dirty="0" err="1">
                <a:latin typeface="+mj-lt"/>
              </a:rPr>
              <a:t>eg</a:t>
            </a:r>
            <a:r>
              <a:rPr lang="en-US" sz="1900" dirty="0">
                <a:latin typeface="+mj-lt"/>
              </a:rPr>
              <a:t>; cancer, psoriasis &amp; increased tissue break down (trauma)        </a:t>
            </a:r>
          </a:p>
          <a:p>
            <a:pPr>
              <a:buNone/>
            </a:pPr>
            <a:r>
              <a:rPr lang="en-US" sz="1900" dirty="0">
                <a:latin typeface="+mj-lt"/>
              </a:rPr>
              <a:t>             </a:t>
            </a:r>
          </a:p>
          <a:p>
            <a:pPr>
              <a:buNone/>
            </a:pPr>
            <a:r>
              <a:rPr lang="en-US" sz="2100" b="1" i="1" u="sng" dirty="0">
                <a:latin typeface="+mj-lt"/>
              </a:rPr>
              <a:t>      </a:t>
            </a:r>
            <a:endParaRPr lang="en-US" sz="2100" u="sng" dirty="0">
              <a:latin typeface="+mj-lt"/>
            </a:endParaRPr>
          </a:p>
          <a:p>
            <a:pPr lvl="1">
              <a:buNone/>
            </a:pPr>
            <a:r>
              <a:rPr lang="en-US" sz="1400" dirty="0">
                <a:latin typeface="+mj-lt"/>
              </a:rPr>
              <a:t>                 </a:t>
            </a:r>
          </a:p>
          <a:p>
            <a:pPr>
              <a:buNone/>
            </a:pPr>
            <a:endParaRPr lang="en-US" sz="1800" dirty="0">
              <a:latin typeface="+mj-lt"/>
            </a:endParaRPr>
          </a:p>
          <a:p>
            <a:pPr>
              <a:buNone/>
            </a:pPr>
            <a:r>
              <a:rPr lang="en-US" sz="1800" dirty="0">
                <a:latin typeface="+mj-lt"/>
              </a:rPr>
              <a:t>      </a:t>
            </a:r>
          </a:p>
          <a:p>
            <a:pPr>
              <a:buNone/>
            </a:pPr>
            <a:endParaRPr lang="th-TH" sz="1800" dirty="0">
              <a:latin typeface="+mj-lt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F97CC-0869-467F-B797-761DF9984921}" type="slidenum">
              <a:rPr lang="th-TH" smtClean="0"/>
              <a:pPr/>
              <a:t>2</a:t>
            </a:fld>
            <a:endParaRPr lang="th-TH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42875"/>
            <a:ext cx="9144000" cy="657225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1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</a:rPr>
              <a:t>¤ </a:t>
            </a:r>
            <a:r>
              <a:rPr lang="en-US" sz="2000" b="1" i="1" u="sng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Epidemiology:</a:t>
            </a:r>
          </a:p>
          <a:p>
            <a:pPr>
              <a:buNone/>
            </a:pPr>
            <a:endParaRPr lang="en-US" sz="2000" b="1" i="1" u="sng" dirty="0">
              <a:latin typeface="+mj-lt"/>
            </a:endParaRPr>
          </a:p>
          <a:p>
            <a:pPr>
              <a:buNone/>
            </a:pPr>
            <a:endParaRPr lang="en-US" sz="2000" b="1" i="1" u="sng" dirty="0">
              <a:latin typeface="+mj-lt"/>
            </a:endParaRPr>
          </a:p>
          <a:p>
            <a:pPr>
              <a:buNone/>
            </a:pPr>
            <a:endParaRPr lang="en-US" sz="2000" b="1" i="1" u="sng" dirty="0">
              <a:latin typeface="+mj-lt"/>
            </a:endParaRPr>
          </a:p>
          <a:p>
            <a:pPr>
              <a:buNone/>
            </a:pPr>
            <a:endParaRPr lang="en-US" sz="2000" b="1" i="1" u="sng" dirty="0">
              <a:latin typeface="+mj-lt"/>
            </a:endParaRPr>
          </a:p>
          <a:p>
            <a:pPr>
              <a:buNone/>
            </a:pPr>
            <a:endParaRPr lang="en-US" sz="2000" b="1" i="1" u="sng" dirty="0">
              <a:latin typeface="+mj-lt"/>
            </a:endParaRPr>
          </a:p>
          <a:p>
            <a:pPr>
              <a:buNone/>
            </a:pPr>
            <a:endParaRPr lang="en-US" sz="2000" b="1" i="1" u="sng" dirty="0">
              <a:latin typeface="+mj-lt"/>
            </a:endParaRPr>
          </a:p>
          <a:p>
            <a:pPr>
              <a:buNone/>
            </a:pPr>
            <a:endParaRPr lang="en-US" sz="2000" b="1" i="1" u="sng" dirty="0">
              <a:latin typeface="+mj-lt"/>
            </a:endParaRPr>
          </a:p>
          <a:p>
            <a:pPr>
              <a:buNone/>
            </a:pPr>
            <a:endParaRPr lang="en-US" sz="2000" b="1" i="1" u="sng" dirty="0">
              <a:latin typeface="+mj-lt"/>
            </a:endParaRPr>
          </a:p>
          <a:p>
            <a:pPr>
              <a:buNone/>
            </a:pPr>
            <a:endParaRPr lang="en-US" sz="2000" b="1" i="1" u="sng" dirty="0">
              <a:latin typeface="+mj-lt"/>
            </a:endParaRPr>
          </a:p>
          <a:p>
            <a:pPr>
              <a:buNone/>
            </a:pPr>
            <a:endParaRPr lang="en-US" sz="2000" b="1" i="1" u="sng" dirty="0">
              <a:latin typeface="+mj-lt"/>
            </a:endParaRPr>
          </a:p>
          <a:p>
            <a:pPr>
              <a:buNone/>
            </a:pPr>
            <a:r>
              <a:rPr lang="en-US" sz="2000" b="1" i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</a:rPr>
              <a:t>¤</a:t>
            </a:r>
            <a:r>
              <a:rPr lang="en-US" sz="2000" b="1" i="1" u="sng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000" b="1" i="1" u="sng" dirty="0" err="1">
                <a:solidFill>
                  <a:schemeClr val="accent1">
                    <a:lumMod val="50000"/>
                  </a:schemeClr>
                </a:solidFill>
                <a:latin typeface="+mj-lt"/>
              </a:rPr>
              <a:t>Aetiology</a:t>
            </a:r>
            <a:r>
              <a:rPr lang="en-US" sz="2000" b="1" i="1" u="sng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:</a:t>
            </a:r>
          </a:p>
          <a:p>
            <a:pPr>
              <a:buNone/>
            </a:pPr>
            <a:r>
              <a:rPr lang="en-US" sz="1600" b="1" i="1" dirty="0"/>
              <a:t>         - </a:t>
            </a:r>
            <a:r>
              <a:rPr lang="en-US" sz="1600" dirty="0"/>
              <a:t>Metabolic  disorders of </a:t>
            </a:r>
            <a:r>
              <a:rPr lang="en-US" sz="1600" dirty="0" err="1"/>
              <a:t>purine</a:t>
            </a:r>
            <a:r>
              <a:rPr lang="en-US" sz="1600" dirty="0"/>
              <a:t> metabolism</a:t>
            </a:r>
          </a:p>
          <a:p>
            <a:pPr>
              <a:buNone/>
            </a:pPr>
            <a:r>
              <a:rPr lang="en-US" sz="1600" dirty="0"/>
              <a:t>         - Development of gout is related to  degree &amp; duration of elevated uric acid </a:t>
            </a:r>
          </a:p>
          <a:p>
            <a:pPr>
              <a:buNone/>
            </a:pPr>
            <a:r>
              <a:rPr lang="en-US" sz="1600" dirty="0"/>
              <a:t>        </a:t>
            </a:r>
            <a:r>
              <a:rPr lang="en-US" sz="1600" b="1" i="1" dirty="0"/>
              <a:t> </a:t>
            </a:r>
            <a:r>
              <a:rPr lang="en-US" sz="1600" dirty="0"/>
              <a:t>- concentration of </a:t>
            </a:r>
            <a:r>
              <a:rPr lang="en-US" sz="1600" dirty="0" err="1"/>
              <a:t>urate</a:t>
            </a:r>
            <a:r>
              <a:rPr lang="en-US" sz="1600" dirty="0"/>
              <a:t> in synovial </a:t>
            </a:r>
            <a:r>
              <a:rPr lang="en-US" sz="1600" dirty="0" err="1"/>
              <a:t>fluide</a:t>
            </a:r>
            <a:r>
              <a:rPr lang="en-US" sz="1600" dirty="0"/>
              <a:t>  correlates  </a:t>
            </a:r>
            <a:r>
              <a:rPr lang="en-US" sz="1600" dirty="0" err="1"/>
              <a:t>closly</a:t>
            </a:r>
            <a:r>
              <a:rPr lang="en-US" sz="1600" dirty="0"/>
              <a:t> with  serum levels</a:t>
            </a:r>
          </a:p>
          <a:p>
            <a:pPr>
              <a:buNone/>
            </a:pPr>
            <a:r>
              <a:rPr lang="en-US" sz="1600" dirty="0"/>
              <a:t>         - </a:t>
            </a:r>
            <a:r>
              <a:rPr lang="en-US" sz="1800" dirty="0"/>
              <a:t>over production of  uric acid (&gt;4400µmol/24hrs) </a:t>
            </a:r>
            <a:r>
              <a:rPr lang="en-US" sz="1600" dirty="0"/>
              <a:t>due to rare enzyme mutation (LNS) &amp; diet</a:t>
            </a:r>
          </a:p>
          <a:p>
            <a:pPr>
              <a:buNone/>
            </a:pPr>
            <a:r>
              <a:rPr lang="en-US" sz="1600" dirty="0"/>
              <a:t>                  2/3</a:t>
            </a:r>
            <a:r>
              <a:rPr lang="en-US" sz="1600" baseline="30000" dirty="0"/>
              <a:t>rd</a:t>
            </a:r>
            <a:r>
              <a:rPr lang="en-US" sz="1600" dirty="0"/>
              <a:t> of formed UA excreted by kidneys &amp; 1/3</a:t>
            </a:r>
            <a:r>
              <a:rPr lang="en-US" sz="1600" baseline="30000" dirty="0"/>
              <a:t>rd</a:t>
            </a:r>
            <a:r>
              <a:rPr lang="en-US" sz="1600" dirty="0"/>
              <a:t>  is  via  </a:t>
            </a:r>
            <a:r>
              <a:rPr lang="en-US" sz="1600" dirty="0" err="1"/>
              <a:t>git</a:t>
            </a:r>
            <a:endParaRPr lang="en-US" sz="1600" dirty="0"/>
          </a:p>
          <a:p>
            <a:pPr>
              <a:buNone/>
            </a:pPr>
            <a:r>
              <a:rPr lang="en-US" sz="1600" dirty="0"/>
              <a:t>         - </a:t>
            </a:r>
            <a:r>
              <a:rPr lang="en-US" sz="1800" dirty="0" err="1"/>
              <a:t>underexcretion</a:t>
            </a:r>
            <a:r>
              <a:rPr lang="en-US" sz="1800" dirty="0"/>
              <a:t> of uric acid (&lt;1500µmol/24hrs) </a:t>
            </a:r>
            <a:r>
              <a:rPr lang="en-US" sz="1600" dirty="0"/>
              <a:t>occurs in 75% of patients with primary gout</a:t>
            </a:r>
          </a:p>
          <a:p>
            <a:pPr>
              <a:buNone/>
            </a:pPr>
            <a:r>
              <a:rPr lang="en-US" sz="1600" b="1" i="1" dirty="0"/>
              <a:t>         </a:t>
            </a:r>
            <a:endParaRPr lang="th-TH" sz="1600" b="1" i="1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166910" y="519203"/>
          <a:ext cx="7786742" cy="3266988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389337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89337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43367">
                <a:tc>
                  <a:txBody>
                    <a:bodyPr/>
                    <a:lstStyle/>
                    <a:p>
                      <a:pPr algn="l"/>
                      <a:r>
                        <a:rPr lang="en-US" sz="1600" dirty="0"/>
                        <a:t>Peak</a:t>
                      </a:r>
                      <a:r>
                        <a:rPr lang="en-US" sz="1600" baseline="0" dirty="0"/>
                        <a:t>  age(yrs)</a:t>
                      </a:r>
                      <a:endParaRPr lang="th-TH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M:40-50 ; F:&gt;60</a:t>
                      </a:r>
                      <a:endParaRPr lang="th-TH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43367">
                <a:tc>
                  <a:txBody>
                    <a:bodyPr/>
                    <a:lstStyle/>
                    <a:p>
                      <a:r>
                        <a:rPr lang="en-US" sz="1600" dirty="0"/>
                        <a:t>Sex distribution(M:F)</a:t>
                      </a:r>
                      <a:endParaRPr lang="th-TH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2-7:1</a:t>
                      </a:r>
                      <a:endParaRPr lang="th-TH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43367">
                <a:tc>
                  <a:txBody>
                    <a:bodyPr/>
                    <a:lstStyle/>
                    <a:p>
                      <a:r>
                        <a:rPr lang="en-US" sz="1600" dirty="0"/>
                        <a:t>Prevalence rate(/1000)</a:t>
                      </a:r>
                      <a:endParaRPr lang="th-TH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M:5-28; F:1-6</a:t>
                      </a:r>
                      <a:endParaRPr lang="th-TH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43367">
                <a:tc>
                  <a:txBody>
                    <a:bodyPr/>
                    <a:lstStyle/>
                    <a:p>
                      <a:r>
                        <a:rPr lang="en-US" sz="1600" dirty="0"/>
                        <a:t>Annual incidence(/1000)</a:t>
                      </a:r>
                      <a:endParaRPr lang="th-TH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M:1-3; F:0.2</a:t>
                      </a:r>
                      <a:endParaRPr lang="th-TH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43367">
                <a:tc>
                  <a:txBody>
                    <a:bodyPr/>
                    <a:lstStyle/>
                    <a:p>
                      <a:r>
                        <a:rPr lang="en-US" sz="1600" dirty="0"/>
                        <a:t>Geography</a:t>
                      </a:r>
                      <a:endParaRPr lang="th-TH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World wide (environmental &amp; racial predisposition)</a:t>
                      </a:r>
                      <a:endParaRPr lang="th-TH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43367">
                <a:tc>
                  <a:txBody>
                    <a:bodyPr/>
                    <a:lstStyle/>
                    <a:p>
                      <a:r>
                        <a:rPr lang="en-US" sz="1600" dirty="0"/>
                        <a:t>Genetic association</a:t>
                      </a:r>
                      <a:endParaRPr lang="th-TH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Inherited enzyme abnormalities </a:t>
                      </a:r>
                    </a:p>
                    <a:p>
                      <a:r>
                        <a:rPr lang="en-US" sz="1600" dirty="0"/>
                        <a:t>Inherited</a:t>
                      </a:r>
                      <a:r>
                        <a:rPr lang="en-US" sz="1600" baseline="0" dirty="0"/>
                        <a:t> </a:t>
                      </a:r>
                      <a:r>
                        <a:rPr lang="en-US" sz="1600" baseline="0" dirty="0" err="1"/>
                        <a:t>urate</a:t>
                      </a:r>
                      <a:r>
                        <a:rPr lang="en-US" sz="1600" baseline="0" dirty="0"/>
                        <a:t> excretion</a:t>
                      </a:r>
                      <a:endParaRPr lang="th-TH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83002">
                <a:tc>
                  <a:txBody>
                    <a:bodyPr/>
                    <a:lstStyle/>
                    <a:p>
                      <a:r>
                        <a:rPr lang="en-US" sz="1600" dirty="0"/>
                        <a:t>Environmental association</a:t>
                      </a:r>
                      <a:endParaRPr lang="th-TH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Diet,drugs,toxins</a:t>
                      </a:r>
                      <a:r>
                        <a:rPr lang="en-US" sz="1600" dirty="0"/>
                        <a:t>(lead)</a:t>
                      </a:r>
                      <a:endParaRPr lang="th-TH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F97CC-0869-467F-B797-761DF9984921}" type="slidenum">
              <a:rPr lang="th-TH" smtClean="0"/>
              <a:pPr/>
              <a:t>3</a:t>
            </a:fld>
            <a:endParaRPr lang="th-TH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2082" y="760071"/>
            <a:ext cx="1257280" cy="1025854"/>
          </a:xfrm>
        </p:spPr>
        <p:txBody>
          <a:bodyPr>
            <a:normAutofit/>
          </a:bodyPr>
          <a:lstStyle/>
          <a:p>
            <a:r>
              <a:rPr lang="en-US" dirty="0"/>
              <a:t> 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0"/>
            <a:ext cx="9144000" cy="68580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1600" dirty="0"/>
              <a:t>       </a:t>
            </a:r>
          </a:p>
          <a:p>
            <a:pPr>
              <a:buNone/>
            </a:pPr>
            <a:r>
              <a:rPr lang="en-US" sz="1600" dirty="0"/>
              <a:t>           </a:t>
            </a:r>
          </a:p>
          <a:p>
            <a:pPr>
              <a:buNone/>
            </a:pPr>
            <a:r>
              <a:rPr lang="en-US" sz="1600" dirty="0"/>
              <a:t>           - UA is filtered at </a:t>
            </a:r>
            <a:r>
              <a:rPr lang="en-US" sz="1600" dirty="0" err="1"/>
              <a:t>glomerulus</a:t>
            </a:r>
            <a:r>
              <a:rPr lang="en-US" sz="1600" dirty="0"/>
              <a:t>  &amp; </a:t>
            </a:r>
            <a:r>
              <a:rPr lang="en-US" sz="1600" dirty="0" err="1"/>
              <a:t>complet</a:t>
            </a:r>
            <a:r>
              <a:rPr lang="en-US" sz="1600" dirty="0"/>
              <a:t> </a:t>
            </a:r>
            <a:r>
              <a:rPr lang="en-US" sz="1600" dirty="0" err="1"/>
              <a:t>rebsortion</a:t>
            </a:r>
            <a:r>
              <a:rPr lang="en-US" sz="1600" dirty="0"/>
              <a:t> in proximal  tubule then 50%is secreted    distal to the  proximal </a:t>
            </a:r>
            <a:r>
              <a:rPr lang="en-US" sz="1600" dirty="0" err="1"/>
              <a:t>reabsorption</a:t>
            </a:r>
            <a:r>
              <a:rPr lang="en-US" sz="1600" dirty="0"/>
              <a:t> site   app 75% this secreted </a:t>
            </a:r>
            <a:r>
              <a:rPr lang="en-US" sz="1600" dirty="0" err="1"/>
              <a:t>urate</a:t>
            </a:r>
            <a:r>
              <a:rPr lang="en-US" sz="1600" dirty="0"/>
              <a:t> is reabsorbed. In case of  </a:t>
            </a:r>
            <a:r>
              <a:rPr lang="en-US" sz="1600" dirty="0" err="1"/>
              <a:t>hyperuricaemia</a:t>
            </a:r>
            <a:r>
              <a:rPr lang="en-US" sz="1600" dirty="0"/>
              <a:t> ,  large loads are filtered.</a:t>
            </a:r>
          </a:p>
          <a:p>
            <a:pPr>
              <a:buNone/>
            </a:pPr>
            <a:endParaRPr lang="en-US" sz="1600" dirty="0"/>
          </a:p>
          <a:p>
            <a:pPr>
              <a:buNone/>
            </a:pPr>
            <a:r>
              <a:rPr lang="en-US" sz="1600" dirty="0">
                <a:solidFill>
                  <a:schemeClr val="accent1">
                    <a:lumMod val="50000"/>
                  </a:schemeClr>
                </a:solidFill>
              </a:rPr>
              <a:t>    </a:t>
            </a:r>
            <a:r>
              <a:rPr lang="en-US" sz="2000" b="1" i="1" u="sng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clinical manifestations:</a:t>
            </a:r>
            <a:r>
              <a:rPr lang="en-US" sz="1600" dirty="0">
                <a:solidFill>
                  <a:schemeClr val="accent1">
                    <a:lumMod val="50000"/>
                  </a:schemeClr>
                </a:solidFill>
              </a:rPr>
              <a:t>    </a:t>
            </a:r>
          </a:p>
          <a:p>
            <a:pPr>
              <a:buNone/>
            </a:pPr>
            <a:r>
              <a:rPr lang="en-US" sz="1600" dirty="0">
                <a:solidFill>
                  <a:schemeClr val="accent1">
                    <a:lumMod val="50000"/>
                  </a:schemeClr>
                </a:solidFill>
              </a:rPr>
              <a:t>               </a:t>
            </a:r>
            <a:r>
              <a:rPr lang="en-US" sz="1600" dirty="0"/>
              <a:t>The natural h/o gout has 5 stages;-</a:t>
            </a:r>
          </a:p>
          <a:p>
            <a:pPr>
              <a:buNone/>
            </a:pPr>
            <a:r>
              <a:rPr lang="en-US" sz="1600" dirty="0">
                <a:solidFill>
                  <a:schemeClr val="accent1">
                    <a:lumMod val="50000"/>
                  </a:schemeClr>
                </a:solidFill>
              </a:rPr>
              <a:t>          </a:t>
            </a:r>
            <a:r>
              <a:rPr lang="en-US" sz="1600" dirty="0"/>
              <a:t>• </a:t>
            </a:r>
            <a:r>
              <a:rPr lang="en-US" sz="1600" dirty="0" err="1"/>
              <a:t>asymtomatic</a:t>
            </a:r>
            <a:r>
              <a:rPr lang="en-US" sz="1600" dirty="0"/>
              <a:t> </a:t>
            </a:r>
            <a:r>
              <a:rPr lang="en-US" sz="1600" dirty="0" err="1"/>
              <a:t>hyperuricaemia</a:t>
            </a:r>
            <a:r>
              <a:rPr lang="en-US" sz="1600" dirty="0"/>
              <a:t>  (10times more common then gout)</a:t>
            </a:r>
          </a:p>
          <a:p>
            <a:pPr>
              <a:buNone/>
            </a:pPr>
            <a:r>
              <a:rPr lang="en-US" sz="1600" dirty="0"/>
              <a:t>          • acute gouty </a:t>
            </a:r>
            <a:r>
              <a:rPr lang="en-US" sz="1600" dirty="0" err="1"/>
              <a:t>arthrities</a:t>
            </a:r>
            <a:endParaRPr lang="en-US" sz="1600" dirty="0"/>
          </a:p>
          <a:p>
            <a:pPr>
              <a:buNone/>
            </a:pPr>
            <a:r>
              <a:rPr lang="en-US" sz="1600" dirty="0"/>
              <a:t>          • chronic gout</a:t>
            </a:r>
          </a:p>
          <a:p>
            <a:pPr>
              <a:buNone/>
            </a:pPr>
            <a:r>
              <a:rPr lang="en-US" sz="1600" dirty="0"/>
              <a:t>          • chronic </a:t>
            </a:r>
            <a:r>
              <a:rPr lang="en-US" sz="1600" dirty="0" err="1"/>
              <a:t>tophaceous</a:t>
            </a:r>
            <a:r>
              <a:rPr lang="en-US" sz="1600" dirty="0"/>
              <a:t> gout: aggregation of </a:t>
            </a:r>
            <a:r>
              <a:rPr lang="en-US" sz="1600" dirty="0" err="1"/>
              <a:t>urate</a:t>
            </a:r>
            <a:r>
              <a:rPr lang="en-US" sz="1600" dirty="0"/>
              <a:t>  crystals  affecting  </a:t>
            </a:r>
            <a:r>
              <a:rPr lang="en-US" sz="1600" dirty="0" err="1"/>
              <a:t>monoarticular</a:t>
            </a:r>
            <a:r>
              <a:rPr lang="en-US" sz="1600" dirty="0"/>
              <a:t>, </a:t>
            </a:r>
            <a:r>
              <a:rPr lang="en-US" sz="1600" dirty="0" err="1"/>
              <a:t>periarticular</a:t>
            </a:r>
            <a:r>
              <a:rPr lang="en-US" sz="1600" dirty="0"/>
              <a:t> &amp; non-</a:t>
            </a:r>
            <a:r>
              <a:rPr lang="en-US" sz="1600" dirty="0" err="1"/>
              <a:t>articular</a:t>
            </a:r>
            <a:r>
              <a:rPr lang="en-US" sz="1600" dirty="0"/>
              <a:t> cart </a:t>
            </a:r>
            <a:r>
              <a:rPr lang="en-US" sz="1600" dirty="0" err="1"/>
              <a:t>ilage</a:t>
            </a:r>
            <a:r>
              <a:rPr lang="en-US" sz="1600" dirty="0"/>
              <a:t>  (ears).</a:t>
            </a:r>
          </a:p>
          <a:p>
            <a:pPr>
              <a:buNone/>
            </a:pPr>
            <a:r>
              <a:rPr lang="en-US" sz="1600" dirty="0"/>
              <a:t>          • gouty nephropathy (ARF/kidney stone formation)</a:t>
            </a:r>
          </a:p>
          <a:p>
            <a:pPr>
              <a:buNone/>
            </a:pPr>
            <a:r>
              <a:rPr lang="en-US" sz="1600" dirty="0"/>
              <a:t>    </a:t>
            </a:r>
            <a:endParaRPr lang="en-US" sz="1800" dirty="0">
              <a:latin typeface="+mj-lt"/>
            </a:endParaRPr>
          </a:p>
          <a:p>
            <a:pPr>
              <a:buNone/>
            </a:pPr>
            <a:r>
              <a:rPr lang="en-US" sz="2000" dirty="0">
                <a:latin typeface="+mj-lt"/>
              </a:rPr>
              <a:t>    </a:t>
            </a:r>
            <a:r>
              <a:rPr lang="en-US" sz="2000" dirty="0"/>
              <a:t>•</a:t>
            </a:r>
            <a:r>
              <a:rPr lang="en-US" sz="2000" dirty="0">
                <a:latin typeface="+mj-lt"/>
              </a:rPr>
              <a:t> </a:t>
            </a:r>
            <a:r>
              <a:rPr lang="en-US" sz="1800" u="sng" dirty="0">
                <a:latin typeface="+mj-lt"/>
              </a:rPr>
              <a:t>acute gouty arthritis</a:t>
            </a:r>
          </a:p>
          <a:p>
            <a:pPr>
              <a:buNone/>
            </a:pPr>
            <a:r>
              <a:rPr lang="en-US" sz="1600" dirty="0"/>
              <a:t>              -</a:t>
            </a:r>
            <a:r>
              <a:rPr lang="en-US" sz="1600" dirty="0" err="1"/>
              <a:t>monoarticular</a:t>
            </a:r>
            <a:r>
              <a:rPr lang="en-US" sz="1600" dirty="0"/>
              <a:t> with only one joint affected in 90% of </a:t>
            </a:r>
            <a:r>
              <a:rPr lang="en-US" sz="1600" dirty="0" err="1"/>
              <a:t>accute</a:t>
            </a:r>
            <a:r>
              <a:rPr lang="en-US" sz="1600" dirty="0"/>
              <a:t> attacks &amp; great toe is most frequently affected</a:t>
            </a:r>
          </a:p>
          <a:p>
            <a:pPr>
              <a:buNone/>
            </a:pPr>
            <a:r>
              <a:rPr lang="en-US" sz="1600" dirty="0"/>
              <a:t>              - sever pain with hot, red, swollen &amp; </a:t>
            </a:r>
            <a:r>
              <a:rPr lang="en-US" sz="1600" dirty="0" err="1"/>
              <a:t>extremly</a:t>
            </a:r>
            <a:r>
              <a:rPr lang="en-US" sz="1600" dirty="0"/>
              <a:t> tender  joints</a:t>
            </a:r>
          </a:p>
          <a:p>
            <a:pPr>
              <a:buNone/>
            </a:pPr>
            <a:r>
              <a:rPr lang="en-US" sz="1600" dirty="0"/>
              <a:t>             - wt of bed cloths/jar of the person walking on the floor is said to be agony to the pt</a:t>
            </a:r>
          </a:p>
          <a:p>
            <a:pPr>
              <a:buNone/>
            </a:pPr>
            <a:r>
              <a:rPr lang="en-US" sz="1600" dirty="0"/>
              <a:t>             - effected joint has over lying </a:t>
            </a:r>
            <a:r>
              <a:rPr lang="en-US" sz="1600" dirty="0" err="1"/>
              <a:t>erythema</a:t>
            </a:r>
            <a:r>
              <a:rPr lang="en-US" sz="1600" dirty="0"/>
              <a:t> &amp; signs of marked </a:t>
            </a:r>
            <a:r>
              <a:rPr lang="en-US" sz="1600" dirty="0" err="1"/>
              <a:t>synovities</a:t>
            </a:r>
            <a:endParaRPr lang="en-US" sz="1600" dirty="0"/>
          </a:p>
          <a:p>
            <a:pPr>
              <a:buNone/>
            </a:pPr>
            <a:r>
              <a:rPr lang="en-US" sz="1600" dirty="0"/>
              <a:t>             - </a:t>
            </a:r>
            <a:r>
              <a:rPr lang="en-US" sz="1600" dirty="0" err="1"/>
              <a:t>leukocytosis</a:t>
            </a:r>
            <a:r>
              <a:rPr lang="en-US" sz="1600" dirty="0"/>
              <a:t> &amp; elevated ESR</a:t>
            </a:r>
            <a:endParaRPr lang="th-TH" sz="16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F97CC-0869-467F-B797-761DF9984921}" type="slidenum">
              <a:rPr lang="th-TH" smtClean="0"/>
              <a:pPr/>
              <a:t>4</a:t>
            </a:fld>
            <a:endParaRPr lang="th-TH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52596" y="0"/>
            <a:ext cx="8229600" cy="1143000"/>
          </a:xfrm>
        </p:spPr>
        <p:txBody>
          <a:bodyPr/>
          <a:lstStyle/>
          <a:p>
            <a:r>
              <a:rPr lang="en-US" dirty="0"/>
              <a:t>Acute gouty arthritis</a:t>
            </a:r>
            <a:endParaRPr lang="th-TH" dirty="0"/>
          </a:p>
        </p:txBody>
      </p:sp>
      <p:pic>
        <p:nvPicPr>
          <p:cNvPr id="1026" name="Picture 2" descr="D:\manu's\calculi\gout_feet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53190" y="857232"/>
            <a:ext cx="3929090" cy="5786478"/>
          </a:xfrm>
          <a:prstGeom prst="rect">
            <a:avLst/>
          </a:prstGeom>
          <a:noFill/>
        </p:spPr>
      </p:pic>
      <p:pic>
        <p:nvPicPr>
          <p:cNvPr id="1027" name="Picture 3" descr="D:\manu's\calculi\gh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09720" y="857232"/>
            <a:ext cx="4429156" cy="5786478"/>
          </a:xfrm>
          <a:prstGeom prst="rect">
            <a:avLst/>
          </a:prstGeom>
          <a:noFill/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F97CC-0869-467F-B797-761DF9984921}" type="slidenum">
              <a:rPr lang="th-TH" smtClean="0"/>
              <a:pPr/>
              <a:t>5</a:t>
            </a:fld>
            <a:endParaRPr lang="th-TH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142852"/>
            <a:ext cx="9144000" cy="3429024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/>
              <a:t>  </a:t>
            </a:r>
            <a:r>
              <a:rPr lang="en-US" sz="2000" dirty="0"/>
              <a:t>•</a:t>
            </a:r>
            <a:r>
              <a:rPr lang="en-US" sz="2000" u="sng" dirty="0">
                <a:latin typeface="+mj-lt"/>
              </a:rPr>
              <a:t>Chronic  </a:t>
            </a:r>
            <a:r>
              <a:rPr lang="en-US" sz="2000" u="sng" dirty="0" err="1">
                <a:latin typeface="+mj-lt"/>
              </a:rPr>
              <a:t>tophaceous</a:t>
            </a:r>
            <a:r>
              <a:rPr lang="en-US" sz="2000" u="sng" dirty="0">
                <a:latin typeface="+mj-lt"/>
              </a:rPr>
              <a:t> </a:t>
            </a:r>
            <a:r>
              <a:rPr lang="en-US" sz="2000" u="sng" dirty="0" err="1">
                <a:latin typeface="+mj-lt"/>
              </a:rPr>
              <a:t>goute</a:t>
            </a:r>
            <a:endParaRPr lang="en-US" sz="2000" u="sng" dirty="0">
              <a:latin typeface="+mj-lt"/>
            </a:endParaRPr>
          </a:p>
          <a:p>
            <a:pPr>
              <a:buNone/>
            </a:pPr>
            <a:r>
              <a:rPr lang="en-US" sz="1800" dirty="0"/>
              <a:t>               - deposits of monosodium </a:t>
            </a:r>
            <a:r>
              <a:rPr lang="en-US" sz="1800" dirty="0" err="1"/>
              <a:t>urate</a:t>
            </a:r>
            <a:r>
              <a:rPr lang="en-US" sz="1800" dirty="0"/>
              <a:t> crystals, typically in sub-</a:t>
            </a:r>
            <a:r>
              <a:rPr lang="en-US" sz="1800" dirty="0" err="1"/>
              <a:t>cutanious</a:t>
            </a:r>
            <a:r>
              <a:rPr lang="en-US" sz="1800" dirty="0"/>
              <a:t> &amp; </a:t>
            </a:r>
            <a:r>
              <a:rPr lang="en-US" sz="1800" dirty="0" err="1"/>
              <a:t>peri-articular</a:t>
            </a:r>
            <a:r>
              <a:rPr lang="en-US" sz="1800" dirty="0"/>
              <a:t>    .     region</a:t>
            </a:r>
          </a:p>
          <a:p>
            <a:pPr>
              <a:buNone/>
            </a:pPr>
            <a:r>
              <a:rPr lang="en-US" sz="1800" dirty="0"/>
              <a:t>               - it is associated with presence of </a:t>
            </a:r>
            <a:r>
              <a:rPr lang="en-US" sz="1800" dirty="0" err="1"/>
              <a:t>tophi</a:t>
            </a:r>
            <a:r>
              <a:rPr lang="en-US" sz="1800" dirty="0"/>
              <a:t> &amp; renal disease</a:t>
            </a:r>
          </a:p>
          <a:p>
            <a:pPr>
              <a:buNone/>
            </a:pPr>
            <a:r>
              <a:rPr lang="en-US" sz="1800" dirty="0"/>
              <a:t> </a:t>
            </a:r>
          </a:p>
          <a:p>
            <a:pPr>
              <a:buNone/>
            </a:pPr>
            <a:r>
              <a:rPr lang="en-US" sz="2000" dirty="0">
                <a:latin typeface="+mj-lt"/>
              </a:rPr>
              <a:t>    </a:t>
            </a:r>
            <a:r>
              <a:rPr lang="en-US" sz="2000" dirty="0"/>
              <a:t>•</a:t>
            </a:r>
            <a:r>
              <a:rPr lang="en-US" sz="2000" u="sng" dirty="0">
                <a:latin typeface="+mj-lt"/>
              </a:rPr>
              <a:t>Gouty nephropathy</a:t>
            </a:r>
            <a:r>
              <a:rPr lang="en-US" sz="2000" dirty="0">
                <a:latin typeface="+mj-lt"/>
              </a:rPr>
              <a:t>  (chronic interstitial nephritis)</a:t>
            </a:r>
          </a:p>
          <a:p>
            <a:pPr>
              <a:buNone/>
            </a:pPr>
            <a:r>
              <a:rPr lang="en-US" sz="1800" dirty="0"/>
              <a:t>              - occurs typically in pts who have had  </a:t>
            </a:r>
            <a:r>
              <a:rPr lang="en-US" sz="1800" dirty="0" err="1"/>
              <a:t>hyperuricaemia</a:t>
            </a:r>
            <a:r>
              <a:rPr lang="en-US" sz="1800" dirty="0"/>
              <a:t> for many years</a:t>
            </a:r>
          </a:p>
          <a:p>
            <a:pPr>
              <a:buNone/>
            </a:pPr>
            <a:r>
              <a:rPr lang="en-US" sz="1800" dirty="0"/>
              <a:t>              - associated with  hyper excretion of </a:t>
            </a:r>
            <a:r>
              <a:rPr lang="en-US" sz="1800" dirty="0" err="1"/>
              <a:t>urate</a:t>
            </a:r>
            <a:r>
              <a:rPr lang="en-US" sz="1800" dirty="0"/>
              <a:t> &amp; urine hyper acidity</a:t>
            </a:r>
          </a:p>
          <a:p>
            <a:pPr>
              <a:buNone/>
            </a:pPr>
            <a:r>
              <a:rPr lang="en-US" sz="1800" dirty="0"/>
              <a:t>              - crystals deposits  around the renal tubules &amp; incite inflammation</a:t>
            </a:r>
          </a:p>
          <a:p>
            <a:pPr>
              <a:buNone/>
            </a:pPr>
            <a:r>
              <a:rPr lang="en-US" sz="1800" dirty="0"/>
              <a:t>                            finally  renal impairment occurs &amp; formation of renal calculi</a:t>
            </a: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81752" y="3571876"/>
            <a:ext cx="3357586" cy="2928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95472" y="3571876"/>
            <a:ext cx="3643338" cy="2928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F97CC-0869-467F-B797-761DF9984921}" type="slidenum">
              <a:rPr lang="th-TH" smtClean="0"/>
              <a:pPr/>
              <a:t>6</a:t>
            </a:fld>
            <a:endParaRPr lang="th-TH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6778" y="714356"/>
            <a:ext cx="8229600" cy="1143000"/>
          </a:xfrm>
        </p:spPr>
        <p:txBody>
          <a:bodyPr>
            <a:normAutofit/>
          </a:bodyPr>
          <a:lstStyle/>
          <a:p>
            <a:r>
              <a:rPr lang="en-US" sz="2800" i="1" u="sng" dirty="0"/>
              <a:t>Events provoking acute gouty arthritis</a:t>
            </a:r>
            <a:endParaRPr lang="th-TH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fontAlgn="t">
              <a:buNone/>
            </a:pPr>
            <a:r>
              <a:rPr lang="en-US" sz="1800" dirty="0"/>
              <a:t>•Trauma</a:t>
            </a:r>
            <a:endParaRPr lang="th-TH" sz="1800" dirty="0"/>
          </a:p>
          <a:p>
            <a:pPr fontAlgn="t">
              <a:buNone/>
            </a:pPr>
            <a:r>
              <a:rPr lang="en-US" sz="1800" dirty="0"/>
              <a:t>•Unusual physical exercise</a:t>
            </a:r>
            <a:endParaRPr lang="th-TH" sz="1800" dirty="0"/>
          </a:p>
          <a:p>
            <a:pPr fontAlgn="t">
              <a:buNone/>
            </a:pPr>
            <a:r>
              <a:rPr lang="en-US" sz="1800" dirty="0"/>
              <a:t>•Surgery</a:t>
            </a:r>
            <a:endParaRPr lang="th-TH" sz="1800" dirty="0"/>
          </a:p>
          <a:p>
            <a:pPr fontAlgn="t">
              <a:buNone/>
            </a:pPr>
            <a:r>
              <a:rPr lang="en-US" sz="1800" dirty="0"/>
              <a:t>•Severe systemic illness</a:t>
            </a:r>
            <a:endParaRPr lang="th-TH" sz="1800" dirty="0"/>
          </a:p>
          <a:p>
            <a:pPr fontAlgn="t">
              <a:buNone/>
            </a:pPr>
            <a:r>
              <a:rPr lang="en-US" sz="1800" dirty="0"/>
              <a:t>•Severe dieting</a:t>
            </a:r>
            <a:endParaRPr lang="th-TH" sz="1800" dirty="0"/>
          </a:p>
          <a:p>
            <a:pPr fontAlgn="t">
              <a:buNone/>
            </a:pPr>
            <a:r>
              <a:rPr lang="en-US" sz="1800" dirty="0"/>
              <a:t>•Dietary excess</a:t>
            </a:r>
            <a:endParaRPr lang="th-TH" sz="1800" dirty="0"/>
          </a:p>
          <a:p>
            <a:pPr fontAlgn="t">
              <a:buNone/>
            </a:pPr>
            <a:r>
              <a:rPr lang="en-US" sz="1800" dirty="0"/>
              <a:t>•Alcohol</a:t>
            </a:r>
            <a:endParaRPr lang="th-TH" sz="1800" dirty="0"/>
          </a:p>
          <a:p>
            <a:pPr fontAlgn="t">
              <a:buNone/>
            </a:pPr>
            <a:r>
              <a:rPr lang="en-US" sz="1800" dirty="0"/>
              <a:t>•Drugs:</a:t>
            </a:r>
            <a:endParaRPr lang="th-TH" sz="1800" dirty="0"/>
          </a:p>
          <a:p>
            <a:pPr fontAlgn="t">
              <a:buNone/>
            </a:pPr>
            <a:r>
              <a:rPr lang="en-US" sz="1800" dirty="0"/>
              <a:t>            Diuretics</a:t>
            </a:r>
            <a:endParaRPr lang="th-TH" sz="1800" dirty="0"/>
          </a:p>
          <a:p>
            <a:pPr fontAlgn="t">
              <a:buNone/>
            </a:pPr>
            <a:r>
              <a:rPr lang="en-US" sz="1800" dirty="0"/>
              <a:t>            Initiation of </a:t>
            </a:r>
            <a:r>
              <a:rPr lang="en-US" sz="1800" dirty="0" err="1"/>
              <a:t>uricosuric</a:t>
            </a:r>
            <a:r>
              <a:rPr lang="en-US" sz="1800" dirty="0"/>
              <a:t> / </a:t>
            </a:r>
            <a:r>
              <a:rPr lang="en-US" sz="1800" dirty="0" err="1"/>
              <a:t>allopurinol</a:t>
            </a:r>
            <a:r>
              <a:rPr lang="en-US" sz="1800" dirty="0"/>
              <a:t> therapy</a:t>
            </a:r>
            <a:endParaRPr lang="th-TH" sz="1800" dirty="0"/>
          </a:p>
          <a:p>
            <a:pPr fontAlgn="base">
              <a:buNone/>
            </a:pPr>
            <a:r>
              <a:rPr lang="en-US" sz="1800" dirty="0"/>
              <a:t>            Initiation  of B12 in </a:t>
            </a:r>
            <a:r>
              <a:rPr lang="en-US" sz="1800" dirty="0" err="1"/>
              <a:t>pernitious</a:t>
            </a:r>
            <a:r>
              <a:rPr lang="en-US" sz="1800" dirty="0"/>
              <a:t> </a:t>
            </a:r>
            <a:r>
              <a:rPr lang="en-US" sz="1800" dirty="0" err="1"/>
              <a:t>anaemia</a:t>
            </a:r>
            <a:endParaRPr lang="en-US" sz="1800" dirty="0"/>
          </a:p>
          <a:p>
            <a:pPr fontAlgn="t">
              <a:buNone/>
            </a:pPr>
            <a:r>
              <a:rPr lang="en-US" sz="1800" dirty="0"/>
              <a:t>            Following drug allergy </a:t>
            </a:r>
            <a:endParaRPr lang="th-TH" sz="1800" dirty="0"/>
          </a:p>
          <a:p>
            <a:pPr fontAlgn="t">
              <a:buNone/>
            </a:pPr>
            <a:r>
              <a:rPr lang="en-US" sz="1800" dirty="0"/>
              <a:t>            </a:t>
            </a:r>
            <a:r>
              <a:rPr lang="en-US" sz="1800" dirty="0" err="1"/>
              <a:t>Cytotoxic</a:t>
            </a:r>
            <a:r>
              <a:rPr lang="en-US" sz="1800" dirty="0"/>
              <a:t> drug therapy</a:t>
            </a:r>
            <a:endParaRPr lang="th-TH" sz="1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F97CC-0869-467F-B797-761DF9984921}" type="slidenum">
              <a:rPr lang="th-TH" smtClean="0"/>
              <a:pPr/>
              <a:t>7</a:t>
            </a:fld>
            <a:endParaRPr lang="th-TH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8216" y="214290"/>
            <a:ext cx="3471858" cy="868346"/>
          </a:xfrm>
        </p:spPr>
        <p:txBody>
          <a:bodyPr>
            <a:normAutofit/>
          </a:bodyPr>
          <a:lstStyle/>
          <a:p>
            <a:r>
              <a:rPr lang="en-US" sz="2800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Treatment</a:t>
            </a:r>
            <a:endParaRPr lang="th-TH" sz="2800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857232"/>
            <a:ext cx="9001156" cy="600076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1600" dirty="0"/>
              <a:t>               -  Gout is often associated with obesity, hyper </a:t>
            </a:r>
            <a:r>
              <a:rPr lang="en-US" sz="1600" dirty="0" err="1"/>
              <a:t>triglyceridaemia</a:t>
            </a:r>
            <a:r>
              <a:rPr lang="en-US" sz="1600" dirty="0"/>
              <a:t>, hypertension &amp; high alcohol intake. Also  elderly  women , taking diuretics has been </a:t>
            </a:r>
            <a:r>
              <a:rPr lang="en-US" sz="1600" dirty="0" err="1"/>
              <a:t>recognised</a:t>
            </a:r>
            <a:endParaRPr lang="en-US" sz="1600" dirty="0"/>
          </a:p>
          <a:p>
            <a:pPr>
              <a:buNone/>
            </a:pPr>
            <a:endParaRPr lang="en-US" sz="1600" dirty="0"/>
          </a:p>
          <a:p>
            <a:pPr>
              <a:buNone/>
            </a:pPr>
            <a:endParaRPr lang="en-US" sz="1600" dirty="0"/>
          </a:p>
          <a:p>
            <a:pPr>
              <a:buNone/>
            </a:pPr>
            <a:endParaRPr lang="en-US" sz="1600" dirty="0"/>
          </a:p>
          <a:p>
            <a:pPr>
              <a:buNone/>
            </a:pPr>
            <a:endParaRPr lang="en-US" sz="1600" dirty="0"/>
          </a:p>
          <a:p>
            <a:pPr>
              <a:buNone/>
            </a:pPr>
            <a:endParaRPr lang="en-US" sz="1600" dirty="0"/>
          </a:p>
          <a:p>
            <a:pPr>
              <a:buNone/>
            </a:pPr>
            <a:endParaRPr lang="en-US" sz="1600" dirty="0"/>
          </a:p>
          <a:p>
            <a:pPr>
              <a:buNone/>
            </a:pPr>
            <a:endParaRPr lang="en-US" sz="1600" dirty="0"/>
          </a:p>
          <a:p>
            <a:pPr>
              <a:buNone/>
            </a:pPr>
            <a:endParaRPr lang="en-US" sz="1600" dirty="0"/>
          </a:p>
          <a:p>
            <a:pPr>
              <a:buNone/>
            </a:pPr>
            <a:endParaRPr lang="en-US" sz="1600" dirty="0"/>
          </a:p>
          <a:p>
            <a:pPr>
              <a:buNone/>
            </a:pPr>
            <a:endParaRPr lang="en-US" sz="1600" dirty="0"/>
          </a:p>
          <a:p>
            <a:pPr>
              <a:buNone/>
            </a:pPr>
            <a:r>
              <a:rPr lang="en-US" sz="1600" dirty="0"/>
              <a:t>         </a:t>
            </a:r>
            <a:r>
              <a:rPr lang="en-US" sz="2000" b="1" i="1" dirty="0"/>
              <a:t>stages of treatment:</a:t>
            </a:r>
          </a:p>
          <a:p>
            <a:pPr>
              <a:buNone/>
            </a:pPr>
            <a:r>
              <a:rPr lang="en-US" sz="2000" b="1" i="1" dirty="0"/>
              <a:t>                 - </a:t>
            </a:r>
            <a:r>
              <a:rPr lang="en-US" sz="1600" dirty="0" err="1"/>
              <a:t>trtng</a:t>
            </a:r>
            <a:r>
              <a:rPr lang="en-US" sz="1600" dirty="0"/>
              <a:t> acute attack</a:t>
            </a:r>
          </a:p>
          <a:p>
            <a:pPr>
              <a:buNone/>
            </a:pPr>
            <a:r>
              <a:rPr lang="en-US" sz="1600" dirty="0"/>
              <a:t>                      -  prevent deposition of </a:t>
            </a:r>
            <a:r>
              <a:rPr lang="en-US" sz="1600" dirty="0" err="1"/>
              <a:t>urate</a:t>
            </a:r>
            <a:r>
              <a:rPr lang="en-US" sz="1600" dirty="0"/>
              <a:t> crystals into tissues ( joints)</a:t>
            </a:r>
          </a:p>
          <a:p>
            <a:pPr>
              <a:buNone/>
            </a:pPr>
            <a:r>
              <a:rPr lang="en-US" sz="1600" dirty="0"/>
              <a:t>                      - prophylactic treatment  with </a:t>
            </a:r>
            <a:r>
              <a:rPr lang="en-US" sz="1600" dirty="0" err="1"/>
              <a:t>hypouriceamic</a:t>
            </a:r>
            <a:r>
              <a:rPr lang="en-US" sz="1600" dirty="0"/>
              <a:t> therapy</a:t>
            </a:r>
          </a:p>
          <a:p>
            <a:pPr>
              <a:buNone/>
            </a:pPr>
            <a:endParaRPr lang="en-US" sz="1600" dirty="0"/>
          </a:p>
          <a:p>
            <a:pPr>
              <a:buNone/>
            </a:pPr>
            <a:r>
              <a:rPr lang="en-US" sz="1600" dirty="0"/>
              <a:t>        </a:t>
            </a:r>
            <a:endParaRPr lang="th-TH" sz="16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238348" y="1571612"/>
          <a:ext cx="6096000" cy="39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bg1"/>
                          </a:solidFill>
                        </a:rPr>
                        <a:t>Treatment goals in  the management of gout</a:t>
                      </a:r>
                      <a:endParaRPr lang="th-TH" sz="20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2238348" y="1928802"/>
          <a:ext cx="6096000" cy="189992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n-lt"/>
                        </a:rPr>
                        <a:t>Relieve pain &amp; inflammation</a:t>
                      </a:r>
                      <a:endParaRPr lang="th-TH" sz="16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Prevent joint damage</a:t>
                      </a:r>
                      <a:endParaRPr lang="th-TH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Terminate acute attack </a:t>
                      </a:r>
                      <a:endParaRPr lang="th-TH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Reduce</a:t>
                      </a:r>
                      <a:r>
                        <a:rPr lang="en-US" sz="1600" baseline="0" dirty="0"/>
                        <a:t> the risk of uric acid calculi</a:t>
                      </a:r>
                      <a:endParaRPr lang="th-TH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Prevent exacerbation of further attacks</a:t>
                      </a:r>
                      <a:endParaRPr lang="th-TH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Prevent organ damage,</a:t>
                      </a:r>
                    </a:p>
                    <a:p>
                      <a:r>
                        <a:rPr lang="en-US" sz="1600" dirty="0" err="1"/>
                        <a:t>Eg</a:t>
                      </a:r>
                      <a:r>
                        <a:rPr lang="en-US" sz="1600" baseline="0" dirty="0"/>
                        <a:t> ; renal involvement</a:t>
                      </a:r>
                      <a:endParaRPr lang="th-TH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Reduce serum </a:t>
                      </a:r>
                      <a:r>
                        <a:rPr lang="en-US" sz="1600" dirty="0" err="1"/>
                        <a:t>urate</a:t>
                      </a:r>
                      <a:r>
                        <a:rPr lang="en-US" sz="1600" dirty="0"/>
                        <a:t> levels in symptomatic  pts</a:t>
                      </a:r>
                      <a:endParaRPr lang="th-TH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Reduce the formation of </a:t>
                      </a:r>
                      <a:r>
                        <a:rPr lang="en-US" sz="1600" dirty="0" err="1"/>
                        <a:t>tophi</a:t>
                      </a:r>
                      <a:endParaRPr lang="th-TH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F97CC-0869-467F-B797-761DF9984921}" type="slidenum">
              <a:rPr lang="th-TH" smtClean="0"/>
              <a:pPr/>
              <a:t>8</a:t>
            </a:fld>
            <a:endParaRPr lang="th-TH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340" y="0"/>
            <a:ext cx="5900750" cy="796908"/>
          </a:xfrm>
        </p:spPr>
        <p:txBody>
          <a:bodyPr>
            <a:normAutofit/>
          </a:bodyPr>
          <a:lstStyle/>
          <a:p>
            <a:r>
              <a:rPr lang="en-US" sz="2800" i="1" u="sng" dirty="0"/>
              <a:t>Treatment of acute gout</a:t>
            </a:r>
            <a:endParaRPr lang="th-TH" sz="2800" i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38282" y="642918"/>
            <a:ext cx="8929718" cy="621508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1600" dirty="0"/>
              <a:t>→Confirm diagnosis</a:t>
            </a:r>
          </a:p>
          <a:p>
            <a:pPr>
              <a:buNone/>
            </a:pPr>
            <a:r>
              <a:rPr lang="en-US" sz="1600" dirty="0"/>
              <a:t>→ If  1 or 2 joints affected , consider  intra-</a:t>
            </a:r>
            <a:r>
              <a:rPr lang="en-US" sz="1600" dirty="0" err="1"/>
              <a:t>articular</a:t>
            </a:r>
            <a:r>
              <a:rPr lang="en-US" sz="1600" dirty="0"/>
              <a:t> steroids</a:t>
            </a:r>
          </a:p>
          <a:p>
            <a:pPr>
              <a:buNone/>
            </a:pPr>
            <a:r>
              <a:rPr lang="en-US" sz="1600" dirty="0"/>
              <a:t>→ Initial treatment with full –dose NSAIDs ,early in the attack unless contra indicated</a:t>
            </a:r>
          </a:p>
          <a:p>
            <a:pPr>
              <a:buNone/>
            </a:pPr>
            <a:r>
              <a:rPr lang="en-US" sz="1600" dirty="0"/>
              <a:t>→ If severe attack or NSAIDs /</a:t>
            </a:r>
            <a:r>
              <a:rPr lang="en-US" sz="1600" dirty="0" err="1"/>
              <a:t>colchicine</a:t>
            </a:r>
            <a:r>
              <a:rPr lang="en-US" sz="1600" dirty="0"/>
              <a:t> are not tolerated, consider </a:t>
            </a:r>
            <a:r>
              <a:rPr lang="en-US" sz="1600" dirty="0" err="1"/>
              <a:t>syst</a:t>
            </a:r>
            <a:r>
              <a:rPr lang="en-US" sz="1600" dirty="0"/>
              <a:t>  steroids</a:t>
            </a:r>
          </a:p>
          <a:p>
            <a:pPr>
              <a:buNone/>
            </a:pPr>
            <a:r>
              <a:rPr lang="en-US" sz="1600" dirty="0"/>
              <a:t>→ Consider oral </a:t>
            </a:r>
            <a:r>
              <a:rPr lang="en-US" sz="1600" dirty="0" err="1"/>
              <a:t>colchicine</a:t>
            </a:r>
            <a:r>
              <a:rPr lang="en-US" sz="1600" dirty="0"/>
              <a:t> if  NSAIDs not appropriate. Use with in 24-48 h of acute attack</a:t>
            </a:r>
          </a:p>
          <a:p>
            <a:pPr>
              <a:buNone/>
            </a:pPr>
            <a:r>
              <a:rPr lang="en-US" sz="1600" dirty="0"/>
              <a:t>                   (use </a:t>
            </a:r>
            <a:r>
              <a:rPr lang="en-US" sz="1600" dirty="0" err="1"/>
              <a:t>colchicine</a:t>
            </a:r>
            <a:r>
              <a:rPr lang="en-US" sz="1600" dirty="0"/>
              <a:t> cautiously)</a:t>
            </a:r>
          </a:p>
          <a:p>
            <a:pPr>
              <a:buNone/>
            </a:pPr>
            <a:r>
              <a:rPr lang="en-US" sz="1600" dirty="0"/>
              <a:t>→ Do not </a:t>
            </a:r>
            <a:r>
              <a:rPr lang="en-US" sz="1600" dirty="0" err="1"/>
              <a:t>treate</a:t>
            </a:r>
            <a:r>
              <a:rPr lang="en-US" sz="1600" dirty="0"/>
              <a:t>  </a:t>
            </a:r>
            <a:r>
              <a:rPr lang="en-US" sz="1600" dirty="0" err="1"/>
              <a:t>hyperuricaemia</a:t>
            </a:r>
            <a:r>
              <a:rPr lang="en-US" sz="1600" dirty="0"/>
              <a:t> in an acute attack</a:t>
            </a:r>
          </a:p>
          <a:p>
            <a:pPr>
              <a:buNone/>
            </a:pPr>
            <a:r>
              <a:rPr lang="en-US" sz="1600" dirty="0"/>
              <a:t>→</a:t>
            </a:r>
            <a:r>
              <a:rPr lang="en-US" sz="1600" dirty="0" err="1"/>
              <a:t>eg:NSAIDs</a:t>
            </a:r>
            <a:r>
              <a:rPr lang="en-US" sz="1600" dirty="0"/>
              <a:t>, COX-2 inhibitors, </a:t>
            </a:r>
            <a:r>
              <a:rPr lang="en-US" sz="1600" dirty="0" err="1"/>
              <a:t>colchicine</a:t>
            </a:r>
            <a:r>
              <a:rPr lang="en-US" sz="1600" dirty="0"/>
              <a:t>, &amp; steroids</a:t>
            </a:r>
            <a:endParaRPr lang="en-US" sz="1600" i="1" u="sng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r>
              <a:rPr lang="en-US" i="1" u="sng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Treatment of chronic gout</a:t>
            </a:r>
          </a:p>
          <a:p>
            <a:pPr>
              <a:buNone/>
            </a:pPr>
            <a:r>
              <a:rPr lang="en-US" sz="1600" dirty="0"/>
              <a:t>→ Start </a:t>
            </a:r>
            <a:r>
              <a:rPr lang="en-US" sz="1600" dirty="0" err="1"/>
              <a:t>urate</a:t>
            </a:r>
            <a:r>
              <a:rPr lang="en-US" sz="1600" dirty="0"/>
              <a:t>-lowering drugs in pts  who have two or more attacks per year</a:t>
            </a:r>
          </a:p>
          <a:p>
            <a:pPr>
              <a:buNone/>
            </a:pPr>
            <a:r>
              <a:rPr lang="en-US" sz="1600" dirty="0"/>
              <a:t>→ Consider  concomitant  </a:t>
            </a:r>
            <a:r>
              <a:rPr lang="en-US" sz="1600" dirty="0" err="1"/>
              <a:t>colchicine</a:t>
            </a:r>
            <a:r>
              <a:rPr lang="en-US" sz="1600" dirty="0"/>
              <a:t> until serum </a:t>
            </a:r>
            <a:r>
              <a:rPr lang="en-US" sz="1600" dirty="0" err="1"/>
              <a:t>urate</a:t>
            </a:r>
            <a:r>
              <a:rPr lang="en-US" sz="1600" dirty="0"/>
              <a:t> levels have been lowered &amp; no acute attacks  have recurred(6-12months)</a:t>
            </a:r>
          </a:p>
          <a:p>
            <a:pPr>
              <a:buNone/>
            </a:pPr>
            <a:r>
              <a:rPr lang="en-US" sz="1600" dirty="0"/>
              <a:t>→ </a:t>
            </a:r>
            <a:r>
              <a:rPr lang="en-US" sz="1600" dirty="0" err="1"/>
              <a:t>Urate</a:t>
            </a:r>
            <a:r>
              <a:rPr lang="en-US" sz="1600" dirty="0"/>
              <a:t>-lowering drugs  should not be started  during on  acute attack</a:t>
            </a:r>
          </a:p>
          <a:p>
            <a:pPr>
              <a:buNone/>
            </a:pPr>
            <a:r>
              <a:rPr lang="en-US" sz="1600" dirty="0"/>
              <a:t>→ Monitor serum </a:t>
            </a:r>
            <a:r>
              <a:rPr lang="en-US" sz="1600" dirty="0" err="1"/>
              <a:t>urate</a:t>
            </a:r>
            <a:r>
              <a:rPr lang="en-US" sz="1600" dirty="0"/>
              <a:t> levels every 3-6 months &amp; adjust therapy according to level in symptomatic pts</a:t>
            </a:r>
          </a:p>
          <a:p>
            <a:pPr>
              <a:buNone/>
            </a:pPr>
            <a:r>
              <a:rPr lang="en-US" sz="1600" dirty="0"/>
              <a:t>→ </a:t>
            </a:r>
            <a:r>
              <a:rPr lang="en-US" sz="1600" dirty="0" err="1"/>
              <a:t>Allopurinol</a:t>
            </a:r>
            <a:r>
              <a:rPr lang="en-US" sz="1600" dirty="0"/>
              <a:t> is a </a:t>
            </a:r>
            <a:r>
              <a:rPr lang="en-US" sz="1600" dirty="0" err="1"/>
              <a:t>urate</a:t>
            </a:r>
            <a:r>
              <a:rPr lang="en-US" sz="1600" dirty="0"/>
              <a:t>-lowering drug of </a:t>
            </a:r>
            <a:r>
              <a:rPr lang="en-US" sz="1600" dirty="0" err="1"/>
              <a:t>choise</a:t>
            </a:r>
            <a:r>
              <a:rPr lang="en-US" sz="1600" dirty="0"/>
              <a:t>  in majority of pts</a:t>
            </a:r>
          </a:p>
          <a:p>
            <a:pPr>
              <a:buNone/>
            </a:pPr>
            <a:r>
              <a:rPr lang="en-US" sz="1600" dirty="0"/>
              <a:t>→ Use </a:t>
            </a:r>
            <a:r>
              <a:rPr lang="en-US" sz="1600" dirty="0" err="1"/>
              <a:t>uricosuric</a:t>
            </a:r>
            <a:r>
              <a:rPr lang="en-US" sz="1600" dirty="0"/>
              <a:t> drugs in pts  allergic or intolerants to </a:t>
            </a:r>
            <a:r>
              <a:rPr lang="en-US" sz="1600" dirty="0" err="1"/>
              <a:t>allopurinol</a:t>
            </a:r>
            <a:r>
              <a:rPr lang="en-US" sz="1600" dirty="0"/>
              <a:t> &amp;  in under </a:t>
            </a:r>
            <a:r>
              <a:rPr lang="en-US" sz="1600" dirty="0" err="1"/>
              <a:t>excreters</a:t>
            </a:r>
            <a:r>
              <a:rPr lang="en-US" sz="1600" dirty="0"/>
              <a:t> with normal  renal function </a:t>
            </a:r>
          </a:p>
          <a:p>
            <a:pPr>
              <a:buNone/>
            </a:pPr>
            <a:r>
              <a:rPr lang="en-US" sz="1600" dirty="0"/>
              <a:t> →</a:t>
            </a:r>
            <a:r>
              <a:rPr lang="en-US" sz="1600" dirty="0" err="1"/>
              <a:t>eg:uricosurics-probenecid</a:t>
            </a:r>
            <a:r>
              <a:rPr lang="en-US" sz="1600" dirty="0"/>
              <a:t>, </a:t>
            </a:r>
            <a:r>
              <a:rPr lang="en-US" sz="1600" dirty="0" err="1"/>
              <a:t>sulfinepyrazone</a:t>
            </a:r>
            <a:r>
              <a:rPr lang="en-US" sz="1600" dirty="0"/>
              <a:t>; synthesis inhibitor-</a:t>
            </a:r>
            <a:r>
              <a:rPr lang="en-US" sz="1600" dirty="0" err="1"/>
              <a:t>allopurinol</a:t>
            </a:r>
            <a:endParaRPr lang="en-US" sz="16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F97CC-0869-467F-B797-761DF9984921}" type="slidenum">
              <a:rPr lang="th-TH" smtClean="0"/>
              <a:pPr/>
              <a:t>9</a:t>
            </a:fld>
            <a:endParaRPr lang="th-TH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758</TotalTime>
  <Words>1380</Words>
  <Application>Microsoft Office PowerPoint</Application>
  <PresentationFormat>Widescreen</PresentationFormat>
  <Paragraphs>261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Angsana New</vt:lpstr>
      <vt:lpstr>Arial</vt:lpstr>
      <vt:lpstr>Blackadder ITC</vt:lpstr>
      <vt:lpstr>Calibri</vt:lpstr>
      <vt:lpstr>Calibri Light</vt:lpstr>
      <vt:lpstr>Cordia New</vt:lpstr>
      <vt:lpstr>Times New Roman</vt:lpstr>
      <vt:lpstr>Office Theme</vt:lpstr>
      <vt:lpstr>GOUT</vt:lpstr>
      <vt:lpstr>Gout</vt:lpstr>
      <vt:lpstr>PowerPoint Presentation</vt:lpstr>
      <vt:lpstr> </vt:lpstr>
      <vt:lpstr>Acute gouty arthritis</vt:lpstr>
      <vt:lpstr>PowerPoint Presentation</vt:lpstr>
      <vt:lpstr>Events provoking acute gouty arthritis</vt:lpstr>
      <vt:lpstr>Treatment</vt:lpstr>
      <vt:lpstr>Treatment of acute gout</vt:lpstr>
      <vt:lpstr> </vt:lpstr>
      <vt:lpstr>Patient care</vt:lpstr>
      <vt:lpstr>Algorithm for management of gout </vt:lpstr>
      <vt:lpstr>PowerPoint Presentation</vt:lpstr>
      <vt:lpstr>Common therapuetic problems in  the treatment of gout</vt:lpstr>
      <vt:lpstr>Thanking  you</vt:lpstr>
    </vt:vector>
  </TitlesOfParts>
  <Company>LiteOS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gout</dc:title>
  <dc:creator>MoZarD</dc:creator>
  <cp:lastModifiedBy>User</cp:lastModifiedBy>
  <cp:revision>199</cp:revision>
  <dcterms:created xsi:type="dcterms:W3CDTF">2011-11-19T14:59:11Z</dcterms:created>
  <dcterms:modified xsi:type="dcterms:W3CDTF">2024-09-13T12:34:50Z</dcterms:modified>
</cp:coreProperties>
</file>