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8" r:id="rId4"/>
  </p:sldMasterIdLst>
  <p:notesMasterIdLst>
    <p:notesMasterId r:id="rId85"/>
  </p:notesMasterIdLst>
  <p:sldIdLst>
    <p:sldId id="33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  <p:sldId id="320" r:id="rId69"/>
    <p:sldId id="321" r:id="rId70"/>
    <p:sldId id="322" r:id="rId71"/>
    <p:sldId id="323" r:id="rId72"/>
    <p:sldId id="324" r:id="rId73"/>
    <p:sldId id="325" r:id="rId74"/>
    <p:sldId id="326" r:id="rId75"/>
    <p:sldId id="327" r:id="rId76"/>
    <p:sldId id="328" r:id="rId77"/>
    <p:sldId id="329" r:id="rId78"/>
    <p:sldId id="330" r:id="rId79"/>
    <p:sldId id="331" r:id="rId80"/>
    <p:sldId id="332" r:id="rId81"/>
    <p:sldId id="333" r:id="rId82"/>
    <p:sldId id="335" r:id="rId83"/>
    <p:sldId id="334" r:id="rId84"/>
  </p:sldIdLst>
  <p:sldSz cx="12188825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8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624" autoAdjust="0"/>
  </p:normalViewPr>
  <p:slideViewPr>
    <p:cSldViewPr>
      <p:cViewPr varScale="1">
        <p:scale>
          <a:sx n="74" d="100"/>
          <a:sy n="74" d="100"/>
        </p:scale>
        <p:origin x="558" y="72"/>
      </p:cViewPr>
      <p:guideLst>
        <p:guide orient="horz" pos="2880"/>
        <p:guide pos="2879"/>
      </p:guideLst>
    </p:cSldViewPr>
  </p:slideViewPr>
  <p:outlineViewPr>
    <p:cViewPr>
      <p:scale>
        <a:sx n="33" d="100"/>
        <a:sy n="33" d="100"/>
      </p:scale>
      <p:origin x="0" y="708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slide" Target="slides/slide80.xml"/><Relationship Id="rId89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16F62A-67AB-4567-9814-1080B8989B70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C192C-8DAF-4B49-9D3F-7DD45E8ED2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414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192C-8DAF-4B49-9D3F-7DD45E8ED27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79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6DBDD-E097-483C-81B9-8F4C6C85B23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384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A8E7-5B8C-4F8A-AC77-E50E26BA8103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19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6A247-CF85-4576-8CD1-7364A88FF89A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2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5DC0-2AB2-4122-A621-4982EC2EBAFC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767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E3574-AE24-4C3E-A0BC-803927051D62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698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87E2B-9968-45D1-B0AC-4A5F6CFBA2DB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908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5486D-6B07-439B-A403-4FA11D7374D3}" type="datetime1">
              <a:rPr lang="en-US" smtClean="0"/>
              <a:t>9/16/2024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864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4D137-6A3E-49FF-B577-3942823935A8}" type="datetime1">
              <a:rPr lang="en-US" smtClean="0"/>
              <a:t>9/16/2024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918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92B8B-02DB-49B4-A761-D78147721AB8}" type="datetime1">
              <a:rPr lang="en-US" smtClean="0"/>
              <a:t>9/16/2024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10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9A6EB-A215-41A3-9DAE-9EC785E76B12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951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412F7-F03A-422B-AF19-E191DED9BBE7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925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9181C-D26B-448A-B874-E305AFA914EC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015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Date Placeholder 4"/>
          <p:cNvSpPr txBox="1">
            <a:spLocks/>
          </p:cNvSpPr>
          <p:nvPr/>
        </p:nvSpPr>
        <p:spPr>
          <a:xfrm>
            <a:off x="609441" y="6356353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A6A92F-A0F6-4431-8EBF-48936E4F922F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9/16/2024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 Placeholder 5"/>
          <p:cNvSpPr txBox="1">
            <a:spLocks/>
          </p:cNvSpPr>
          <p:nvPr/>
        </p:nvSpPr>
        <p:spPr>
          <a:xfrm>
            <a:off x="8735326" y="6356353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F111B0-B539-4846-99BA-6E8CC1525D5C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2062079" y="914400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PHARMACOTHERAPEUTICS-III</a:t>
            </a:r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1903412" y="3429000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u="sng" dirty="0" smtClean="0">
                <a:latin typeface="Times New Roman" pitchFamily="18" charset="0"/>
                <a:cs typeface="Times New Roman" pitchFamily="18" charset="0"/>
              </a:rPr>
              <a:t>HEADACHE</a:t>
            </a:r>
            <a:endParaRPr lang="en-IN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93812" y="990600"/>
            <a:ext cx="9879059" cy="44610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74812" y="457200"/>
            <a:ext cx="9279868" cy="5651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93972" y="530478"/>
            <a:ext cx="38013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sng" spc="-15" dirty="0">
                <a:latin typeface="Times New Roman" pitchFamily="18" charset="0"/>
                <a:cs typeface="Times New Roman" pitchFamily="18" charset="0"/>
              </a:rPr>
              <a:t>EPIDEMOLOGY</a:t>
            </a:r>
            <a:endParaRPr sz="18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805816" y="1616329"/>
            <a:ext cx="9569919" cy="416870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287020" indent="-274320">
              <a:lnSpc>
                <a:spcPct val="150000"/>
              </a:lnSpc>
              <a:spcBef>
                <a:spcPts val="535"/>
              </a:spcBef>
              <a:buClr>
                <a:srgbClr val="9BBA58"/>
              </a:buClr>
              <a:buFont typeface="Arial"/>
              <a:buChar char=""/>
              <a:tabLst>
                <a:tab pos="28702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Migraine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affects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10-15%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general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population,</a:t>
            </a:r>
            <a:r>
              <a:rPr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F&gt;M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87020" indent="-274320">
              <a:lnSpc>
                <a:spcPct val="150000"/>
              </a:lnSpc>
              <a:spcBef>
                <a:spcPts val="434"/>
              </a:spcBef>
              <a:buClr>
                <a:srgbClr val="9BBA58"/>
              </a:buClr>
              <a:buFont typeface="Arial"/>
              <a:buChar char=""/>
              <a:tabLst>
                <a:tab pos="28702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Migraine accounts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10-20%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all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headaches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pc="-50" dirty="0">
                <a:latin typeface="Times New Roman" pitchFamily="18" charset="0"/>
                <a:cs typeface="Times New Roman" pitchFamily="18" charset="0"/>
              </a:rPr>
              <a:t>adults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87020" indent="-274320">
              <a:lnSpc>
                <a:spcPct val="150000"/>
              </a:lnSpc>
              <a:spcBef>
                <a:spcPts val="430"/>
              </a:spcBef>
              <a:buClr>
                <a:srgbClr val="9BBA58"/>
              </a:buClr>
              <a:buFont typeface="Arial"/>
              <a:buChar char=""/>
              <a:tabLst>
                <a:tab pos="28702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1%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chronic migraine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(&gt;15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days/months)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87020" indent="-274320">
              <a:lnSpc>
                <a:spcPct val="150000"/>
              </a:lnSpc>
              <a:spcBef>
                <a:spcPts val="434"/>
              </a:spcBef>
              <a:buClr>
                <a:srgbClr val="9BBA58"/>
              </a:buClr>
              <a:buFont typeface="Arial"/>
              <a:buChar char=""/>
              <a:tabLst>
                <a:tab pos="287020" algn="l"/>
                <a:tab pos="2460625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Mean</a:t>
            </a:r>
            <a:r>
              <a:rPr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frequency	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1.2/month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87020" indent="-274320">
              <a:lnSpc>
                <a:spcPct val="150000"/>
              </a:lnSpc>
              <a:spcBef>
                <a:spcPts val="430"/>
              </a:spcBef>
              <a:buClr>
                <a:srgbClr val="9BBA58"/>
              </a:buClr>
              <a:buFont typeface="Arial"/>
              <a:buChar char=""/>
              <a:tabLst>
                <a:tab pos="287020" algn="l"/>
                <a:tab pos="2266315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Mean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duration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24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(untreated)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87020" indent="-274320">
              <a:lnSpc>
                <a:spcPct val="150000"/>
              </a:lnSpc>
              <a:spcBef>
                <a:spcPts val="434"/>
              </a:spcBef>
              <a:buClr>
                <a:srgbClr val="9BBA58"/>
              </a:buClr>
              <a:buFont typeface="Arial"/>
              <a:buChar char=""/>
              <a:tabLst>
                <a:tab pos="28702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10%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always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aura,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&gt;30%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sometimes with</a:t>
            </a:r>
            <a:r>
              <a:rPr spc="-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aura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87020" indent="-274320">
              <a:lnSpc>
                <a:spcPct val="150000"/>
              </a:lnSpc>
              <a:spcBef>
                <a:spcPts val="430"/>
              </a:spcBef>
              <a:buClr>
                <a:srgbClr val="9BBA58"/>
              </a:buClr>
              <a:buFont typeface="Arial"/>
              <a:buChar char=""/>
              <a:tabLst>
                <a:tab pos="28702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Usual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age 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onset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15-35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years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87020" indent="-274320">
              <a:lnSpc>
                <a:spcPct val="150000"/>
              </a:lnSpc>
              <a:spcBef>
                <a:spcPts val="430"/>
              </a:spcBef>
              <a:buClr>
                <a:srgbClr val="9BBA58"/>
              </a:buClr>
              <a:buFont typeface="Arial"/>
              <a:buChar char=""/>
              <a:tabLst>
                <a:tab pos="28702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Family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History: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49225">
              <a:lnSpc>
                <a:spcPct val="150000"/>
              </a:lnSpc>
              <a:spcBef>
                <a:spcPts val="434"/>
              </a:spcBef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-70%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of patients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have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relatives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Headache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22161" y="426466"/>
            <a:ext cx="4750256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u="sng" spc="-5" dirty="0">
                <a:latin typeface="Times New Roman" pitchFamily="18" charset="0"/>
                <a:cs typeface="Times New Roman" pitchFamily="18" charset="0"/>
              </a:rPr>
              <a:t>MIGRAINE</a:t>
            </a:r>
            <a:r>
              <a:rPr sz="1800" b="1" u="sng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u="sng" spc="-10" dirty="0">
                <a:latin typeface="Times New Roman" pitchFamily="18" charset="0"/>
                <a:cs typeface="Times New Roman" pitchFamily="18" charset="0"/>
              </a:rPr>
              <a:t>TRIGGERS</a:t>
            </a:r>
            <a:endParaRPr sz="18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052831"/>
            <a:ext cx="1235811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86385" algn="l"/>
              </a:tabLst>
            </a:pPr>
            <a:r>
              <a:rPr spc="-520" dirty="0">
                <a:solidFill>
                  <a:srgbClr val="9BBA58"/>
                </a:solidFill>
                <a:latin typeface="Times New Roman" pitchFamily="18" charset="0"/>
                <a:cs typeface="Times New Roman" pitchFamily="18" charset="0"/>
              </a:rPr>
              <a:t>	</a:t>
            </a:r>
            <a:r>
              <a:rPr b="1" spc="-10" dirty="0">
                <a:latin typeface="Times New Roman" pitchFamily="18" charset="0"/>
                <a:cs typeface="Times New Roman" pitchFamily="18" charset="0"/>
              </a:rPr>
              <a:t>Stress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4401" y="1388109"/>
            <a:ext cx="5052437" cy="417088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86385" marR="5080" indent="-274320">
              <a:lnSpc>
                <a:spcPct val="90000"/>
              </a:lnSpc>
              <a:spcBef>
                <a:spcPts val="340"/>
              </a:spcBef>
              <a:buClr>
                <a:srgbClr val="9BBA58"/>
              </a:buClr>
              <a:buFont typeface="Arial"/>
              <a:buChar char=""/>
              <a:tabLst>
                <a:tab pos="286385" algn="l"/>
                <a:tab pos="28702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Emotion-(anger,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anticipation,  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anxiety,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depression, emotional 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letdown,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exhilaration/excitement, 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frustration,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stress)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87020" indent="-274320">
              <a:lnSpc>
                <a:spcPct val="100000"/>
              </a:lnSpc>
              <a:spcBef>
                <a:spcPts val="240"/>
              </a:spcBef>
              <a:buClr>
                <a:srgbClr val="9BBA58"/>
              </a:buClr>
              <a:buFont typeface="Arial"/>
              <a:buChar char=""/>
              <a:tabLst>
                <a:tab pos="286385" algn="l"/>
                <a:tab pos="28702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Sex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87020" indent="-274320">
              <a:lnSpc>
                <a:spcPct val="100000"/>
              </a:lnSpc>
              <a:spcBef>
                <a:spcPts val="240"/>
              </a:spcBef>
              <a:buClr>
                <a:srgbClr val="9BBA58"/>
              </a:buClr>
              <a:buFont typeface="Arial"/>
              <a:buChar char=""/>
              <a:tabLst>
                <a:tab pos="286385" algn="l"/>
                <a:tab pos="28702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Glare-flickering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lights/light</a:t>
            </a:r>
            <a:r>
              <a:rPr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glare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87020" indent="-274320">
              <a:lnSpc>
                <a:spcPct val="100000"/>
              </a:lnSpc>
              <a:spcBef>
                <a:spcPts val="240"/>
              </a:spcBef>
              <a:buClr>
                <a:srgbClr val="9BBA58"/>
              </a:buClr>
              <a:buFont typeface="Arial"/>
              <a:buChar char=""/>
              <a:tabLst>
                <a:tab pos="286385" algn="l"/>
                <a:tab pos="28702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Hypoglycemia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86385" marR="619125" indent="-274320">
              <a:lnSpc>
                <a:spcPts val="2160"/>
              </a:lnSpc>
              <a:spcBef>
                <a:spcPts val="515"/>
              </a:spcBef>
              <a:buClr>
                <a:srgbClr val="9BBA58"/>
              </a:buClr>
              <a:buFont typeface="Arial"/>
              <a:buChar char=""/>
              <a:tabLst>
                <a:tab pos="286385" algn="l"/>
                <a:tab pos="28702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Altered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Sleep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Pattern- 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fatigue/sleep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deprivation or 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excessive</a:t>
            </a:r>
            <a:r>
              <a:rPr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sleep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87020" indent="-274320">
              <a:lnSpc>
                <a:spcPct val="100000"/>
              </a:lnSpc>
              <a:spcBef>
                <a:spcPts val="210"/>
              </a:spcBef>
              <a:buClr>
                <a:srgbClr val="9BBA58"/>
              </a:buClr>
              <a:buFont typeface="Arial"/>
              <a:buChar char=""/>
              <a:tabLst>
                <a:tab pos="286385" algn="l"/>
                <a:tab pos="287020" algn="l"/>
              </a:tabLst>
            </a:pPr>
            <a:r>
              <a:rPr b="1" dirty="0">
                <a:latin typeface="Times New Roman" pitchFamily="18" charset="0"/>
                <a:cs typeface="Times New Roman" pitchFamily="18" charset="0"/>
              </a:rPr>
              <a:t>Menses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87020" indent="-274320">
              <a:lnSpc>
                <a:spcPct val="100000"/>
              </a:lnSpc>
              <a:spcBef>
                <a:spcPts val="240"/>
              </a:spcBef>
              <a:buClr>
                <a:srgbClr val="9BBA58"/>
              </a:buClr>
              <a:buFont typeface="Arial"/>
              <a:buChar char=""/>
              <a:tabLst>
                <a:tab pos="286385" algn="l"/>
                <a:tab pos="287020" algn="l"/>
              </a:tabLst>
            </a:pPr>
            <a:r>
              <a:rPr b="1" spc="-10" dirty="0">
                <a:latin typeface="Times New Roman" pitchFamily="18" charset="0"/>
                <a:cs typeface="Times New Roman" pitchFamily="18" charset="0"/>
              </a:rPr>
              <a:t>Physical</a:t>
            </a:r>
            <a:r>
              <a:rPr b="1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15" dirty="0">
                <a:latin typeface="Times New Roman" pitchFamily="18" charset="0"/>
                <a:cs typeface="Times New Roman" pitchFamily="18" charset="0"/>
              </a:rPr>
              <a:t>exertion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87020" indent="-274320">
              <a:lnSpc>
                <a:spcPct val="100000"/>
              </a:lnSpc>
              <a:spcBef>
                <a:spcPts val="240"/>
              </a:spcBef>
              <a:buClr>
                <a:srgbClr val="9BBA58"/>
              </a:buClr>
              <a:buFont typeface="Arial"/>
              <a:buChar char=""/>
              <a:tabLst>
                <a:tab pos="286385" algn="l"/>
                <a:tab pos="28702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Alcohol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87020" indent="-274320">
              <a:lnSpc>
                <a:spcPct val="100000"/>
              </a:lnSpc>
              <a:spcBef>
                <a:spcPts val="240"/>
              </a:spcBef>
              <a:buClr>
                <a:srgbClr val="9BBA58"/>
              </a:buClr>
              <a:buFont typeface="Arial"/>
              <a:buChar char=""/>
              <a:tabLst>
                <a:tab pos="286385" algn="l"/>
                <a:tab pos="28702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Smoking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87020" indent="-274320">
              <a:lnSpc>
                <a:spcPct val="100000"/>
              </a:lnSpc>
              <a:spcBef>
                <a:spcPts val="240"/>
              </a:spcBef>
              <a:buClr>
                <a:srgbClr val="9BBA58"/>
              </a:buClr>
              <a:buFont typeface="Arial"/>
              <a:buChar char=""/>
              <a:tabLst>
                <a:tab pos="286385" algn="l"/>
                <a:tab pos="28702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Excess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caffeine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b="1" spc="-10" dirty="0">
                <a:latin typeface="Times New Roman" pitchFamily="18" charset="0"/>
                <a:cs typeface="Times New Roman" pitchFamily="18" charset="0"/>
              </a:rPr>
              <a:t>withdrawal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86385" marR="149860" indent="-274320">
              <a:lnSpc>
                <a:spcPts val="2160"/>
              </a:lnSpc>
              <a:spcBef>
                <a:spcPts val="515"/>
              </a:spcBef>
              <a:buClr>
                <a:srgbClr val="9BBA58"/>
              </a:buClr>
              <a:buFont typeface="Arial"/>
              <a:buChar char=""/>
              <a:tabLst>
                <a:tab pos="286385" algn="l"/>
                <a:tab pos="287020" algn="l"/>
              </a:tabLst>
            </a:pPr>
            <a:r>
              <a:rPr b="1" spc="-10" dirty="0">
                <a:latin typeface="Times New Roman" pitchFamily="18" charset="0"/>
                <a:cs typeface="Times New Roman" pitchFamily="18" charset="0"/>
              </a:rPr>
              <a:t>Odors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(perfume,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exhaust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fumes, 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paint,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solvents)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01792" y="1052831"/>
            <a:ext cx="2747564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86385" algn="l"/>
              </a:tabLst>
            </a:pPr>
            <a:r>
              <a:rPr spc="-520" dirty="0">
                <a:solidFill>
                  <a:srgbClr val="9BBA58"/>
                </a:solidFill>
                <a:latin typeface="Times New Roman" pitchFamily="18" charset="0"/>
                <a:cs typeface="Times New Roman" pitchFamily="18" charset="0"/>
              </a:rPr>
              <a:t>	</a:t>
            </a:r>
            <a:r>
              <a:rPr b="1" spc="-5" dirty="0">
                <a:latin typeface="Times New Roman" pitchFamily="18" charset="0"/>
                <a:cs typeface="Times New Roman" pitchFamily="18" charset="0"/>
              </a:rPr>
              <a:t>Foods</a:t>
            </a:r>
            <a:r>
              <a:rPr b="1" spc="-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containing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01793" y="1358239"/>
            <a:ext cx="4217841" cy="338131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652780" indent="-247650">
              <a:lnSpc>
                <a:spcPct val="100000"/>
              </a:lnSpc>
              <a:spcBef>
                <a:spcPts val="340"/>
              </a:spcBef>
              <a:buFont typeface="Arial"/>
              <a:buChar char=""/>
              <a:tabLst>
                <a:tab pos="65341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tyramine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652780" indent="-247650">
              <a:lnSpc>
                <a:spcPct val="100000"/>
              </a:lnSpc>
              <a:spcBef>
                <a:spcPts val="240"/>
              </a:spcBef>
              <a:buFont typeface="Arial"/>
              <a:buChar char=""/>
              <a:tabLst>
                <a:tab pos="653415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nitrates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652780" indent="-247650">
              <a:lnSpc>
                <a:spcPct val="100000"/>
              </a:lnSpc>
              <a:spcBef>
                <a:spcPts val="240"/>
              </a:spcBef>
              <a:buFont typeface="Arial"/>
              <a:buChar char=""/>
              <a:tabLst>
                <a:tab pos="65341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phenyl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ethylamine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652780" indent="-247650">
              <a:lnSpc>
                <a:spcPct val="100000"/>
              </a:lnSpc>
              <a:spcBef>
                <a:spcPts val="240"/>
              </a:spcBef>
              <a:buFont typeface="Arial"/>
              <a:buChar char=""/>
              <a:tabLst>
                <a:tab pos="65341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Aspartame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652780" indent="-247650">
              <a:lnSpc>
                <a:spcPct val="100000"/>
              </a:lnSpc>
              <a:spcBef>
                <a:spcPts val="240"/>
              </a:spcBef>
              <a:buFont typeface="Arial"/>
              <a:buChar char=""/>
              <a:tabLst>
                <a:tab pos="65341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chocolate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87020" indent="-274320">
              <a:lnSpc>
                <a:spcPct val="100000"/>
              </a:lnSpc>
              <a:spcBef>
                <a:spcPts val="240"/>
              </a:spcBef>
              <a:buClr>
                <a:srgbClr val="9BBA58"/>
              </a:buClr>
              <a:buFont typeface="Arial"/>
              <a:buChar char=""/>
              <a:tabLst>
                <a:tab pos="286385" algn="l"/>
                <a:tab pos="287020" algn="l"/>
              </a:tabLst>
            </a:pPr>
            <a:r>
              <a:rPr b="1" spc="-5" dirty="0">
                <a:latin typeface="Times New Roman" pitchFamily="18" charset="0"/>
                <a:cs typeface="Times New Roman" pitchFamily="18" charset="0"/>
              </a:rPr>
              <a:t>Drugs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652780" lvl="1" indent="-247650">
              <a:lnSpc>
                <a:spcPct val="100000"/>
              </a:lnSpc>
              <a:spcBef>
                <a:spcPts val="240"/>
              </a:spcBef>
              <a:buFont typeface="Arial"/>
              <a:buChar char=""/>
              <a:tabLst>
                <a:tab pos="65341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Estrogen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(e.g..</a:t>
            </a:r>
            <a:r>
              <a:rPr spc="-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OCP)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652780" lvl="1" indent="-247650">
              <a:lnSpc>
                <a:spcPct val="100000"/>
              </a:lnSpc>
              <a:spcBef>
                <a:spcPts val="244"/>
              </a:spcBef>
              <a:buFont typeface="Arial"/>
              <a:buChar char=""/>
              <a:tabLst>
                <a:tab pos="65341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Nitroglycerin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652780" marR="139700" lvl="1" indent="-247015">
              <a:lnSpc>
                <a:spcPts val="2160"/>
              </a:lnSpc>
              <a:spcBef>
                <a:spcPts val="509"/>
              </a:spcBef>
              <a:buFont typeface="Arial"/>
              <a:buChar char=""/>
              <a:tabLst>
                <a:tab pos="653415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Excess analgesic use or  withdrawal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652780" lvl="1" indent="-247650">
              <a:lnSpc>
                <a:spcPts val="2280"/>
              </a:lnSpc>
              <a:spcBef>
                <a:spcPts val="209"/>
              </a:spcBef>
              <a:buFont typeface="Arial"/>
              <a:buChar char=""/>
              <a:tabLst>
                <a:tab pos="65341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(cocaine,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cimetidine,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652780">
              <a:lnSpc>
                <a:spcPts val="2280"/>
              </a:lnSpc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estrogens,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theophylline)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92206" y="272922"/>
            <a:ext cx="695186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sng" spc="-5" dirty="0">
                <a:latin typeface="Times New Roman" pitchFamily="18" charset="0"/>
                <a:cs typeface="Times New Roman" pitchFamily="18" charset="0"/>
              </a:rPr>
              <a:t>MIGRAINE WITHOUT</a:t>
            </a:r>
            <a:r>
              <a:rPr sz="1800" b="1" u="sng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u="sng" spc="-15" dirty="0">
                <a:latin typeface="Times New Roman" pitchFamily="18" charset="0"/>
                <a:cs typeface="Times New Roman" pitchFamily="18" charset="0"/>
              </a:rPr>
              <a:t>AURA</a:t>
            </a:r>
            <a:endParaRPr sz="18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40130"/>
            <a:ext cx="10721086" cy="2760628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675"/>
              </a:spcBef>
            </a:pPr>
            <a:r>
              <a:rPr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Previously used terms: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 marR="2708910">
              <a:lnSpc>
                <a:spcPct val="15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  <a:tab pos="1621155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Common	migraine; hemicrania simplex. </a:t>
            </a:r>
            <a:r>
              <a:rPr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Description: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Recurrent headache disorder manifesting in attacks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  <a:tab pos="13589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Lasting	4-72 hours.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Typical characteristics of the headache are unilateral location,  pulsating quality, moderate or severe intensity, aggravation by  routine physical activity and association with nausea and/or  photophobia and phonophobia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93313" y="597535"/>
            <a:ext cx="4403213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u="sng" spc="-15" dirty="0">
                <a:latin typeface="Times New Roman" pitchFamily="18" charset="0"/>
                <a:cs typeface="Times New Roman" pitchFamily="18" charset="0"/>
              </a:rPr>
              <a:t>DIAGNOSTIC</a:t>
            </a:r>
            <a:r>
              <a:rPr sz="1800" b="1" u="sng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u="sng" spc="-10" dirty="0">
                <a:latin typeface="Times New Roman" pitchFamily="18" charset="0"/>
                <a:cs typeface="Times New Roman" pitchFamily="18" charset="0"/>
              </a:rPr>
              <a:t>CRITERIA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836612" y="1752600"/>
            <a:ext cx="10735477" cy="40132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least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five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attacks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fulfilling criteria</a:t>
            </a:r>
            <a:r>
              <a:rPr spc="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B–D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ts val="2375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Headache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attacks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lasting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4-72 hours (untreated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</a:t>
            </a:r>
            <a:r>
              <a:rPr spc="1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unsuccessfully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>
              <a:lnSpc>
                <a:spcPts val="2375"/>
              </a:lnSpc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treated)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Headache has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least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two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following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four</a:t>
            </a:r>
            <a:r>
              <a:rPr spc="1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characteristics: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113790" lvl="1" indent="-275590">
              <a:lnSpc>
                <a:spcPct val="100000"/>
              </a:lnSpc>
              <a:buAutoNum type="arabicPeriod"/>
              <a:tabLst>
                <a:tab pos="1114425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unilateral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location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113790" lvl="1" indent="-275590">
              <a:lnSpc>
                <a:spcPct val="100000"/>
              </a:lnSpc>
              <a:buAutoNum type="arabicPeriod"/>
              <a:tabLst>
                <a:tab pos="111442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pulsating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quality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113790" lvl="1" indent="-275590">
              <a:lnSpc>
                <a:spcPct val="100000"/>
              </a:lnSpc>
              <a:buAutoNum type="arabicPeriod"/>
              <a:tabLst>
                <a:tab pos="1114425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moderate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severe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pain</a:t>
            </a:r>
            <a:r>
              <a:rPr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intensity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113790" lvl="1" indent="-275590">
              <a:lnSpc>
                <a:spcPts val="2375"/>
              </a:lnSpc>
              <a:buAutoNum type="arabicPeriod"/>
              <a:tabLst>
                <a:tab pos="1114425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aggravation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by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 causing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avoidance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routine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physical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>
              <a:lnSpc>
                <a:spcPts val="2375"/>
              </a:lnSpc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activity (e.g. walking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climbing</a:t>
            </a:r>
            <a:r>
              <a:rPr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stairs)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25" dirty="0">
                <a:latin typeface="Times New Roman" pitchFamily="18" charset="0"/>
                <a:cs typeface="Times New Roman" pitchFamily="18" charset="0"/>
              </a:rPr>
              <a:t>D.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During headache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least one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pc="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following: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113790" lvl="1" indent="-275590">
              <a:lnSpc>
                <a:spcPct val="100000"/>
              </a:lnSpc>
              <a:buAutoNum type="arabicPeriod"/>
              <a:tabLst>
                <a:tab pos="111442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nausea and/or vomiting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113790" lvl="1" indent="-275590">
              <a:lnSpc>
                <a:spcPct val="100000"/>
              </a:lnSpc>
              <a:buAutoNum type="arabicPeriod"/>
              <a:tabLst>
                <a:tab pos="111442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photophobia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phonophobia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E. Not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better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accounted for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by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another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ICHD-3</a:t>
            </a:r>
            <a:r>
              <a:rPr spc="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diagnosis.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73666" y="225678"/>
            <a:ext cx="584301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sng" spc="-5" dirty="0">
                <a:latin typeface="Times New Roman" pitchFamily="18" charset="0"/>
                <a:cs typeface="Times New Roman" pitchFamily="18" charset="0"/>
              </a:rPr>
              <a:t>MIGRAINE WITH</a:t>
            </a:r>
            <a:r>
              <a:rPr sz="1800" b="1" u="sng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u="sng" spc="-15" dirty="0">
                <a:latin typeface="Times New Roman" pitchFamily="18" charset="0"/>
                <a:cs typeface="Times New Roman" pitchFamily="18" charset="0"/>
              </a:rPr>
              <a:t>AURA</a:t>
            </a:r>
            <a:endParaRPr sz="18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40130"/>
            <a:ext cx="10771873" cy="2191241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675"/>
              </a:spcBef>
            </a:pPr>
            <a:r>
              <a:rPr spc="-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Previously </a:t>
            </a:r>
            <a:r>
              <a:rPr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used</a:t>
            </a:r>
            <a:r>
              <a:rPr spc="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terms: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 marR="1452245">
              <a:lnSpc>
                <a:spcPct val="15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Classic or classical migraine;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complicated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migraine. </a:t>
            </a:r>
            <a:r>
              <a:rPr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Description: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Recurrent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attacks,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lasting minutes, of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unilateral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fully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reversible 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visual,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sensory or other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central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nervous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system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symptoms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that usually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develop gradually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usually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followed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by 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headache and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associated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migraine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symptoms.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80468" y="174447"/>
            <a:ext cx="5027044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u="sng" spc="-10" dirty="0">
                <a:latin typeface="Times New Roman" pitchFamily="18" charset="0"/>
                <a:cs typeface="Times New Roman" pitchFamily="18" charset="0"/>
              </a:rPr>
              <a:t>DIAGNOSTIC</a:t>
            </a:r>
            <a:r>
              <a:rPr sz="1800" b="1" u="sng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u="sng" spc="-5" dirty="0">
                <a:latin typeface="Times New Roman" pitchFamily="18" charset="0"/>
                <a:cs typeface="Times New Roman" pitchFamily="18" charset="0"/>
              </a:rPr>
              <a:t>CRITERIA</a:t>
            </a:r>
            <a:endParaRPr sz="18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718159"/>
            <a:ext cx="10734630" cy="5062924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5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least two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attacks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fulfilling criteria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B and</a:t>
            </a:r>
            <a:r>
              <a:rPr spc="1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C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B. One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more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following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fully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reversible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aura</a:t>
            </a:r>
            <a:r>
              <a:rPr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symptoms: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063625" lvl="1" indent="-251460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106426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visual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062990" lvl="1" indent="-250825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106362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sensory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063625" lvl="1" indent="-251460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106426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speech and/or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language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063625" lvl="1" indent="-251460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106426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motor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063625" lvl="1" indent="-251460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106426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brainstem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062990" lvl="1" indent="-250825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106362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retinal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48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least two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following four</a:t>
            </a:r>
            <a:r>
              <a:rPr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characteristics: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5080" lvl="1" indent="399415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1006475" algn="l"/>
              </a:tabLst>
            </a:pPr>
            <a:r>
              <a:rPr spc="-20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least one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aura symptom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spreads gradually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over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5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minutes, and/or 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two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 more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symptoms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occur in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succession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949325" lvl="1" indent="-251460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94996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each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individual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aura symptom lasts</a:t>
            </a:r>
            <a:r>
              <a:rPr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5-60minutes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948690" lvl="1" indent="-250825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94932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at least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one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aura symptom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unilateral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007110" lvl="1" indent="-309245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1007744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aura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accompanied, or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followed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within 60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minutes, by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headache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384810" indent="-3429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25" dirty="0">
                <a:latin typeface="Times New Roman" pitchFamily="18" charset="0"/>
                <a:cs typeface="Times New Roman" pitchFamily="18" charset="0"/>
              </a:rPr>
              <a:t>D.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Not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better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accounted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by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another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ICHD-3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diagnosis,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transient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ischemic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attack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has been</a:t>
            </a:r>
            <a:r>
              <a:rPr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excluded.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401" y="1308861"/>
            <a:ext cx="10627132" cy="3594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50000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Aura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complex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neurological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symptoms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that occurs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usually 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before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the headache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but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it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may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begin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after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pain phase  has commenced, 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continue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into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the headache</a:t>
            </a:r>
            <a:r>
              <a:rPr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phase.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478155" indent="-34290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Visual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aura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is the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most common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type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aura,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occurring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 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over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90%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patients.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It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often presents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fortification</a:t>
            </a:r>
            <a:r>
              <a:rPr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spectrum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2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risk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factor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ischemic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stroke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2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20" dirty="0">
                <a:latin typeface="Times New Roman" pitchFamily="18" charset="0"/>
                <a:cs typeface="Times New Roman" pitchFamily="18" charset="0"/>
              </a:rPr>
              <a:t>Patent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foramen ovale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patients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migraine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aura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2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 Phases: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50000"/>
              </a:lnSpc>
              <a:spcBef>
                <a:spcPts val="284"/>
              </a:spcBef>
              <a:tabLst>
                <a:tab pos="75628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–	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Prodrome, Aura,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Headache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Resolution/postdrome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45024" y="564008"/>
            <a:ext cx="6697929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800" b="1" u="sng" spc="-10" dirty="0" smtClean="0">
                <a:latin typeface="Times New Roman" pitchFamily="18" charset="0"/>
                <a:cs typeface="Times New Roman" pitchFamily="18" charset="0"/>
              </a:rPr>
              <a:t>MIGRAINE </a:t>
            </a:r>
            <a:r>
              <a:rPr lang="en-US" sz="1800" b="1" u="sng" spc="-5" dirty="0" smtClean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lang="en-US" sz="1800" b="1" u="sng" spc="-15" dirty="0" smtClean="0">
                <a:latin typeface="Times New Roman" pitchFamily="18" charset="0"/>
                <a:cs typeface="Times New Roman" pitchFamily="18" charset="0"/>
              </a:rPr>
              <a:t>BRAINSTEM</a:t>
            </a:r>
            <a:r>
              <a:rPr lang="en-US" sz="1800" b="1" u="sng" spc="-1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u="sng" spc="-20" dirty="0" smtClean="0">
                <a:latin typeface="Times New Roman" pitchFamily="18" charset="0"/>
                <a:cs typeface="Times New Roman" pitchFamily="18" charset="0"/>
              </a:rPr>
              <a:t>AURA</a:t>
            </a:r>
            <a:endParaRPr lang="en-US" sz="1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0" y="1388451"/>
            <a:ext cx="10545027" cy="3909404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b="1" spc="-10" dirty="0">
                <a:latin typeface="Times New Roman" pitchFamily="18" charset="0"/>
                <a:cs typeface="Times New Roman" pitchFamily="18" charset="0"/>
              </a:rPr>
              <a:t>Diagnostic</a:t>
            </a:r>
            <a:r>
              <a:rPr b="1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10" dirty="0">
                <a:latin typeface="Times New Roman" pitchFamily="18" charset="0"/>
                <a:cs typeface="Times New Roman" pitchFamily="18" charset="0"/>
              </a:rPr>
              <a:t>criteria: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5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least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two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attacks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fulfilling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criteria</a:t>
            </a:r>
            <a:r>
              <a:rPr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B-D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lnSpc>
                <a:spcPts val="2590"/>
              </a:lnSpc>
              <a:spcBef>
                <a:spcPts val="6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Aura consisting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visual,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sensory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and/or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speech/ language 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symptoms,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each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fully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reversible,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but no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motor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retinal 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symptoms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25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least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two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following brainstem</a:t>
            </a:r>
            <a:r>
              <a:rPr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symptoms: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88670" lvl="1" indent="-297180">
              <a:lnSpc>
                <a:spcPct val="100000"/>
              </a:lnSpc>
              <a:spcBef>
                <a:spcPts val="290"/>
              </a:spcBef>
              <a:buAutoNum type="arabicPeriod"/>
              <a:tabLst>
                <a:tab pos="78867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dysarthria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88670" lvl="1" indent="-297815">
              <a:lnSpc>
                <a:spcPct val="100000"/>
              </a:lnSpc>
              <a:spcBef>
                <a:spcPts val="290"/>
              </a:spcBef>
              <a:buAutoNum type="arabicPeriod"/>
              <a:tabLst>
                <a:tab pos="78930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vertigo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88670" lvl="1" indent="-297815">
              <a:lnSpc>
                <a:spcPct val="100000"/>
              </a:lnSpc>
              <a:spcBef>
                <a:spcPts val="285"/>
              </a:spcBef>
              <a:buAutoNum type="arabicPeriod"/>
              <a:tabLst>
                <a:tab pos="789305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tinnitus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88670" lvl="1" indent="-297180">
              <a:lnSpc>
                <a:spcPct val="100000"/>
              </a:lnSpc>
              <a:spcBef>
                <a:spcPts val="290"/>
              </a:spcBef>
              <a:buAutoNum type="arabicPeriod"/>
              <a:tabLst>
                <a:tab pos="78867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hypacusis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88670" lvl="1" indent="-297815">
              <a:lnSpc>
                <a:spcPct val="100000"/>
              </a:lnSpc>
              <a:spcBef>
                <a:spcPts val="290"/>
              </a:spcBef>
              <a:buAutoNum type="arabicPeriod"/>
              <a:tabLst>
                <a:tab pos="78930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diplopia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88670" lvl="1" indent="-297815">
              <a:lnSpc>
                <a:spcPct val="100000"/>
              </a:lnSpc>
              <a:spcBef>
                <a:spcPts val="285"/>
              </a:spcBef>
              <a:buAutoNum type="arabicPeriod"/>
              <a:tabLst>
                <a:tab pos="789305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ataxia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88035" lvl="1" indent="-297180">
              <a:lnSpc>
                <a:spcPct val="100000"/>
              </a:lnSpc>
              <a:spcBef>
                <a:spcPts val="290"/>
              </a:spcBef>
              <a:buAutoNum type="arabicPeriod"/>
              <a:tabLst>
                <a:tab pos="78867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decreased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level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consciousness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24603" y="530478"/>
            <a:ext cx="934222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sng" spc="-60" dirty="0">
                <a:latin typeface="Times New Roman" pitchFamily="18" charset="0"/>
                <a:cs typeface="Times New Roman" pitchFamily="18" charset="0"/>
              </a:rPr>
              <a:t>PAIN </a:t>
            </a:r>
            <a:r>
              <a:rPr sz="1800" b="1" u="sng" dirty="0">
                <a:latin typeface="Times New Roman" pitchFamily="18" charset="0"/>
                <a:cs typeface="Times New Roman" pitchFamily="18" charset="0"/>
              </a:rPr>
              <a:t>SENSITIVE </a:t>
            </a:r>
            <a:r>
              <a:rPr sz="1800" b="1" u="sng" spc="-5" dirty="0">
                <a:latin typeface="Times New Roman" pitchFamily="18" charset="0"/>
                <a:cs typeface="Times New Roman" pitchFamily="18" charset="0"/>
              </a:rPr>
              <a:t>STRUCTURE </a:t>
            </a:r>
            <a:r>
              <a:rPr sz="1800" b="1" u="sng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1800" b="1" u="sng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u="sng" spc="-15" dirty="0">
                <a:latin typeface="Times New Roman" pitchFamily="18" charset="0"/>
                <a:cs typeface="Times New Roman" pitchFamily="18" charset="0"/>
              </a:rPr>
              <a:t>HEAD</a:t>
            </a:r>
            <a:endParaRPr sz="18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sz="half" idx="1"/>
          </p:nvPr>
        </p:nvSpPr>
        <p:spPr>
          <a:xfrm>
            <a:off x="609441" y="1600203"/>
            <a:ext cx="5383398" cy="4058419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355600" marR="297815" indent="-342900">
              <a:lnSpc>
                <a:spcPct val="150000"/>
              </a:lnSpc>
              <a:spcBef>
                <a:spcPts val="4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15" dirty="0">
                <a:latin typeface="Times New Roman" pitchFamily="18" charset="0"/>
                <a:cs typeface="Times New Roman" pitchFamily="18" charset="0"/>
              </a:rPr>
              <a:t>Extra-cranial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pain  sensitive</a:t>
            </a:r>
            <a:r>
              <a:rPr sz="18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structures:</a:t>
            </a:r>
          </a:p>
          <a:p>
            <a:pPr marL="756285" lvl="1" indent="-287020">
              <a:lnSpc>
                <a:spcPct val="150000"/>
              </a:lnSpc>
              <a:spcBef>
                <a:spcPts val="265"/>
              </a:spcBef>
              <a:buFont typeface="Arial"/>
              <a:buChar char="–"/>
              <a:tabLst>
                <a:tab pos="756920" algn="l"/>
              </a:tabLst>
            </a:pPr>
            <a:r>
              <a:rPr sz="1800" spc="-5" dirty="0">
                <a:latin typeface="Times New Roman" pitchFamily="18" charset="0"/>
                <a:cs typeface="Times New Roman" pitchFamily="18" charset="0"/>
              </a:rPr>
              <a:t>Sinuses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290"/>
              </a:spcBef>
              <a:buFont typeface="Arial"/>
              <a:buChar char="–"/>
              <a:tabLst>
                <a:tab pos="756920" algn="l"/>
              </a:tabLst>
            </a:pPr>
            <a:r>
              <a:rPr sz="1800" spc="-15" dirty="0">
                <a:latin typeface="Times New Roman" pitchFamily="18" charset="0"/>
                <a:cs typeface="Times New Roman" pitchFamily="18" charset="0"/>
              </a:rPr>
              <a:t>Eyes/orbits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285"/>
              </a:spcBef>
              <a:buFont typeface="Arial"/>
              <a:buChar char="–"/>
              <a:tabLst>
                <a:tab pos="756920" algn="l"/>
              </a:tabLst>
            </a:pPr>
            <a:r>
              <a:rPr sz="1800" spc="-20" dirty="0">
                <a:latin typeface="Times New Roman" pitchFamily="18" charset="0"/>
                <a:cs typeface="Times New Roman" pitchFamily="18" charset="0"/>
              </a:rPr>
              <a:t>Ears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290"/>
              </a:spcBef>
              <a:buFont typeface="Arial"/>
              <a:buChar char="–"/>
              <a:tabLst>
                <a:tab pos="756920" algn="l"/>
              </a:tabLst>
            </a:pPr>
            <a:r>
              <a:rPr sz="1800" spc="-45" dirty="0">
                <a:latin typeface="Times New Roman" pitchFamily="18" charset="0"/>
                <a:cs typeface="Times New Roman" pitchFamily="18" charset="0"/>
              </a:rPr>
              <a:t>Teeth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290"/>
              </a:spcBef>
              <a:buFont typeface="Arial"/>
              <a:buChar char="–"/>
              <a:tabLst>
                <a:tab pos="756920" algn="l"/>
              </a:tabLst>
            </a:pPr>
            <a:r>
              <a:rPr sz="1800" spc="-5" dirty="0">
                <a:latin typeface="Times New Roman" pitchFamily="18" charset="0"/>
                <a:cs typeface="Times New Roman" pitchFamily="18" charset="0"/>
              </a:rPr>
              <a:t>TMJ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285"/>
              </a:spcBef>
              <a:buFont typeface="Arial"/>
              <a:buChar char="–"/>
              <a:tabLst>
                <a:tab pos="756920" algn="l"/>
              </a:tabLst>
            </a:pPr>
            <a:r>
              <a:rPr sz="1800" spc="-5" dirty="0">
                <a:latin typeface="Times New Roman" pitchFamily="18" charset="0"/>
                <a:cs typeface="Times New Roman" pitchFamily="18" charset="0"/>
              </a:rPr>
              <a:t>Blood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vessels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756285" marR="5080" lvl="1" indent="-287020">
              <a:lnSpc>
                <a:spcPct val="150000"/>
              </a:lnSpc>
              <a:spcBef>
                <a:spcPts val="580"/>
              </a:spcBef>
              <a:buFont typeface="Arial"/>
              <a:buChar char="–"/>
              <a:tabLst>
                <a:tab pos="756920" algn="l"/>
              </a:tabLst>
            </a:pPr>
            <a:r>
              <a:rPr sz="1800" spc="-5" dirty="0">
                <a:latin typeface="Times New Roman" pitchFamily="18" charset="0"/>
                <a:cs typeface="Times New Roman" pitchFamily="18" charset="0"/>
              </a:rPr>
              <a:t>5,7,9,10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cranial</a:t>
            </a:r>
            <a:r>
              <a:rPr sz="1800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nerves  carry pain 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this 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structure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6301792" y="1567637"/>
            <a:ext cx="5063441" cy="3112006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355600" marR="549275" indent="-343535">
              <a:lnSpc>
                <a:spcPct val="150000"/>
              </a:lnSpc>
              <a:spcBef>
                <a:spcPts val="4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pc="-15" smtClean="0">
                <a:latin typeface="Times New Roman" pitchFamily="18" charset="0"/>
                <a:cs typeface="Times New Roman" pitchFamily="18" charset="0"/>
              </a:rPr>
              <a:t>Intra-cranial </a:t>
            </a:r>
            <a:r>
              <a:rPr spc="-10" smtClean="0">
                <a:latin typeface="Times New Roman" pitchFamily="18" charset="0"/>
                <a:cs typeface="Times New Roman" pitchFamily="18" charset="0"/>
              </a:rPr>
              <a:t>pain  sensitive</a:t>
            </a:r>
            <a:r>
              <a:rPr spc="-6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smtClean="0">
                <a:latin typeface="Times New Roman" pitchFamily="18" charset="0"/>
                <a:cs typeface="Times New Roman" pitchFamily="18" charset="0"/>
              </a:rPr>
              <a:t>structures:</a:t>
            </a:r>
            <a:endParaRPr smtClean="0">
              <a:latin typeface="Times New Roman" pitchFamily="18" charset="0"/>
              <a:cs typeface="Times New Roman" pitchFamily="18" charset="0"/>
            </a:endParaRPr>
          </a:p>
          <a:p>
            <a:pPr marL="756285" marR="5080" lvl="1" indent="-287020">
              <a:lnSpc>
                <a:spcPct val="150000"/>
              </a:lnSpc>
              <a:spcBef>
                <a:spcPts val="595"/>
              </a:spcBef>
              <a:buFont typeface="Arial"/>
              <a:buChar char="–"/>
              <a:tabLst>
                <a:tab pos="756920" algn="l"/>
              </a:tabLst>
            </a:pPr>
            <a:r>
              <a:rPr spc="-5" smtClean="0">
                <a:latin typeface="Times New Roman" pitchFamily="18" charset="0"/>
                <a:cs typeface="Times New Roman" pitchFamily="18" charset="0"/>
              </a:rPr>
              <a:t>Arteries of circle o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spc="-5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spc="-11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mtClean="0">
                <a:latin typeface="Times New Roman" pitchFamily="18" charset="0"/>
                <a:cs typeface="Times New Roman" pitchFamily="18" charset="0"/>
              </a:rPr>
              <a:t>willis  and </a:t>
            </a:r>
            <a:r>
              <a:rPr spc="-15" smtClean="0">
                <a:latin typeface="Times New Roman" pitchFamily="18" charset="0"/>
                <a:cs typeface="Times New Roman" pitchFamily="18" charset="0"/>
              </a:rPr>
              <a:t>proximal dural  </a:t>
            </a:r>
            <a:r>
              <a:rPr spc="-5" smtClean="0">
                <a:latin typeface="Times New Roman" pitchFamily="18" charset="0"/>
                <a:cs typeface="Times New Roman" pitchFamily="18" charset="0"/>
              </a:rPr>
              <a:t>arteries,</a:t>
            </a:r>
            <a:endParaRPr smtClean="0"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250"/>
              </a:spcBef>
              <a:buFont typeface="Arial"/>
              <a:buChar char="–"/>
              <a:tabLst>
                <a:tab pos="756920" algn="l"/>
              </a:tabLst>
            </a:pPr>
            <a:r>
              <a:rPr spc="-15" smtClean="0">
                <a:latin typeface="Times New Roman" pitchFamily="18" charset="0"/>
                <a:cs typeface="Times New Roman" pitchFamily="18" charset="0"/>
              </a:rPr>
              <a:t>Dural </a:t>
            </a:r>
            <a:r>
              <a:rPr spc="-25" smtClean="0">
                <a:latin typeface="Times New Roman" pitchFamily="18" charset="0"/>
                <a:cs typeface="Times New Roman" pitchFamily="18" charset="0"/>
              </a:rPr>
              <a:t>Venous</a:t>
            </a:r>
            <a:r>
              <a:rPr spc="-1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smtClean="0">
                <a:latin typeface="Times New Roman" pitchFamily="18" charset="0"/>
                <a:cs typeface="Times New Roman" pitchFamily="18" charset="0"/>
              </a:rPr>
              <a:t>sinuses,</a:t>
            </a:r>
            <a:endParaRPr smtClean="0">
              <a:latin typeface="Times New Roman" pitchFamily="18" charset="0"/>
              <a:cs typeface="Times New Roman" pitchFamily="18" charset="0"/>
            </a:endParaRPr>
          </a:p>
          <a:p>
            <a:pPr marL="756285">
              <a:lnSpc>
                <a:spcPct val="150000"/>
              </a:lnSpc>
            </a:pPr>
            <a:r>
              <a:rPr spc="-10" smtClean="0">
                <a:latin typeface="Times New Roman" pitchFamily="18" charset="0"/>
                <a:cs typeface="Times New Roman" pitchFamily="18" charset="0"/>
              </a:rPr>
              <a:t>veins</a:t>
            </a:r>
            <a:endParaRPr smtClean="0"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290"/>
              </a:spcBef>
              <a:buFont typeface="Arial"/>
              <a:buChar char="–"/>
              <a:tabLst>
                <a:tab pos="756920" algn="l"/>
              </a:tabLst>
            </a:pPr>
            <a:r>
              <a:rPr spc="-5" smtClean="0">
                <a:latin typeface="Times New Roman" pitchFamily="18" charset="0"/>
                <a:cs typeface="Times New Roman" pitchFamily="18" charset="0"/>
              </a:rPr>
              <a:t>Meninges</a:t>
            </a:r>
            <a:endParaRPr smtClean="0"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290"/>
              </a:spcBef>
              <a:buFont typeface="Arial"/>
              <a:buChar char="–"/>
              <a:tabLst>
                <a:tab pos="756920" algn="l"/>
              </a:tabLst>
            </a:pPr>
            <a:r>
              <a:rPr spc="-15" smtClean="0">
                <a:latin typeface="Times New Roman" pitchFamily="18" charset="0"/>
                <a:cs typeface="Times New Roman" pitchFamily="18" charset="0"/>
              </a:rPr>
              <a:t>Dura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401" y="1540130"/>
            <a:ext cx="10552645" cy="4084067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5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30" dirty="0">
                <a:latin typeface="Times New Roman" pitchFamily="18" charset="0"/>
                <a:cs typeface="Times New Roman" pitchFamily="18" charset="0"/>
              </a:rPr>
              <a:t>D. 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least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two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following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four</a:t>
            </a:r>
            <a:r>
              <a:rPr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characteristics: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 marR="516890" lvl="1" indent="478790">
              <a:lnSpc>
                <a:spcPct val="150000"/>
              </a:lnSpc>
              <a:spcBef>
                <a:spcPts val="580"/>
              </a:spcBef>
              <a:buAutoNum type="arabicPeriod"/>
              <a:tabLst>
                <a:tab pos="789305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least one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aura symptom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spreads gradually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over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5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minutes,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and/or two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more symptoms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occur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succession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21995" lvl="1" indent="-300355">
              <a:lnSpc>
                <a:spcPct val="150000"/>
              </a:lnSpc>
              <a:spcBef>
                <a:spcPts val="580"/>
              </a:spcBef>
              <a:buAutoNum type="arabicPeriod"/>
              <a:tabLst>
                <a:tab pos="72263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each individual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aura symptom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lasts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5-60</a:t>
            </a:r>
            <a:r>
              <a:rPr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minutes2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23265" lvl="1" indent="-301625">
              <a:lnSpc>
                <a:spcPct val="150000"/>
              </a:lnSpc>
              <a:spcBef>
                <a:spcPts val="575"/>
              </a:spcBef>
              <a:buAutoNum type="arabicPeriod"/>
              <a:tabLst>
                <a:tab pos="72390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least one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aura symptom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unilateral3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 marR="297815" lvl="1" indent="409575">
              <a:lnSpc>
                <a:spcPct val="150000"/>
              </a:lnSpc>
              <a:spcBef>
                <a:spcPts val="575"/>
              </a:spcBef>
              <a:buAutoNum type="arabicPeriod"/>
              <a:tabLst>
                <a:tab pos="788035" algn="l"/>
                <a:tab pos="78867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aura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accompanied, or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followed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within 60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minutes,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by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headache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50000"/>
              </a:lnSpc>
              <a:spcBef>
                <a:spcPts val="5"/>
              </a:spcBef>
              <a:buFont typeface="Carlito"/>
              <a:buAutoNum type="arabicPeriod"/>
            </a:pP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E.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Not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better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accounted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by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another ICHD-3 diagnosis,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>
              <a:lnSpc>
                <a:spcPct val="150000"/>
              </a:lnSpc>
              <a:spcBef>
                <a:spcPts val="5"/>
              </a:spcBef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transient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ischaemic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attack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has been</a:t>
            </a:r>
            <a:r>
              <a:rPr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excluded.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75489" y="564008"/>
            <a:ext cx="4638525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800" b="1" u="sng" dirty="0" smtClean="0">
                <a:latin typeface="Times New Roman" pitchFamily="18" charset="0"/>
                <a:cs typeface="Times New Roman" pitchFamily="18" charset="0"/>
              </a:rPr>
              <a:t>HEMIPLEGIC</a:t>
            </a:r>
            <a:r>
              <a:rPr lang="en-US" sz="1800" b="1" u="sng" spc="-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u="sng" spc="-10" dirty="0" smtClean="0">
                <a:latin typeface="Times New Roman" pitchFamily="18" charset="0"/>
                <a:cs typeface="Times New Roman" pitchFamily="18" charset="0"/>
              </a:rPr>
              <a:t>MIGRAINE</a:t>
            </a:r>
            <a:endParaRPr lang="en-US" sz="1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60412" y="990600"/>
            <a:ext cx="10406209" cy="560602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50000"/>
              </a:lnSpc>
              <a:spcBef>
                <a:spcPts val="95"/>
              </a:spcBef>
            </a:pPr>
            <a:r>
              <a:rPr b="1" spc="-10" dirty="0">
                <a:latin typeface="Times New Roman" pitchFamily="18" charset="0"/>
                <a:cs typeface="Times New Roman" pitchFamily="18" charset="0"/>
              </a:rPr>
              <a:t>Diagnostic</a:t>
            </a:r>
            <a:r>
              <a:rPr b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10" dirty="0">
                <a:latin typeface="Times New Roman" pitchFamily="18" charset="0"/>
                <a:cs typeface="Times New Roman" pitchFamily="18" charset="0"/>
              </a:rPr>
              <a:t>criteria: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 algn="just">
              <a:lnSpc>
                <a:spcPct val="15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least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two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attacks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fulfilling criteria B and</a:t>
            </a:r>
            <a:r>
              <a:rPr spc="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 algn="just">
              <a:lnSpc>
                <a:spcPct val="15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Aura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consisting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both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following: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859155" lvl="1" indent="-275590" algn="just">
              <a:lnSpc>
                <a:spcPct val="150000"/>
              </a:lnSpc>
              <a:spcBef>
                <a:spcPts val="5"/>
              </a:spcBef>
              <a:buAutoNum type="arabicPeriod"/>
              <a:tabLst>
                <a:tab pos="85979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fully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reversible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motor</a:t>
            </a:r>
            <a:r>
              <a:rPr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weakness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 marR="671830" lvl="1" indent="571500" algn="just">
              <a:lnSpc>
                <a:spcPct val="150000"/>
              </a:lnSpc>
              <a:spcBef>
                <a:spcPts val="525"/>
              </a:spcBef>
              <a:buAutoNum type="arabicPeriod"/>
              <a:tabLst>
                <a:tab pos="85979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fully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reversible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visual, sensory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and/or speech/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language 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symptoms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 algn="just">
              <a:lnSpc>
                <a:spcPct val="15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least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two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following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four</a:t>
            </a:r>
            <a:r>
              <a:rPr spc="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characteristics: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858519" lvl="1" indent="-274955" algn="just">
              <a:lnSpc>
                <a:spcPct val="150000"/>
              </a:lnSpc>
              <a:buAutoNum type="arabicPeriod"/>
              <a:tabLst>
                <a:tab pos="859155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least one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aura symptom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spreads gradually over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spc="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minutes,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 algn="just">
              <a:lnSpc>
                <a:spcPct val="150000"/>
              </a:lnSpc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and/or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two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more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symptoms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occur in</a:t>
            </a:r>
            <a:r>
              <a:rPr spc="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succession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 marR="5080" lvl="1" indent="571500" algn="just">
              <a:lnSpc>
                <a:spcPct val="150000"/>
              </a:lnSpc>
              <a:spcBef>
                <a:spcPts val="530"/>
              </a:spcBef>
              <a:buAutoNum type="arabicPeriod" startAt="2"/>
              <a:tabLst>
                <a:tab pos="85979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each individual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non-motor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aura symptom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lasts 5–60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minutes,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motor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symptoms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last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&lt;72</a:t>
            </a:r>
            <a:r>
              <a:rPr spc="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hours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95020" lvl="1" indent="-275590" algn="just">
              <a:lnSpc>
                <a:spcPct val="150000"/>
              </a:lnSpc>
              <a:buAutoNum type="arabicPeriod" startAt="2"/>
              <a:tabLst>
                <a:tab pos="79565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at least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one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aura symptom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pc="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unilateral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32155" lvl="1" indent="-274955" algn="just">
              <a:lnSpc>
                <a:spcPct val="150000"/>
              </a:lnSpc>
              <a:buAutoNum type="arabicPeriod" startAt="2"/>
              <a:tabLst>
                <a:tab pos="73279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aura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accompanied,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followed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within 60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minutes</a:t>
            </a:r>
            <a:r>
              <a:rPr spc="-10">
                <a:latin typeface="Times New Roman" pitchFamily="18" charset="0"/>
                <a:cs typeface="Times New Roman" pitchFamily="18" charset="0"/>
              </a:rPr>
              <a:t>,</a:t>
            </a:r>
            <a:r>
              <a:rPr spc="95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en-US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smtClean="0">
                <a:latin typeface="Times New Roman" pitchFamily="18" charset="0"/>
                <a:cs typeface="Times New Roman" pitchFamily="18" charset="0"/>
              </a:rPr>
              <a:t>headache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495300" indent="-342900" algn="just">
              <a:lnSpc>
                <a:spcPct val="150000"/>
              </a:lnSpc>
              <a:spcBef>
                <a:spcPts val="509"/>
              </a:spcBef>
              <a:buFont typeface="Arial"/>
              <a:buChar char="•"/>
              <a:tabLst>
                <a:tab pos="354965" algn="l"/>
                <a:tab pos="355600" algn="l"/>
                <a:tab pos="4676775" algn="l"/>
              </a:tabLst>
            </a:pPr>
            <a:r>
              <a:rPr spc="-25" dirty="0">
                <a:latin typeface="Times New Roman" pitchFamily="18" charset="0"/>
                <a:cs typeface="Times New Roman" pitchFamily="18" charset="0"/>
              </a:rPr>
              <a:t>D.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Not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better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accounted for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by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another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ICHD-3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diagnosis, and 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transient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ischaemic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attack</a:t>
            </a:r>
            <a:r>
              <a:rPr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stroke	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have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been</a:t>
            </a:r>
            <a:r>
              <a:rPr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excluded.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9487" y="564008"/>
            <a:ext cx="5093067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u="sng" spc="-5" dirty="0">
                <a:latin typeface="Times New Roman" pitchFamily="18" charset="0"/>
                <a:cs typeface="Times New Roman" pitchFamily="18" charset="0"/>
              </a:rPr>
              <a:t>MIGRAINE IN</a:t>
            </a:r>
            <a:r>
              <a:rPr sz="1800" b="1" u="sng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u="sng" spc="-10" dirty="0">
                <a:latin typeface="Times New Roman" pitchFamily="18" charset="0"/>
                <a:cs typeface="Times New Roman" pitchFamily="18" charset="0"/>
              </a:rPr>
              <a:t>WOMEN</a:t>
            </a:r>
            <a:endParaRPr sz="18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48130"/>
            <a:ext cx="10396052" cy="34409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5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Migraine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2-3x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more common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than in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men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buFont typeface="Arial"/>
              <a:buChar char="–"/>
              <a:tabLst>
                <a:tab pos="75692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Possibly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some hormonal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association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14%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women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experience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migraine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associated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periods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buFont typeface="Arial"/>
              <a:buChar char="–"/>
              <a:tabLst>
                <a:tab pos="75692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Usually during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first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 days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Risk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of migraine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increased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10x in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women on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OCP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buFont typeface="Arial"/>
              <a:buChar char="–"/>
              <a:tabLst>
                <a:tab pos="75692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OCP increase frequency of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migraines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marR="5080" lvl="1" indent="-287020">
              <a:lnSpc>
                <a:spcPct val="150000"/>
              </a:lnSpc>
              <a:spcBef>
                <a:spcPts val="580"/>
              </a:spcBef>
              <a:buFont typeface="Arial"/>
              <a:buChar char="–"/>
              <a:tabLst>
                <a:tab pos="75692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Almost half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women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experience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improvement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migraine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during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pregnancy.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marR="862330" lvl="1" indent="-287020">
              <a:lnSpc>
                <a:spcPct val="150000"/>
              </a:lnSpc>
              <a:spcBef>
                <a:spcPts val="560"/>
              </a:spcBef>
              <a:buFont typeface="Arial"/>
              <a:buChar char="–"/>
              <a:tabLst>
                <a:tab pos="75692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Migraine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frequency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decreases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2/3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women after 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menopause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1212" y="533400"/>
            <a:ext cx="5283517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u="sng" spc="-5" dirty="0">
                <a:latin typeface="Times New Roman" pitchFamily="18" charset="0"/>
                <a:cs typeface="Times New Roman" pitchFamily="18" charset="0"/>
              </a:rPr>
              <a:t>CHILDHOOD</a:t>
            </a:r>
            <a:r>
              <a:rPr sz="1800" b="1" u="sng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u="sng" spc="-5" dirty="0">
                <a:latin typeface="Times New Roman" pitchFamily="18" charset="0"/>
                <a:cs typeface="Times New Roman" pitchFamily="18" charset="0"/>
              </a:rPr>
              <a:t>MIGRAINE</a:t>
            </a:r>
            <a:endParaRPr sz="18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0" y="1540130"/>
            <a:ext cx="10402824" cy="2914516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99085" indent="-287020">
              <a:lnSpc>
                <a:spcPct val="150000"/>
              </a:lnSpc>
              <a:spcBef>
                <a:spcPts val="67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Prevalence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5%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99085" indent="-28702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Sex ratio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1:1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99085" indent="-28702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Abdominal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symptoms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often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predominant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99085" marR="5080" indent="-28702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Semiology of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attacks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as in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adulthood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except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shorter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duration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 attacks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99085" indent="-28702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Children often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respond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to conservative</a:t>
            </a:r>
            <a:r>
              <a:rPr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management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99085" indent="-28702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Short sleep very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effective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401" y="1540129"/>
            <a:ext cx="10581422" cy="2422073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675"/>
              </a:spcBef>
            </a:pPr>
            <a:r>
              <a:rPr b="1" spc="-10" dirty="0">
                <a:latin typeface="Times New Roman" pitchFamily="18" charset="0"/>
                <a:cs typeface="Times New Roman" pitchFamily="18" charset="0"/>
              </a:rPr>
              <a:t>Severity levels: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233679" indent="-34290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b="1" spc="-5" dirty="0">
                <a:latin typeface="Times New Roman" pitchFamily="18" charset="0"/>
                <a:cs typeface="Times New Roman" pitchFamily="18" charset="0"/>
              </a:rPr>
              <a:t>Mild-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Patient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aware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headache but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is able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continue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daily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routine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with minimal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alteration.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915035" indent="-34290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b="1" spc="-15" dirty="0">
                <a:latin typeface="Times New Roman" pitchFamily="18" charset="0"/>
                <a:cs typeface="Times New Roman" pitchFamily="18" charset="0"/>
              </a:rPr>
              <a:t>Moderate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-headache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inhibits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daily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activities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but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not  incapacitating.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b="1" spc="-10" dirty="0">
                <a:latin typeface="Times New Roman" pitchFamily="18" charset="0"/>
                <a:cs typeface="Times New Roman" pitchFamily="18" charset="0"/>
              </a:rPr>
              <a:t>Severe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-headache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incapacitating.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b="1" spc="-10" dirty="0">
                <a:latin typeface="Times New Roman" pitchFamily="18" charset="0"/>
                <a:cs typeface="Times New Roman" pitchFamily="18" charset="0"/>
              </a:rPr>
              <a:t>Status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severe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headache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that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has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lasted more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than 72</a:t>
            </a:r>
            <a:r>
              <a:rPr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hours.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50395" y="564008"/>
            <a:ext cx="3489051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u="sng" spc="-10" dirty="0">
                <a:latin typeface="Times New Roman" pitchFamily="18" charset="0"/>
                <a:cs typeface="Times New Roman" pitchFamily="18" charset="0"/>
              </a:rPr>
              <a:t>MANAGEMENT</a:t>
            </a:r>
            <a:endParaRPr sz="18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660905"/>
            <a:ext cx="10329183" cy="26603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105"/>
              </a:spcBef>
              <a:buSzPct val="116666"/>
              <a:buAutoNum type="arabicPeriod"/>
              <a:tabLst>
                <a:tab pos="365125" algn="l"/>
                <a:tab pos="1306195" algn="l"/>
              </a:tabLst>
            </a:pPr>
            <a:r>
              <a:rPr smtClean="0">
                <a:latin typeface="Times New Roman" pitchFamily="18" charset="0"/>
                <a:cs typeface="Times New Roman" pitchFamily="18" charset="0"/>
              </a:rPr>
              <a:t>Assess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smtClean="0">
                <a:latin typeface="Times New Roman" pitchFamily="18" charset="0"/>
                <a:cs typeface="Times New Roman" pitchFamily="18" charset="0"/>
              </a:rPr>
              <a:t>extent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patient’s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disease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disability-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Migraine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Disability Assessment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Score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(MIDAS)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10"/>
              </a:spcBef>
              <a:buAutoNum type="arabicPeriod"/>
            </a:pPr>
            <a:endParaRPr>
              <a:latin typeface="Times New Roman" pitchFamily="18" charset="0"/>
              <a:cs typeface="Times New Roman" pitchFamily="18" charset="0"/>
            </a:endParaRPr>
          </a:p>
          <a:p>
            <a:pPr marL="311150" indent="-299085">
              <a:lnSpc>
                <a:spcPct val="150000"/>
              </a:lnSpc>
              <a:buAutoNum type="arabicPeriod"/>
              <a:tabLst>
                <a:tab pos="311785" algn="l"/>
              </a:tabLst>
            </a:pPr>
            <a:r>
              <a:rPr b="1" spc="-10" dirty="0">
                <a:latin typeface="Times New Roman" pitchFamily="18" charset="0"/>
                <a:cs typeface="Times New Roman" pitchFamily="18" charset="0"/>
              </a:rPr>
              <a:t>NONPHARMACOLOGIC</a:t>
            </a:r>
            <a:r>
              <a:rPr b="1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5" dirty="0">
                <a:latin typeface="Times New Roman" pitchFamily="18" charset="0"/>
                <a:cs typeface="Times New Roman" pitchFamily="18" charset="0"/>
              </a:rPr>
              <a:t>MANAGEMENT-</a:t>
            </a:r>
            <a:endParaRPr b="1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Identification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avoidance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specific headache</a:t>
            </a:r>
            <a:r>
              <a:rPr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triggers.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148590" indent="-34290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Healthful diet, regular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exercise,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regular sleep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patterns,  avoidance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excess caffeine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alcohol,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avoidance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 acute changes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stress</a:t>
            </a:r>
            <a:r>
              <a:rPr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levels.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70012" y="457200"/>
            <a:ext cx="9401094" cy="59017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9753" y="312166"/>
            <a:ext cx="9447184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u="sng" spc="-10" dirty="0">
                <a:latin typeface="Times New Roman" pitchFamily="18" charset="0"/>
                <a:cs typeface="Times New Roman" pitchFamily="18" charset="0"/>
              </a:rPr>
              <a:t>ACUTE </a:t>
            </a:r>
            <a:r>
              <a:rPr sz="2000" b="1" u="sng" spc="-85" dirty="0">
                <a:latin typeface="Times New Roman" pitchFamily="18" charset="0"/>
                <a:cs typeface="Times New Roman" pitchFamily="18" charset="0"/>
              </a:rPr>
              <a:t>ATTACK </a:t>
            </a:r>
            <a:r>
              <a:rPr sz="2000" b="1" u="sng" spc="-10" dirty="0">
                <a:latin typeface="Times New Roman" pitchFamily="18" charset="0"/>
                <a:cs typeface="Times New Roman" pitchFamily="18" charset="0"/>
              </a:rPr>
              <a:t>THERAPIES </a:t>
            </a:r>
            <a:r>
              <a:rPr sz="2000" b="1" u="sng" spc="-5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2000" b="1" u="sng" spc="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u="sng" spc="-5" dirty="0">
                <a:latin typeface="Times New Roman" pitchFamily="18" charset="0"/>
                <a:cs typeface="Times New Roman" pitchFamily="18" charset="0"/>
              </a:rPr>
              <a:t>MIGRAINE</a:t>
            </a:r>
            <a:endParaRPr sz="20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3" name="object 3"/>
          <p:cNvSpPr/>
          <p:nvPr/>
        </p:nvSpPr>
        <p:spPr>
          <a:xfrm>
            <a:off x="1217612" y="838200"/>
            <a:ext cx="10158466" cy="52577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1412" y="457200"/>
            <a:ext cx="10517940" cy="5867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12912" y="530478"/>
            <a:ext cx="3161476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u="sng" spc="-15" dirty="0">
                <a:latin typeface="Times New Roman" pitchFamily="18" charset="0"/>
                <a:cs typeface="Times New Roman" pitchFamily="18" charset="0"/>
              </a:rPr>
              <a:t>ANALGESICS</a:t>
            </a:r>
            <a:endParaRPr sz="20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912812" y="1752600"/>
            <a:ext cx="10227609" cy="3216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5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Useful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 early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stages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mild-moderate</a:t>
            </a:r>
            <a:r>
              <a:rPr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migraine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Only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if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patient can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tolerate oral</a:t>
            </a:r>
            <a:r>
              <a:rPr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medication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511175" indent="-342900">
              <a:lnSpc>
                <a:spcPct val="150000"/>
              </a:lnSpc>
              <a:spcBef>
                <a:spcPts val="5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Aspirin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900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mg is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recommended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acute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treatment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 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patients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with all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severities of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migraine.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170180" indent="-3429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Ibuprofen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400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mg is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recommended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acute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treatment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 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patients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migraine.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273685" indent="-342900" algn="just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Other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NSAIDs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(tolfenamic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acid,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diclofenac, 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naproxen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flurbiprofen) can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be used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treatment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acute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migraine 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attacks.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 algn="just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35560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Paracetamol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1,000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mg is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recommended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as </a:t>
            </a:r>
            <a:r>
              <a:rPr spc="-5">
                <a:latin typeface="Times New Roman" pitchFamily="18" charset="0"/>
                <a:cs typeface="Times New Roman" pitchFamily="18" charset="0"/>
              </a:rPr>
              <a:t>acute</a:t>
            </a:r>
            <a:r>
              <a:rPr spc="-15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smtClean="0">
                <a:latin typeface="Times New Roman" pitchFamily="18" charset="0"/>
                <a:cs typeface="Times New Roman" pitchFamily="18" charset="0"/>
              </a:rPr>
              <a:t>treatment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mild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to moderate</a:t>
            </a:r>
            <a:r>
              <a:rPr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migraine.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6214" y="530478"/>
            <a:ext cx="783216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sng" dirty="0">
                <a:latin typeface="Times New Roman" pitchFamily="18" charset="0"/>
                <a:cs typeface="Times New Roman" pitchFamily="18" charset="0"/>
              </a:rPr>
              <a:t>CLASSIFICATION OF HEADACHE</a:t>
            </a:r>
            <a:endParaRPr sz="18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sz="half" idx="1"/>
          </p:nvPr>
        </p:nvSpPr>
        <p:spPr>
          <a:xfrm>
            <a:off x="6018212" y="1600200"/>
            <a:ext cx="5383398" cy="3183179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355600" marR="90170" indent="-343535">
              <a:lnSpc>
                <a:spcPct val="150000"/>
              </a:lnSpc>
              <a:spcBef>
                <a:spcPts val="73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00" spc="-20" dirty="0">
                <a:latin typeface="Times New Roman" pitchFamily="18" charset="0"/>
                <a:cs typeface="Times New Roman" pitchFamily="18" charset="0"/>
              </a:rPr>
              <a:t>SECONDARY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structural 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or metabolic</a:t>
            </a:r>
            <a:r>
              <a:rPr sz="1800" spc="-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abnormality: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756285" marR="109855" lvl="1" indent="-287020">
              <a:lnSpc>
                <a:spcPct val="150000"/>
              </a:lnSpc>
              <a:spcBef>
                <a:spcPts val="565"/>
              </a:spcBef>
              <a:buFont typeface="Arial"/>
              <a:buChar char="–"/>
              <a:tabLst>
                <a:tab pos="756920" algn="l"/>
                <a:tab pos="2424430" algn="l"/>
              </a:tabLst>
            </a:pPr>
            <a:r>
              <a:rPr sz="1800" spc="-10" dirty="0">
                <a:latin typeface="Times New Roman" pitchFamily="18" charset="0"/>
                <a:cs typeface="Times New Roman" pitchFamily="18" charset="0"/>
              </a:rPr>
              <a:t>Extracranial:	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sinusitis,  otitis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media,</a:t>
            </a:r>
            <a:r>
              <a:rPr sz="1800" spc="-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glaucoma,  TMJ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ds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756285" marR="5080" lvl="1" indent="-287020">
              <a:lnSpc>
                <a:spcPct val="150000"/>
              </a:lnSpc>
              <a:spcBef>
                <a:spcPts val="605"/>
              </a:spcBef>
              <a:buFont typeface="Arial"/>
              <a:buChar char="–"/>
              <a:tabLst>
                <a:tab pos="756920" algn="l"/>
              </a:tabLst>
            </a:pPr>
            <a:r>
              <a:rPr sz="1800" spc="-10" dirty="0">
                <a:latin typeface="Times New Roman" pitchFamily="18" charset="0"/>
                <a:cs typeface="Times New Roman" pitchFamily="18" charset="0"/>
              </a:rPr>
              <a:t>Inracranial: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SAH,  vasculitis, dissection, 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central vein thrombosis,  </a:t>
            </a:r>
            <a:r>
              <a:rPr sz="1800" spc="-35" dirty="0">
                <a:latin typeface="Times New Roman" pitchFamily="18" charset="0"/>
                <a:cs typeface="Times New Roman" pitchFamily="18" charset="0"/>
              </a:rPr>
              <a:t>tumor,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abscess, 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meningitis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756285" marR="449580" lvl="1" indent="-287020">
              <a:lnSpc>
                <a:spcPct val="150000"/>
              </a:lnSpc>
              <a:spcBef>
                <a:spcPts val="575"/>
              </a:spcBef>
              <a:buFont typeface="Arial"/>
              <a:buChar char="–"/>
              <a:tabLst>
                <a:tab pos="756920" algn="l"/>
              </a:tabLst>
            </a:pPr>
            <a:r>
              <a:rPr sz="1800" spc="-5" dirty="0">
                <a:latin typeface="Times New Roman" pitchFamily="18" charset="0"/>
                <a:cs typeface="Times New Roman" pitchFamily="18" charset="0"/>
              </a:rPr>
              <a:t>Metabolic</a:t>
            </a:r>
            <a:r>
              <a:rPr sz="1800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disorders: 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CO2 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retention, CO 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poisoning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1065212" y="1752600"/>
            <a:ext cx="4850137" cy="2224583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7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PRIMARY -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NO</a:t>
            </a:r>
            <a:r>
              <a:rPr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structural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 metabolic</a:t>
            </a:r>
            <a:r>
              <a:rPr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abnormality: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234"/>
              </a:spcBef>
              <a:buFont typeface="Arial"/>
              <a:buChar char="–"/>
              <a:tabLst>
                <a:tab pos="756920" algn="l"/>
              </a:tabLst>
            </a:pPr>
            <a:r>
              <a:rPr spc="-35" dirty="0">
                <a:latin typeface="Times New Roman" pitchFamily="18" charset="0"/>
                <a:cs typeface="Times New Roman" pitchFamily="18" charset="0"/>
              </a:rPr>
              <a:t>Tension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285"/>
              </a:spcBef>
              <a:buFont typeface="Arial"/>
              <a:buChar char="–"/>
              <a:tabLst>
                <a:tab pos="75692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Migraine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290"/>
              </a:spcBef>
              <a:buFont typeface="Arial"/>
              <a:buChar char="–"/>
              <a:tabLst>
                <a:tab pos="75692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Cluster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54198" y="530478"/>
            <a:ext cx="24783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sng" dirty="0">
                <a:latin typeface="Times New Roman" pitchFamily="18" charset="0"/>
                <a:cs typeface="Times New Roman" pitchFamily="18" charset="0"/>
              </a:rPr>
              <a:t>TRIPTANS</a:t>
            </a:r>
            <a:endParaRPr sz="18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989012" y="914400"/>
            <a:ext cx="10529731" cy="5311711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55600" indent="-342900">
              <a:lnSpc>
                <a:spcPct val="150000"/>
              </a:lnSpc>
              <a:spcBef>
                <a:spcPts val="3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Proven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efficacy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24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Improvement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 70% in 1 </a:t>
            </a:r>
            <a:r>
              <a:rPr spc="-40" dirty="0">
                <a:latin typeface="Times New Roman" pitchFamily="18" charset="0"/>
                <a:cs typeface="Times New Roman" pitchFamily="18" charset="0"/>
              </a:rPr>
              <a:t>hour,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85% in 2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hours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24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Generally well</a:t>
            </a:r>
            <a:r>
              <a:rPr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tolerated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155700" lvl="2" indent="-229235">
              <a:lnSpc>
                <a:spcPct val="150000"/>
              </a:lnSpc>
              <a:spcBef>
                <a:spcPts val="234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pc="-20" dirty="0">
                <a:latin typeface="Times New Roman" pitchFamily="18" charset="0"/>
                <a:cs typeface="Times New Roman" pitchFamily="18" charset="0"/>
              </a:rPr>
              <a:t>Avoid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MAO-A</a:t>
            </a:r>
            <a:r>
              <a:rPr spc="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inhibitors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155700" marR="495934" lvl="2" indent="-228600">
              <a:lnSpc>
                <a:spcPct val="150000"/>
              </a:lnSpc>
              <a:spcBef>
                <a:spcPts val="484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pc="-20" dirty="0">
                <a:latin typeface="Times New Roman" pitchFamily="18" charset="0"/>
                <a:cs typeface="Times New Roman" pitchFamily="18" charset="0"/>
              </a:rPr>
              <a:t>Avoid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pts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with ischemic heart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disease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(IHD), angina,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myocardial 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infarction (MI),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uncontrolled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hypertension</a:t>
            </a:r>
            <a:r>
              <a:rPr spc="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(HT)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21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Failure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one triptan does not preclude use of</a:t>
            </a:r>
            <a:r>
              <a:rPr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another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155700" lvl="2" indent="-229235">
              <a:lnSpc>
                <a:spcPct val="150000"/>
              </a:lnSpc>
              <a:spcBef>
                <a:spcPts val="240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Patients respond variably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different</a:t>
            </a:r>
            <a:r>
              <a:rPr spc="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drugs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24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Do not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combine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ergot</a:t>
            </a:r>
            <a:r>
              <a:rPr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agents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marR="599440" lvl="1" indent="-287020">
              <a:lnSpc>
                <a:spcPct val="150000"/>
              </a:lnSpc>
              <a:spcBef>
                <a:spcPts val="53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Adverse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effects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include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chest pressure,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flushing,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dizziness, 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drowsiness,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pc="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>
                <a:latin typeface="Times New Roman" pitchFamily="18" charset="0"/>
                <a:cs typeface="Times New Roman" pitchFamily="18" charset="0"/>
              </a:rPr>
              <a:t>nausea</a:t>
            </a:r>
            <a:r>
              <a:rPr spc="-5" smtClean="0">
                <a:latin typeface="Times New Roman" pitchFamily="18" charset="0"/>
                <a:cs typeface="Times New Roman" pitchFamily="18" charset="0"/>
              </a:rPr>
              <a:t>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lnSpc>
                <a:spcPct val="15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Action -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binds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to serotonin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5-HT1B,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5-HT1D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5-HT1F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receptors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cranial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blood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vessels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(causing their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constriction) </a:t>
            </a:r>
            <a:r>
              <a:rPr spc="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subsequent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inhibition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pro-inflammatory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neuropeptide release (CGRP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substance</a:t>
            </a:r>
            <a:r>
              <a:rPr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P).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56947" y="597535"/>
            <a:ext cx="3675269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u="sng" spc="-25" dirty="0">
                <a:latin typeface="Times New Roman" pitchFamily="18" charset="0"/>
                <a:cs typeface="Times New Roman" pitchFamily="18" charset="0"/>
              </a:rPr>
              <a:t>ERGOT</a:t>
            </a:r>
            <a:r>
              <a:rPr sz="1800" b="1" u="sng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u="sng" spc="-10" dirty="0">
                <a:latin typeface="Times New Roman" pitchFamily="18" charset="0"/>
                <a:cs typeface="Times New Roman" pitchFamily="18" charset="0"/>
              </a:rPr>
              <a:t>ALKALOIDS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684212" y="1295400"/>
            <a:ext cx="10969943" cy="4191147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2570" indent="-228600">
              <a:lnSpc>
                <a:spcPct val="150000"/>
              </a:lnSpc>
              <a:spcBef>
                <a:spcPts val="390"/>
              </a:spcBef>
              <a:buFont typeface="Arial"/>
              <a:buChar char="•"/>
              <a:tabLst>
                <a:tab pos="242570" algn="l"/>
              </a:tabLst>
            </a:pPr>
            <a:r>
              <a:rPr sz="1800" spc="-10" dirty="0">
                <a:latin typeface="Times New Roman" pitchFamily="18" charset="0"/>
                <a:cs typeface="Times New Roman" pitchFamily="18" charset="0"/>
              </a:rPr>
              <a:t>Serotonin (5HT1B/1D) receptor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agonists</a:t>
            </a:r>
          </a:p>
          <a:p>
            <a:pPr marL="13970">
              <a:lnSpc>
                <a:spcPct val="150000"/>
              </a:lnSpc>
              <a:spcBef>
                <a:spcPts val="290"/>
              </a:spcBef>
              <a:tabLst>
                <a:tab pos="1449705" algn="l"/>
              </a:tabLst>
            </a:pPr>
            <a:r>
              <a:rPr sz="1800" b="1" spc="-10" dirty="0">
                <a:latin typeface="Times New Roman" pitchFamily="18" charset="0"/>
                <a:cs typeface="Times New Roman" pitchFamily="18" charset="0"/>
              </a:rPr>
              <a:t>Ergotamin	</a:t>
            </a:r>
            <a:r>
              <a:rPr sz="1800" b="1" spc="-20" dirty="0">
                <a:latin typeface="Times New Roman" pitchFamily="18" charset="0"/>
                <a:cs typeface="Times New Roman" pitchFamily="18" charset="0"/>
              </a:rPr>
              <a:t>tartarate</a:t>
            </a:r>
          </a:p>
          <a:p>
            <a:pPr marL="242570" indent="-228600">
              <a:lnSpc>
                <a:spcPct val="150000"/>
              </a:lnSpc>
              <a:spcBef>
                <a:spcPts val="290"/>
              </a:spcBef>
              <a:buFont typeface="Arial"/>
              <a:buChar char="•"/>
              <a:tabLst>
                <a:tab pos="242570" algn="l"/>
              </a:tabLst>
            </a:pPr>
            <a:r>
              <a:rPr sz="1800" spc="-5" dirty="0">
                <a:latin typeface="Times New Roman" pitchFamily="18" charset="0"/>
                <a:cs typeface="Times New Roman" pitchFamily="18" charset="0"/>
              </a:rPr>
              <a:t>2-4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mg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per os, sublingual or</a:t>
            </a:r>
            <a:r>
              <a:rPr sz="18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rectal</a:t>
            </a:r>
          </a:p>
          <a:p>
            <a:pPr marL="242570" indent="-228600">
              <a:lnSpc>
                <a:spcPct val="150000"/>
              </a:lnSpc>
              <a:spcBef>
                <a:spcPts val="285"/>
              </a:spcBef>
              <a:buFont typeface="Arial"/>
              <a:buChar char="•"/>
              <a:tabLst>
                <a:tab pos="242570" algn="l"/>
              </a:tabLst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1 mg </a:t>
            </a:r>
            <a:r>
              <a:rPr sz="1800" spc="-5">
                <a:latin typeface="Times New Roman" pitchFamily="18" charset="0"/>
                <a:cs typeface="Times New Roman" pitchFamily="18" charset="0"/>
              </a:rPr>
              <a:t>nasal</a:t>
            </a:r>
            <a:r>
              <a:rPr sz="1800" spc="-25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20" smtClean="0">
                <a:latin typeface="Times New Roman" pitchFamily="18" charset="0"/>
                <a:cs typeface="Times New Roman" pitchFamily="18" charset="0"/>
              </a:rPr>
              <a:t>spray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13970">
              <a:lnSpc>
                <a:spcPct val="150000"/>
              </a:lnSpc>
            </a:pPr>
            <a:r>
              <a:rPr sz="1800" b="1" spc="-15" dirty="0">
                <a:latin typeface="Times New Roman" pitchFamily="18" charset="0"/>
                <a:cs typeface="Times New Roman" pitchFamily="18" charset="0"/>
              </a:rPr>
              <a:t>Dihydrergotamin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(DHE) 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(oral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&amp; 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parenteral,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nasal</a:t>
            </a:r>
            <a:r>
              <a:rPr sz="18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20" dirty="0">
                <a:latin typeface="Times New Roman" pitchFamily="18" charset="0"/>
                <a:cs typeface="Times New Roman" pitchFamily="18" charset="0"/>
              </a:rPr>
              <a:t>spray)</a:t>
            </a:r>
          </a:p>
          <a:p>
            <a:pPr marL="242570" marR="5080" indent="-228600">
              <a:lnSpc>
                <a:spcPct val="150000"/>
              </a:lnSpc>
              <a:spcBef>
                <a:spcPts val="620"/>
              </a:spcBef>
              <a:buFont typeface="Arial"/>
              <a:buChar char="•"/>
              <a:tabLst>
                <a:tab pos="242570" algn="l"/>
              </a:tabLst>
            </a:pPr>
            <a:r>
              <a:rPr sz="1800" spc="-5" dirty="0">
                <a:latin typeface="Times New Roman" pitchFamily="18" charset="0"/>
                <a:cs typeface="Times New Roman" pitchFamily="18" charset="0"/>
              </a:rPr>
              <a:t>Should not be used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patients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vascular disease,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ischemic  heart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disease or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 hypertension</a:t>
            </a:r>
          </a:p>
          <a:p>
            <a:pPr marL="242570" marR="606425" indent="-22860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242570" algn="l"/>
              </a:tabLst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Used with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caution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patients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vascular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risk </a:t>
            </a:r>
            <a:r>
              <a:rPr sz="1800" spc="-20" dirty="0">
                <a:latin typeface="Times New Roman" pitchFamily="18" charset="0"/>
                <a:cs typeface="Times New Roman" pitchFamily="18" charset="0"/>
              </a:rPr>
              <a:t>factors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or 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prolonged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severe aura</a:t>
            </a:r>
          </a:p>
          <a:p>
            <a:pPr marL="242570" indent="-228600">
              <a:lnSpc>
                <a:spcPct val="150000"/>
              </a:lnSpc>
              <a:spcBef>
                <a:spcPts val="250"/>
              </a:spcBef>
              <a:buFont typeface="Arial"/>
              <a:buChar char="•"/>
              <a:tabLst>
                <a:tab pos="242570" algn="l"/>
              </a:tabLst>
            </a:pPr>
            <a:r>
              <a:rPr sz="1800" spc="-20" dirty="0">
                <a:latin typeface="Times New Roman" pitchFamily="18" charset="0"/>
                <a:cs typeface="Times New Roman" pitchFamily="18" charset="0"/>
              </a:rPr>
              <a:t>Avoid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ergotamine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if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triptan used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previous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sz="18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hrs</a:t>
            </a:r>
          </a:p>
          <a:p>
            <a:pPr marL="242570" indent="-228600">
              <a:lnSpc>
                <a:spcPct val="150000"/>
              </a:lnSpc>
              <a:spcBef>
                <a:spcPts val="290"/>
              </a:spcBef>
              <a:buFont typeface="Arial"/>
              <a:buChar char="•"/>
              <a:tabLst>
                <a:tab pos="242570" algn="l"/>
              </a:tabLst>
            </a:pPr>
            <a:r>
              <a:rPr sz="1800" spc="-20" dirty="0">
                <a:latin typeface="Times New Roman" pitchFamily="18" charset="0"/>
                <a:cs typeface="Times New Roman" pitchFamily="18" charset="0"/>
              </a:rPr>
              <a:t>Avoid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triptan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if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ergotamine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used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previous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24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 hrs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6212" y="381000"/>
            <a:ext cx="10212817" cy="605319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355600" indent="-342900">
              <a:lnSpc>
                <a:spcPct val="150000"/>
              </a:lnSpc>
              <a:spcBef>
                <a:spcPts val="229"/>
              </a:spcBef>
              <a:buFont typeface="Arial"/>
              <a:buChar char="•"/>
              <a:tabLst>
                <a:tab pos="354965" algn="l"/>
                <a:tab pos="355600" algn="l"/>
                <a:tab pos="1335405" algn="l"/>
              </a:tabLst>
            </a:pPr>
            <a:r>
              <a:rPr spc="-20" dirty="0">
                <a:latin typeface="Times New Roman" pitchFamily="18" charset="0"/>
                <a:cs typeface="Times New Roman" pitchFamily="18" charset="0"/>
              </a:rPr>
              <a:t>Efficacy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- 50-70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%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1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No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longer first-line, superseeded by</a:t>
            </a:r>
            <a:r>
              <a:rPr spc="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triptans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1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Side-effects: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13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Ergotamine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612900" lvl="2" indent="-229235">
              <a:lnSpc>
                <a:spcPct val="150000"/>
              </a:lnSpc>
              <a:spcBef>
                <a:spcPts val="130"/>
              </a:spcBef>
              <a:buFont typeface="Arial"/>
              <a:buChar char="–"/>
              <a:tabLst>
                <a:tab pos="161353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nausea, vomiting,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drowsiness,</a:t>
            </a:r>
            <a:r>
              <a:rPr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fatigue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612900" lvl="2" indent="-229235">
              <a:lnSpc>
                <a:spcPct val="150000"/>
              </a:lnSpc>
              <a:spcBef>
                <a:spcPts val="135"/>
              </a:spcBef>
              <a:buFont typeface="Arial"/>
              <a:buChar char="–"/>
              <a:tabLst>
                <a:tab pos="161353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ischaemia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612900" lvl="2" indent="-229235">
              <a:lnSpc>
                <a:spcPct val="150000"/>
              </a:lnSpc>
              <a:spcBef>
                <a:spcPts val="130"/>
              </a:spcBef>
              <a:buFont typeface="Arial"/>
              <a:buChar char="–"/>
              <a:tabLst>
                <a:tab pos="161353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rebound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headache (&gt;3-4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doses per</a:t>
            </a:r>
            <a:r>
              <a:rPr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week)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13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Dihydroergotamine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612900" lvl="2" indent="-229235">
              <a:lnSpc>
                <a:spcPct val="150000"/>
              </a:lnSpc>
              <a:spcBef>
                <a:spcPts val="130"/>
              </a:spcBef>
              <a:buFont typeface="Arial"/>
              <a:buChar char="–"/>
              <a:tabLst>
                <a:tab pos="161353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less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likely to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cause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rebound</a:t>
            </a:r>
            <a:r>
              <a:rPr spc="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headache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612900" marR="424180" lvl="2" indent="-228600">
              <a:lnSpc>
                <a:spcPct val="150000"/>
              </a:lnSpc>
              <a:spcBef>
                <a:spcPts val="540"/>
              </a:spcBef>
              <a:buFont typeface="Arial"/>
              <a:buChar char="–"/>
              <a:tabLst>
                <a:tab pos="161353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Low 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rate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headache recurrence (~17%) due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long 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duration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action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612900" lvl="2" indent="-229235">
              <a:lnSpc>
                <a:spcPct val="150000"/>
              </a:lnSpc>
              <a:spcBef>
                <a:spcPts val="130"/>
              </a:spcBef>
              <a:buFont typeface="Arial"/>
              <a:buChar char="–"/>
              <a:tabLst>
                <a:tab pos="161353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does not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prolong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aura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13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role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caffeine?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612900" marR="5080" lvl="2" indent="-228600">
              <a:lnSpc>
                <a:spcPct val="150000"/>
              </a:lnSpc>
              <a:spcBef>
                <a:spcPts val="540"/>
              </a:spcBef>
              <a:buFont typeface="Arial"/>
              <a:buChar char="–"/>
              <a:tabLst>
                <a:tab pos="161353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concurrent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administration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caffeine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improves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both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rate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extent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absorption of</a:t>
            </a:r>
            <a:r>
              <a:rPr spc="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ergotamine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58520" y="530478"/>
            <a:ext cx="347042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sng" spc="-5" dirty="0">
                <a:latin typeface="Times New Roman" pitchFamily="18" charset="0"/>
                <a:cs typeface="Times New Roman" pitchFamily="18" charset="0"/>
              </a:rPr>
              <a:t>ANTIEMETICS</a:t>
            </a:r>
            <a:endParaRPr sz="18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1217612" y="1219200"/>
            <a:ext cx="9605471" cy="4951997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5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Prevent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treat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nausea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Improve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GI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motility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Enhance absorption of other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anti-migraine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medications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Promethazine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2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Available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PO,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IM,</a:t>
            </a:r>
            <a:r>
              <a:rPr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PR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Dose =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25-50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mg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Blocks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dopamine and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histamine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receptors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14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Prochlorperazine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2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Available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PO,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IM, </a:t>
            </a:r>
            <a:r>
              <a:rPr spc="-65" dirty="0">
                <a:latin typeface="Times New Roman" pitchFamily="18" charset="0"/>
                <a:cs typeface="Times New Roman" pitchFamily="18" charset="0"/>
              </a:rPr>
              <a:t>IV,</a:t>
            </a:r>
            <a:r>
              <a:rPr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PR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Dose = 5-10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mg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Blocks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dopamine</a:t>
            </a:r>
            <a:r>
              <a:rPr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receptors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12812" y="990600"/>
            <a:ext cx="10977488" cy="4640536"/>
            <a:chOff x="304800" y="1143000"/>
            <a:chExt cx="8675719" cy="5021532"/>
          </a:xfrm>
        </p:grpSpPr>
        <p:sp>
          <p:nvSpPr>
            <p:cNvPr id="3" name="object 3"/>
            <p:cNvSpPr/>
            <p:nvPr/>
          </p:nvSpPr>
          <p:spPr>
            <a:xfrm>
              <a:off x="304800" y="1143000"/>
              <a:ext cx="5329428" cy="502153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941919" y="1720193"/>
              <a:ext cx="4038600" cy="274319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3208" y="564008"/>
            <a:ext cx="5641564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u="sng" spc="-5" dirty="0">
                <a:latin typeface="Times New Roman" pitchFamily="18" charset="0"/>
                <a:cs typeface="Times New Roman" pitchFamily="18" charset="0"/>
              </a:rPr>
              <a:t>MIGRAINE</a:t>
            </a:r>
            <a:r>
              <a:rPr sz="1800" b="1" u="sng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u="sng" spc="-10" dirty="0">
                <a:latin typeface="Times New Roman" pitchFamily="18" charset="0"/>
                <a:cs typeface="Times New Roman" pitchFamily="18" charset="0"/>
              </a:rPr>
              <a:t>PROPHYLAXIS</a:t>
            </a:r>
            <a:endParaRPr sz="18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807848" y="1308861"/>
            <a:ext cx="10404516" cy="41642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115" marR="291465" indent="-273050">
              <a:lnSpc>
                <a:spcPct val="150000"/>
              </a:lnSpc>
              <a:spcBef>
                <a:spcPts val="100"/>
              </a:spcBef>
              <a:buClr>
                <a:srgbClr val="0AD0D9"/>
              </a:buClr>
              <a:buSzPct val="93750"/>
              <a:buFont typeface="Arial"/>
              <a:buChar char="•"/>
              <a:tabLst>
                <a:tab pos="285115" algn="l"/>
                <a:tab pos="285750" algn="l"/>
              </a:tabLst>
            </a:pPr>
            <a:r>
              <a:rPr b="1" spc="-15" smtClean="0">
                <a:latin typeface="Times New Roman" pitchFamily="18" charset="0"/>
                <a:cs typeface="Times New Roman" pitchFamily="18" charset="0"/>
              </a:rPr>
              <a:t>Preventive therapy </a:t>
            </a:r>
            <a:r>
              <a:rPr b="1" spc="-20" smtClean="0">
                <a:latin typeface="Times New Roman" pitchFamily="18" charset="0"/>
                <a:cs typeface="Times New Roman" pitchFamily="18" charset="0"/>
              </a:rPr>
              <a:t>may </a:t>
            </a:r>
            <a:r>
              <a:rPr b="1" smtClean="0">
                <a:latin typeface="Times New Roman" pitchFamily="18" charset="0"/>
                <a:cs typeface="Times New Roman" pitchFamily="18" charset="0"/>
              </a:rPr>
              <a:t>be </a:t>
            </a:r>
            <a:r>
              <a:rPr b="1" spc="-10" smtClean="0">
                <a:latin typeface="Times New Roman" pitchFamily="18" charset="0"/>
                <a:cs typeface="Times New Roman" pitchFamily="18" charset="0"/>
              </a:rPr>
              <a:t>more appropriately </a:t>
            </a:r>
            <a:r>
              <a:rPr b="1" spc="-5" smtClean="0">
                <a:latin typeface="Times New Roman" pitchFamily="18" charset="0"/>
                <a:cs typeface="Times New Roman" pitchFamily="18" charset="0"/>
              </a:rPr>
              <a:t>guided </a:t>
            </a:r>
            <a:r>
              <a:rPr b="1" spc="-10" smtClean="0">
                <a:latin typeface="Times New Roman" pitchFamily="18" charset="0"/>
                <a:cs typeface="Times New Roman" pitchFamily="18" charset="0"/>
              </a:rPr>
              <a:t>by  </a:t>
            </a:r>
            <a:r>
              <a:rPr b="1" smtClean="0">
                <a:latin typeface="Times New Roman" pitchFamily="18" charset="0"/>
                <a:cs typeface="Times New Roman" pitchFamily="18" charset="0"/>
              </a:rPr>
              <a:t>one or </a:t>
            </a:r>
            <a:r>
              <a:rPr b="1" spc="-5" smtClean="0">
                <a:latin typeface="Times New Roman" pitchFamily="18" charset="0"/>
                <a:cs typeface="Times New Roman" pitchFamily="18" charset="0"/>
              </a:rPr>
              <a:t>more </a:t>
            </a:r>
            <a:r>
              <a:rPr b="1" smtClean="0">
                <a:latin typeface="Times New Roman" pitchFamily="18" charset="0"/>
                <a:cs typeface="Times New Roman" pitchFamily="18" charset="0"/>
              </a:rPr>
              <a:t>of the </a:t>
            </a:r>
            <a:r>
              <a:rPr b="1" spc="-5" smtClean="0">
                <a:latin typeface="Times New Roman" pitchFamily="18" charset="0"/>
                <a:cs typeface="Times New Roman" pitchFamily="18" charset="0"/>
              </a:rPr>
              <a:t>following</a:t>
            </a:r>
            <a:r>
              <a:rPr b="1" spc="-3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10" smtClean="0">
                <a:latin typeface="Times New Roman" pitchFamily="18" charset="0"/>
                <a:cs typeface="Times New Roman" pitchFamily="18" charset="0"/>
              </a:rPr>
              <a:t>circumstances:</a:t>
            </a:r>
            <a:endParaRPr smtClean="0">
              <a:latin typeface="Times New Roman" pitchFamily="18" charset="0"/>
              <a:cs typeface="Times New Roman" pitchFamily="18" charset="0"/>
            </a:endParaRPr>
          </a:p>
          <a:p>
            <a:pPr marL="1085850" lvl="1" indent="-22860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1085850" algn="l"/>
              </a:tabLst>
            </a:pPr>
            <a:r>
              <a:rPr spc="-5" smtClean="0">
                <a:latin typeface="Times New Roman" pitchFamily="18" charset="0"/>
                <a:cs typeface="Times New Roman" pitchFamily="18" charset="0"/>
              </a:rPr>
              <a:t>&gt;2 </a:t>
            </a:r>
            <a:r>
              <a:rPr spc="-20" smtClean="0">
                <a:latin typeface="Times New Roman" pitchFamily="18" charset="0"/>
                <a:cs typeface="Times New Roman" pitchFamily="18" charset="0"/>
              </a:rPr>
              <a:t>attacks </a:t>
            </a:r>
            <a:r>
              <a:rPr spc="-5" smtClean="0">
                <a:latin typeface="Times New Roman" pitchFamily="18" charset="0"/>
                <a:cs typeface="Times New Roman" pitchFamily="18" charset="0"/>
              </a:rPr>
              <a:t>per</a:t>
            </a:r>
            <a:r>
              <a:rPr spc="-1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smtClean="0">
                <a:latin typeface="Times New Roman" pitchFamily="18" charset="0"/>
                <a:cs typeface="Times New Roman" pitchFamily="18" charset="0"/>
              </a:rPr>
              <a:t>week</a:t>
            </a:r>
            <a:endParaRPr smtClean="0">
              <a:latin typeface="Times New Roman" pitchFamily="18" charset="0"/>
              <a:cs typeface="Times New Roman" pitchFamily="18" charset="0"/>
            </a:endParaRPr>
          </a:p>
          <a:p>
            <a:pPr marL="1085850" lvl="1" indent="-2286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1085850" algn="l"/>
              </a:tabLst>
            </a:pPr>
            <a:r>
              <a:rPr spc="-15" smtClean="0">
                <a:latin typeface="Times New Roman" pitchFamily="18" charset="0"/>
                <a:cs typeface="Times New Roman" pitchFamily="18" charset="0"/>
              </a:rPr>
              <a:t>prolonged attacks</a:t>
            </a:r>
            <a:r>
              <a:rPr spc="-2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smtClean="0">
                <a:latin typeface="Times New Roman" pitchFamily="18" charset="0"/>
                <a:cs typeface="Times New Roman" pitchFamily="18" charset="0"/>
              </a:rPr>
              <a:t>(&gt;48hrs)</a:t>
            </a:r>
            <a:endParaRPr smtClean="0">
              <a:latin typeface="Times New Roman" pitchFamily="18" charset="0"/>
              <a:cs typeface="Times New Roman" pitchFamily="18" charset="0"/>
            </a:endParaRPr>
          </a:p>
          <a:p>
            <a:pPr marL="1085850" lvl="1" indent="-2286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1085850" algn="l"/>
              </a:tabLst>
            </a:pPr>
            <a:r>
              <a:rPr spc="-15" smtClean="0">
                <a:latin typeface="Times New Roman" pitchFamily="18" charset="0"/>
                <a:cs typeface="Times New Roman" pitchFamily="18" charset="0"/>
              </a:rPr>
              <a:t>severe </a:t>
            </a:r>
            <a:r>
              <a:rPr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10" smtClean="0">
                <a:latin typeface="Times New Roman" pitchFamily="18" charset="0"/>
                <a:cs typeface="Times New Roman" pitchFamily="18" charset="0"/>
              </a:rPr>
              <a:t>disruptive (patient </a:t>
            </a:r>
            <a:r>
              <a:rPr spc="-5" smtClean="0">
                <a:latin typeface="Times New Roman" pitchFamily="18" charset="0"/>
                <a:cs typeface="Times New Roman" pitchFamily="18" charset="0"/>
              </a:rPr>
              <a:t>cannot</a:t>
            </a:r>
            <a:r>
              <a:rPr spc="1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smtClean="0">
                <a:latin typeface="Times New Roman" pitchFamily="18" charset="0"/>
                <a:cs typeface="Times New Roman" pitchFamily="18" charset="0"/>
              </a:rPr>
              <a:t>function)</a:t>
            </a:r>
            <a:endParaRPr smtClean="0">
              <a:latin typeface="Times New Roman" pitchFamily="18" charset="0"/>
              <a:cs typeface="Times New Roman" pitchFamily="18" charset="0"/>
            </a:endParaRPr>
          </a:p>
          <a:p>
            <a:pPr marL="1085850" lvl="1" indent="-2286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1085850" algn="l"/>
              </a:tabLst>
            </a:pPr>
            <a:r>
              <a:rPr spc="-30" smtClean="0">
                <a:latin typeface="Times New Roman" pitchFamily="18" charset="0"/>
                <a:cs typeface="Times New Roman" pitchFamily="18" charset="0"/>
              </a:rPr>
              <a:t>Regular, </a:t>
            </a:r>
            <a:r>
              <a:rPr spc="-10" smtClean="0">
                <a:latin typeface="Times New Roman" pitchFamily="18" charset="0"/>
                <a:cs typeface="Times New Roman" pitchFamily="18" charset="0"/>
              </a:rPr>
              <a:t>predicted </a:t>
            </a:r>
            <a:r>
              <a:rPr spc="-15" smtClean="0">
                <a:latin typeface="Times New Roman" pitchFamily="18" charset="0"/>
                <a:cs typeface="Times New Roman" pitchFamily="18" charset="0"/>
              </a:rPr>
              <a:t>attacks </a:t>
            </a:r>
            <a:r>
              <a:rPr spc="-5" smtClean="0">
                <a:latin typeface="Times New Roman" pitchFamily="18" charset="0"/>
                <a:cs typeface="Times New Roman" pitchFamily="18" charset="0"/>
              </a:rPr>
              <a:t>(menstrual</a:t>
            </a:r>
            <a:r>
              <a:rPr spc="-5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smtClean="0">
                <a:latin typeface="Times New Roman" pitchFamily="18" charset="0"/>
                <a:cs typeface="Times New Roman" pitchFamily="18" charset="0"/>
              </a:rPr>
              <a:t>migraine)</a:t>
            </a:r>
            <a:endParaRPr smtClean="0">
              <a:latin typeface="Times New Roman" pitchFamily="18" charset="0"/>
              <a:cs typeface="Times New Roman" pitchFamily="18" charset="0"/>
            </a:endParaRPr>
          </a:p>
          <a:p>
            <a:pPr marL="1085850" lvl="1" indent="-22860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1085850" algn="l"/>
              </a:tabLst>
            </a:pPr>
            <a:r>
              <a:rPr spc="-15" smtClean="0">
                <a:latin typeface="Times New Roman" pitchFamily="18" charset="0"/>
                <a:cs typeface="Times New Roman" pitchFamily="18" charset="0"/>
              </a:rPr>
              <a:t>Patient preference </a:t>
            </a:r>
            <a:r>
              <a:rPr spc="-5" smtClean="0">
                <a:latin typeface="Times New Roman" pitchFamily="18" charset="0"/>
                <a:cs typeface="Times New Roman" pitchFamily="18" charset="0"/>
              </a:rPr>
              <a:t>or special</a:t>
            </a:r>
            <a:r>
              <a:rPr spc="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smtClean="0">
                <a:latin typeface="Times New Roman" pitchFamily="18" charset="0"/>
                <a:cs typeface="Times New Roman" pitchFamily="18" charset="0"/>
              </a:rPr>
              <a:t>circumstances</a:t>
            </a:r>
            <a:endParaRPr smtClean="0">
              <a:latin typeface="Times New Roman" pitchFamily="18" charset="0"/>
              <a:cs typeface="Times New Roman" pitchFamily="18" charset="0"/>
            </a:endParaRPr>
          </a:p>
          <a:p>
            <a:pPr marL="1085850" marR="5080" lvl="1" indent="-2286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1085850" algn="l"/>
              </a:tabLst>
            </a:pPr>
            <a:r>
              <a:rPr spc="-10" smtClean="0">
                <a:latin typeface="Times New Roman" pitchFamily="18" charset="0"/>
                <a:cs typeface="Times New Roman" pitchFamily="18" charset="0"/>
              </a:rPr>
              <a:t>Presence </a:t>
            </a:r>
            <a:r>
              <a:rPr spc="-5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10" smtClean="0">
                <a:latin typeface="Times New Roman" pitchFamily="18" charset="0"/>
                <a:cs typeface="Times New Roman" pitchFamily="18" charset="0"/>
              </a:rPr>
              <a:t>uncommon migraine conditions, </a:t>
            </a:r>
            <a:r>
              <a:rPr smtClean="0">
                <a:latin typeface="Times New Roman" pitchFamily="18" charset="0"/>
                <a:cs typeface="Times New Roman" pitchFamily="18" charset="0"/>
              </a:rPr>
              <a:t>including  </a:t>
            </a:r>
            <a:r>
              <a:rPr spc="-5" smtClean="0">
                <a:latin typeface="Times New Roman" pitchFamily="18" charset="0"/>
                <a:cs typeface="Times New Roman" pitchFamily="18" charset="0"/>
              </a:rPr>
              <a:t>hemiplegic </a:t>
            </a:r>
            <a:r>
              <a:rPr spc="-10" smtClean="0">
                <a:latin typeface="Times New Roman" pitchFamily="18" charset="0"/>
                <a:cs typeface="Times New Roman" pitchFamily="18" charset="0"/>
              </a:rPr>
              <a:t>migraine, </a:t>
            </a:r>
            <a:r>
              <a:rPr spc="-5" smtClean="0">
                <a:latin typeface="Times New Roman" pitchFamily="18" charset="0"/>
                <a:cs typeface="Times New Roman" pitchFamily="18" charset="0"/>
              </a:rPr>
              <a:t>basilar </a:t>
            </a:r>
            <a:r>
              <a:rPr spc="-10" smtClean="0">
                <a:latin typeface="Times New Roman" pitchFamily="18" charset="0"/>
                <a:cs typeface="Times New Roman" pitchFamily="18" charset="0"/>
              </a:rPr>
              <a:t>migraine, migraine </a:t>
            </a:r>
            <a:r>
              <a:rPr smtClean="0">
                <a:latin typeface="Times New Roman" pitchFamily="18" charset="0"/>
                <a:cs typeface="Times New Roman" pitchFamily="18" charset="0"/>
              </a:rPr>
              <a:t>with  </a:t>
            </a:r>
            <a:r>
              <a:rPr spc="-15" smtClean="0">
                <a:latin typeface="Times New Roman" pitchFamily="18" charset="0"/>
                <a:cs typeface="Times New Roman" pitchFamily="18" charset="0"/>
              </a:rPr>
              <a:t>prolonged </a:t>
            </a:r>
            <a:r>
              <a:rPr spc="-10" smtClean="0">
                <a:latin typeface="Times New Roman" pitchFamily="18" charset="0"/>
                <a:cs typeface="Times New Roman" pitchFamily="18" charset="0"/>
              </a:rPr>
              <a:t>aura, </a:t>
            </a:r>
            <a:r>
              <a:rPr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5" smtClean="0">
                <a:latin typeface="Times New Roman" pitchFamily="18" charset="0"/>
                <a:cs typeface="Times New Roman" pitchFamily="18" charset="0"/>
              </a:rPr>
              <a:t>migrainous</a:t>
            </a:r>
            <a:r>
              <a:rPr spc="-10" smtClean="0">
                <a:latin typeface="Times New Roman" pitchFamily="18" charset="0"/>
                <a:cs typeface="Times New Roman" pitchFamily="18" charset="0"/>
              </a:rPr>
              <a:t> infarction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89012" y="609600"/>
            <a:ext cx="10556514" cy="5638800"/>
            <a:chOff x="609600" y="381000"/>
            <a:chExt cx="8051800" cy="5867400"/>
          </a:xfrm>
        </p:grpSpPr>
        <p:sp>
          <p:nvSpPr>
            <p:cNvPr id="3" name="object 3"/>
            <p:cNvSpPr/>
            <p:nvPr/>
          </p:nvSpPr>
          <p:spPr>
            <a:xfrm>
              <a:off x="609600" y="381000"/>
              <a:ext cx="8025000" cy="35052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85800" y="3886200"/>
              <a:ext cx="7974980" cy="23622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1411" y="914400"/>
            <a:ext cx="10539545" cy="5181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68687" y="530478"/>
            <a:ext cx="544941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sng" spc="-25" dirty="0">
                <a:latin typeface="Times New Roman" pitchFamily="18" charset="0"/>
                <a:cs typeface="Times New Roman" pitchFamily="18" charset="0"/>
              </a:rPr>
              <a:t>BOTOLINUM </a:t>
            </a:r>
            <a:r>
              <a:rPr sz="1800" b="1" u="sng" spc="-45" dirty="0">
                <a:latin typeface="Times New Roman" pitchFamily="18" charset="0"/>
                <a:cs typeface="Times New Roman" pitchFamily="18" charset="0"/>
              </a:rPr>
              <a:t>TOXIN</a:t>
            </a:r>
            <a:r>
              <a:rPr sz="1800" b="1" u="sng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u="sng" dirty="0">
                <a:latin typeface="Times New Roman" pitchFamily="18" charset="0"/>
                <a:cs typeface="Times New Roman" pitchFamily="18" charset="0"/>
              </a:rPr>
              <a:t>A</a:t>
            </a:r>
            <a:endParaRPr sz="18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37461"/>
            <a:ext cx="10552645" cy="4231543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355600" marR="506095" indent="-342900">
              <a:lnSpc>
                <a:spcPct val="150000"/>
              </a:lnSpc>
              <a:spcBef>
                <a:spcPts val="7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Dose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155-195 units injected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into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muscles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pc="-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face,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neck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head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Mecahnism of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Action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10"/>
              </a:spcBef>
              <a:buFont typeface="Arial"/>
              <a:buChar char="–"/>
              <a:tabLst>
                <a:tab pos="75692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Blocks release of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Substance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P and</a:t>
            </a:r>
            <a:r>
              <a:rPr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CGRP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marR="798195">
              <a:lnSpc>
                <a:spcPct val="150000"/>
              </a:lnSpc>
              <a:spcBef>
                <a:spcPts val="270"/>
              </a:spcBef>
            </a:pPr>
            <a:r>
              <a:rPr dirty="0">
                <a:latin typeface="Times New Roman" pitchFamily="18" charset="0"/>
                <a:cs typeface="Times New Roman" pitchFamily="18" charset="0"/>
              </a:rPr>
              <a:t>Inhibits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peripheral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signals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CNS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blocks central  sensitization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Efficacy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marR="470534" lvl="1" indent="-287020">
              <a:lnSpc>
                <a:spcPct val="150000"/>
              </a:lnSpc>
              <a:spcBef>
                <a:spcPts val="575"/>
              </a:spcBef>
              <a:buFont typeface="Arial"/>
              <a:buChar char="–"/>
              <a:tabLst>
                <a:tab pos="75692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Botulinum </a:t>
            </a:r>
            <a:r>
              <a:rPr spc="-60" dirty="0">
                <a:latin typeface="Times New Roman" pitchFamily="18" charset="0"/>
                <a:cs typeface="Times New Roman" pitchFamily="18" charset="0"/>
              </a:rPr>
              <a:t>Toxin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superior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placebo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 2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large,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double  blind,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randomized,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controlled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trials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marR="5080" lvl="1" indent="-287020">
              <a:lnSpc>
                <a:spcPct val="150000"/>
              </a:lnSpc>
              <a:spcBef>
                <a:spcPts val="600"/>
              </a:spcBef>
              <a:buFont typeface="Arial"/>
              <a:buChar char="–"/>
              <a:tabLst>
                <a:tab pos="75692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Botulinum </a:t>
            </a:r>
            <a:r>
              <a:rPr spc="-60" dirty="0">
                <a:latin typeface="Times New Roman" pitchFamily="18" charset="0"/>
                <a:cs typeface="Times New Roman" pitchFamily="18" charset="0"/>
              </a:rPr>
              <a:t>Toxin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similar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to topiramate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amitriptyline in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small,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shorter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duration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studies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buFont typeface="Arial"/>
              <a:buChar char="–"/>
              <a:tabLst>
                <a:tab pos="75692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Botulinum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toxin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placebo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episodic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migraine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20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Side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effects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= muscle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weakness,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injection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site</a:t>
            </a:r>
            <a:r>
              <a:rPr spc="-1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pain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1412" y="685800"/>
            <a:ext cx="9841518" cy="53789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2812" y="914400"/>
            <a:ext cx="10289096" cy="49660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5212" y="381000"/>
            <a:ext cx="10363200" cy="5867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73465" y="530478"/>
            <a:ext cx="664291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sng" spc="-5" smtClean="0">
                <a:latin typeface="Times New Roman" pitchFamily="18" charset="0"/>
                <a:cs typeface="Times New Roman" pitchFamily="18" charset="0"/>
              </a:rPr>
              <a:t>TENSION-TYPE</a:t>
            </a:r>
            <a:r>
              <a:rPr sz="1800" b="1" u="sng" spc="-7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u="sng" spc="-25" smtClean="0">
                <a:latin typeface="Times New Roman" pitchFamily="18" charset="0"/>
                <a:cs typeface="Times New Roman" pitchFamily="18" charset="0"/>
              </a:rPr>
              <a:t>HEADACHE</a:t>
            </a:r>
            <a:endParaRPr sz="18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0" y="1613661"/>
            <a:ext cx="10528098" cy="36445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  <a:tab pos="4361180" algn="l"/>
              </a:tabLst>
            </a:pPr>
            <a:r>
              <a:rPr spc="-25" dirty="0">
                <a:latin typeface="Times New Roman" pitchFamily="18" charset="0"/>
                <a:cs typeface="Times New Roman" pitchFamily="18" charset="0"/>
              </a:rPr>
              <a:t>Tension-type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headache</a:t>
            </a:r>
            <a:r>
              <a:rPr spc="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(TTH</a:t>
            </a:r>
            <a:r>
              <a:rPr>
                <a:latin typeface="Times New Roman" pitchFamily="18" charset="0"/>
                <a:cs typeface="Times New Roman" pitchFamily="18" charset="0"/>
              </a:rPr>
              <a:t>)</a:t>
            </a:r>
            <a:r>
              <a:rPr spc="10">
                <a:latin typeface="Times New Roman" pitchFamily="18" charset="0"/>
                <a:cs typeface="Times New Roman" pitchFamily="18" charset="0"/>
              </a:rPr>
              <a:t> </a:t>
            </a:r>
            <a:r>
              <a:rPr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smtClean="0">
                <a:latin typeface="Times New Roman" pitchFamily="18" charset="0"/>
                <a:cs typeface="Times New Roman" pitchFamily="18" charset="0"/>
              </a:rPr>
              <a:t>chronic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head-pain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syndrome 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characterized by bilateral tight,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bandlike</a:t>
            </a:r>
            <a:r>
              <a:rPr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discomfort.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398145" indent="-34290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Pain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typically builds 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slowly,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fluctuates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severity,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may 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persist more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less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continuously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many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days.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Headache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may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be episodic 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chronic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299720" indent="-3429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Headaches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completely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without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accompanying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features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such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nausea,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vomiting, photophobia,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phonophobia,  osmophobia, throbbing,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aggravation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movement.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Prevalence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30%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78%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401" y="1613662"/>
            <a:ext cx="8175824" cy="26868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  <a:tabLst>
                <a:tab pos="999490" algn="l"/>
              </a:tabLst>
            </a:pPr>
            <a:r>
              <a:rPr b="1">
                <a:latin typeface="Times New Roman" pitchFamily="18" charset="0"/>
                <a:cs typeface="Times New Roman" pitchFamily="18" charset="0"/>
              </a:rPr>
              <a:t>ICHD </a:t>
            </a:r>
            <a:r>
              <a:rPr b="1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mtClean="0">
                <a:latin typeface="Times New Roman" pitchFamily="18" charset="0"/>
                <a:cs typeface="Times New Roman" pitchFamily="18" charset="0"/>
              </a:rPr>
              <a:t>CLASSIFICATIONS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5"/>
              </a:spcBef>
            </a:pP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2.1 Infrequent episodic tension-type headache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2.2 Frequent episodic tension-type headache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2.3 Chronic tension-type headache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2.4 Probable tension-type headache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88792" y="530478"/>
            <a:ext cx="421107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PATHOPHYSIOLOGY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0" y="1613662"/>
            <a:ext cx="10700773" cy="26868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354330" indent="-342900">
              <a:lnSpc>
                <a:spcPct val="15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  <a:tab pos="631634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Peripheral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pain mechanisms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most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likely to play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role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 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Infrequent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episodic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tension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type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>
                <a:latin typeface="Times New Roman" pitchFamily="18" charset="0"/>
                <a:cs typeface="Times New Roman" pitchFamily="18" charset="0"/>
              </a:rPr>
              <a:t>headache</a:t>
            </a:r>
            <a:r>
              <a:rPr spc="-10">
                <a:latin typeface="Times New Roman" pitchFamily="18" charset="0"/>
                <a:cs typeface="Times New Roman" pitchFamily="18" charset="0"/>
              </a:rPr>
              <a:t> </a:t>
            </a:r>
            <a:r>
              <a:rPr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smtClean="0">
                <a:latin typeface="Times New Roman" pitchFamily="18" charset="0"/>
                <a:cs typeface="Times New Roman" pitchFamily="18" charset="0"/>
              </a:rPr>
              <a:t>Frequent 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episodic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tension-type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headache.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81915" indent="-34290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Central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pain mechanisms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play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more important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role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Chronic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tension-type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headache.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117475" indent="-3429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Increased pericranial tenderness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may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recorded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by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manual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palpation.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25" dirty="0">
                <a:latin typeface="Times New Roman" pitchFamily="18" charset="0"/>
                <a:cs typeface="Times New Roman" pitchFamily="18" charset="0"/>
              </a:rPr>
              <a:t>Tenderness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typically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present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interictally,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further increased  during actual headache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increases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intensity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frequency of</a:t>
            </a:r>
            <a:r>
              <a:rPr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headaches.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1469" y="564008"/>
            <a:ext cx="9483583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000" b="1" u="sng" spc="-10" dirty="0" smtClean="0">
                <a:latin typeface="Times New Roman" pitchFamily="18" charset="0"/>
                <a:cs typeface="Times New Roman" pitchFamily="18" charset="0"/>
              </a:rPr>
              <a:t>INFREQUENT </a:t>
            </a: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EPISODIC TENSION-TYPE HEADACHE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40129"/>
            <a:ext cx="10544180" cy="226818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675"/>
              </a:spcBef>
            </a:pPr>
            <a:r>
              <a:rPr b="1" spc="-5" dirty="0">
                <a:latin typeface="Times New Roman" pitchFamily="18" charset="0"/>
                <a:cs typeface="Times New Roman" pitchFamily="18" charset="0"/>
              </a:rPr>
              <a:t>Description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57150" indent="-34290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Infrequent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episodes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headache,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typically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bilateral,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pressing  or tightening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quality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mild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to moderate 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intensity,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lasting minutes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days.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Pain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does not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worsen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routine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physical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activity and is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not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associated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nausea, but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photophobia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phonophobia 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may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be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present.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05911" y="256159"/>
            <a:ext cx="477988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u="sng" spc="-10" dirty="0" smtClean="0">
                <a:latin typeface="Times New Roman" pitchFamily="18" charset="0"/>
                <a:cs typeface="Times New Roman" pitchFamily="18" charset="0"/>
              </a:rPr>
              <a:t>DIAGNOSTIC</a:t>
            </a:r>
            <a:r>
              <a:rPr lang="en-US" sz="2000" b="1" u="sng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CRITERIA: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912812" y="838200"/>
            <a:ext cx="10589042" cy="558960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5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least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10 episodes of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headache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occurring on </a:t>
            </a:r>
            <a:r>
              <a:rPr spc="20" dirty="0">
                <a:latin typeface="Times New Roman" pitchFamily="18" charset="0"/>
                <a:cs typeface="Times New Roman" pitchFamily="18" charset="0"/>
              </a:rPr>
              <a:t>&lt;1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day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per month 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on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average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(&lt;12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days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per year)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fulfilling criteria</a:t>
            </a:r>
            <a:r>
              <a:rPr spc="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B-D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B. Lasting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30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minutes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spc="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days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least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two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following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four</a:t>
            </a:r>
            <a:r>
              <a:rPr spc="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characteristics: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859155" lvl="1" indent="-275590">
              <a:lnSpc>
                <a:spcPct val="150000"/>
              </a:lnSpc>
              <a:spcBef>
                <a:spcPts val="525"/>
              </a:spcBef>
              <a:buAutoNum type="arabicPeriod"/>
              <a:tabLst>
                <a:tab pos="85979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bilateral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location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859155" lvl="1" indent="-275590">
              <a:lnSpc>
                <a:spcPct val="150000"/>
              </a:lnSpc>
              <a:spcBef>
                <a:spcPts val="530"/>
              </a:spcBef>
              <a:buAutoNum type="arabicPeriod"/>
              <a:tabLst>
                <a:tab pos="85979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pressing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tightening (non-pulsating)</a:t>
            </a:r>
            <a:r>
              <a:rPr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quality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95020" lvl="1" indent="-275590">
              <a:lnSpc>
                <a:spcPct val="150000"/>
              </a:lnSpc>
              <a:spcBef>
                <a:spcPts val="525"/>
              </a:spcBef>
              <a:buAutoNum type="arabicPeriod"/>
              <a:tabLst>
                <a:tab pos="79565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mild or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moderate</a:t>
            </a:r>
            <a:r>
              <a:rPr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intensity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 marR="313055" lvl="1" indent="445134">
              <a:lnSpc>
                <a:spcPct val="150000"/>
              </a:lnSpc>
              <a:spcBef>
                <a:spcPts val="530"/>
              </a:spcBef>
              <a:buAutoNum type="arabicPeriod"/>
              <a:tabLst>
                <a:tab pos="733425" algn="l"/>
                <a:tab pos="122237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not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aggravated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by routine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physical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activity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such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as walking or  climbing	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stairs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25" dirty="0">
                <a:latin typeface="Times New Roman" pitchFamily="18" charset="0"/>
                <a:cs typeface="Times New Roman" pitchFamily="18" charset="0"/>
              </a:rPr>
              <a:t>D.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Both of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following: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668020" lvl="1" indent="-274955">
              <a:lnSpc>
                <a:spcPct val="150000"/>
              </a:lnSpc>
              <a:spcBef>
                <a:spcPts val="530"/>
              </a:spcBef>
              <a:buAutoNum type="arabicPeriod"/>
              <a:tabLst>
                <a:tab pos="66865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no nausea 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vomiting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668655" lvl="1" indent="-275590">
              <a:lnSpc>
                <a:spcPct val="150000"/>
              </a:lnSpc>
              <a:spcBef>
                <a:spcPts val="530"/>
              </a:spcBef>
              <a:buAutoNum type="arabicPeriod"/>
              <a:tabLst>
                <a:tab pos="66929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no more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than one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photophobia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</a:t>
            </a:r>
            <a:r>
              <a:rPr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phonophobia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E. Not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better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accounted for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by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another ICHD-3</a:t>
            </a:r>
            <a:r>
              <a:rPr spc="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diagnosis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4455" y="547242"/>
            <a:ext cx="10493393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u="sng" spc="-10" dirty="0" smtClean="0">
                <a:latin typeface="Times New Roman" pitchFamily="18" charset="0"/>
                <a:cs typeface="Times New Roman" pitchFamily="18" charset="0"/>
              </a:rPr>
              <a:t>FREQUENT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EPISODIC </a:t>
            </a:r>
            <a:r>
              <a:rPr lang="en-US" sz="2000" b="1" u="sng" spc="-10" dirty="0" smtClean="0">
                <a:latin typeface="Times New Roman" pitchFamily="18" charset="0"/>
                <a:cs typeface="Times New Roman" pitchFamily="18" charset="0"/>
              </a:rPr>
              <a:t>TENSION-TYPE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HEADACHE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60412" y="1143000"/>
            <a:ext cx="10377430" cy="5127686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6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least 10 episodes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headache occurring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1-14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days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per  month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on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average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&gt;3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months (12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&lt;180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days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per year)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  fulfilling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criteria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B-D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Lasting from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30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minutes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spc="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days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least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two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following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four</a:t>
            </a:r>
            <a:r>
              <a:rPr spc="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characteristics: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32790" lvl="1" indent="-275590">
              <a:lnSpc>
                <a:spcPct val="150000"/>
              </a:lnSpc>
              <a:buAutoNum type="arabicPeriod"/>
              <a:tabLst>
                <a:tab pos="733425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bilateral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location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32790" lvl="1" indent="-275590">
              <a:lnSpc>
                <a:spcPct val="150000"/>
              </a:lnSpc>
              <a:buAutoNum type="arabicPeriod"/>
              <a:tabLst>
                <a:tab pos="73342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pressing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tightening (non-pulsating)</a:t>
            </a:r>
            <a:r>
              <a:rPr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quality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95020" lvl="1" indent="-275590">
              <a:lnSpc>
                <a:spcPct val="150000"/>
              </a:lnSpc>
              <a:buAutoNum type="arabicPeriod"/>
              <a:tabLst>
                <a:tab pos="79565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mild or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moderate</a:t>
            </a:r>
            <a:r>
              <a:rPr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intensity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 marR="88900" lvl="1" indent="507365">
              <a:lnSpc>
                <a:spcPct val="150000"/>
              </a:lnSpc>
              <a:spcBef>
                <a:spcPts val="515"/>
              </a:spcBef>
              <a:buAutoNum type="arabicPeriod"/>
              <a:tabLst>
                <a:tab pos="79565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not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aggravated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by routine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physical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activity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such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walking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or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climbing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stairs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25" dirty="0">
                <a:latin typeface="Times New Roman" pitchFamily="18" charset="0"/>
                <a:cs typeface="Times New Roman" pitchFamily="18" charset="0"/>
              </a:rPr>
              <a:t>D.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Both of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following: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858519" lvl="1" indent="-274955">
              <a:lnSpc>
                <a:spcPct val="150000"/>
              </a:lnSpc>
              <a:buAutoNum type="arabicPeriod"/>
              <a:tabLst>
                <a:tab pos="85915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no nausea or</a:t>
            </a:r>
            <a:r>
              <a:rPr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vomiting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32790" lvl="1" indent="-275590">
              <a:lnSpc>
                <a:spcPct val="150000"/>
              </a:lnSpc>
              <a:spcBef>
                <a:spcPts val="5"/>
              </a:spcBef>
              <a:buAutoNum type="arabicPeriod"/>
              <a:tabLst>
                <a:tab pos="733425" algn="l"/>
                <a:tab pos="503047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no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more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than one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pc="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>
                <a:latin typeface="Times New Roman" pitchFamily="18" charset="0"/>
                <a:cs typeface="Times New Roman" pitchFamily="18" charset="0"/>
              </a:rPr>
              <a:t>photophobia</a:t>
            </a:r>
            <a:r>
              <a:rPr spc="2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smtClean="0">
                <a:latin typeface="Times New Roman" pitchFamily="18" charset="0"/>
                <a:cs typeface="Times New Roman" pitchFamily="18" charset="0"/>
              </a:rPr>
              <a:t>phonophobia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buFont typeface="Arial"/>
              <a:buChar char="•"/>
              <a:tabLst>
                <a:tab pos="354965" algn="l"/>
                <a:tab pos="355600" algn="l"/>
                <a:tab pos="572833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E. Not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better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accounted for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by</a:t>
            </a:r>
            <a:r>
              <a:rPr spc="2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>
                <a:latin typeface="Times New Roman" pitchFamily="18" charset="0"/>
                <a:cs typeface="Times New Roman" pitchFamily="18" charset="0"/>
              </a:rPr>
              <a:t>another</a:t>
            </a:r>
            <a:r>
              <a:rPr spc="-4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smtClean="0">
                <a:latin typeface="Times New Roman" pitchFamily="18" charset="0"/>
                <a:cs typeface="Times New Roman" pitchFamily="18" charset="0"/>
              </a:rPr>
              <a:t>ICHD-3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smtClean="0">
                <a:latin typeface="Times New Roman" pitchFamily="18" charset="0"/>
                <a:cs typeface="Times New Roman" pitchFamily="18" charset="0"/>
              </a:rPr>
              <a:t>diagnosis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35058" y="530478"/>
            <a:ext cx="391566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sng" spc="-5" dirty="0">
                <a:latin typeface="Times New Roman" pitchFamily="18" charset="0"/>
                <a:cs typeface="Times New Roman" pitchFamily="18" charset="0"/>
              </a:rPr>
              <a:t>MAN</a:t>
            </a:r>
            <a:r>
              <a:rPr sz="1800" b="1" u="sng" spc="-4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800" b="1" u="sng" spc="-5" dirty="0">
                <a:latin typeface="Times New Roman" pitchFamily="18" charset="0"/>
                <a:cs typeface="Times New Roman" pitchFamily="18" charset="0"/>
              </a:rPr>
              <a:t>GEM</a:t>
            </a:r>
            <a:r>
              <a:rPr sz="1800" b="1" u="sng" spc="-2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800" b="1" u="sng" dirty="0">
                <a:latin typeface="Times New Roman" pitchFamily="18" charset="0"/>
                <a:cs typeface="Times New Roman" pitchFamily="18" charset="0"/>
              </a:rPr>
              <a:t>NT</a:t>
            </a:r>
            <a:endParaRPr sz="18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40129"/>
            <a:ext cx="10565341" cy="2422073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675"/>
              </a:spcBef>
            </a:pPr>
            <a:r>
              <a:rPr b="1" spc="-10" dirty="0">
                <a:latin typeface="Times New Roman" pitchFamily="18" charset="0"/>
                <a:cs typeface="Times New Roman" pitchFamily="18" charset="0"/>
              </a:rPr>
              <a:t>Acute</a:t>
            </a:r>
            <a:r>
              <a:rPr b="1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25" dirty="0">
                <a:latin typeface="Times New Roman" pitchFamily="18" charset="0"/>
                <a:cs typeface="Times New Roman" pitchFamily="18" charset="0"/>
              </a:rPr>
              <a:t>Treatment-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Simple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analgesics such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acetaminophen,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aspirin,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</a:t>
            </a:r>
            <a:r>
              <a:rPr spc="-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NSAIDs.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821055" indent="-3429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Behavioral approaches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including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relaxation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also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be 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effective.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High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risk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rebound</a:t>
            </a:r>
            <a:r>
              <a:rPr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headaches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Limit acute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treatment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2-3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days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per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week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8679" y="347598"/>
            <a:ext cx="9074748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u="sng" spc="-20" dirty="0" smtClean="0">
                <a:latin typeface="Times New Roman" pitchFamily="18" charset="0"/>
                <a:cs typeface="Times New Roman" pitchFamily="18" charset="0"/>
              </a:rPr>
              <a:t>PREVENTIVE </a:t>
            </a:r>
            <a:r>
              <a:rPr lang="en-US" sz="2000" b="1" u="sng" spc="-35" dirty="0" smtClean="0">
                <a:latin typeface="Times New Roman" pitchFamily="18" charset="0"/>
                <a:cs typeface="Times New Roman" pitchFamily="18" charset="0"/>
              </a:rPr>
              <a:t>TREATMENT </a:t>
            </a:r>
            <a:r>
              <a:rPr lang="en-US" sz="2000" b="1" u="sng" spc="-10" dirty="0" smtClean="0">
                <a:latin typeface="Times New Roman" pitchFamily="18" charset="0"/>
                <a:cs typeface="Times New Roman" pitchFamily="18" charset="0"/>
              </a:rPr>
              <a:t>(CHRONIC</a:t>
            </a:r>
            <a:r>
              <a:rPr lang="en-US" sz="2000" b="1" u="sng" spc="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spc="5" dirty="0" smtClean="0">
                <a:latin typeface="Times New Roman" pitchFamily="18" charset="0"/>
                <a:cs typeface="Times New Roman" pitchFamily="18" charset="0"/>
              </a:rPr>
              <a:t>TTH)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3407285" y="905383"/>
            <a:ext cx="5372394" cy="378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more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than 15</a:t>
            </a:r>
            <a:r>
              <a:rPr spc="-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headaches/month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4401" y="1611834"/>
            <a:ext cx="3681194" cy="378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Non-Pharmacologic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4401" y="2023999"/>
            <a:ext cx="4384591" cy="2469522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55600" indent="-342900">
              <a:lnSpc>
                <a:spcPct val="150000"/>
              </a:lnSpc>
              <a:spcBef>
                <a:spcPts val="7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Proper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sleep</a:t>
            </a:r>
            <a:r>
              <a:rPr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hygiene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65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Stress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management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6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Acupuncture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65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Biofeedback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65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Physical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therapy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00218" y="1757743"/>
            <a:ext cx="2764493" cy="967188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750"/>
              </a:spcBef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Pharmacologic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65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20" dirty="0">
                <a:latin typeface="Times New Roman" pitchFamily="18" charset="0"/>
                <a:cs typeface="Times New Roman" pitchFamily="18" charset="0"/>
              </a:rPr>
              <a:t>TCAs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4846" y="530478"/>
            <a:ext cx="1059835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u="sng" spc="-5" dirty="0">
                <a:latin typeface="Times New Roman" pitchFamily="18" charset="0"/>
                <a:cs typeface="Times New Roman" pitchFamily="18" charset="0"/>
              </a:rPr>
              <a:t>TRIGEMINAL </a:t>
            </a:r>
            <a:r>
              <a:rPr sz="2000" b="1" u="sng" spc="-20" dirty="0">
                <a:latin typeface="Times New Roman" pitchFamily="18" charset="0"/>
                <a:cs typeface="Times New Roman" pitchFamily="18" charset="0"/>
              </a:rPr>
              <a:t>AUTONOMIC</a:t>
            </a:r>
            <a:r>
              <a:rPr sz="2000" b="1" u="sng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u="sng" spc="-15" dirty="0">
                <a:latin typeface="Times New Roman" pitchFamily="18" charset="0"/>
                <a:cs typeface="Times New Roman" pitchFamily="18" charset="0"/>
              </a:rPr>
              <a:t>CEPHALALGIAS</a:t>
            </a:r>
            <a:endParaRPr sz="20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72514"/>
            <a:ext cx="10588195" cy="3935308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4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5" dirty="0">
                <a:latin typeface="Times New Roman" pitchFamily="18" charset="0"/>
                <a:cs typeface="Times New Roman" pitchFamily="18" charset="0"/>
              </a:rPr>
              <a:t>TACs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are characterized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by relatively short lasting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attacks 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head pain associated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cranial autonomic 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symptoms,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such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lacrimation,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conjunctival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injection,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 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nasal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 Congestion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20"/>
              </a:spcBef>
              <a:buFont typeface="Arial"/>
              <a:buChar char="•"/>
            </a:pP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</a:pPr>
            <a:r>
              <a:rPr b="1" spc="-5" dirty="0">
                <a:latin typeface="Times New Roman" pitchFamily="18" charset="0"/>
                <a:cs typeface="Times New Roman" pitchFamily="18" charset="0"/>
              </a:rPr>
              <a:t>Includes: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3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Cluster</a:t>
            </a:r>
            <a:r>
              <a:rPr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headache,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31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20" dirty="0">
                <a:latin typeface="Times New Roman" pitchFamily="18" charset="0"/>
                <a:cs typeface="Times New Roman" pitchFamily="18" charset="0"/>
              </a:rPr>
              <a:t>Paroxysmal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hemicrania,</a:t>
            </a:r>
            <a:r>
              <a:rPr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3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SUNCT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3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Hemicrania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continua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31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Probable trigeminal autonomic</a:t>
            </a:r>
            <a:r>
              <a:rPr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cephalalgia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93812" y="838200"/>
            <a:ext cx="9929922" cy="5068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9566" y="266192"/>
            <a:ext cx="457504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u="sng" spc="-20" dirty="0">
                <a:latin typeface="Times New Roman" pitchFamily="18" charset="0"/>
                <a:cs typeface="Times New Roman" pitchFamily="18" charset="0"/>
              </a:rPr>
              <a:t>CLUSTER</a:t>
            </a:r>
            <a:r>
              <a:rPr sz="2000" b="1" u="sng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u="sng" spc="-20" dirty="0">
                <a:latin typeface="Times New Roman" pitchFamily="18" charset="0"/>
                <a:cs typeface="Times New Roman" pitchFamily="18" charset="0"/>
              </a:rPr>
              <a:t>HEADACHE</a:t>
            </a:r>
            <a:endParaRPr sz="20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836612" y="990600"/>
            <a:ext cx="10683844" cy="4913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b="1" spc="-10" dirty="0">
                <a:latin typeface="Times New Roman" pitchFamily="18" charset="0"/>
                <a:cs typeface="Times New Roman" pitchFamily="18" charset="0"/>
              </a:rPr>
              <a:t>Diagnostic</a:t>
            </a:r>
            <a:r>
              <a:rPr b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10" dirty="0">
                <a:latin typeface="Times New Roman" pitchFamily="18" charset="0"/>
                <a:cs typeface="Times New Roman" pitchFamily="18" charset="0"/>
              </a:rPr>
              <a:t>criteria: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least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five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attacks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fulfilling criteria</a:t>
            </a:r>
            <a:r>
              <a:rPr spc="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B–D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598170" indent="-342900"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Severe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very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severe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unilateral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orbital,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supraorbital and/or 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temporal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pain lasting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15–180 minutes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(when</a:t>
            </a:r>
            <a:r>
              <a:rPr spc="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untreated)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C. Either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both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following: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450215" indent="-342900"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least one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following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symptoms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signs,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ipsilateral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to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headache: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674370" lvl="1" indent="-281305">
              <a:buAutoNum type="alphaLcParenR"/>
              <a:tabLst>
                <a:tab pos="67500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conjunctival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injection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and/or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 lacrimation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687705" lvl="1" indent="-294640">
              <a:buAutoNum type="alphaLcParenR"/>
              <a:tabLst>
                <a:tab pos="68834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nasal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congestion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and/or</a:t>
            </a:r>
            <a:r>
              <a:rPr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rhinorrhoea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658495" lvl="1" indent="-265430">
              <a:buAutoNum type="alphaLcParenR"/>
              <a:tabLst>
                <a:tab pos="65913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eyelid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oedema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687705" lvl="1" indent="-294640">
              <a:buAutoNum type="alphaLcParenR"/>
              <a:tabLst>
                <a:tab pos="68834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forehead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facial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sweating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43585" lvl="1" indent="-286385">
              <a:buAutoNum type="alphaLcParenR"/>
              <a:tabLst>
                <a:tab pos="74422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forehead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facial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flushing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694055" lvl="1" indent="-236854">
              <a:buAutoNum type="alphaLcParenR"/>
              <a:tabLst>
                <a:tab pos="69469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sensation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fullness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in the</a:t>
            </a:r>
            <a:r>
              <a:rPr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ear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36600" lvl="1" indent="-279400">
              <a:buAutoNum type="alphaLcParenR"/>
              <a:tabLst>
                <a:tab pos="73723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miosis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and/or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ptosis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2. a sense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restlessness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or</a:t>
            </a:r>
            <a:r>
              <a:rPr spc="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agitation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spcBef>
                <a:spcPts val="50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25" dirty="0">
                <a:latin typeface="Times New Roman" pitchFamily="18" charset="0"/>
                <a:cs typeface="Times New Roman" pitchFamily="18" charset="0"/>
              </a:rPr>
              <a:t>D. Attacks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have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 frequency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between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one every other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day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eight  per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day for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more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than half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 time when the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disorder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pc="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active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spcBef>
                <a:spcPts val="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E. Not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better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accounted for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by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another ICHD-3</a:t>
            </a:r>
            <a:r>
              <a:rPr spc="1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diagnosis.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401" y="1540129"/>
            <a:ext cx="10612742" cy="281038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675"/>
              </a:spcBef>
            </a:pPr>
            <a:r>
              <a:rPr b="1" spc="-10" dirty="0">
                <a:latin typeface="Times New Roman" pitchFamily="18" charset="0"/>
                <a:cs typeface="Times New Roman" pitchFamily="18" charset="0"/>
              </a:rPr>
              <a:t>ACUTE </a:t>
            </a:r>
            <a:r>
              <a:rPr b="1" spc="-70" dirty="0">
                <a:latin typeface="Times New Roman" pitchFamily="18" charset="0"/>
                <a:cs typeface="Times New Roman" pitchFamily="18" charset="0"/>
              </a:rPr>
              <a:t>ATTACK</a:t>
            </a:r>
            <a:r>
              <a:rPr b="1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30" dirty="0">
                <a:latin typeface="Times New Roman" pitchFamily="18" charset="0"/>
                <a:cs typeface="Times New Roman" pitchFamily="18" charset="0"/>
              </a:rPr>
              <a:t>TREATMENT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b="1" spc="-30" dirty="0">
                <a:latin typeface="Times New Roman" pitchFamily="18" charset="0"/>
                <a:cs typeface="Times New Roman" pitchFamily="18" charset="0"/>
              </a:rPr>
              <a:t>OXYGEN-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100%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oxygen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10–12 L/min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15–20</a:t>
            </a:r>
            <a:r>
              <a:rPr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min.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High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flow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high 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oxygen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content are</a:t>
            </a:r>
            <a:r>
              <a:rPr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>
                <a:latin typeface="Times New Roman" pitchFamily="18" charset="0"/>
                <a:cs typeface="Times New Roman" pitchFamily="18" charset="0"/>
              </a:rPr>
              <a:t>important</a:t>
            </a:r>
            <a:r>
              <a:rPr spc="-5" smtClean="0">
                <a:latin typeface="Times New Roman" pitchFamily="18" charset="0"/>
                <a:cs typeface="Times New Roman" pitchFamily="18" charset="0"/>
              </a:rPr>
              <a:t>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buFont typeface="Arial"/>
              <a:buChar char="•"/>
              <a:tabLst>
                <a:tab pos="354965" algn="l"/>
                <a:tab pos="355600" algn="l"/>
                <a:tab pos="20320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b="1" spc="-35" dirty="0">
                <a:latin typeface="Times New Roman" pitchFamily="18" charset="0"/>
                <a:cs typeface="Times New Roman" pitchFamily="18" charset="0"/>
              </a:rPr>
              <a:t>TRYPTAN-	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Sumatriptan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6 mg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SC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rapid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pc="-10">
                <a:latin typeface="Times New Roman" pitchFamily="18" charset="0"/>
                <a:cs typeface="Times New Roman" pitchFamily="18" charset="0"/>
              </a:rPr>
              <a:t>onset</a:t>
            </a:r>
            <a:r>
              <a:rPr spc="-90">
                <a:latin typeface="Times New Roman" pitchFamily="18" charset="0"/>
                <a:cs typeface="Times New Roman" pitchFamily="18" charset="0"/>
              </a:rPr>
              <a:t> </a:t>
            </a:r>
            <a:r>
              <a:rPr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smtClean="0">
                <a:latin typeface="Times New Roman" pitchFamily="18" charset="0"/>
                <a:cs typeface="Times New Roman" pitchFamily="18" charset="0"/>
              </a:rPr>
              <a:t>usually</a:t>
            </a:r>
            <a:r>
              <a:rPr spc="1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smtClean="0">
                <a:latin typeface="Times New Roman" pitchFamily="18" charset="0"/>
                <a:cs typeface="Times New Roman" pitchFamily="18" charset="0"/>
              </a:rPr>
              <a:t>shorten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smtClean="0">
                <a:latin typeface="Times New Roman" pitchFamily="18" charset="0"/>
                <a:cs typeface="Times New Roman" pitchFamily="18" charset="0"/>
              </a:rPr>
              <a:t>attack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10–15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min;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423545" algn="l"/>
                <a:tab pos="42418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Sumatriptan (20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mg) and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zolmitriptan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(5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mg)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nasal 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sprays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are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both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effective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acute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cluster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>
                <a:latin typeface="Times New Roman" pitchFamily="18" charset="0"/>
                <a:cs typeface="Times New Roman" pitchFamily="18" charset="0"/>
              </a:rPr>
              <a:t>headache</a:t>
            </a:r>
            <a:r>
              <a:rPr spc="-5" smtClean="0">
                <a:latin typeface="Times New Roman" pitchFamily="18" charset="0"/>
                <a:cs typeface="Times New Roman" pitchFamily="18" charset="0"/>
              </a:rPr>
              <a:t>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b="1" spc="-5" dirty="0">
                <a:latin typeface="Times New Roman" pitchFamily="18" charset="0"/>
                <a:cs typeface="Times New Roman" pitchFamily="18" charset="0"/>
              </a:rPr>
              <a:t>DHE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– IV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provide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prompt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effective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relief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4412" y="381000"/>
            <a:ext cx="7478352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 algn="ctr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-20" dirty="0">
                <a:latin typeface="Times New Roman" pitchFamily="18" charset="0"/>
                <a:cs typeface="Times New Roman" pitchFamily="18" charset="0"/>
              </a:rPr>
              <a:t>NEUROSTIMULATION</a:t>
            </a:r>
            <a:r>
              <a:rPr sz="2000" b="1" spc="-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5" dirty="0">
                <a:latin typeface="Times New Roman" pitchFamily="18" charset="0"/>
                <a:cs typeface="Times New Roman" pitchFamily="18" charset="0"/>
              </a:rPr>
              <a:t>THERAPY</a:t>
            </a:r>
            <a:endParaRPr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2812" y="3581400"/>
            <a:ext cx="10712622" cy="12865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b="1" spc="-15" dirty="0">
                <a:latin typeface="Times New Roman" pitchFamily="18" charset="0"/>
                <a:cs typeface="Times New Roman" pitchFamily="18" charset="0"/>
              </a:rPr>
              <a:t>NEUROSTIMULATION </a:t>
            </a:r>
            <a:r>
              <a:rPr b="1" spc="-10" dirty="0">
                <a:latin typeface="Times New Roman" pitchFamily="18" charset="0"/>
                <a:cs typeface="Times New Roman" pitchFamily="18" charset="0"/>
              </a:rPr>
              <a:t>THERAPY-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Deep-brain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stimulation of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the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region of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posterior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hypothalamic 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gray</a:t>
            </a:r>
            <a:r>
              <a:rPr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0" dirty="0">
                <a:latin typeface="Times New Roman" pitchFamily="18" charset="0"/>
                <a:cs typeface="Times New Roman" pitchFamily="18" charset="0"/>
              </a:rPr>
              <a:t>matter.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Less-invasive approach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occipital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nerve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stimulation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08212" y="914400"/>
            <a:ext cx="8154998" cy="2362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41612" y="228600"/>
            <a:ext cx="699503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u="sng" spc="-45" dirty="0">
                <a:latin typeface="Times New Roman" pitchFamily="18" charset="0"/>
                <a:cs typeface="Times New Roman" pitchFamily="18" charset="0"/>
              </a:rPr>
              <a:t>PAROXYSMAL</a:t>
            </a:r>
            <a:r>
              <a:rPr sz="2000" b="1" u="sng" spc="-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u="sng" dirty="0">
                <a:latin typeface="Times New Roman" pitchFamily="18" charset="0"/>
                <a:cs typeface="Times New Roman" pitchFamily="18" charset="0"/>
              </a:rPr>
              <a:t>HEMICRANIA</a:t>
            </a:r>
            <a:endParaRPr sz="20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989012" y="685800"/>
            <a:ext cx="10733783" cy="590764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5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least 20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attacks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fulfilling criteria</a:t>
            </a:r>
            <a:r>
              <a:rPr spc="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B-E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Severe unilateral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orbital,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supraorbital and/or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temporal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pain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>
              <a:lnSpc>
                <a:spcPct val="150000"/>
              </a:lnSpc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lasting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2–30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minutes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74930" indent="-342900">
              <a:lnSpc>
                <a:spcPct val="150000"/>
              </a:lnSpc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least one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following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symptoms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signs,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ipsilateral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  pain: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32155" lvl="1" indent="-274955">
              <a:lnSpc>
                <a:spcPct val="150000"/>
              </a:lnSpc>
              <a:buAutoNum type="arabicPeriod"/>
              <a:tabLst>
                <a:tab pos="73279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conjunctival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injection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and/or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 lacrimation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32790" lvl="1" indent="-275590">
              <a:lnSpc>
                <a:spcPct val="150000"/>
              </a:lnSpc>
              <a:buAutoNum type="arabicPeriod"/>
              <a:tabLst>
                <a:tab pos="73342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nasal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congestion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and/or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rhinorrhoea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32155" lvl="1" indent="-274955">
              <a:lnSpc>
                <a:spcPct val="150000"/>
              </a:lnSpc>
              <a:buAutoNum type="arabicPeriod"/>
              <a:tabLst>
                <a:tab pos="73279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eyelid oedema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32790" lvl="1" indent="-275590">
              <a:lnSpc>
                <a:spcPct val="150000"/>
              </a:lnSpc>
              <a:buAutoNum type="arabicPeriod"/>
              <a:tabLst>
                <a:tab pos="733425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forehead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facial sweating5.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forehead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facial</a:t>
            </a:r>
            <a:r>
              <a:rPr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flushing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32790" indent="-275590">
              <a:lnSpc>
                <a:spcPct val="150000"/>
              </a:lnSpc>
              <a:buAutoNum type="arabicPeriod" startAt="6"/>
              <a:tabLst>
                <a:tab pos="73342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sensation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fullness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ear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96290" indent="-276225">
              <a:lnSpc>
                <a:spcPct val="150000"/>
              </a:lnSpc>
              <a:buAutoNum type="arabicPeriod" startAt="6"/>
              <a:tabLst>
                <a:tab pos="79629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miosis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and/or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ptosis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25" dirty="0">
                <a:latin typeface="Times New Roman" pitchFamily="18" charset="0"/>
                <a:cs typeface="Times New Roman" pitchFamily="18" charset="0"/>
              </a:rPr>
              <a:t>D. Attacks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have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 frequency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above five per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day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more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than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half</a:t>
            </a:r>
            <a:r>
              <a:rPr spc="1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of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>
              <a:lnSpc>
                <a:spcPct val="150000"/>
              </a:lnSpc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time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994410" indent="-342900">
              <a:lnSpc>
                <a:spcPct val="150000"/>
              </a:lnSpc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E. 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Attacks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prevented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absolutely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by therapeutic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doses of  indomethacin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05" dirty="0">
                <a:latin typeface="Times New Roman" pitchFamily="18" charset="0"/>
                <a:cs typeface="Times New Roman" pitchFamily="18" charset="0"/>
              </a:rPr>
              <a:t>F.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Not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better accounted for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by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another ICHD-3</a:t>
            </a:r>
            <a:r>
              <a:rPr spc="1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diagnosis.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401" y="1159511"/>
            <a:ext cx="10521326" cy="3330014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675"/>
              </a:spcBef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Secondary PH-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81280" indent="-3429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Reported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with lesions in the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region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sella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turcica,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including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arteriovenous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malformation,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cavernous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sinus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meningioma,  and epidermoid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40" dirty="0">
                <a:latin typeface="Times New Roman" pitchFamily="18" charset="0"/>
                <a:cs typeface="Times New Roman" pitchFamily="18" charset="0"/>
              </a:rPr>
              <a:t>tumor.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Secondary PH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more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likely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if the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patient requires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high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doses 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(&gt;200 </a:t>
            </a:r>
            <a:r>
              <a:rPr spc="15" dirty="0">
                <a:latin typeface="Times New Roman" pitchFamily="18" charset="0"/>
                <a:cs typeface="Times New Roman" pitchFamily="18" charset="0"/>
              </a:rPr>
              <a:t>mg/d)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indomethacin.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361950" indent="-34290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patients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apparent bilateral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PH,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raised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CSF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pressure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should be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suspected.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486409" indent="-342900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When a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diagnosis of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PH is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considered,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MRI is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indicated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to  exclude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pituitary</a:t>
            </a:r>
            <a:r>
              <a:rPr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lesion.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Occasionally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PH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coexist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trigeminal</a:t>
            </a:r>
            <a:r>
              <a:rPr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neuralgia.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401" y="1540130"/>
            <a:ext cx="10586502" cy="1486946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675"/>
              </a:spcBef>
            </a:pPr>
            <a:r>
              <a:rPr b="1" spc="-25" dirty="0">
                <a:latin typeface="Times New Roman" pitchFamily="18" charset="0"/>
                <a:cs typeface="Times New Roman" pitchFamily="18" charset="0"/>
              </a:rPr>
              <a:t>TREATMENT-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Indomethacin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(25–75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mg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tid),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which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can completely suppress 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attacks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PH, is the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treatment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choice.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  <a:tab pos="2893060" algn="l"/>
              </a:tabLst>
            </a:pPr>
            <a:r>
              <a:rPr spc="-25" smtClean="0">
                <a:latin typeface="Times New Roman" pitchFamily="18" charset="0"/>
                <a:cs typeface="Times New Roman" pitchFamily="18" charset="0"/>
              </a:rPr>
              <a:t>Others-Topiramate,</a:t>
            </a:r>
            <a:r>
              <a:rPr lang="en-US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smtClean="0">
                <a:latin typeface="Times New Roman" pitchFamily="18" charset="0"/>
                <a:cs typeface="Times New Roman" pitchFamily="18" charset="0"/>
              </a:rPr>
              <a:t>Piroxicam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1812" y="228600"/>
            <a:ext cx="343403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u="sng" dirty="0">
                <a:latin typeface="Times New Roman" pitchFamily="18" charset="0"/>
                <a:cs typeface="Times New Roman" pitchFamily="18" charset="0"/>
              </a:rPr>
              <a:t>SUN</a:t>
            </a:r>
            <a:r>
              <a:rPr sz="2000" b="1" u="sng" spc="15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2000" b="1" u="sng" spc="-21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000" b="1" u="sng" dirty="0">
                <a:latin typeface="Times New Roman" pitchFamily="18" charset="0"/>
                <a:cs typeface="Times New Roman" pitchFamily="18" charset="0"/>
              </a:rPr>
              <a:t>/SUNA</a:t>
            </a:r>
            <a:endParaRPr sz="20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912812" y="609600"/>
            <a:ext cx="10601738" cy="59730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5"/>
              </a:spcBef>
            </a:pPr>
            <a:r>
              <a:rPr b="1" spc="-5" dirty="0">
                <a:latin typeface="Times New Roman" pitchFamily="18" charset="0"/>
                <a:cs typeface="Times New Roman" pitchFamily="18" charset="0"/>
              </a:rPr>
              <a:t>Diagnostic</a:t>
            </a:r>
            <a:r>
              <a:rPr b="1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10" dirty="0">
                <a:latin typeface="Times New Roman" pitchFamily="18" charset="0"/>
                <a:cs typeface="Times New Roman" pitchFamily="18" charset="0"/>
              </a:rPr>
              <a:t>criteria: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5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least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20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attacks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fulfilling criteria</a:t>
            </a:r>
            <a:r>
              <a:rPr spc="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B–D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149860" indent="-342900">
              <a:lnSpc>
                <a:spcPct val="150000"/>
              </a:lnSpc>
              <a:spcBef>
                <a:spcPts val="4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Moderate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severe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unilateral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head pain,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with orbital, supraorbital, 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temporal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and/or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other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trigeminal distribution, lasting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1–600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seconds 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occurring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single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stabs,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series of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stabs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 a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saw tooth</a:t>
            </a:r>
            <a:r>
              <a:rPr spc="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pattern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488315" indent="-342900">
              <a:lnSpc>
                <a:spcPct val="15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least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one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following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cranial autonomic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symptoms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 signs, 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ipsilateral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pain: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75970" lvl="1" indent="-250190">
              <a:lnSpc>
                <a:spcPct val="150000"/>
              </a:lnSpc>
              <a:buAutoNum type="arabicPeriod"/>
              <a:tabLst>
                <a:tab pos="77660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conjunctival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injection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and/or</a:t>
            </a:r>
            <a:r>
              <a:rPr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lacrimation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75970" lvl="1" indent="-250190">
              <a:lnSpc>
                <a:spcPct val="150000"/>
              </a:lnSpc>
              <a:buAutoNum type="arabicPeriod"/>
              <a:tabLst>
                <a:tab pos="77660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nasal congestion and/or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rhinorrhoea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75970" lvl="1" indent="-250190">
              <a:lnSpc>
                <a:spcPct val="150000"/>
              </a:lnSpc>
              <a:buAutoNum type="arabicPeriod"/>
              <a:tabLst>
                <a:tab pos="77660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eyelid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 oedema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75970" lvl="1" indent="-250190">
              <a:lnSpc>
                <a:spcPct val="150000"/>
              </a:lnSpc>
              <a:buAutoNum type="arabicPeriod"/>
              <a:tabLst>
                <a:tab pos="77660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forehead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facial sweating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75970" lvl="1" indent="-250190">
              <a:lnSpc>
                <a:spcPct val="150000"/>
              </a:lnSpc>
              <a:buAutoNum type="arabicPeriod"/>
              <a:tabLst>
                <a:tab pos="77660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forehead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facial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flushing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775970" lvl="1" indent="-250190">
              <a:lnSpc>
                <a:spcPct val="150000"/>
              </a:lnSpc>
              <a:buAutoNum type="arabicPeriod"/>
              <a:tabLst>
                <a:tab pos="77660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sensation of fullness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 the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ear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834390" lvl="1" indent="-250190">
              <a:lnSpc>
                <a:spcPct val="150000"/>
              </a:lnSpc>
              <a:buAutoNum type="arabicPeriod"/>
              <a:tabLst>
                <a:tab pos="83439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miosis and/or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ptosis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lnSpc>
                <a:spcPct val="150000"/>
              </a:lnSpc>
              <a:spcBef>
                <a:spcPts val="48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25" dirty="0">
                <a:latin typeface="Times New Roman" pitchFamily="18" charset="0"/>
                <a:cs typeface="Times New Roman" pitchFamily="18" charset="0"/>
              </a:rPr>
              <a:t>D.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Attacks have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frequency of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least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one a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day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more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than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half of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the  time when the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disorder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active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E. Not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better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accounted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by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another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ICHD-3</a:t>
            </a:r>
            <a:r>
              <a:rPr spc="-1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diagnosis.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5212" y="228600"/>
            <a:ext cx="10579731" cy="610898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365"/>
              </a:spcBef>
            </a:pPr>
            <a:r>
              <a:rPr b="1" spc="-5" dirty="0">
                <a:latin typeface="Times New Roman" pitchFamily="18" charset="0"/>
                <a:cs typeface="Times New Roman" pitchFamily="18" charset="0"/>
              </a:rPr>
              <a:t>Secondary </a:t>
            </a:r>
            <a:r>
              <a:rPr b="1" spc="-10" dirty="0">
                <a:latin typeface="Times New Roman" pitchFamily="18" charset="0"/>
                <a:cs typeface="Times New Roman" pitchFamily="18" charset="0"/>
              </a:rPr>
              <a:t>(Symptomatic)</a:t>
            </a:r>
            <a:r>
              <a:rPr b="1" spc="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dirty="0">
                <a:latin typeface="Times New Roman" pitchFamily="18" charset="0"/>
                <a:cs typeface="Times New Roman" pitchFamily="18" charset="0"/>
              </a:rPr>
              <a:t>SUNCT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2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Can be seen with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posterior fossa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pituitary</a:t>
            </a:r>
            <a:r>
              <a:rPr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lesions.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2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All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patients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SUNCT/SUNA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should be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evaluated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spc="1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pituitary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>
              <a:lnSpc>
                <a:spcPct val="150000"/>
              </a:lnSpc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function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tests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 a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brain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MRI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pituitary</a:t>
            </a:r>
            <a:r>
              <a:rPr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views.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55"/>
              </a:spcBef>
            </a:pP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(SUNCT)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2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Attacks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fulfilling criteria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Short-lasting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unilateral</a:t>
            </a:r>
            <a:r>
              <a:rPr spc="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neuralgiform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>
              <a:lnSpc>
                <a:spcPct val="150000"/>
              </a:lnSpc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headache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attacks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2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B. Both of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conjunctival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injection and lacrimation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(tearing).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55"/>
              </a:spcBef>
              <a:buFont typeface="Arial"/>
              <a:buChar char="•"/>
            </a:pP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(SUNA)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2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Attacks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fulfilling criteria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Short-lasting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unilateral</a:t>
            </a:r>
            <a:r>
              <a:rPr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neuralgiform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>
              <a:lnSpc>
                <a:spcPct val="150000"/>
              </a:lnSpc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headache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attacks,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 criterion B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below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marR="466725" indent="-342900">
              <a:lnSpc>
                <a:spcPct val="150000"/>
              </a:lnSpc>
              <a:spcBef>
                <a:spcPts val="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Only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one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neither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conjunctival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injection and lacrimation  (tearing).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57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31196" y="530478"/>
            <a:ext cx="3125926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r>
              <a:rPr sz="1800" spc="-5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sz="1800" spc="-27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sz="1800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TMENT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168045"/>
            <a:ext cx="10413827" cy="5189855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2200" b="1" spc="-10" dirty="0">
                <a:latin typeface="Carlito"/>
                <a:cs typeface="Carlito"/>
              </a:rPr>
              <a:t>ABORTIVE</a:t>
            </a:r>
            <a:r>
              <a:rPr sz="2200" b="1" spc="15" dirty="0">
                <a:latin typeface="Carlito"/>
                <a:cs typeface="Carlito"/>
              </a:rPr>
              <a:t> </a:t>
            </a:r>
            <a:r>
              <a:rPr sz="2200" b="1" spc="-10" dirty="0">
                <a:latin typeface="Carlito"/>
                <a:cs typeface="Carlito"/>
              </a:rPr>
              <a:t>THERAPY-</a:t>
            </a:r>
            <a:endParaRPr sz="2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latin typeface="Carlito"/>
                <a:cs typeface="Carlito"/>
              </a:rPr>
              <a:t>IV </a:t>
            </a:r>
            <a:r>
              <a:rPr sz="2200" spc="-10" dirty="0">
                <a:latin typeface="Carlito"/>
                <a:cs typeface="Carlito"/>
              </a:rPr>
              <a:t>lidocaine, </a:t>
            </a:r>
            <a:r>
              <a:rPr sz="2200" spc="-5" dirty="0">
                <a:latin typeface="Carlito"/>
                <a:cs typeface="Carlito"/>
              </a:rPr>
              <a:t>which </a:t>
            </a:r>
            <a:r>
              <a:rPr sz="2200" spc="-10" dirty="0">
                <a:latin typeface="Carlito"/>
                <a:cs typeface="Carlito"/>
              </a:rPr>
              <a:t>arrests </a:t>
            </a:r>
            <a:r>
              <a:rPr sz="2200" spc="-5" dirty="0">
                <a:latin typeface="Carlito"/>
                <a:cs typeface="Carlito"/>
              </a:rPr>
              <a:t>the </a:t>
            </a:r>
            <a:r>
              <a:rPr sz="2200" spc="-15" dirty="0">
                <a:latin typeface="Carlito"/>
                <a:cs typeface="Carlito"/>
              </a:rPr>
              <a:t>symptoms, can </a:t>
            </a:r>
            <a:r>
              <a:rPr sz="2200" spc="-5" dirty="0">
                <a:latin typeface="Carlito"/>
                <a:cs typeface="Carlito"/>
              </a:rPr>
              <a:t>be used</a:t>
            </a:r>
            <a:r>
              <a:rPr sz="2200" spc="90" dirty="0">
                <a:latin typeface="Carlito"/>
                <a:cs typeface="Carlito"/>
              </a:rPr>
              <a:t> </a:t>
            </a:r>
            <a:r>
              <a:rPr sz="2200" spc="-5" dirty="0">
                <a:latin typeface="Carlito"/>
                <a:cs typeface="Carlito"/>
              </a:rPr>
              <a:t>in</a:t>
            </a:r>
            <a:endParaRPr sz="2200">
              <a:latin typeface="Carlito"/>
              <a:cs typeface="Carlito"/>
            </a:endParaRPr>
          </a:p>
          <a:p>
            <a:pPr marL="355600">
              <a:lnSpc>
                <a:spcPct val="100000"/>
              </a:lnSpc>
            </a:pPr>
            <a:r>
              <a:rPr sz="2200" spc="-10" dirty="0">
                <a:latin typeface="Carlito"/>
                <a:cs typeface="Carlito"/>
              </a:rPr>
              <a:t>hospitalized</a:t>
            </a:r>
            <a:r>
              <a:rPr sz="2200" spc="-5" dirty="0">
                <a:latin typeface="Carlito"/>
                <a:cs typeface="Carlito"/>
              </a:rPr>
              <a:t> </a:t>
            </a:r>
            <a:r>
              <a:rPr sz="2200" spc="-15" dirty="0">
                <a:latin typeface="Carlito"/>
                <a:cs typeface="Carlito"/>
              </a:rPr>
              <a:t>patients.</a:t>
            </a:r>
            <a:endParaRPr sz="22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2200" b="1" spc="-10" dirty="0">
                <a:latin typeface="Carlito"/>
                <a:cs typeface="Carlito"/>
              </a:rPr>
              <a:t>PREVENTIVE</a:t>
            </a:r>
            <a:r>
              <a:rPr sz="2200" b="1" spc="50" dirty="0">
                <a:latin typeface="Carlito"/>
                <a:cs typeface="Carlito"/>
              </a:rPr>
              <a:t> </a:t>
            </a:r>
            <a:r>
              <a:rPr sz="2200" b="1" spc="-10" dirty="0">
                <a:latin typeface="Carlito"/>
                <a:cs typeface="Carlito"/>
              </a:rPr>
              <a:t>THERAPY-</a:t>
            </a:r>
            <a:endParaRPr sz="2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latin typeface="Carlito"/>
                <a:cs typeface="Carlito"/>
              </a:rPr>
              <a:t>Lamotrigine, 200– </a:t>
            </a:r>
            <a:r>
              <a:rPr sz="2200" dirty="0">
                <a:latin typeface="Carlito"/>
                <a:cs typeface="Carlito"/>
              </a:rPr>
              <a:t>400</a:t>
            </a:r>
            <a:r>
              <a:rPr sz="2200" spc="-5" dirty="0">
                <a:latin typeface="Carlito"/>
                <a:cs typeface="Carlito"/>
              </a:rPr>
              <a:t> </a:t>
            </a:r>
            <a:r>
              <a:rPr sz="2200" spc="10" dirty="0">
                <a:latin typeface="Carlito"/>
                <a:cs typeface="Carlito"/>
              </a:rPr>
              <a:t>mg/d.</a:t>
            </a:r>
            <a:endParaRPr sz="2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35" dirty="0">
                <a:latin typeface="Carlito"/>
                <a:cs typeface="Carlito"/>
              </a:rPr>
              <a:t>Topiramate </a:t>
            </a:r>
            <a:r>
              <a:rPr sz="2200" spc="-5" dirty="0">
                <a:latin typeface="Carlito"/>
                <a:cs typeface="Carlito"/>
              </a:rPr>
              <a:t>and </a:t>
            </a:r>
            <a:r>
              <a:rPr sz="2200" spc="-10" dirty="0">
                <a:latin typeface="Carlito"/>
                <a:cs typeface="Carlito"/>
              </a:rPr>
              <a:t>gabapentin </a:t>
            </a:r>
            <a:r>
              <a:rPr sz="2200" spc="-15" dirty="0">
                <a:latin typeface="Carlito"/>
                <a:cs typeface="Carlito"/>
              </a:rPr>
              <a:t>may </a:t>
            </a:r>
            <a:r>
              <a:rPr sz="2200" spc="-5" dirty="0">
                <a:latin typeface="Carlito"/>
                <a:cs typeface="Carlito"/>
              </a:rPr>
              <a:t>also be</a:t>
            </a:r>
            <a:r>
              <a:rPr sz="2200" spc="45" dirty="0">
                <a:latin typeface="Carlito"/>
                <a:cs typeface="Carlito"/>
              </a:rPr>
              <a:t> </a:t>
            </a:r>
            <a:r>
              <a:rPr sz="2200" spc="-20" dirty="0">
                <a:latin typeface="Carlito"/>
                <a:cs typeface="Carlito"/>
              </a:rPr>
              <a:t>effective.</a:t>
            </a:r>
            <a:endParaRPr sz="2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latin typeface="Carlito"/>
                <a:cs typeface="Carlito"/>
              </a:rPr>
              <a:t>Carbamazepine, </a:t>
            </a:r>
            <a:r>
              <a:rPr sz="2200" spc="-10" dirty="0">
                <a:latin typeface="Carlito"/>
                <a:cs typeface="Carlito"/>
              </a:rPr>
              <a:t>400–500 </a:t>
            </a:r>
            <a:r>
              <a:rPr sz="2200" spc="10" dirty="0">
                <a:latin typeface="Carlito"/>
                <a:cs typeface="Carlito"/>
              </a:rPr>
              <a:t>mg/d</a:t>
            </a:r>
            <a:endParaRPr sz="2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30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2200" b="1" spc="-10" dirty="0">
                <a:latin typeface="Carlito"/>
                <a:cs typeface="Carlito"/>
              </a:rPr>
              <a:t>Surgical</a:t>
            </a:r>
            <a:r>
              <a:rPr sz="2200" b="1" spc="-5" dirty="0">
                <a:latin typeface="Carlito"/>
                <a:cs typeface="Carlito"/>
              </a:rPr>
              <a:t> </a:t>
            </a:r>
            <a:r>
              <a:rPr sz="2200" b="1" spc="-10" dirty="0">
                <a:latin typeface="Carlito"/>
                <a:cs typeface="Carlito"/>
              </a:rPr>
              <a:t>approaches-</a:t>
            </a:r>
            <a:endParaRPr sz="2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latin typeface="Carlito"/>
                <a:cs typeface="Carlito"/>
              </a:rPr>
              <a:t>microvascular decompression </a:t>
            </a:r>
            <a:r>
              <a:rPr sz="2200" spc="-5" dirty="0">
                <a:latin typeface="Carlito"/>
                <a:cs typeface="Carlito"/>
              </a:rPr>
              <a:t>or </a:t>
            </a:r>
            <a:r>
              <a:rPr sz="2200" spc="-10" dirty="0">
                <a:latin typeface="Carlito"/>
                <a:cs typeface="Carlito"/>
              </a:rPr>
              <a:t>destructive </a:t>
            </a:r>
            <a:r>
              <a:rPr sz="2200" spc="-5" dirty="0">
                <a:latin typeface="Carlito"/>
                <a:cs typeface="Carlito"/>
              </a:rPr>
              <a:t>trigeminal</a:t>
            </a:r>
            <a:r>
              <a:rPr sz="2200" spc="65" dirty="0">
                <a:latin typeface="Carlito"/>
                <a:cs typeface="Carlito"/>
              </a:rPr>
              <a:t> </a:t>
            </a:r>
            <a:r>
              <a:rPr sz="2200" spc="-15" dirty="0">
                <a:latin typeface="Carlito"/>
                <a:cs typeface="Carlito"/>
              </a:rPr>
              <a:t>procedure</a:t>
            </a:r>
            <a:endParaRPr sz="2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5" dirty="0">
                <a:latin typeface="Carlito"/>
                <a:cs typeface="Carlito"/>
              </a:rPr>
              <a:t>Greater </a:t>
            </a:r>
            <a:r>
              <a:rPr sz="2200" spc="-5" dirty="0">
                <a:latin typeface="Carlito"/>
                <a:cs typeface="Carlito"/>
              </a:rPr>
              <a:t>occipital nerve</a:t>
            </a:r>
            <a:r>
              <a:rPr sz="2200" spc="-10" dirty="0">
                <a:latin typeface="Carlito"/>
                <a:cs typeface="Carlito"/>
              </a:rPr>
              <a:t> </a:t>
            </a:r>
            <a:r>
              <a:rPr sz="2200" spc="-5" dirty="0">
                <a:latin typeface="Carlito"/>
                <a:cs typeface="Carlito"/>
              </a:rPr>
              <a:t>injection</a:t>
            </a:r>
            <a:endParaRPr sz="2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latin typeface="Carlito"/>
                <a:cs typeface="Carlito"/>
              </a:rPr>
              <a:t>Occipital </a:t>
            </a:r>
            <a:r>
              <a:rPr sz="2200" spc="-5" dirty="0">
                <a:latin typeface="Carlito"/>
                <a:cs typeface="Carlito"/>
              </a:rPr>
              <a:t>nerve</a:t>
            </a:r>
            <a:r>
              <a:rPr sz="2200" spc="5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stimulation</a:t>
            </a:r>
            <a:endParaRPr sz="2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latin typeface="Carlito"/>
                <a:cs typeface="Carlito"/>
              </a:rPr>
              <a:t>deep-brain stimulation </a:t>
            </a:r>
            <a:r>
              <a:rPr sz="2200" spc="-5" dirty="0">
                <a:latin typeface="Carlito"/>
                <a:cs typeface="Carlito"/>
              </a:rPr>
              <a:t>of the </a:t>
            </a:r>
            <a:r>
              <a:rPr sz="2200" spc="-10" dirty="0">
                <a:latin typeface="Carlito"/>
                <a:cs typeface="Carlito"/>
              </a:rPr>
              <a:t>posterior hypothalamic</a:t>
            </a:r>
            <a:r>
              <a:rPr sz="2200" spc="65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region</a:t>
            </a:r>
            <a:endParaRPr sz="2200">
              <a:latin typeface="Carlito"/>
              <a:cs typeface="Carlito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45833" y="195453"/>
            <a:ext cx="980015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Differential </a:t>
            </a:r>
            <a:r>
              <a:rPr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diagnosis of primary</a:t>
            </a:r>
            <a:r>
              <a:rPr sz="1800" spc="-9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headaches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59</a:t>
            </a:fld>
            <a:endParaRPr lang="en-US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99743" y="1073658"/>
          <a:ext cx="11019882" cy="53835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61465"/>
                <a:gridCol w="2546110"/>
                <a:gridCol w="3021813"/>
                <a:gridCol w="2990494"/>
              </a:tblGrid>
              <a:tr h="603503">
                <a:tc>
                  <a:txBody>
                    <a:bodyPr/>
                    <a:lstStyle/>
                    <a:p>
                      <a:pPr marL="13525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b="1" spc="-5" dirty="0">
                          <a:latin typeface="Carlito"/>
                          <a:cs typeface="Carlito"/>
                        </a:rPr>
                        <a:t>Clinical</a:t>
                      </a:r>
                      <a:r>
                        <a:rPr sz="1800" b="1" spc="-5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800" b="1" spc="-15" dirty="0">
                          <a:latin typeface="Carlito"/>
                          <a:cs typeface="Carlito"/>
                        </a:rPr>
                        <a:t>feature</a:t>
                      </a:r>
                      <a:endParaRPr sz="1800">
                        <a:latin typeface="Carlito"/>
                        <a:cs typeface="Carlito"/>
                      </a:endParaRPr>
                    </a:p>
                  </a:txBody>
                  <a:tcPr marL="0" marR="0" marT="35560" marB="0">
                    <a:lnL w="38100">
                      <a:solidFill>
                        <a:srgbClr val="1F487C"/>
                      </a:solidFill>
                      <a:prstDash val="solid"/>
                    </a:lnL>
                    <a:lnR w="19050">
                      <a:solidFill>
                        <a:srgbClr val="1F487C"/>
                      </a:solidFill>
                      <a:prstDash val="solid"/>
                    </a:lnR>
                    <a:lnT w="38100">
                      <a:solidFill>
                        <a:srgbClr val="1F487C"/>
                      </a:solidFill>
                      <a:prstDash val="solid"/>
                    </a:lnT>
                    <a:lnB w="1905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b="1" spc="-10" dirty="0">
                          <a:latin typeface="Carlito"/>
                          <a:cs typeface="Carlito"/>
                        </a:rPr>
                        <a:t>Migraine</a:t>
                      </a:r>
                      <a:endParaRPr sz="1800">
                        <a:latin typeface="Carlito"/>
                        <a:cs typeface="Carlito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1F487C"/>
                      </a:solidFill>
                      <a:prstDash val="solid"/>
                    </a:lnL>
                    <a:lnR w="12700">
                      <a:solidFill>
                        <a:srgbClr val="1F487C"/>
                      </a:solidFill>
                      <a:prstDash val="solid"/>
                    </a:lnR>
                    <a:lnT w="38100">
                      <a:solidFill>
                        <a:srgbClr val="1F487C"/>
                      </a:solidFill>
                      <a:prstDash val="solid"/>
                    </a:lnT>
                    <a:lnB w="1905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b="1" spc="-10" dirty="0">
                          <a:latin typeface="Carlito"/>
                          <a:cs typeface="Carlito"/>
                        </a:rPr>
                        <a:t>Cluster</a:t>
                      </a:r>
                      <a:r>
                        <a:rPr sz="1800" b="1" spc="-3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800" b="1" dirty="0">
                          <a:latin typeface="Carlito"/>
                          <a:cs typeface="Carlito"/>
                        </a:rPr>
                        <a:t>headache</a:t>
                      </a:r>
                      <a:endParaRPr sz="1800">
                        <a:latin typeface="Carlito"/>
                        <a:cs typeface="Carlito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1F487C"/>
                      </a:solidFill>
                      <a:prstDash val="solid"/>
                    </a:lnL>
                    <a:lnR w="12700">
                      <a:solidFill>
                        <a:srgbClr val="1F487C"/>
                      </a:solidFill>
                      <a:prstDash val="solid"/>
                    </a:lnR>
                    <a:lnT w="38100">
                      <a:solidFill>
                        <a:srgbClr val="1F487C"/>
                      </a:solidFill>
                      <a:prstDash val="solid"/>
                    </a:lnT>
                    <a:lnB w="1905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b="1" spc="-25" dirty="0">
                          <a:latin typeface="Carlito"/>
                          <a:cs typeface="Carlito"/>
                        </a:rPr>
                        <a:t>Tension</a:t>
                      </a:r>
                      <a:r>
                        <a:rPr sz="1800" b="1" spc="-2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800" b="1" spc="-5" dirty="0">
                          <a:latin typeface="Carlito"/>
                          <a:cs typeface="Carlito"/>
                        </a:rPr>
                        <a:t>headache</a:t>
                      </a:r>
                      <a:endParaRPr sz="1800">
                        <a:latin typeface="Carlito"/>
                        <a:cs typeface="Carlito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1F487C"/>
                      </a:solidFill>
                      <a:prstDash val="solid"/>
                    </a:lnL>
                    <a:lnR w="38100">
                      <a:solidFill>
                        <a:srgbClr val="1F487C"/>
                      </a:solidFill>
                      <a:prstDash val="solid"/>
                    </a:lnR>
                    <a:lnT w="38100">
                      <a:solidFill>
                        <a:srgbClr val="1F487C"/>
                      </a:solidFill>
                      <a:prstDash val="solid"/>
                    </a:lnT>
                    <a:lnB w="19050">
                      <a:solidFill>
                        <a:srgbClr val="1F487C"/>
                      </a:solidFill>
                      <a:prstDash val="solid"/>
                    </a:lnB>
                  </a:tcPr>
                </a:tc>
              </a:tr>
              <a:tr h="334518">
                <a:tc>
                  <a:txBody>
                    <a:bodyPr/>
                    <a:lstStyle/>
                    <a:p>
                      <a:pPr marL="12065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Family</a:t>
                      </a:r>
                      <a:r>
                        <a:rPr sz="1400" b="1" spc="-3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spc="-5" dirty="0">
                          <a:latin typeface="Carlito"/>
                          <a:cs typeface="Carlito"/>
                        </a:rPr>
                        <a:t>history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50165" marB="0">
                    <a:lnL w="38100">
                      <a:solidFill>
                        <a:srgbClr val="1F487C"/>
                      </a:solidFill>
                      <a:prstDash val="solid"/>
                    </a:lnL>
                    <a:lnR w="19050">
                      <a:solidFill>
                        <a:srgbClr val="1F487C"/>
                      </a:solidFill>
                      <a:prstDash val="solid"/>
                    </a:lnR>
                    <a:lnT w="1905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400" b="1" spc="-40" dirty="0">
                          <a:latin typeface="Carlito"/>
                          <a:cs typeface="Carlito"/>
                        </a:rPr>
                        <a:t>Yes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50165" marB="0">
                    <a:lnL w="19050">
                      <a:solidFill>
                        <a:srgbClr val="1F487C"/>
                      </a:solidFill>
                      <a:prstDash val="solid"/>
                    </a:lnL>
                    <a:lnR w="12700">
                      <a:solidFill>
                        <a:srgbClr val="1F487C"/>
                      </a:solidFill>
                      <a:prstDash val="solid"/>
                    </a:lnR>
                    <a:lnT w="1905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No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50165" marB="0">
                    <a:lnL w="12700">
                      <a:solidFill>
                        <a:srgbClr val="1F487C"/>
                      </a:solidFill>
                      <a:prstDash val="solid"/>
                    </a:lnL>
                    <a:lnR w="12700">
                      <a:solidFill>
                        <a:srgbClr val="1F487C"/>
                      </a:solidFill>
                      <a:prstDash val="solid"/>
                    </a:lnR>
                    <a:lnT w="1905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400" b="1" spc="-40" dirty="0">
                          <a:latin typeface="Carlito"/>
                          <a:cs typeface="Carlito"/>
                        </a:rPr>
                        <a:t>Yes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50165" marB="0">
                    <a:lnL w="12700">
                      <a:solidFill>
                        <a:srgbClr val="1F487C"/>
                      </a:solidFill>
                      <a:prstDash val="solid"/>
                    </a:lnL>
                    <a:lnR w="38100">
                      <a:solidFill>
                        <a:srgbClr val="1F487C"/>
                      </a:solidFill>
                      <a:prstDash val="solid"/>
                    </a:lnR>
                    <a:lnT w="1905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</a:tr>
              <a:tr h="323088">
                <a:tc>
                  <a:txBody>
                    <a:bodyPr/>
                    <a:lstStyle/>
                    <a:p>
                      <a:pPr marL="12065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b="1" spc="-10" dirty="0">
                          <a:latin typeface="Carlito"/>
                          <a:cs typeface="Carlito"/>
                        </a:rPr>
                        <a:t>Sex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35560" marB="0">
                    <a:lnL w="38100">
                      <a:solidFill>
                        <a:srgbClr val="1F487C"/>
                      </a:solidFill>
                      <a:prstDash val="solid"/>
                    </a:lnL>
                    <a:lnR w="1905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More</a:t>
                      </a:r>
                      <a:r>
                        <a:rPr sz="1400" b="1" spc="-3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spc="-10" dirty="0">
                          <a:latin typeface="Carlito"/>
                          <a:cs typeface="Carlito"/>
                        </a:rPr>
                        <a:t>females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1F487C"/>
                      </a:solidFill>
                      <a:prstDash val="solid"/>
                    </a:lnL>
                    <a:lnR w="1270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More</a:t>
                      </a:r>
                      <a:r>
                        <a:rPr sz="1400" b="1" spc="-3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spc="-5" dirty="0">
                          <a:latin typeface="Carlito"/>
                          <a:cs typeface="Carlito"/>
                        </a:rPr>
                        <a:t>males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1F487C"/>
                      </a:solidFill>
                      <a:prstDash val="solid"/>
                    </a:lnL>
                    <a:lnR w="1270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More</a:t>
                      </a:r>
                      <a:r>
                        <a:rPr sz="1400" b="1" spc="-3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spc="-10" dirty="0">
                          <a:latin typeface="Carlito"/>
                          <a:cs typeface="Carlito"/>
                        </a:rPr>
                        <a:t>females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1F487C"/>
                      </a:solidFill>
                      <a:prstDash val="solid"/>
                    </a:lnL>
                    <a:lnR w="3810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</a:tr>
              <a:tr h="355091">
                <a:tc>
                  <a:txBody>
                    <a:bodyPr/>
                    <a:lstStyle/>
                    <a:p>
                      <a:pPr marL="12065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Onset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32384" marB="0">
                    <a:lnL w="38100">
                      <a:solidFill>
                        <a:srgbClr val="1F487C"/>
                      </a:solidFill>
                      <a:prstDash val="solid"/>
                    </a:lnL>
                    <a:lnR w="1905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b="1" spc="-10" dirty="0">
                          <a:latin typeface="Carlito"/>
                          <a:cs typeface="Carlito"/>
                        </a:rPr>
                        <a:t>Variable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32384" marB="0">
                    <a:lnL w="19050">
                      <a:solidFill>
                        <a:srgbClr val="1F487C"/>
                      </a:solidFill>
                      <a:prstDash val="solid"/>
                    </a:lnL>
                    <a:lnR w="1270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b="1" dirty="0">
                          <a:latin typeface="Carlito"/>
                          <a:cs typeface="Carlito"/>
                        </a:rPr>
                        <a:t>During</a:t>
                      </a:r>
                      <a:r>
                        <a:rPr sz="1400" b="1" spc="-3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spc="-5" dirty="0">
                          <a:latin typeface="Carlito"/>
                          <a:cs typeface="Carlito"/>
                        </a:rPr>
                        <a:t>sleep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1F487C"/>
                      </a:solidFill>
                      <a:prstDash val="solid"/>
                    </a:lnL>
                    <a:lnR w="1270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b="1" dirty="0">
                          <a:latin typeface="Carlito"/>
                          <a:cs typeface="Carlito"/>
                        </a:rPr>
                        <a:t>Under</a:t>
                      </a:r>
                      <a:r>
                        <a:rPr sz="1400" b="1" spc="-3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spc="-5" dirty="0">
                          <a:latin typeface="Carlito"/>
                          <a:cs typeface="Carlito"/>
                        </a:rPr>
                        <a:t>stress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1F487C"/>
                      </a:solidFill>
                      <a:prstDash val="solid"/>
                    </a:lnL>
                    <a:lnR w="3810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</a:tr>
              <a:tr h="490727">
                <a:tc>
                  <a:txBody>
                    <a:bodyPr/>
                    <a:lstStyle/>
                    <a:p>
                      <a:pPr marL="120650">
                        <a:lnSpc>
                          <a:spcPts val="1660"/>
                        </a:lnSpc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Location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L w="38100">
                      <a:solidFill>
                        <a:srgbClr val="1F487C"/>
                      </a:solidFill>
                      <a:prstDash val="solid"/>
                    </a:lnL>
                    <a:lnR w="1905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705" marR="429895">
                        <a:lnSpc>
                          <a:spcPts val="1680"/>
                        </a:lnSpc>
                        <a:spcBef>
                          <a:spcPts val="35"/>
                        </a:spcBef>
                      </a:pPr>
                      <a:r>
                        <a:rPr sz="1400" b="1" dirty="0">
                          <a:latin typeface="Carlito"/>
                          <a:cs typeface="Carlito"/>
                        </a:rPr>
                        <a:t>Usually</a:t>
                      </a:r>
                      <a:r>
                        <a:rPr sz="1400" b="1" spc="-9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spc="-5" dirty="0">
                          <a:latin typeface="Carlito"/>
                          <a:cs typeface="Carlito"/>
                        </a:rPr>
                        <a:t>unilateral  </a:t>
                      </a:r>
                      <a:r>
                        <a:rPr sz="1400" b="1" dirty="0">
                          <a:latin typeface="Carlito"/>
                          <a:cs typeface="Carlito"/>
                        </a:rPr>
                        <a:t>in</a:t>
                      </a:r>
                      <a:r>
                        <a:rPr sz="1400" b="1" spc="-1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dirty="0">
                          <a:latin typeface="Carlito"/>
                          <a:cs typeface="Carlito"/>
                        </a:rPr>
                        <a:t>adults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4445" marB="0">
                    <a:lnL w="19050">
                      <a:solidFill>
                        <a:srgbClr val="1F487C"/>
                      </a:solidFill>
                      <a:prstDash val="solid"/>
                    </a:lnL>
                    <a:lnR w="1270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 marR="1014094">
                        <a:lnSpc>
                          <a:spcPts val="1680"/>
                        </a:lnSpc>
                        <a:spcBef>
                          <a:spcPts val="35"/>
                        </a:spcBef>
                      </a:pPr>
                      <a:r>
                        <a:rPr sz="1400" b="1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400" b="1" spc="-5" dirty="0">
                          <a:latin typeface="Carlito"/>
                          <a:cs typeface="Carlito"/>
                        </a:rPr>
                        <a:t>eh</a:t>
                      </a:r>
                      <a:r>
                        <a:rPr sz="1400" b="1" spc="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400" b="1" dirty="0">
                          <a:latin typeface="Carlito"/>
                          <a:cs typeface="Carlito"/>
                        </a:rPr>
                        <a:t>nd</a:t>
                      </a:r>
                      <a:r>
                        <a:rPr sz="1400" b="1" spc="-35" dirty="0">
                          <a:latin typeface="Carlito"/>
                          <a:cs typeface="Carlito"/>
                        </a:rPr>
                        <a:t>/</a:t>
                      </a:r>
                      <a:r>
                        <a:rPr sz="1400" b="1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400" b="1" spc="-15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1400" b="1" dirty="0">
                          <a:latin typeface="Carlito"/>
                          <a:cs typeface="Carlito"/>
                        </a:rPr>
                        <a:t>o</a:t>
                      </a:r>
                      <a:r>
                        <a:rPr sz="1400" b="1" spc="-10" dirty="0">
                          <a:latin typeface="Carlito"/>
                          <a:cs typeface="Carlito"/>
                        </a:rPr>
                        <a:t>u</a:t>
                      </a:r>
                      <a:r>
                        <a:rPr sz="1400" b="1" dirty="0">
                          <a:latin typeface="Carlito"/>
                          <a:cs typeface="Carlito"/>
                        </a:rPr>
                        <a:t>nd  one</a:t>
                      </a:r>
                      <a:r>
                        <a:rPr sz="1400" b="1" spc="-4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spc="-10" dirty="0">
                          <a:latin typeface="Carlito"/>
                          <a:cs typeface="Carlito"/>
                        </a:rPr>
                        <a:t>eye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4445" marB="0">
                    <a:lnL w="12700">
                      <a:solidFill>
                        <a:srgbClr val="1F487C"/>
                      </a:solidFill>
                      <a:prstDash val="solid"/>
                    </a:lnL>
                    <a:lnR w="1270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8430" marR="887094">
                        <a:lnSpc>
                          <a:spcPts val="1680"/>
                        </a:lnSpc>
                        <a:spcBef>
                          <a:spcPts val="35"/>
                        </a:spcBef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Bilateral </a:t>
                      </a:r>
                      <a:r>
                        <a:rPr sz="1400" b="1" dirty="0">
                          <a:latin typeface="Carlito"/>
                          <a:cs typeface="Carlito"/>
                        </a:rPr>
                        <a:t>in</a:t>
                      </a:r>
                      <a:r>
                        <a:rPr sz="1400" b="1" spc="-12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dirty="0">
                          <a:latin typeface="Carlito"/>
                          <a:cs typeface="Carlito"/>
                        </a:rPr>
                        <a:t>band  around</a:t>
                      </a:r>
                      <a:r>
                        <a:rPr sz="1400" b="1" spc="-5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dirty="0">
                          <a:latin typeface="Carlito"/>
                          <a:cs typeface="Carlito"/>
                        </a:rPr>
                        <a:t>head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4445" marB="0">
                    <a:lnL w="12700">
                      <a:solidFill>
                        <a:srgbClr val="1F487C"/>
                      </a:solidFill>
                      <a:prstDash val="solid"/>
                    </a:lnL>
                    <a:lnR w="3810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</a:tr>
              <a:tr h="781815">
                <a:tc>
                  <a:txBody>
                    <a:bodyPr/>
                    <a:lstStyle/>
                    <a:p>
                      <a:pPr marL="12065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spc="-10" dirty="0">
                          <a:latin typeface="Carlito"/>
                          <a:cs typeface="Carlito"/>
                        </a:rPr>
                        <a:t>Character/severity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40005" marB="0">
                    <a:lnL w="38100">
                      <a:solidFill>
                        <a:srgbClr val="1F487C"/>
                      </a:solidFill>
                      <a:prstDash val="solid"/>
                    </a:lnL>
                    <a:lnR w="1905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Pulsatile</a:t>
                      </a:r>
                      <a:endParaRPr sz="1400">
                        <a:latin typeface="Carlito"/>
                        <a:cs typeface="Carlito"/>
                      </a:endParaRPr>
                    </a:p>
                    <a:p>
                      <a:pPr marL="1797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Throbbing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40005" marB="0">
                    <a:lnL w="19050">
                      <a:solidFill>
                        <a:srgbClr val="1F487C"/>
                      </a:solidFill>
                      <a:prstDash val="solid"/>
                    </a:lnL>
                    <a:lnR w="1270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dirty="0">
                          <a:latin typeface="Carlito"/>
                          <a:cs typeface="Carlito"/>
                        </a:rPr>
                        <a:t>Excruciating/</a:t>
                      </a:r>
                      <a:endParaRPr sz="1400">
                        <a:latin typeface="Carlito"/>
                        <a:cs typeface="Carlito"/>
                      </a:endParaRPr>
                    </a:p>
                    <a:p>
                      <a:pPr marL="118745" marR="163639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dirty="0">
                          <a:latin typeface="Carlito"/>
                          <a:cs typeface="Carlito"/>
                        </a:rPr>
                        <a:t>sharp  S</a:t>
                      </a:r>
                      <a:r>
                        <a:rPr sz="1400" b="1" spc="-15" dirty="0">
                          <a:latin typeface="Carlito"/>
                          <a:cs typeface="Carlito"/>
                        </a:rPr>
                        <a:t>t</a:t>
                      </a:r>
                      <a:r>
                        <a:rPr sz="1400" b="1" spc="-5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400" b="1" dirty="0">
                          <a:latin typeface="Carlito"/>
                          <a:cs typeface="Carlito"/>
                        </a:rPr>
                        <a:t>ady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1F487C"/>
                      </a:solidFill>
                      <a:prstDash val="solid"/>
                    </a:lnL>
                    <a:lnR w="1270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dirty="0">
                          <a:latin typeface="Carlito"/>
                          <a:cs typeface="Carlito"/>
                        </a:rPr>
                        <a:t>Dull</a:t>
                      </a:r>
                      <a:endParaRPr sz="1400">
                        <a:latin typeface="Carlito"/>
                        <a:cs typeface="Carlito"/>
                      </a:endParaRPr>
                    </a:p>
                    <a:p>
                      <a:pPr marL="1384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latin typeface="Carlito"/>
                          <a:cs typeface="Carlito"/>
                        </a:rPr>
                        <a:t>Persistent</a:t>
                      </a:r>
                      <a:r>
                        <a:rPr sz="1400" b="1" spc="254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dirty="0">
                          <a:latin typeface="Carlito"/>
                          <a:cs typeface="Carlito"/>
                        </a:rPr>
                        <a:t>Tightening/</a:t>
                      </a:r>
                      <a:endParaRPr sz="1400">
                        <a:latin typeface="Carlito"/>
                        <a:cs typeface="Carlito"/>
                      </a:endParaRPr>
                    </a:p>
                    <a:p>
                      <a:pPr marL="138430">
                        <a:lnSpc>
                          <a:spcPts val="1405"/>
                        </a:lnSpc>
                        <a:spcBef>
                          <a:spcPts val="840"/>
                        </a:spcBef>
                      </a:pPr>
                      <a:r>
                        <a:rPr sz="1400" b="1" dirty="0">
                          <a:latin typeface="Carlito"/>
                          <a:cs typeface="Carlito"/>
                        </a:rPr>
                        <a:t>pressing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1F487C"/>
                      </a:solidFill>
                      <a:prstDash val="solid"/>
                    </a:lnL>
                    <a:lnR w="3810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</a:tr>
              <a:tr h="952500">
                <a:tc>
                  <a:txBody>
                    <a:bodyPr/>
                    <a:lstStyle/>
                    <a:p>
                      <a:pPr marL="120650" marR="87058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400" b="1" dirty="0">
                          <a:latin typeface="Carlito"/>
                          <a:cs typeface="Carlito"/>
                        </a:rPr>
                        <a:t>Frequ</a:t>
                      </a:r>
                      <a:r>
                        <a:rPr sz="1400" b="1" spc="-1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400" b="1" dirty="0">
                          <a:latin typeface="Carlito"/>
                          <a:cs typeface="Carlito"/>
                        </a:rPr>
                        <a:t>ncy/  </a:t>
                      </a:r>
                      <a:r>
                        <a:rPr sz="1400" b="1" spc="-5" dirty="0">
                          <a:latin typeface="Carlito"/>
                          <a:cs typeface="Carlito"/>
                        </a:rPr>
                        <a:t>duration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22225" marB="0">
                    <a:lnL w="38100">
                      <a:solidFill>
                        <a:srgbClr val="1F487C"/>
                      </a:solidFill>
                      <a:prstDash val="solid"/>
                    </a:lnL>
                    <a:lnR w="1905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2–72</a:t>
                      </a:r>
                      <a:r>
                        <a:rPr sz="1400" b="1" spc="-10" dirty="0">
                          <a:latin typeface="Carlito"/>
                          <a:cs typeface="Carlito"/>
                        </a:rPr>
                        <a:t> h/attack</a:t>
                      </a:r>
                      <a:endParaRPr sz="1400">
                        <a:latin typeface="Carlito"/>
                        <a:cs typeface="Carlito"/>
                      </a:endParaRPr>
                    </a:p>
                    <a:p>
                      <a:pPr marL="179705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Carlito"/>
                          <a:cs typeface="Carlito"/>
                        </a:rPr>
                        <a:t>1 </a:t>
                      </a:r>
                      <a:r>
                        <a:rPr sz="1400" b="1" spc="-5" dirty="0">
                          <a:latin typeface="Carlito"/>
                          <a:cs typeface="Carlito"/>
                        </a:rPr>
                        <a:t>attack/year</a:t>
                      </a:r>
                      <a:r>
                        <a:rPr sz="1400" b="1" spc="-6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spc="-5" dirty="0">
                          <a:latin typeface="Carlito"/>
                          <a:cs typeface="Carlito"/>
                        </a:rPr>
                        <a:t>to</a:t>
                      </a:r>
                      <a:endParaRPr sz="1400">
                        <a:latin typeface="Carlito"/>
                        <a:cs typeface="Carlito"/>
                      </a:endParaRPr>
                    </a:p>
                    <a:p>
                      <a:pPr marL="179705">
                        <a:lnSpc>
                          <a:spcPct val="100000"/>
                        </a:lnSpc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&gt;8 </a:t>
                      </a:r>
                      <a:r>
                        <a:rPr sz="1400" b="1" dirty="0">
                          <a:latin typeface="Carlito"/>
                          <a:cs typeface="Carlito"/>
                        </a:rPr>
                        <a:t>per</a:t>
                      </a:r>
                      <a:r>
                        <a:rPr sz="1400" b="1" spc="-3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spc="-5" dirty="0">
                          <a:latin typeface="Carlito"/>
                          <a:cs typeface="Carlito"/>
                        </a:rPr>
                        <a:t>month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1F487C"/>
                      </a:solidFill>
                      <a:prstDash val="solid"/>
                    </a:lnL>
                    <a:lnR w="1270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15–90</a:t>
                      </a:r>
                      <a:r>
                        <a:rPr sz="1400" b="1" spc="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spc="-10" dirty="0">
                          <a:latin typeface="Carlito"/>
                          <a:cs typeface="Carlito"/>
                        </a:rPr>
                        <a:t>min/attack</a:t>
                      </a:r>
                      <a:endParaRPr sz="1400">
                        <a:latin typeface="Carlito"/>
                        <a:cs typeface="Carlito"/>
                      </a:endParaRPr>
                    </a:p>
                    <a:p>
                      <a:pPr marL="118745">
                        <a:lnSpc>
                          <a:spcPct val="100000"/>
                        </a:lnSpc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1–8 attacks/day</a:t>
                      </a:r>
                      <a:endParaRPr sz="1400">
                        <a:latin typeface="Carlito"/>
                        <a:cs typeface="Carlito"/>
                      </a:endParaRPr>
                    </a:p>
                    <a:p>
                      <a:pPr marL="118745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Carlito"/>
                          <a:cs typeface="Carlito"/>
                        </a:rPr>
                        <a:t>for </a:t>
                      </a:r>
                      <a:r>
                        <a:rPr sz="1400" b="1" spc="-5" dirty="0">
                          <a:latin typeface="Carlito"/>
                          <a:cs typeface="Carlito"/>
                        </a:rPr>
                        <a:t>3–16</a:t>
                      </a:r>
                      <a:r>
                        <a:rPr sz="1400" b="1" spc="-6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spc="-10" dirty="0">
                          <a:latin typeface="Carlito"/>
                          <a:cs typeface="Carlito"/>
                        </a:rPr>
                        <a:t>weeks</a:t>
                      </a:r>
                      <a:endParaRPr sz="1400">
                        <a:latin typeface="Carlito"/>
                        <a:cs typeface="Carlito"/>
                      </a:endParaRPr>
                    </a:p>
                    <a:p>
                      <a:pPr marL="118745">
                        <a:lnSpc>
                          <a:spcPct val="100000"/>
                        </a:lnSpc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1–2</a:t>
                      </a:r>
                      <a:r>
                        <a:rPr sz="1400" b="1" spc="-4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spc="-5" dirty="0">
                          <a:latin typeface="Carlito"/>
                          <a:cs typeface="Carlito"/>
                        </a:rPr>
                        <a:t>bouts/year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1F487C"/>
                      </a:solidFill>
                      <a:prstDash val="solid"/>
                    </a:lnL>
                    <a:lnR w="1270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1384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30 min to </a:t>
                      </a:r>
                      <a:r>
                        <a:rPr sz="1400" b="1" dirty="0">
                          <a:latin typeface="Carlito"/>
                          <a:cs typeface="Carlito"/>
                        </a:rPr>
                        <a:t>7</a:t>
                      </a:r>
                      <a:r>
                        <a:rPr sz="1400" b="1" spc="-3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spc="-10" dirty="0">
                          <a:latin typeface="Carlito"/>
                          <a:cs typeface="Carlito"/>
                        </a:rPr>
                        <a:t>days</a:t>
                      </a:r>
                      <a:endParaRPr sz="1400">
                        <a:latin typeface="Carlito"/>
                        <a:cs typeface="Carlito"/>
                      </a:endParaRPr>
                    </a:p>
                    <a:p>
                      <a:pPr marL="138430">
                        <a:lnSpc>
                          <a:spcPct val="100000"/>
                        </a:lnSpc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3–4 attacks/week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L w="12700">
                      <a:solidFill>
                        <a:srgbClr val="1F487C"/>
                      </a:solidFill>
                      <a:prstDash val="solid"/>
                    </a:lnL>
                    <a:lnR w="3810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12700">
                      <a:solidFill>
                        <a:srgbClr val="1F487C"/>
                      </a:solidFill>
                      <a:prstDash val="solid"/>
                    </a:lnB>
                  </a:tcPr>
                </a:tc>
              </a:tr>
              <a:tr h="1542288">
                <a:tc>
                  <a:txBody>
                    <a:bodyPr/>
                    <a:lstStyle/>
                    <a:p>
                      <a:pPr marL="12065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Associated</a:t>
                      </a:r>
                      <a:endParaRPr sz="1400">
                        <a:latin typeface="Carlito"/>
                        <a:cs typeface="Carlito"/>
                      </a:endParaRPr>
                    </a:p>
                    <a:p>
                      <a:pPr marL="120650">
                        <a:lnSpc>
                          <a:spcPct val="100000"/>
                        </a:lnSpc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symptoms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29845" marB="0">
                    <a:lnL w="38100">
                      <a:solidFill>
                        <a:srgbClr val="1F487C"/>
                      </a:solidFill>
                      <a:prstDash val="solid"/>
                    </a:lnL>
                    <a:lnR w="1905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3810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705" marR="44069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Visual aura  Phonophobia  Photophobia  Pallor  </a:t>
                      </a:r>
                      <a:r>
                        <a:rPr sz="1400" b="1" dirty="0">
                          <a:latin typeface="Carlito"/>
                          <a:cs typeface="Carlito"/>
                        </a:rPr>
                        <a:t>Nau</a:t>
                      </a:r>
                      <a:r>
                        <a:rPr sz="1400" b="1" spc="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400" b="1" spc="-5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400" b="1" dirty="0">
                          <a:latin typeface="Carlito"/>
                          <a:cs typeface="Carlito"/>
                        </a:rPr>
                        <a:t>a/</a:t>
                      </a:r>
                      <a:r>
                        <a:rPr sz="1400" b="1" spc="-20" dirty="0">
                          <a:latin typeface="Carlito"/>
                          <a:cs typeface="Carlito"/>
                        </a:rPr>
                        <a:t>v</a:t>
                      </a:r>
                      <a:r>
                        <a:rPr sz="1400" b="1" dirty="0">
                          <a:latin typeface="Carlito"/>
                          <a:cs typeface="Carlito"/>
                        </a:rPr>
                        <a:t>omi</a:t>
                      </a:r>
                      <a:r>
                        <a:rPr sz="1400" b="1" spc="5" dirty="0">
                          <a:latin typeface="Carlito"/>
                          <a:cs typeface="Carlito"/>
                        </a:rPr>
                        <a:t>t</a:t>
                      </a:r>
                      <a:r>
                        <a:rPr sz="1400" b="1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400" b="1" spc="-10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400" b="1" dirty="0">
                          <a:latin typeface="Carlito"/>
                          <a:cs typeface="Carlito"/>
                        </a:rPr>
                        <a:t>g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29845" marB="0">
                    <a:lnL w="19050">
                      <a:solidFill>
                        <a:srgbClr val="1F487C"/>
                      </a:solidFill>
                      <a:prstDash val="solid"/>
                    </a:lnL>
                    <a:lnR w="1270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3810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Sweating</a:t>
                      </a:r>
                      <a:endParaRPr sz="1400">
                        <a:latin typeface="Carlito"/>
                        <a:cs typeface="Carlito"/>
                      </a:endParaRPr>
                    </a:p>
                    <a:p>
                      <a:pPr marL="118745" marR="886460">
                        <a:lnSpc>
                          <a:spcPct val="100000"/>
                        </a:lnSpc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Facial </a:t>
                      </a:r>
                      <a:r>
                        <a:rPr sz="1400" b="1" dirty="0">
                          <a:latin typeface="Carlito"/>
                          <a:cs typeface="Carlito"/>
                        </a:rPr>
                        <a:t>flushing  Nasal</a:t>
                      </a:r>
                      <a:r>
                        <a:rPr sz="1400" b="1" spc="-7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spc="-5" dirty="0">
                          <a:latin typeface="Carlito"/>
                          <a:cs typeface="Carlito"/>
                        </a:rPr>
                        <a:t>congestion  </a:t>
                      </a:r>
                      <a:r>
                        <a:rPr sz="1400" b="1" dirty="0">
                          <a:latin typeface="Carlito"/>
                          <a:cs typeface="Carlito"/>
                        </a:rPr>
                        <a:t>Ptosis  Lacrimation</a:t>
                      </a:r>
                      <a:endParaRPr sz="1400">
                        <a:latin typeface="Carlito"/>
                        <a:cs typeface="Carlito"/>
                      </a:endParaRPr>
                    </a:p>
                    <a:p>
                      <a:pPr marL="118745" marR="5378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Conjunctival</a:t>
                      </a:r>
                      <a:r>
                        <a:rPr sz="1400" b="1" spc="-7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dirty="0">
                          <a:latin typeface="Carlito"/>
                          <a:cs typeface="Carlito"/>
                        </a:rPr>
                        <a:t>injection  Pupillary</a:t>
                      </a:r>
                      <a:r>
                        <a:rPr sz="1400" b="1" spc="-2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spc="-5" dirty="0">
                          <a:latin typeface="Carlito"/>
                          <a:cs typeface="Carlito"/>
                        </a:rPr>
                        <a:t>changes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1F487C"/>
                      </a:solidFill>
                      <a:prstDash val="solid"/>
                    </a:lnL>
                    <a:lnR w="1270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38100">
                      <a:solidFill>
                        <a:srgbClr val="1F48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8430" algn="just">
                        <a:lnSpc>
                          <a:spcPts val="1075"/>
                        </a:lnSpc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to 1–2</a:t>
                      </a:r>
                      <a:r>
                        <a:rPr sz="1400" b="1" spc="-2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spc="-10" dirty="0">
                          <a:latin typeface="Carlito"/>
                          <a:cs typeface="Carlito"/>
                        </a:rPr>
                        <a:t>attacks/year</a:t>
                      </a:r>
                      <a:endParaRPr sz="1400">
                        <a:latin typeface="Carlito"/>
                        <a:cs typeface="Carlito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38430" marR="723900" algn="just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400" b="1" spc="-5" dirty="0">
                          <a:latin typeface="Carlito"/>
                          <a:cs typeface="Carlito"/>
                        </a:rPr>
                        <a:t>Mild photophobia  Mild</a:t>
                      </a:r>
                      <a:r>
                        <a:rPr sz="1400" b="1" spc="-7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dirty="0">
                          <a:latin typeface="Carlito"/>
                          <a:cs typeface="Carlito"/>
                        </a:rPr>
                        <a:t>phonophobia  </a:t>
                      </a:r>
                      <a:r>
                        <a:rPr sz="1400" b="1" spc="-5" dirty="0">
                          <a:latin typeface="Carlito"/>
                          <a:cs typeface="Carlito"/>
                        </a:rPr>
                        <a:t>Anorexia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L w="12700">
                      <a:solidFill>
                        <a:srgbClr val="1F487C"/>
                      </a:solidFill>
                      <a:prstDash val="solid"/>
                    </a:lnL>
                    <a:lnR w="38100">
                      <a:solidFill>
                        <a:srgbClr val="1F487C"/>
                      </a:solidFill>
                      <a:prstDash val="solid"/>
                    </a:lnR>
                    <a:lnT w="12700">
                      <a:solidFill>
                        <a:srgbClr val="1F487C"/>
                      </a:solidFill>
                      <a:prstDash val="solid"/>
                    </a:lnT>
                    <a:lnB w="38100">
                      <a:solidFill>
                        <a:srgbClr val="1F487C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328" y="530478"/>
            <a:ext cx="1036557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sng" spc="-20" dirty="0">
                <a:latin typeface="Times New Roman" pitchFamily="18" charset="0"/>
                <a:cs typeface="Times New Roman" pitchFamily="18" charset="0"/>
              </a:rPr>
              <a:t>CLASSIFICATION </a:t>
            </a:r>
            <a:r>
              <a:rPr sz="1800" b="1" u="sng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1800" b="1" u="sng" spc="-15" dirty="0">
                <a:latin typeface="Times New Roman" pitchFamily="18" charset="0"/>
                <a:cs typeface="Times New Roman" pitchFamily="18" charset="0"/>
              </a:rPr>
              <a:t>PRIMARY</a:t>
            </a:r>
            <a:r>
              <a:rPr sz="1800" b="1" u="sng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u="sng" spc="-25" dirty="0">
                <a:latin typeface="Times New Roman" pitchFamily="18" charset="0"/>
                <a:cs typeface="Times New Roman" pitchFamily="18" charset="0"/>
              </a:rPr>
              <a:t>HEADACHE</a:t>
            </a:r>
            <a:endParaRPr sz="18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0" y="1523961"/>
            <a:ext cx="7601087" cy="1980927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55600" indent="-342900">
              <a:lnSpc>
                <a:spcPct val="150000"/>
              </a:lnSpc>
              <a:spcBef>
                <a:spcPts val="775"/>
              </a:spcBef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Migraine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675"/>
              </a:spcBef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Tension-type</a:t>
            </a:r>
            <a:r>
              <a:rPr spc="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headache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675"/>
              </a:spcBef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Trigeminal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autonomic</a:t>
            </a:r>
            <a:r>
              <a:rPr spc="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cephalalgias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670"/>
              </a:spcBef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4. Other primary headache</a:t>
            </a:r>
            <a:r>
              <a:rPr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disorders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915" y="175260"/>
            <a:ext cx="11292384" cy="6400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60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532208" cy="53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650" y="212547"/>
            <a:ext cx="60986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spc="-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CHRONIC </a:t>
            </a:r>
            <a:r>
              <a:rPr sz="1800" spc="-7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DAILY</a:t>
            </a:r>
            <a:r>
              <a:rPr sz="1800" spc="-7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2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HEADACHE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699261"/>
            <a:ext cx="10415520" cy="156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rlito"/>
                <a:cs typeface="Carlito"/>
              </a:rPr>
              <a:t>Headache </a:t>
            </a:r>
            <a:r>
              <a:rPr sz="2400" spc="-5" dirty="0">
                <a:latin typeface="Carlito"/>
                <a:cs typeface="Carlito"/>
              </a:rPr>
              <a:t>occurring on </a:t>
            </a:r>
            <a:r>
              <a:rPr sz="2400" dirty="0">
                <a:latin typeface="Carlito"/>
                <a:cs typeface="Carlito"/>
              </a:rPr>
              <a:t>15 </a:t>
            </a:r>
            <a:r>
              <a:rPr sz="2400" spc="-5" dirty="0">
                <a:latin typeface="Carlito"/>
                <a:cs typeface="Carlito"/>
              </a:rPr>
              <a:t>or </a:t>
            </a:r>
            <a:r>
              <a:rPr sz="2400" spc="-10" dirty="0">
                <a:latin typeface="Carlito"/>
                <a:cs typeface="Carlito"/>
              </a:rPr>
              <a:t>more </a:t>
            </a:r>
            <a:r>
              <a:rPr sz="2400" spc="-20" dirty="0">
                <a:latin typeface="Carlito"/>
                <a:cs typeface="Carlito"/>
              </a:rPr>
              <a:t>days </a:t>
            </a:r>
            <a:r>
              <a:rPr sz="2400" dirty="0">
                <a:latin typeface="Carlito"/>
                <a:cs typeface="Carlito"/>
              </a:rPr>
              <a:t>per </a:t>
            </a:r>
            <a:r>
              <a:rPr sz="2400" spc="-5" dirty="0">
                <a:latin typeface="Carlito"/>
                <a:cs typeface="Carlito"/>
              </a:rPr>
              <a:t>month </a:t>
            </a:r>
            <a:r>
              <a:rPr sz="2400" spc="-20" dirty="0">
                <a:latin typeface="Carlito"/>
                <a:cs typeface="Carlito"/>
              </a:rPr>
              <a:t>for </a:t>
            </a:r>
            <a:r>
              <a:rPr sz="2400" spc="-15" dirty="0">
                <a:latin typeface="Carlito"/>
                <a:cs typeface="Carlito"/>
              </a:rPr>
              <a:t>more  </a:t>
            </a:r>
            <a:r>
              <a:rPr sz="2400" dirty="0">
                <a:latin typeface="Carlito"/>
                <a:cs typeface="Carlito"/>
              </a:rPr>
              <a:t>than 3</a:t>
            </a:r>
            <a:r>
              <a:rPr sz="2400" spc="-2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months</a:t>
            </a:r>
            <a:endParaRPr sz="2400">
              <a:latin typeface="Carlito"/>
              <a:cs typeface="Carlito"/>
            </a:endParaRPr>
          </a:p>
          <a:p>
            <a:pPr marL="355600" marR="94615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rlito"/>
                <a:cs typeface="Carlito"/>
              </a:rPr>
              <a:t>4% of </a:t>
            </a:r>
            <a:r>
              <a:rPr sz="2400" dirty="0">
                <a:latin typeface="Carlito"/>
                <a:cs typeface="Carlito"/>
              </a:rPr>
              <a:t>adults </a:t>
            </a:r>
            <a:r>
              <a:rPr sz="2400" spc="-20" dirty="0">
                <a:latin typeface="Carlito"/>
                <a:cs typeface="Carlito"/>
              </a:rPr>
              <a:t>have </a:t>
            </a:r>
            <a:r>
              <a:rPr sz="2400" spc="-5" dirty="0">
                <a:latin typeface="Carlito"/>
                <a:cs typeface="Carlito"/>
              </a:rPr>
              <a:t>daily or near-daily headache. Daily  headache </a:t>
            </a:r>
            <a:r>
              <a:rPr sz="2400" spc="-20" dirty="0">
                <a:latin typeface="Carlito"/>
                <a:cs typeface="Carlito"/>
              </a:rPr>
              <a:t>may </a:t>
            </a:r>
            <a:r>
              <a:rPr sz="2400" spc="-5" dirty="0">
                <a:latin typeface="Carlito"/>
                <a:cs typeface="Carlito"/>
              </a:rPr>
              <a:t>be </a:t>
            </a:r>
            <a:r>
              <a:rPr sz="2400" dirty="0">
                <a:latin typeface="Carlito"/>
                <a:cs typeface="Carlito"/>
              </a:rPr>
              <a:t>primary </a:t>
            </a:r>
            <a:r>
              <a:rPr sz="2400" spc="-5" dirty="0">
                <a:latin typeface="Carlito"/>
                <a:cs typeface="Carlito"/>
              </a:rPr>
              <a:t>or</a:t>
            </a:r>
            <a:r>
              <a:rPr sz="2400" spc="-4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secondary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18883" y="2286000"/>
            <a:ext cx="9626046" cy="426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6033" y="530478"/>
            <a:ext cx="8894456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NEW </a:t>
            </a:r>
            <a:r>
              <a:rPr sz="1800" spc="-8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DAILY </a:t>
            </a:r>
            <a:r>
              <a:rPr sz="1800" spc="-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PERSISTENT</a:t>
            </a:r>
            <a:r>
              <a:rPr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HEADACHE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613661"/>
            <a:ext cx="10241152" cy="29059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56845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rlito"/>
                <a:cs typeface="Carlito"/>
              </a:rPr>
              <a:t>Presents </a:t>
            </a:r>
            <a:r>
              <a:rPr sz="2400" dirty="0">
                <a:latin typeface="Carlito"/>
                <a:cs typeface="Carlito"/>
              </a:rPr>
              <a:t>with </a:t>
            </a:r>
            <a:r>
              <a:rPr sz="2400" spc="-5" dirty="0">
                <a:latin typeface="Carlito"/>
                <a:cs typeface="Carlito"/>
              </a:rPr>
              <a:t>headache on </a:t>
            </a:r>
            <a:r>
              <a:rPr sz="2400" spc="-10" dirty="0">
                <a:latin typeface="Carlito"/>
                <a:cs typeface="Carlito"/>
              </a:rPr>
              <a:t>most </a:t>
            </a:r>
            <a:r>
              <a:rPr sz="2400" dirty="0">
                <a:latin typeface="Carlito"/>
                <a:cs typeface="Carlito"/>
              </a:rPr>
              <a:t>if </a:t>
            </a:r>
            <a:r>
              <a:rPr sz="2400" spc="-5" dirty="0">
                <a:latin typeface="Carlito"/>
                <a:cs typeface="Carlito"/>
              </a:rPr>
              <a:t>not </a:t>
            </a:r>
            <a:r>
              <a:rPr sz="2400" dirty="0">
                <a:latin typeface="Carlito"/>
                <a:cs typeface="Carlito"/>
              </a:rPr>
              <a:t>all </a:t>
            </a:r>
            <a:r>
              <a:rPr sz="2400" spc="-20" dirty="0">
                <a:latin typeface="Carlito"/>
                <a:cs typeface="Carlito"/>
              </a:rPr>
              <a:t>days </a:t>
            </a:r>
            <a:r>
              <a:rPr sz="2400" dirty="0">
                <a:latin typeface="Carlito"/>
                <a:cs typeface="Carlito"/>
              </a:rPr>
              <a:t>and the  </a:t>
            </a:r>
            <a:r>
              <a:rPr sz="2400" spc="-10" dirty="0">
                <a:latin typeface="Carlito"/>
                <a:cs typeface="Carlito"/>
              </a:rPr>
              <a:t>patient can </a:t>
            </a:r>
            <a:r>
              <a:rPr sz="2400" spc="-20" dirty="0">
                <a:latin typeface="Carlito"/>
                <a:cs typeface="Carlito"/>
              </a:rPr>
              <a:t>clearly, </a:t>
            </a:r>
            <a:r>
              <a:rPr sz="2400" dirty="0">
                <a:latin typeface="Carlito"/>
                <a:cs typeface="Carlito"/>
              </a:rPr>
              <a:t>and </a:t>
            </a:r>
            <a:r>
              <a:rPr sz="2400" spc="-10" dirty="0">
                <a:latin typeface="Carlito"/>
                <a:cs typeface="Carlito"/>
              </a:rPr>
              <a:t>often </a:t>
            </a:r>
            <a:r>
              <a:rPr sz="2400" spc="-25" dirty="0">
                <a:latin typeface="Carlito"/>
                <a:cs typeface="Carlito"/>
              </a:rPr>
              <a:t>vividly, </a:t>
            </a:r>
            <a:r>
              <a:rPr sz="2400" spc="-10" dirty="0">
                <a:latin typeface="Carlito"/>
                <a:cs typeface="Carlito"/>
              </a:rPr>
              <a:t>recall </a:t>
            </a:r>
            <a:r>
              <a:rPr sz="2400" dirty="0">
                <a:latin typeface="Carlito"/>
                <a:cs typeface="Carlito"/>
              </a:rPr>
              <a:t>the </a:t>
            </a:r>
            <a:r>
              <a:rPr sz="2400" spc="-5" dirty="0">
                <a:latin typeface="Carlito"/>
                <a:cs typeface="Carlito"/>
              </a:rPr>
              <a:t>moment of  onset.</a:t>
            </a:r>
            <a:endParaRPr sz="2400">
              <a:latin typeface="Carlito"/>
              <a:cs typeface="Carlito"/>
            </a:endParaRPr>
          </a:p>
          <a:p>
            <a:pPr marL="355600" marR="16637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rlito"/>
                <a:cs typeface="Carlito"/>
              </a:rPr>
              <a:t>Headache usually begins </a:t>
            </a:r>
            <a:r>
              <a:rPr sz="2400" spc="-20" dirty="0">
                <a:latin typeface="Carlito"/>
                <a:cs typeface="Carlito"/>
              </a:rPr>
              <a:t>abruptly, </a:t>
            </a:r>
            <a:r>
              <a:rPr sz="2400" spc="-5" dirty="0">
                <a:latin typeface="Carlito"/>
                <a:cs typeface="Carlito"/>
              </a:rPr>
              <a:t>but </a:t>
            </a:r>
            <a:r>
              <a:rPr sz="2400" spc="-10" dirty="0">
                <a:latin typeface="Carlito"/>
                <a:cs typeface="Carlito"/>
              </a:rPr>
              <a:t>onset </a:t>
            </a:r>
            <a:r>
              <a:rPr sz="2400" spc="-15" dirty="0">
                <a:latin typeface="Carlito"/>
                <a:cs typeface="Carlito"/>
              </a:rPr>
              <a:t>may </a:t>
            </a:r>
            <a:r>
              <a:rPr sz="2400" spc="-5" dirty="0">
                <a:latin typeface="Carlito"/>
                <a:cs typeface="Carlito"/>
              </a:rPr>
              <a:t>be </a:t>
            </a:r>
            <a:r>
              <a:rPr sz="2400" spc="-10" dirty="0">
                <a:latin typeface="Carlito"/>
                <a:cs typeface="Carlito"/>
              </a:rPr>
              <a:t>more  gradual;</a:t>
            </a:r>
            <a:endParaRPr sz="2400">
              <a:latin typeface="Carlito"/>
              <a:cs typeface="Carlito"/>
            </a:endParaRPr>
          </a:p>
          <a:p>
            <a:pPr marL="355600" marR="508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latin typeface="Carlito"/>
                <a:cs typeface="Carlito"/>
              </a:rPr>
              <a:t>Evolution over </a:t>
            </a:r>
            <a:r>
              <a:rPr sz="2400" dirty="0">
                <a:latin typeface="Carlito"/>
                <a:cs typeface="Carlito"/>
              </a:rPr>
              <a:t>3 </a:t>
            </a:r>
            <a:r>
              <a:rPr sz="2400" spc="-20" dirty="0">
                <a:latin typeface="Carlito"/>
                <a:cs typeface="Carlito"/>
              </a:rPr>
              <a:t>days </a:t>
            </a:r>
            <a:r>
              <a:rPr sz="2400" spc="-5" dirty="0">
                <a:latin typeface="Carlito"/>
                <a:cs typeface="Carlito"/>
              </a:rPr>
              <a:t>has </a:t>
            </a:r>
            <a:r>
              <a:rPr sz="2400" dirty="0">
                <a:latin typeface="Carlito"/>
                <a:cs typeface="Carlito"/>
              </a:rPr>
              <a:t>been </a:t>
            </a:r>
            <a:r>
              <a:rPr sz="2400" spc="-10" dirty="0">
                <a:latin typeface="Carlito"/>
                <a:cs typeface="Carlito"/>
              </a:rPr>
              <a:t>proposed </a:t>
            </a:r>
            <a:r>
              <a:rPr sz="2400" dirty="0">
                <a:latin typeface="Carlito"/>
                <a:cs typeface="Carlito"/>
              </a:rPr>
              <a:t>as </a:t>
            </a:r>
            <a:r>
              <a:rPr sz="2400" spc="-5" dirty="0">
                <a:latin typeface="Carlito"/>
                <a:cs typeface="Carlito"/>
              </a:rPr>
              <a:t>the upper </a:t>
            </a:r>
            <a:r>
              <a:rPr sz="2400" dirty="0">
                <a:latin typeface="Carlito"/>
                <a:cs typeface="Carlito"/>
              </a:rPr>
              <a:t>limit  </a:t>
            </a:r>
            <a:r>
              <a:rPr sz="2400" spc="-20" dirty="0">
                <a:latin typeface="Carlito"/>
                <a:cs typeface="Carlito"/>
              </a:rPr>
              <a:t>for </a:t>
            </a:r>
            <a:r>
              <a:rPr sz="2400" dirty="0">
                <a:latin typeface="Carlito"/>
                <a:cs typeface="Carlito"/>
              </a:rPr>
              <a:t>this</a:t>
            </a:r>
            <a:r>
              <a:rPr sz="2400" spc="5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syndrome.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rlito"/>
                <a:cs typeface="Carlito"/>
              </a:rPr>
              <a:t>Primary NDPH </a:t>
            </a:r>
            <a:r>
              <a:rPr sz="2400" spc="-10" dirty="0">
                <a:latin typeface="Carlito"/>
                <a:cs typeface="Carlito"/>
              </a:rPr>
              <a:t>occurs </a:t>
            </a:r>
            <a:r>
              <a:rPr sz="2400" dirty="0">
                <a:latin typeface="Carlito"/>
                <a:cs typeface="Carlito"/>
              </a:rPr>
              <a:t>in </a:t>
            </a:r>
            <a:r>
              <a:rPr sz="2400" spc="-5" dirty="0">
                <a:latin typeface="Carlito"/>
                <a:cs typeface="Carlito"/>
              </a:rPr>
              <a:t>both </a:t>
            </a:r>
            <a:r>
              <a:rPr sz="2400" dirty="0">
                <a:latin typeface="Carlito"/>
                <a:cs typeface="Carlito"/>
              </a:rPr>
              <a:t>males and</a:t>
            </a:r>
            <a:r>
              <a:rPr sz="2400" spc="-45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females.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rlito"/>
                <a:cs typeface="Carlito"/>
              </a:rPr>
              <a:t>Some </a:t>
            </a:r>
            <a:r>
              <a:rPr sz="2400" spc="-10" dirty="0">
                <a:latin typeface="Carlito"/>
                <a:cs typeface="Carlito"/>
              </a:rPr>
              <a:t>patients </a:t>
            </a:r>
            <a:r>
              <a:rPr sz="2400" spc="-20" dirty="0">
                <a:latin typeface="Carlito"/>
                <a:cs typeface="Carlito"/>
              </a:rPr>
              <a:t>have </a:t>
            </a:r>
            <a:r>
              <a:rPr sz="2400" dirty="0">
                <a:latin typeface="Carlito"/>
                <a:cs typeface="Carlito"/>
              </a:rPr>
              <a:t>a </a:t>
            </a:r>
            <a:r>
              <a:rPr sz="2400" spc="-10" dirty="0">
                <a:latin typeface="Carlito"/>
                <a:cs typeface="Carlito"/>
              </a:rPr>
              <a:t>previous history </a:t>
            </a:r>
            <a:r>
              <a:rPr sz="2400" spc="-5" dirty="0">
                <a:latin typeface="Carlito"/>
                <a:cs typeface="Carlito"/>
              </a:rPr>
              <a:t>of</a:t>
            </a:r>
            <a:r>
              <a:rPr sz="2400" spc="-2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migraine.</a:t>
            </a:r>
            <a:endParaRPr sz="2400">
              <a:latin typeface="Carlito"/>
              <a:cs typeface="Carlito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400" y="5266182"/>
            <a:ext cx="10640674" cy="96393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625"/>
              </a:spcBef>
              <a:buFont typeface="Arial"/>
              <a:buChar char="•"/>
              <a:tabLst>
                <a:tab pos="354965" algn="l"/>
                <a:tab pos="355600" algn="l"/>
                <a:tab pos="5641340" algn="l"/>
              </a:tabLst>
            </a:pPr>
            <a:r>
              <a:rPr sz="2200" spc="-25" dirty="0">
                <a:latin typeface="Carlito"/>
                <a:cs typeface="Carlito"/>
              </a:rPr>
              <a:t>Treatment </a:t>
            </a:r>
            <a:r>
              <a:rPr sz="2200" spc="-5" dirty="0">
                <a:latin typeface="Carlito"/>
                <a:cs typeface="Carlito"/>
              </a:rPr>
              <a:t>of </a:t>
            </a:r>
            <a:r>
              <a:rPr sz="2200" spc="-10" dirty="0">
                <a:latin typeface="Carlito"/>
                <a:cs typeface="Carlito"/>
              </a:rPr>
              <a:t>migrainous-type</a:t>
            </a:r>
            <a:r>
              <a:rPr sz="2200" spc="100" dirty="0">
                <a:latin typeface="Carlito"/>
                <a:cs typeface="Carlito"/>
              </a:rPr>
              <a:t> </a:t>
            </a:r>
            <a:r>
              <a:rPr sz="2200" spc="-5" dirty="0">
                <a:latin typeface="Carlito"/>
                <a:cs typeface="Carlito"/>
              </a:rPr>
              <a:t>primary</a:t>
            </a:r>
            <a:r>
              <a:rPr sz="2200" spc="20" dirty="0">
                <a:latin typeface="Carlito"/>
                <a:cs typeface="Carlito"/>
              </a:rPr>
              <a:t> </a:t>
            </a:r>
            <a:r>
              <a:rPr sz="2200" spc="-5" dirty="0">
                <a:latin typeface="Carlito"/>
                <a:cs typeface="Carlito"/>
              </a:rPr>
              <a:t>NDPH-	</a:t>
            </a:r>
            <a:r>
              <a:rPr sz="2200" spc="-15" dirty="0">
                <a:latin typeface="Carlito"/>
                <a:cs typeface="Carlito"/>
              </a:rPr>
              <a:t>preventive</a:t>
            </a:r>
            <a:r>
              <a:rPr sz="2200" spc="-55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therapies  </a:t>
            </a:r>
            <a:r>
              <a:rPr sz="2200" spc="-20" dirty="0">
                <a:latin typeface="Carlito"/>
                <a:cs typeface="Carlito"/>
              </a:rPr>
              <a:t>effective </a:t>
            </a:r>
            <a:r>
              <a:rPr sz="2200" spc="-5" dirty="0">
                <a:latin typeface="Carlito"/>
                <a:cs typeface="Carlito"/>
              </a:rPr>
              <a:t>in</a:t>
            </a:r>
            <a:r>
              <a:rPr sz="2200" spc="25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migraine.</a:t>
            </a:r>
            <a:endParaRPr sz="2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  <a:tab pos="2743835" algn="l"/>
              </a:tabLst>
            </a:pPr>
            <a:r>
              <a:rPr sz="2200" spc="-10" dirty="0">
                <a:latin typeface="Carlito"/>
                <a:cs typeface="Carlito"/>
              </a:rPr>
              <a:t>Featureless</a:t>
            </a:r>
            <a:r>
              <a:rPr sz="2200" spc="10" dirty="0">
                <a:latin typeface="Carlito"/>
                <a:cs typeface="Carlito"/>
              </a:rPr>
              <a:t> </a:t>
            </a:r>
            <a:r>
              <a:rPr sz="2200" spc="-5" dirty="0">
                <a:latin typeface="Carlito"/>
                <a:cs typeface="Carlito"/>
              </a:rPr>
              <a:t>NDPH</a:t>
            </a:r>
            <a:r>
              <a:rPr sz="2200" spc="10" dirty="0">
                <a:latin typeface="Carlito"/>
                <a:cs typeface="Carlito"/>
              </a:rPr>
              <a:t> </a:t>
            </a:r>
            <a:r>
              <a:rPr sz="2200" spc="-5" dirty="0">
                <a:latin typeface="Carlito"/>
                <a:cs typeface="Carlito"/>
              </a:rPr>
              <a:t>is	</a:t>
            </a:r>
            <a:r>
              <a:rPr sz="2200" spc="-10" dirty="0">
                <a:latin typeface="Carlito"/>
                <a:cs typeface="Carlito"/>
              </a:rPr>
              <a:t>most </a:t>
            </a:r>
            <a:r>
              <a:rPr sz="2200" spc="-15" dirty="0">
                <a:latin typeface="Carlito"/>
                <a:cs typeface="Carlito"/>
              </a:rPr>
              <a:t>refractory </a:t>
            </a:r>
            <a:r>
              <a:rPr sz="2200" spc="-20" dirty="0">
                <a:latin typeface="Carlito"/>
                <a:cs typeface="Carlito"/>
              </a:rPr>
              <a:t>to</a:t>
            </a:r>
            <a:r>
              <a:rPr sz="2200" spc="40" dirty="0">
                <a:latin typeface="Carlito"/>
                <a:cs typeface="Carlito"/>
              </a:rPr>
              <a:t> </a:t>
            </a:r>
            <a:r>
              <a:rPr sz="2200" spc="-15" dirty="0">
                <a:latin typeface="Carlito"/>
                <a:cs typeface="Carlito"/>
              </a:rPr>
              <a:t>treatment.</a:t>
            </a:r>
            <a:endParaRPr sz="2200">
              <a:latin typeface="Carlito"/>
              <a:cs typeface="Carli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09441" y="228600"/>
            <a:ext cx="10434970" cy="4572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63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5556" y="0"/>
            <a:ext cx="97899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3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MEDICATION-OVERUSE HEADACHE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869950"/>
            <a:ext cx="10647447" cy="4987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latin typeface="Carlito"/>
                <a:cs typeface="Carlito"/>
              </a:rPr>
              <a:t>Diagnostic</a:t>
            </a:r>
            <a:r>
              <a:rPr sz="2200" b="1" spc="10" dirty="0">
                <a:latin typeface="Carlito"/>
                <a:cs typeface="Carlito"/>
              </a:rPr>
              <a:t> </a:t>
            </a:r>
            <a:r>
              <a:rPr sz="2200" b="1" spc="-10" dirty="0">
                <a:latin typeface="Carlito"/>
                <a:cs typeface="Carlito"/>
              </a:rPr>
              <a:t>criteria:</a:t>
            </a:r>
            <a:endParaRPr sz="2200">
              <a:latin typeface="Carlito"/>
              <a:cs typeface="Carlito"/>
            </a:endParaRPr>
          </a:p>
          <a:p>
            <a:pPr marL="355600" marR="421005" indent="-342900">
              <a:lnSpc>
                <a:spcPts val="2110"/>
              </a:lnSpc>
              <a:spcBef>
                <a:spcPts val="50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dirty="0">
                <a:latin typeface="Carlito"/>
                <a:cs typeface="Carlito"/>
              </a:rPr>
              <a:t>A. </a:t>
            </a:r>
            <a:r>
              <a:rPr sz="2200" spc="-5" dirty="0">
                <a:latin typeface="Carlito"/>
                <a:cs typeface="Carlito"/>
              </a:rPr>
              <a:t>Headache occurring </a:t>
            </a:r>
            <a:r>
              <a:rPr sz="2200" dirty="0">
                <a:latin typeface="Carlito"/>
                <a:cs typeface="Carlito"/>
              </a:rPr>
              <a:t>on </a:t>
            </a:r>
            <a:r>
              <a:rPr sz="2200" spc="-5" dirty="0">
                <a:latin typeface="Carlito"/>
                <a:cs typeface="Carlito"/>
              </a:rPr>
              <a:t>15 </a:t>
            </a:r>
            <a:r>
              <a:rPr sz="2200" spc="-20" dirty="0">
                <a:latin typeface="Carlito"/>
                <a:cs typeface="Carlito"/>
              </a:rPr>
              <a:t>days </a:t>
            </a:r>
            <a:r>
              <a:rPr sz="2200" spc="-10" dirty="0">
                <a:latin typeface="Carlito"/>
                <a:cs typeface="Carlito"/>
              </a:rPr>
              <a:t>per month </a:t>
            </a:r>
            <a:r>
              <a:rPr sz="2200" spc="-5" dirty="0">
                <a:latin typeface="Carlito"/>
                <a:cs typeface="Carlito"/>
              </a:rPr>
              <a:t>in a </a:t>
            </a:r>
            <a:r>
              <a:rPr sz="2200" spc="-15" dirty="0">
                <a:latin typeface="Carlito"/>
                <a:cs typeface="Carlito"/>
              </a:rPr>
              <a:t>patient </a:t>
            </a:r>
            <a:r>
              <a:rPr sz="2200" spc="-5" dirty="0">
                <a:latin typeface="Carlito"/>
                <a:cs typeface="Carlito"/>
              </a:rPr>
              <a:t>with a  </a:t>
            </a:r>
            <a:r>
              <a:rPr sz="2200" spc="-15" dirty="0">
                <a:latin typeface="Carlito"/>
                <a:cs typeface="Carlito"/>
              </a:rPr>
              <a:t>pre-existing </a:t>
            </a:r>
            <a:r>
              <a:rPr sz="2200" spc="-10" dirty="0">
                <a:latin typeface="Carlito"/>
                <a:cs typeface="Carlito"/>
              </a:rPr>
              <a:t>headache</a:t>
            </a:r>
            <a:r>
              <a:rPr sz="2200" spc="5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disorder</a:t>
            </a:r>
            <a:endParaRPr sz="2200">
              <a:latin typeface="Carlito"/>
              <a:cs typeface="Carlito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400">
              <a:latin typeface="Carlito"/>
              <a:cs typeface="Carlito"/>
            </a:endParaRPr>
          </a:p>
          <a:p>
            <a:pPr marL="355600" marR="55880" indent="-342900">
              <a:lnSpc>
                <a:spcPct val="9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dirty="0">
                <a:latin typeface="Carlito"/>
                <a:cs typeface="Carlito"/>
              </a:rPr>
              <a:t>B. </a:t>
            </a:r>
            <a:r>
              <a:rPr sz="2200" spc="-10" dirty="0">
                <a:latin typeface="Carlito"/>
                <a:cs typeface="Carlito"/>
              </a:rPr>
              <a:t>Regular overuse </a:t>
            </a:r>
            <a:r>
              <a:rPr sz="2200" spc="-20" dirty="0">
                <a:latin typeface="Carlito"/>
                <a:cs typeface="Carlito"/>
              </a:rPr>
              <a:t>for </a:t>
            </a:r>
            <a:r>
              <a:rPr sz="2200" spc="-5" dirty="0">
                <a:latin typeface="Carlito"/>
                <a:cs typeface="Carlito"/>
              </a:rPr>
              <a:t>&gt;3 </a:t>
            </a:r>
            <a:r>
              <a:rPr sz="2200" spc="-10" dirty="0">
                <a:latin typeface="Carlito"/>
                <a:cs typeface="Carlito"/>
              </a:rPr>
              <a:t>months </a:t>
            </a:r>
            <a:r>
              <a:rPr sz="2200" spc="-5" dirty="0">
                <a:latin typeface="Carlito"/>
                <a:cs typeface="Carlito"/>
              </a:rPr>
              <a:t>of one </a:t>
            </a:r>
            <a:r>
              <a:rPr sz="2200" dirty="0">
                <a:latin typeface="Carlito"/>
                <a:cs typeface="Carlito"/>
              </a:rPr>
              <a:t>or </a:t>
            </a:r>
            <a:r>
              <a:rPr sz="2200" spc="-10" dirty="0">
                <a:latin typeface="Carlito"/>
                <a:cs typeface="Carlito"/>
              </a:rPr>
              <a:t>more </a:t>
            </a:r>
            <a:r>
              <a:rPr sz="2200" spc="-5" dirty="0">
                <a:latin typeface="Carlito"/>
                <a:cs typeface="Carlito"/>
              </a:rPr>
              <a:t>drugs </a:t>
            </a:r>
            <a:r>
              <a:rPr sz="2200" spc="-10" dirty="0">
                <a:latin typeface="Carlito"/>
                <a:cs typeface="Carlito"/>
              </a:rPr>
              <a:t>that </a:t>
            </a:r>
            <a:r>
              <a:rPr sz="2200" spc="-15" dirty="0">
                <a:latin typeface="Carlito"/>
                <a:cs typeface="Carlito"/>
              </a:rPr>
              <a:t>can </a:t>
            </a:r>
            <a:r>
              <a:rPr sz="2200" spc="-10" dirty="0">
                <a:latin typeface="Carlito"/>
                <a:cs typeface="Carlito"/>
              </a:rPr>
              <a:t>be  </a:t>
            </a:r>
            <a:r>
              <a:rPr sz="2200" spc="-25" dirty="0">
                <a:latin typeface="Carlito"/>
                <a:cs typeface="Carlito"/>
              </a:rPr>
              <a:t>taken </a:t>
            </a:r>
            <a:r>
              <a:rPr sz="2200" spc="-15" dirty="0">
                <a:latin typeface="Carlito"/>
                <a:cs typeface="Carlito"/>
              </a:rPr>
              <a:t>for </a:t>
            </a:r>
            <a:r>
              <a:rPr sz="2200" spc="-10" dirty="0">
                <a:latin typeface="Carlito"/>
                <a:cs typeface="Carlito"/>
              </a:rPr>
              <a:t>acute and/or </a:t>
            </a:r>
            <a:r>
              <a:rPr sz="2200" spc="-15" dirty="0">
                <a:latin typeface="Carlito"/>
                <a:cs typeface="Carlito"/>
              </a:rPr>
              <a:t>symptomatic treatment </a:t>
            </a:r>
            <a:r>
              <a:rPr sz="2200" spc="-5" dirty="0">
                <a:latin typeface="Carlito"/>
                <a:cs typeface="Carlito"/>
              </a:rPr>
              <a:t>of </a:t>
            </a:r>
            <a:r>
              <a:rPr sz="2200" spc="-10" dirty="0">
                <a:latin typeface="Carlito"/>
                <a:cs typeface="Carlito"/>
              </a:rPr>
              <a:t>headache  </a:t>
            </a:r>
            <a:r>
              <a:rPr sz="2200" spc="-5" dirty="0">
                <a:latin typeface="Carlito"/>
                <a:cs typeface="Carlito"/>
              </a:rPr>
              <a:t>1.Regular </a:t>
            </a:r>
            <a:r>
              <a:rPr sz="2200" spc="-25" dirty="0">
                <a:latin typeface="Carlito"/>
                <a:cs typeface="Carlito"/>
              </a:rPr>
              <a:t>intake </a:t>
            </a:r>
            <a:r>
              <a:rPr sz="2200" dirty="0">
                <a:latin typeface="Carlito"/>
                <a:cs typeface="Carlito"/>
              </a:rPr>
              <a:t>of </a:t>
            </a:r>
            <a:r>
              <a:rPr sz="2200" spc="-10" dirty="0">
                <a:latin typeface="Carlito"/>
                <a:cs typeface="Carlito"/>
              </a:rPr>
              <a:t>ergotamine </a:t>
            </a:r>
            <a:r>
              <a:rPr sz="2200" dirty="0">
                <a:latin typeface="Carlito"/>
                <a:cs typeface="Carlito"/>
              </a:rPr>
              <a:t>on </a:t>
            </a:r>
            <a:r>
              <a:rPr sz="2200" spc="-5" dirty="0">
                <a:latin typeface="Carlito"/>
                <a:cs typeface="Carlito"/>
              </a:rPr>
              <a:t>10 </a:t>
            </a:r>
            <a:r>
              <a:rPr sz="2200" spc="-20" dirty="0">
                <a:latin typeface="Carlito"/>
                <a:cs typeface="Carlito"/>
              </a:rPr>
              <a:t>days </a:t>
            </a:r>
            <a:r>
              <a:rPr sz="2200" spc="-10" dirty="0">
                <a:latin typeface="Carlito"/>
                <a:cs typeface="Carlito"/>
              </a:rPr>
              <a:t>per month </a:t>
            </a:r>
            <a:r>
              <a:rPr sz="2200" spc="-15" dirty="0">
                <a:latin typeface="Carlito"/>
                <a:cs typeface="Carlito"/>
              </a:rPr>
              <a:t>for</a:t>
            </a:r>
            <a:r>
              <a:rPr sz="2200" spc="80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&gt;3</a:t>
            </a:r>
            <a:endParaRPr sz="2200">
              <a:latin typeface="Carlito"/>
              <a:cs typeface="Carlito"/>
            </a:endParaRPr>
          </a:p>
          <a:p>
            <a:pPr marL="12700">
              <a:lnSpc>
                <a:spcPts val="2110"/>
              </a:lnSpc>
            </a:pPr>
            <a:r>
              <a:rPr sz="2200" spc="-10" dirty="0">
                <a:latin typeface="Carlito"/>
                <a:cs typeface="Carlito"/>
              </a:rPr>
              <a:t>months.</a:t>
            </a:r>
            <a:endParaRPr sz="2200">
              <a:latin typeface="Carlito"/>
              <a:cs typeface="Carlito"/>
            </a:endParaRPr>
          </a:p>
          <a:p>
            <a:pPr marL="668020" lvl="1" indent="-274955">
              <a:lnSpc>
                <a:spcPts val="2375"/>
              </a:lnSpc>
              <a:buAutoNum type="arabicPeriod" startAt="2"/>
              <a:tabLst>
                <a:tab pos="668655" algn="l"/>
              </a:tabLst>
            </a:pPr>
            <a:r>
              <a:rPr sz="2200" spc="-10" dirty="0">
                <a:latin typeface="Carlito"/>
                <a:cs typeface="Carlito"/>
              </a:rPr>
              <a:t>Regular </a:t>
            </a:r>
            <a:r>
              <a:rPr sz="2200" spc="-25" dirty="0">
                <a:latin typeface="Carlito"/>
                <a:cs typeface="Carlito"/>
              </a:rPr>
              <a:t>intake </a:t>
            </a:r>
            <a:r>
              <a:rPr sz="2200" spc="-5" dirty="0">
                <a:latin typeface="Carlito"/>
                <a:cs typeface="Carlito"/>
              </a:rPr>
              <a:t>of one </a:t>
            </a:r>
            <a:r>
              <a:rPr sz="2200" dirty="0">
                <a:latin typeface="Carlito"/>
                <a:cs typeface="Carlito"/>
              </a:rPr>
              <a:t>or </a:t>
            </a:r>
            <a:r>
              <a:rPr sz="2200" spc="-10" dirty="0">
                <a:latin typeface="Carlito"/>
                <a:cs typeface="Carlito"/>
              </a:rPr>
              <a:t>more triptans, </a:t>
            </a:r>
            <a:r>
              <a:rPr sz="2200" spc="-5" dirty="0">
                <a:latin typeface="Carlito"/>
                <a:cs typeface="Carlito"/>
              </a:rPr>
              <a:t>in </a:t>
            </a:r>
            <a:r>
              <a:rPr sz="2200" spc="-15" dirty="0">
                <a:latin typeface="Carlito"/>
                <a:cs typeface="Carlito"/>
              </a:rPr>
              <a:t>any </a:t>
            </a:r>
            <a:r>
              <a:rPr sz="2200" spc="-10" dirty="0">
                <a:latin typeface="Carlito"/>
                <a:cs typeface="Carlito"/>
              </a:rPr>
              <a:t>formulation, </a:t>
            </a:r>
            <a:r>
              <a:rPr sz="2200" spc="-5" dirty="0">
                <a:latin typeface="Carlito"/>
                <a:cs typeface="Carlito"/>
              </a:rPr>
              <a:t>on</a:t>
            </a:r>
            <a:r>
              <a:rPr sz="2200" spc="100" dirty="0">
                <a:latin typeface="Carlito"/>
                <a:cs typeface="Carlito"/>
              </a:rPr>
              <a:t> </a:t>
            </a:r>
            <a:r>
              <a:rPr sz="2200" spc="-5" dirty="0">
                <a:latin typeface="Carlito"/>
                <a:cs typeface="Carlito"/>
              </a:rPr>
              <a:t>10</a:t>
            </a:r>
            <a:endParaRPr sz="2200">
              <a:latin typeface="Carlito"/>
              <a:cs typeface="Carlito"/>
            </a:endParaRPr>
          </a:p>
          <a:p>
            <a:pPr marL="12700">
              <a:lnSpc>
                <a:spcPts val="2375"/>
              </a:lnSpc>
            </a:pPr>
            <a:r>
              <a:rPr sz="2200" spc="-20" dirty="0">
                <a:latin typeface="Carlito"/>
                <a:cs typeface="Carlito"/>
              </a:rPr>
              <a:t>days </a:t>
            </a:r>
            <a:r>
              <a:rPr sz="2200" spc="-10" dirty="0">
                <a:latin typeface="Carlito"/>
                <a:cs typeface="Carlito"/>
              </a:rPr>
              <a:t>per month </a:t>
            </a:r>
            <a:r>
              <a:rPr sz="2200" spc="-20" dirty="0">
                <a:latin typeface="Carlito"/>
                <a:cs typeface="Carlito"/>
              </a:rPr>
              <a:t>for </a:t>
            </a:r>
            <a:r>
              <a:rPr sz="2200" spc="-5" dirty="0">
                <a:latin typeface="Carlito"/>
                <a:cs typeface="Carlito"/>
              </a:rPr>
              <a:t>&gt;3</a:t>
            </a:r>
            <a:r>
              <a:rPr sz="2200" spc="70" dirty="0">
                <a:latin typeface="Carlito"/>
                <a:cs typeface="Carlito"/>
              </a:rPr>
              <a:t> </a:t>
            </a:r>
            <a:r>
              <a:rPr sz="2200" spc="-5" dirty="0">
                <a:latin typeface="Carlito"/>
                <a:cs typeface="Carlito"/>
              </a:rPr>
              <a:t>months.</a:t>
            </a:r>
            <a:endParaRPr sz="2200">
              <a:latin typeface="Carlito"/>
              <a:cs typeface="Carlito"/>
            </a:endParaRPr>
          </a:p>
          <a:p>
            <a:pPr marL="605790" lvl="1" indent="-276860">
              <a:lnSpc>
                <a:spcPts val="2375"/>
              </a:lnSpc>
              <a:buAutoNum type="arabicPeriod" startAt="3"/>
              <a:tabLst>
                <a:tab pos="606425" algn="l"/>
              </a:tabLst>
            </a:pPr>
            <a:r>
              <a:rPr sz="2200" spc="-10" dirty="0">
                <a:latin typeface="Carlito"/>
                <a:cs typeface="Carlito"/>
              </a:rPr>
              <a:t>Regular </a:t>
            </a:r>
            <a:r>
              <a:rPr sz="2200" spc="-25" dirty="0">
                <a:latin typeface="Carlito"/>
                <a:cs typeface="Carlito"/>
              </a:rPr>
              <a:t>intake </a:t>
            </a:r>
            <a:r>
              <a:rPr sz="2200" dirty="0">
                <a:latin typeface="Carlito"/>
                <a:cs typeface="Carlito"/>
              </a:rPr>
              <a:t>of </a:t>
            </a:r>
            <a:r>
              <a:rPr sz="2200" spc="-5" dirty="0">
                <a:latin typeface="Carlito"/>
                <a:cs typeface="Carlito"/>
              </a:rPr>
              <a:t>one </a:t>
            </a:r>
            <a:r>
              <a:rPr sz="2200" dirty="0">
                <a:latin typeface="Carlito"/>
                <a:cs typeface="Carlito"/>
              </a:rPr>
              <a:t>or </a:t>
            </a:r>
            <a:r>
              <a:rPr sz="2200" spc="-10" dirty="0">
                <a:latin typeface="Carlito"/>
                <a:cs typeface="Carlito"/>
              </a:rPr>
              <a:t>more </a:t>
            </a:r>
            <a:r>
              <a:rPr sz="2200" spc="-5" dirty="0">
                <a:latin typeface="Carlito"/>
                <a:cs typeface="Carlito"/>
              </a:rPr>
              <a:t>NSAIDs on 15 </a:t>
            </a:r>
            <a:r>
              <a:rPr sz="2200" spc="-20" dirty="0">
                <a:latin typeface="Carlito"/>
                <a:cs typeface="Carlito"/>
              </a:rPr>
              <a:t>days </a:t>
            </a:r>
            <a:r>
              <a:rPr sz="2200" spc="-10" dirty="0">
                <a:latin typeface="Carlito"/>
                <a:cs typeface="Carlito"/>
              </a:rPr>
              <a:t>per month</a:t>
            </a:r>
            <a:r>
              <a:rPr sz="2200" spc="110" dirty="0">
                <a:latin typeface="Carlito"/>
                <a:cs typeface="Carlito"/>
              </a:rPr>
              <a:t> </a:t>
            </a:r>
            <a:r>
              <a:rPr sz="2200" spc="-20" dirty="0">
                <a:latin typeface="Carlito"/>
                <a:cs typeface="Carlito"/>
              </a:rPr>
              <a:t>for</a:t>
            </a:r>
            <a:endParaRPr sz="2200">
              <a:latin typeface="Carlito"/>
              <a:cs typeface="Carlito"/>
            </a:endParaRPr>
          </a:p>
          <a:p>
            <a:pPr marL="12700">
              <a:lnSpc>
                <a:spcPts val="2375"/>
              </a:lnSpc>
            </a:pPr>
            <a:r>
              <a:rPr sz="2200" spc="-5" dirty="0">
                <a:latin typeface="Carlito"/>
                <a:cs typeface="Carlito"/>
              </a:rPr>
              <a:t>&gt;3</a:t>
            </a:r>
            <a:r>
              <a:rPr sz="2200" dirty="0">
                <a:latin typeface="Carlito"/>
                <a:cs typeface="Carlito"/>
              </a:rPr>
              <a:t> </a:t>
            </a:r>
            <a:r>
              <a:rPr sz="2200" spc="-5" dirty="0">
                <a:latin typeface="Carlito"/>
                <a:cs typeface="Carlito"/>
              </a:rPr>
              <a:t>months.</a:t>
            </a:r>
            <a:endParaRPr sz="2200">
              <a:latin typeface="Carlito"/>
              <a:cs typeface="Carlito"/>
            </a:endParaRPr>
          </a:p>
          <a:p>
            <a:pPr marL="605790" lvl="1" indent="-276860">
              <a:lnSpc>
                <a:spcPts val="2375"/>
              </a:lnSpc>
              <a:buAutoNum type="arabicPeriod" startAt="4"/>
              <a:tabLst>
                <a:tab pos="606425" algn="l"/>
              </a:tabLst>
            </a:pPr>
            <a:r>
              <a:rPr sz="2200" spc="-10" dirty="0">
                <a:latin typeface="Carlito"/>
                <a:cs typeface="Carlito"/>
              </a:rPr>
              <a:t>Regular </a:t>
            </a:r>
            <a:r>
              <a:rPr sz="2200" spc="-25" dirty="0">
                <a:latin typeface="Carlito"/>
                <a:cs typeface="Carlito"/>
              </a:rPr>
              <a:t>intake </a:t>
            </a:r>
            <a:r>
              <a:rPr sz="2200" dirty="0">
                <a:latin typeface="Carlito"/>
                <a:cs typeface="Carlito"/>
              </a:rPr>
              <a:t>of </a:t>
            </a:r>
            <a:r>
              <a:rPr sz="2200" spc="-5" dirty="0">
                <a:latin typeface="Carlito"/>
                <a:cs typeface="Carlito"/>
              </a:rPr>
              <a:t>one </a:t>
            </a:r>
            <a:r>
              <a:rPr sz="2200" dirty="0">
                <a:latin typeface="Carlito"/>
                <a:cs typeface="Carlito"/>
              </a:rPr>
              <a:t>or </a:t>
            </a:r>
            <a:r>
              <a:rPr sz="2200" spc="-10" dirty="0">
                <a:latin typeface="Carlito"/>
                <a:cs typeface="Carlito"/>
              </a:rPr>
              <a:t>more opioids </a:t>
            </a:r>
            <a:r>
              <a:rPr sz="2200" spc="-5" dirty="0">
                <a:latin typeface="Carlito"/>
                <a:cs typeface="Carlito"/>
              </a:rPr>
              <a:t>on 10 </a:t>
            </a:r>
            <a:r>
              <a:rPr sz="2200" spc="-20" dirty="0">
                <a:latin typeface="Carlito"/>
                <a:cs typeface="Carlito"/>
              </a:rPr>
              <a:t>days </a:t>
            </a:r>
            <a:r>
              <a:rPr sz="2200" spc="-10" dirty="0">
                <a:latin typeface="Carlito"/>
                <a:cs typeface="Carlito"/>
              </a:rPr>
              <a:t>per month</a:t>
            </a:r>
            <a:r>
              <a:rPr sz="2200" spc="140" dirty="0">
                <a:latin typeface="Carlito"/>
                <a:cs typeface="Carlito"/>
              </a:rPr>
              <a:t> </a:t>
            </a:r>
            <a:r>
              <a:rPr sz="2200" spc="-20" dirty="0">
                <a:latin typeface="Carlito"/>
                <a:cs typeface="Carlito"/>
              </a:rPr>
              <a:t>for</a:t>
            </a:r>
            <a:endParaRPr sz="2200">
              <a:latin typeface="Carlito"/>
              <a:cs typeface="Carlito"/>
            </a:endParaRPr>
          </a:p>
          <a:p>
            <a:pPr marL="12700">
              <a:lnSpc>
                <a:spcPts val="2375"/>
              </a:lnSpc>
            </a:pPr>
            <a:r>
              <a:rPr sz="2200" spc="-5" dirty="0">
                <a:latin typeface="Carlito"/>
                <a:cs typeface="Carlito"/>
              </a:rPr>
              <a:t>&gt;3</a:t>
            </a:r>
            <a:r>
              <a:rPr sz="2200" spc="-10" dirty="0">
                <a:latin typeface="Carlito"/>
                <a:cs typeface="Carlito"/>
              </a:rPr>
              <a:t> months.</a:t>
            </a:r>
            <a:endParaRPr sz="2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dirty="0">
                <a:latin typeface="Carlito"/>
                <a:cs typeface="Carlito"/>
              </a:rPr>
              <a:t>C. </a:t>
            </a:r>
            <a:r>
              <a:rPr sz="2200" spc="-10" dirty="0">
                <a:latin typeface="Carlito"/>
                <a:cs typeface="Carlito"/>
              </a:rPr>
              <a:t>Not </a:t>
            </a:r>
            <a:r>
              <a:rPr sz="2200" spc="-20" dirty="0">
                <a:latin typeface="Carlito"/>
                <a:cs typeface="Carlito"/>
              </a:rPr>
              <a:t>better </a:t>
            </a:r>
            <a:r>
              <a:rPr sz="2200" spc="-15" dirty="0">
                <a:latin typeface="Carlito"/>
                <a:cs typeface="Carlito"/>
              </a:rPr>
              <a:t>accounted </a:t>
            </a:r>
            <a:r>
              <a:rPr sz="2200" spc="-20" dirty="0">
                <a:latin typeface="Carlito"/>
                <a:cs typeface="Carlito"/>
              </a:rPr>
              <a:t>for </a:t>
            </a:r>
            <a:r>
              <a:rPr sz="2200" spc="-15" dirty="0">
                <a:latin typeface="Carlito"/>
                <a:cs typeface="Carlito"/>
              </a:rPr>
              <a:t>by </a:t>
            </a:r>
            <a:r>
              <a:rPr sz="2200" spc="-5" dirty="0">
                <a:latin typeface="Carlito"/>
                <a:cs typeface="Carlito"/>
              </a:rPr>
              <a:t>another ICHD-3</a:t>
            </a:r>
            <a:r>
              <a:rPr sz="2200" spc="155" dirty="0">
                <a:latin typeface="Carlito"/>
                <a:cs typeface="Carlito"/>
              </a:rPr>
              <a:t> </a:t>
            </a:r>
            <a:r>
              <a:rPr sz="2200" spc="-5" dirty="0">
                <a:latin typeface="Carlito"/>
                <a:cs typeface="Carlito"/>
              </a:rPr>
              <a:t>diagnosis.</a:t>
            </a:r>
            <a:endParaRPr sz="2200">
              <a:latin typeface="Carlito"/>
              <a:cs typeface="Carlito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401" y="1540129"/>
            <a:ext cx="7410636" cy="3977004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b="1" spc="-10" dirty="0">
                <a:solidFill>
                  <a:srgbClr val="FF0000"/>
                </a:solidFill>
                <a:latin typeface="Carlito"/>
                <a:cs typeface="Carlito"/>
              </a:rPr>
              <a:t>Management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rlito"/>
                <a:cs typeface="Carlito"/>
              </a:rPr>
              <a:t>Withdrawal </a:t>
            </a:r>
            <a:r>
              <a:rPr sz="2400" spc="-5" dirty="0">
                <a:latin typeface="Carlito"/>
                <a:cs typeface="Carlito"/>
              </a:rPr>
              <a:t>of </a:t>
            </a:r>
            <a:r>
              <a:rPr sz="2400" spc="-10" dirty="0">
                <a:latin typeface="Carlito"/>
                <a:cs typeface="Carlito"/>
              </a:rPr>
              <a:t>overused </a:t>
            </a:r>
            <a:r>
              <a:rPr sz="2400" spc="-5" dirty="0">
                <a:latin typeface="Carlito"/>
                <a:cs typeface="Carlito"/>
              </a:rPr>
              <a:t>acute</a:t>
            </a:r>
            <a:r>
              <a:rPr sz="2400" spc="-2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medication</a:t>
            </a:r>
            <a:endParaRPr sz="2400">
              <a:latin typeface="Carlito"/>
              <a:cs typeface="Carlito"/>
            </a:endParaRPr>
          </a:p>
          <a:p>
            <a:pPr marL="285115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Carlito"/>
                <a:cs typeface="Carlito"/>
              </a:rPr>
              <a:t>-</a:t>
            </a:r>
            <a:r>
              <a:rPr sz="2400" spc="-1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Abrupt</a:t>
            </a:r>
            <a:endParaRPr sz="2400">
              <a:latin typeface="Carlito"/>
              <a:cs typeface="Carlito"/>
            </a:endParaRPr>
          </a:p>
          <a:p>
            <a:pPr marL="285115">
              <a:lnSpc>
                <a:spcPct val="100000"/>
              </a:lnSpc>
              <a:spcBef>
                <a:spcPts val="580"/>
              </a:spcBef>
            </a:pPr>
            <a:r>
              <a:rPr sz="2400" spc="-10" dirty="0">
                <a:latin typeface="Carlito"/>
                <a:cs typeface="Carlito"/>
              </a:rPr>
              <a:t>-Gradual</a:t>
            </a:r>
            <a:endParaRPr sz="24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20" dirty="0">
                <a:latin typeface="Carlito"/>
                <a:cs typeface="Carlito"/>
              </a:rPr>
              <a:t>Transitional</a:t>
            </a:r>
            <a:r>
              <a:rPr sz="2400" spc="-5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treatment</a:t>
            </a:r>
            <a:endParaRPr sz="2400">
              <a:latin typeface="Carlito"/>
              <a:cs typeface="Carlito"/>
            </a:endParaRPr>
          </a:p>
          <a:p>
            <a:pPr marL="216535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Carlito"/>
                <a:cs typeface="Carlito"/>
              </a:rPr>
              <a:t>- </a:t>
            </a:r>
            <a:r>
              <a:rPr sz="2400" spc="-10" dirty="0">
                <a:latin typeface="Carlito"/>
                <a:cs typeface="Carlito"/>
              </a:rPr>
              <a:t>Prednisolone 60-100 </a:t>
            </a:r>
            <a:r>
              <a:rPr sz="2400" dirty="0">
                <a:latin typeface="Carlito"/>
                <a:cs typeface="Carlito"/>
              </a:rPr>
              <a:t>mg </a:t>
            </a:r>
            <a:r>
              <a:rPr sz="2400" spc="-20" dirty="0">
                <a:latin typeface="Carlito"/>
                <a:cs typeface="Carlito"/>
              </a:rPr>
              <a:t>for </a:t>
            </a:r>
            <a:r>
              <a:rPr sz="2400" dirty="0">
                <a:latin typeface="Carlito"/>
                <a:cs typeface="Carlito"/>
              </a:rPr>
              <a:t>5</a:t>
            </a:r>
            <a:r>
              <a:rPr sz="2400" spc="40" dirty="0">
                <a:latin typeface="Carlito"/>
                <a:cs typeface="Carlito"/>
              </a:rPr>
              <a:t> </a:t>
            </a:r>
            <a:r>
              <a:rPr sz="2400" spc="-20" dirty="0">
                <a:latin typeface="Carlito"/>
                <a:cs typeface="Carlito"/>
              </a:rPr>
              <a:t>days</a:t>
            </a:r>
            <a:endParaRPr sz="24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latin typeface="Carlito"/>
                <a:cs typeface="Carlito"/>
              </a:rPr>
              <a:t>Preventive</a:t>
            </a:r>
            <a:r>
              <a:rPr sz="2400" spc="10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treatment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65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6155" y="145746"/>
            <a:ext cx="6037701" cy="911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800" spc="-1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OTHER </a:t>
            </a:r>
            <a:r>
              <a:rPr sz="1800" spc="-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PRIMARY</a:t>
            </a:r>
            <a:r>
              <a:rPr sz="1800" spc="-6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2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HEADACHES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Hemicrania</a:t>
            </a:r>
            <a:r>
              <a:rPr sz="1800" spc="-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continua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007110"/>
            <a:ext cx="10723627" cy="4664482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2400" b="1" spc="-5" dirty="0">
                <a:solidFill>
                  <a:srgbClr val="FF0000"/>
                </a:solidFill>
                <a:latin typeface="Carlito"/>
                <a:cs typeface="Carlito"/>
              </a:rPr>
              <a:t>Description:</a:t>
            </a:r>
            <a:endParaRPr sz="2400" dirty="0">
              <a:latin typeface="Carlito"/>
              <a:cs typeface="Carlito"/>
            </a:endParaRPr>
          </a:p>
          <a:p>
            <a:pPr marL="355600" marR="5080" indent="-342900">
              <a:lnSpc>
                <a:spcPct val="9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latin typeface="Carlito"/>
                <a:cs typeface="Carlito"/>
              </a:rPr>
              <a:t>Persistent, </a:t>
            </a:r>
            <a:r>
              <a:rPr sz="2400" spc="-5" dirty="0">
                <a:latin typeface="Carlito"/>
                <a:cs typeface="Carlito"/>
              </a:rPr>
              <a:t>strictly </a:t>
            </a:r>
            <a:r>
              <a:rPr sz="2400" spc="-10" dirty="0">
                <a:latin typeface="Carlito"/>
                <a:cs typeface="Carlito"/>
              </a:rPr>
              <a:t>unilateral </a:t>
            </a:r>
            <a:r>
              <a:rPr sz="2400" dirty="0">
                <a:latin typeface="Carlito"/>
                <a:cs typeface="Carlito"/>
              </a:rPr>
              <a:t>headache, </a:t>
            </a:r>
            <a:r>
              <a:rPr sz="2400" spc="-5" dirty="0">
                <a:latin typeface="Carlito"/>
                <a:cs typeface="Carlito"/>
              </a:rPr>
              <a:t>associated </a:t>
            </a:r>
            <a:r>
              <a:rPr sz="2400" dirty="0">
                <a:latin typeface="Carlito"/>
                <a:cs typeface="Carlito"/>
              </a:rPr>
              <a:t>with  </a:t>
            </a:r>
            <a:r>
              <a:rPr sz="2400" spc="-10" dirty="0">
                <a:latin typeface="Carlito"/>
                <a:cs typeface="Carlito"/>
              </a:rPr>
              <a:t>ipsilateral conjunctival </a:t>
            </a:r>
            <a:r>
              <a:rPr sz="2400" spc="-5" dirty="0">
                <a:latin typeface="Carlito"/>
                <a:cs typeface="Carlito"/>
              </a:rPr>
              <a:t>injection, lacrimation, nasal  </a:t>
            </a:r>
            <a:r>
              <a:rPr sz="2400" spc="-10" dirty="0">
                <a:latin typeface="Carlito"/>
                <a:cs typeface="Carlito"/>
              </a:rPr>
              <a:t>congestion, </a:t>
            </a:r>
            <a:r>
              <a:rPr sz="2400" spc="-5" dirty="0">
                <a:latin typeface="Carlito"/>
                <a:cs typeface="Carlito"/>
              </a:rPr>
              <a:t>rhinorrhoea, </a:t>
            </a:r>
            <a:r>
              <a:rPr sz="2400" spc="-15" dirty="0">
                <a:latin typeface="Carlito"/>
                <a:cs typeface="Carlito"/>
              </a:rPr>
              <a:t>forehead </a:t>
            </a:r>
            <a:r>
              <a:rPr sz="2400" dirty="0">
                <a:latin typeface="Carlito"/>
                <a:cs typeface="Carlito"/>
              </a:rPr>
              <a:t>and </a:t>
            </a:r>
            <a:r>
              <a:rPr sz="2400" spc="-10" dirty="0">
                <a:latin typeface="Carlito"/>
                <a:cs typeface="Carlito"/>
              </a:rPr>
              <a:t>facial </a:t>
            </a:r>
            <a:r>
              <a:rPr sz="2400" spc="-5" dirty="0">
                <a:latin typeface="Carlito"/>
                <a:cs typeface="Carlito"/>
              </a:rPr>
              <a:t>sweating, miosis,  </a:t>
            </a:r>
            <a:r>
              <a:rPr sz="2400" spc="-10" dirty="0">
                <a:latin typeface="Carlito"/>
                <a:cs typeface="Carlito"/>
              </a:rPr>
              <a:t>ptosis and/or </a:t>
            </a:r>
            <a:r>
              <a:rPr sz="2400" spc="-5" dirty="0">
                <a:latin typeface="Carlito"/>
                <a:cs typeface="Carlito"/>
              </a:rPr>
              <a:t>eyelid oedema, </a:t>
            </a:r>
            <a:r>
              <a:rPr sz="2400" spc="-10" dirty="0">
                <a:latin typeface="Carlito"/>
                <a:cs typeface="Carlito"/>
              </a:rPr>
              <a:t>and/or </a:t>
            </a:r>
            <a:r>
              <a:rPr sz="2400" dirty="0">
                <a:latin typeface="Carlito"/>
                <a:cs typeface="Carlito"/>
              </a:rPr>
              <a:t>with </a:t>
            </a:r>
            <a:r>
              <a:rPr sz="2400" spc="-5" dirty="0">
                <a:latin typeface="Carlito"/>
                <a:cs typeface="Carlito"/>
              </a:rPr>
              <a:t>restlessness or  agitation.</a:t>
            </a:r>
            <a:endParaRPr sz="2400" dirty="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rlito"/>
                <a:cs typeface="Carlito"/>
              </a:rPr>
              <a:t>The headache </a:t>
            </a:r>
            <a:r>
              <a:rPr sz="2400" dirty="0">
                <a:latin typeface="Carlito"/>
                <a:cs typeface="Carlito"/>
              </a:rPr>
              <a:t>is </a:t>
            </a:r>
            <a:r>
              <a:rPr sz="2400" spc="-10" dirty="0">
                <a:latin typeface="Carlito"/>
                <a:cs typeface="Carlito"/>
              </a:rPr>
              <a:t>absolutely sensitive </a:t>
            </a:r>
            <a:r>
              <a:rPr sz="2400" spc="-15" dirty="0">
                <a:latin typeface="Carlito"/>
                <a:cs typeface="Carlito"/>
              </a:rPr>
              <a:t>to</a:t>
            </a:r>
            <a:r>
              <a:rPr sz="2400" spc="3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indomethacin.</a:t>
            </a:r>
            <a:endParaRPr sz="2400" dirty="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rlito"/>
                <a:cs typeface="Carlito"/>
              </a:rPr>
              <a:t>Age </a:t>
            </a:r>
            <a:r>
              <a:rPr sz="2400" spc="-5" dirty="0">
                <a:latin typeface="Carlito"/>
                <a:cs typeface="Carlito"/>
              </a:rPr>
              <a:t>of </a:t>
            </a:r>
            <a:r>
              <a:rPr sz="2400" spc="-10" dirty="0">
                <a:latin typeface="Carlito"/>
                <a:cs typeface="Carlito"/>
              </a:rPr>
              <a:t>onset </a:t>
            </a:r>
            <a:r>
              <a:rPr sz="2400" spc="-15" dirty="0">
                <a:latin typeface="Carlito"/>
                <a:cs typeface="Carlito"/>
              </a:rPr>
              <a:t>ranges from </a:t>
            </a:r>
            <a:r>
              <a:rPr sz="2400" dirty="0">
                <a:latin typeface="Carlito"/>
                <a:cs typeface="Carlito"/>
              </a:rPr>
              <a:t>11 </a:t>
            </a:r>
            <a:r>
              <a:rPr sz="2400" spc="-15" dirty="0">
                <a:latin typeface="Carlito"/>
                <a:cs typeface="Carlito"/>
              </a:rPr>
              <a:t>to </a:t>
            </a:r>
            <a:r>
              <a:rPr sz="2400" dirty="0">
                <a:latin typeface="Carlito"/>
                <a:cs typeface="Carlito"/>
              </a:rPr>
              <a:t>58 </a:t>
            </a:r>
            <a:r>
              <a:rPr sz="2400" spc="-15" dirty="0">
                <a:latin typeface="Carlito"/>
                <a:cs typeface="Carlito"/>
              </a:rPr>
              <a:t>years;</a:t>
            </a:r>
            <a:endParaRPr sz="2400" dirty="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rlito"/>
                <a:cs typeface="Carlito"/>
              </a:rPr>
              <a:t>women are </a:t>
            </a:r>
            <a:r>
              <a:rPr sz="2400" spc="-15" dirty="0">
                <a:latin typeface="Carlito"/>
                <a:cs typeface="Carlito"/>
              </a:rPr>
              <a:t>affected </a:t>
            </a:r>
            <a:r>
              <a:rPr sz="2400" dirty="0">
                <a:latin typeface="Carlito"/>
                <a:cs typeface="Carlito"/>
              </a:rPr>
              <a:t>twice as </a:t>
            </a:r>
            <a:r>
              <a:rPr sz="2400" spc="-10" dirty="0">
                <a:latin typeface="Carlito"/>
                <a:cs typeface="Carlito"/>
              </a:rPr>
              <a:t>often </a:t>
            </a:r>
            <a:r>
              <a:rPr sz="2400" dirty="0">
                <a:latin typeface="Carlito"/>
                <a:cs typeface="Carlito"/>
              </a:rPr>
              <a:t>as</a:t>
            </a:r>
            <a:r>
              <a:rPr sz="2400" spc="-2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men.</a:t>
            </a: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28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tabLst>
                <a:tab pos="1559560" algn="l"/>
              </a:tabLst>
            </a:pPr>
            <a:r>
              <a:rPr sz="2400" b="1" spc="-25" dirty="0">
                <a:latin typeface="Carlito"/>
                <a:cs typeface="Carlito"/>
              </a:rPr>
              <a:t>Treatment-	</a:t>
            </a:r>
            <a:r>
              <a:rPr sz="2400" spc="-5" dirty="0">
                <a:latin typeface="Carlito"/>
                <a:cs typeface="Carlito"/>
              </a:rPr>
              <a:t>indomethacin;</a:t>
            </a:r>
            <a:endParaRPr sz="2400" dirty="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2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rlito"/>
                <a:cs typeface="Carlito"/>
              </a:rPr>
              <a:t>Other NSAIDs </a:t>
            </a:r>
            <a:r>
              <a:rPr sz="2400" dirty="0">
                <a:latin typeface="Carlito"/>
                <a:cs typeface="Carlito"/>
              </a:rPr>
              <a:t>appear </a:t>
            </a:r>
            <a:r>
              <a:rPr sz="2400" spc="-15" dirty="0">
                <a:latin typeface="Carlito"/>
                <a:cs typeface="Carlito"/>
              </a:rPr>
              <a:t>to </a:t>
            </a:r>
            <a:r>
              <a:rPr sz="2400" spc="-5" dirty="0">
                <a:latin typeface="Carlito"/>
                <a:cs typeface="Carlito"/>
              </a:rPr>
              <a:t>be of </a:t>
            </a:r>
            <a:r>
              <a:rPr sz="2400" spc="-10" dirty="0">
                <a:latin typeface="Carlito"/>
                <a:cs typeface="Carlito"/>
              </a:rPr>
              <a:t>little </a:t>
            </a:r>
            <a:r>
              <a:rPr sz="2400" spc="-5" dirty="0">
                <a:latin typeface="Carlito"/>
                <a:cs typeface="Carlito"/>
              </a:rPr>
              <a:t>or no</a:t>
            </a:r>
            <a:r>
              <a:rPr sz="2400" spc="-2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benefit.</a:t>
            </a:r>
            <a:endParaRPr sz="2400" dirty="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rlito"/>
                <a:cs typeface="Carlito"/>
              </a:rPr>
              <a:t>Occipital nerve</a:t>
            </a:r>
            <a:r>
              <a:rPr sz="2400" spc="-3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stimulation</a:t>
            </a:r>
            <a:endParaRPr sz="2400" dirty="0">
              <a:latin typeface="Carlito"/>
              <a:cs typeface="Carlito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5975" y="336336"/>
            <a:ext cx="9968597" cy="5588709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000" b="1" spc="-5" dirty="0">
                <a:latin typeface="Carlito"/>
                <a:cs typeface="Carlito"/>
              </a:rPr>
              <a:t>Diagnostic</a:t>
            </a:r>
            <a:r>
              <a:rPr sz="2000" b="1" spc="-40" dirty="0">
                <a:latin typeface="Carlito"/>
                <a:cs typeface="Carlito"/>
              </a:rPr>
              <a:t> </a:t>
            </a:r>
            <a:r>
              <a:rPr sz="2000" b="1" spc="-10" dirty="0">
                <a:latin typeface="Carlito"/>
                <a:cs typeface="Carlito"/>
              </a:rPr>
              <a:t>criteria:</a:t>
            </a:r>
            <a:endParaRPr sz="2000">
              <a:latin typeface="Carlito"/>
              <a:cs typeface="Carlito"/>
            </a:endParaRPr>
          </a:p>
          <a:p>
            <a:pPr marL="355600" indent="-343535">
              <a:lnSpc>
                <a:spcPct val="100000"/>
              </a:lnSpc>
              <a:spcBef>
                <a:spcPts val="484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5" dirty="0">
                <a:latin typeface="Carlito"/>
                <a:cs typeface="Carlito"/>
              </a:rPr>
              <a:t>A. </a:t>
            </a:r>
            <a:r>
              <a:rPr sz="2000" spc="-10" dirty="0">
                <a:latin typeface="Carlito"/>
                <a:cs typeface="Carlito"/>
              </a:rPr>
              <a:t>Unilateral </a:t>
            </a:r>
            <a:r>
              <a:rPr sz="2000" spc="-5" dirty="0">
                <a:latin typeface="Carlito"/>
                <a:cs typeface="Carlito"/>
              </a:rPr>
              <a:t>headache fulfilling criteria</a:t>
            </a:r>
            <a:r>
              <a:rPr sz="2000" spc="50" dirty="0">
                <a:latin typeface="Carlito"/>
                <a:cs typeface="Carlito"/>
              </a:rPr>
              <a:t> </a:t>
            </a:r>
            <a:r>
              <a:rPr sz="2000" spc="10" dirty="0">
                <a:latin typeface="Carlito"/>
                <a:cs typeface="Carlito"/>
              </a:rPr>
              <a:t>B-D</a:t>
            </a:r>
            <a:endParaRPr sz="2000">
              <a:latin typeface="Carlito"/>
              <a:cs typeface="Carlito"/>
            </a:endParaRPr>
          </a:p>
          <a:p>
            <a:pPr marL="355600" marR="5080" indent="-34353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latin typeface="Carlito"/>
                <a:cs typeface="Carlito"/>
              </a:rPr>
              <a:t>B. </a:t>
            </a:r>
            <a:r>
              <a:rPr sz="2000" spc="-10" dirty="0">
                <a:latin typeface="Carlito"/>
                <a:cs typeface="Carlito"/>
              </a:rPr>
              <a:t>Present </a:t>
            </a:r>
            <a:r>
              <a:rPr sz="2000" spc="-15" dirty="0">
                <a:latin typeface="Carlito"/>
                <a:cs typeface="Carlito"/>
              </a:rPr>
              <a:t>for </a:t>
            </a:r>
            <a:r>
              <a:rPr sz="2000" spc="-5" dirty="0">
                <a:latin typeface="Carlito"/>
                <a:cs typeface="Carlito"/>
              </a:rPr>
              <a:t>&gt;3 months, with </a:t>
            </a:r>
            <a:r>
              <a:rPr sz="2000" spc="-10" dirty="0">
                <a:latin typeface="Carlito"/>
                <a:cs typeface="Carlito"/>
              </a:rPr>
              <a:t>exacerbations </a:t>
            </a:r>
            <a:r>
              <a:rPr sz="2000" spc="-5" dirty="0">
                <a:latin typeface="Carlito"/>
                <a:cs typeface="Carlito"/>
              </a:rPr>
              <a:t>of </a:t>
            </a:r>
            <a:r>
              <a:rPr sz="2000" spc="-10" dirty="0">
                <a:latin typeface="Carlito"/>
                <a:cs typeface="Carlito"/>
              </a:rPr>
              <a:t>moderate </a:t>
            </a:r>
            <a:r>
              <a:rPr sz="2000" spc="-5" dirty="0">
                <a:latin typeface="Carlito"/>
                <a:cs typeface="Carlito"/>
              </a:rPr>
              <a:t>or </a:t>
            </a:r>
            <a:r>
              <a:rPr sz="2000" spc="-10" dirty="0">
                <a:latin typeface="Carlito"/>
                <a:cs typeface="Carlito"/>
              </a:rPr>
              <a:t>greater  intensity</a:t>
            </a:r>
            <a:endParaRPr sz="2000">
              <a:latin typeface="Carlito"/>
              <a:cs typeface="Carlito"/>
            </a:endParaRPr>
          </a:p>
          <a:p>
            <a:pPr marL="355600" indent="-34353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latin typeface="Carlito"/>
                <a:cs typeface="Carlito"/>
              </a:rPr>
              <a:t>C. </a:t>
            </a:r>
            <a:r>
              <a:rPr sz="2000" spc="-5" dirty="0">
                <a:latin typeface="Carlito"/>
                <a:cs typeface="Carlito"/>
              </a:rPr>
              <a:t>Either </a:t>
            </a:r>
            <a:r>
              <a:rPr sz="2000" dirty="0">
                <a:latin typeface="Carlito"/>
                <a:cs typeface="Carlito"/>
              </a:rPr>
              <a:t>or </a:t>
            </a:r>
            <a:r>
              <a:rPr sz="2000" spc="-5" dirty="0">
                <a:latin typeface="Carlito"/>
                <a:cs typeface="Carlito"/>
              </a:rPr>
              <a:t>both </a:t>
            </a:r>
            <a:r>
              <a:rPr sz="2000" dirty="0">
                <a:latin typeface="Carlito"/>
                <a:cs typeface="Carlito"/>
              </a:rPr>
              <a:t>of the</a:t>
            </a:r>
            <a:r>
              <a:rPr sz="2000" spc="-70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following:</a:t>
            </a:r>
            <a:endParaRPr sz="2000">
              <a:latin typeface="Carlito"/>
              <a:cs typeface="Carlito"/>
            </a:endParaRPr>
          </a:p>
          <a:p>
            <a:pPr marL="355600" marR="212725" indent="-34353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latin typeface="Carlito"/>
                <a:cs typeface="Carlito"/>
              </a:rPr>
              <a:t>1. </a:t>
            </a:r>
            <a:r>
              <a:rPr sz="2000" spc="-20" dirty="0">
                <a:latin typeface="Carlito"/>
                <a:cs typeface="Carlito"/>
              </a:rPr>
              <a:t>at </a:t>
            </a:r>
            <a:r>
              <a:rPr sz="2000" spc="-5" dirty="0">
                <a:latin typeface="Carlito"/>
                <a:cs typeface="Carlito"/>
              </a:rPr>
              <a:t>least one of </a:t>
            </a:r>
            <a:r>
              <a:rPr sz="2000" dirty="0">
                <a:latin typeface="Carlito"/>
                <a:cs typeface="Carlito"/>
              </a:rPr>
              <a:t>the </a:t>
            </a:r>
            <a:r>
              <a:rPr sz="2000" spc="-10" dirty="0">
                <a:latin typeface="Carlito"/>
                <a:cs typeface="Carlito"/>
              </a:rPr>
              <a:t>following symptoms </a:t>
            </a:r>
            <a:r>
              <a:rPr sz="2000" spc="-5" dirty="0">
                <a:latin typeface="Carlito"/>
                <a:cs typeface="Carlito"/>
              </a:rPr>
              <a:t>or signs, </a:t>
            </a:r>
            <a:r>
              <a:rPr sz="2000" spc="-15" dirty="0">
                <a:latin typeface="Carlito"/>
                <a:cs typeface="Carlito"/>
              </a:rPr>
              <a:t>ipsilateral to </a:t>
            </a:r>
            <a:r>
              <a:rPr sz="2000" dirty="0">
                <a:latin typeface="Carlito"/>
                <a:cs typeface="Carlito"/>
              </a:rPr>
              <a:t>the  </a:t>
            </a:r>
            <a:r>
              <a:rPr sz="2000" spc="-5" dirty="0">
                <a:latin typeface="Carlito"/>
                <a:cs typeface="Carlito"/>
              </a:rPr>
              <a:t>headache:</a:t>
            </a:r>
            <a:endParaRPr sz="2000">
              <a:latin typeface="Carlito"/>
              <a:cs typeface="Carlito"/>
            </a:endParaRPr>
          </a:p>
          <a:p>
            <a:pPr marL="727710" lvl="1" indent="-257810">
              <a:lnSpc>
                <a:spcPct val="100000"/>
              </a:lnSpc>
              <a:spcBef>
                <a:spcPts val="480"/>
              </a:spcBef>
              <a:buAutoNum type="alphaLcParenR"/>
              <a:tabLst>
                <a:tab pos="727710" algn="l"/>
              </a:tabLst>
            </a:pPr>
            <a:r>
              <a:rPr sz="2000" spc="-5" dirty="0">
                <a:latin typeface="Carlito"/>
                <a:cs typeface="Carlito"/>
              </a:rPr>
              <a:t>conjunctival </a:t>
            </a:r>
            <a:r>
              <a:rPr sz="2000" dirty="0">
                <a:latin typeface="Carlito"/>
                <a:cs typeface="Carlito"/>
              </a:rPr>
              <a:t>injection </a:t>
            </a:r>
            <a:r>
              <a:rPr sz="2000" spc="-5" dirty="0">
                <a:latin typeface="Carlito"/>
                <a:cs typeface="Carlito"/>
              </a:rPr>
              <a:t>and/or</a:t>
            </a:r>
            <a:r>
              <a:rPr sz="2000" spc="-55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lacrimation</a:t>
            </a:r>
            <a:endParaRPr sz="2000">
              <a:latin typeface="Carlito"/>
              <a:cs typeface="Carlito"/>
            </a:endParaRPr>
          </a:p>
          <a:p>
            <a:pPr marL="738505" lvl="1" indent="-269240">
              <a:lnSpc>
                <a:spcPct val="100000"/>
              </a:lnSpc>
              <a:spcBef>
                <a:spcPts val="480"/>
              </a:spcBef>
              <a:buAutoNum type="alphaLcParenR"/>
              <a:tabLst>
                <a:tab pos="739140" algn="l"/>
              </a:tabLst>
            </a:pPr>
            <a:r>
              <a:rPr sz="2000" spc="-5" dirty="0">
                <a:latin typeface="Carlito"/>
                <a:cs typeface="Carlito"/>
              </a:rPr>
              <a:t>nasal congestion and/or</a:t>
            </a:r>
            <a:r>
              <a:rPr sz="2000" spc="-25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rhinorrhoea</a:t>
            </a:r>
            <a:endParaRPr sz="2000">
              <a:latin typeface="Carlito"/>
              <a:cs typeface="Carlito"/>
            </a:endParaRPr>
          </a:p>
          <a:p>
            <a:pPr marL="713105" lvl="1" indent="-243840">
              <a:lnSpc>
                <a:spcPct val="100000"/>
              </a:lnSpc>
              <a:spcBef>
                <a:spcPts val="480"/>
              </a:spcBef>
              <a:buAutoNum type="alphaLcParenR"/>
              <a:tabLst>
                <a:tab pos="713740" algn="l"/>
              </a:tabLst>
            </a:pPr>
            <a:r>
              <a:rPr sz="2000" spc="-10" dirty="0">
                <a:latin typeface="Carlito"/>
                <a:cs typeface="Carlito"/>
              </a:rPr>
              <a:t>eyelid </a:t>
            </a:r>
            <a:r>
              <a:rPr sz="2000" spc="-5" dirty="0">
                <a:latin typeface="Carlito"/>
                <a:cs typeface="Carlito"/>
              </a:rPr>
              <a:t>oedema</a:t>
            </a:r>
            <a:endParaRPr sz="2000">
              <a:latin typeface="Carlito"/>
              <a:cs typeface="Carlito"/>
            </a:endParaRPr>
          </a:p>
          <a:p>
            <a:pPr marL="738505" lvl="1" indent="-269240">
              <a:lnSpc>
                <a:spcPct val="100000"/>
              </a:lnSpc>
              <a:spcBef>
                <a:spcPts val="484"/>
              </a:spcBef>
              <a:buAutoNum type="alphaLcParenR"/>
              <a:tabLst>
                <a:tab pos="739140" algn="l"/>
              </a:tabLst>
            </a:pPr>
            <a:r>
              <a:rPr sz="2000" spc="-10" dirty="0">
                <a:latin typeface="Carlito"/>
                <a:cs typeface="Carlito"/>
              </a:rPr>
              <a:t>forehead </a:t>
            </a:r>
            <a:r>
              <a:rPr sz="2000" dirty="0">
                <a:latin typeface="Carlito"/>
                <a:cs typeface="Carlito"/>
              </a:rPr>
              <a:t>and </a:t>
            </a:r>
            <a:r>
              <a:rPr sz="2000" spc="-10" dirty="0">
                <a:latin typeface="Carlito"/>
                <a:cs typeface="Carlito"/>
              </a:rPr>
              <a:t>facial sweating</a:t>
            </a:r>
            <a:endParaRPr sz="2000">
              <a:latin typeface="Carlito"/>
              <a:cs typeface="Carlito"/>
            </a:endParaRPr>
          </a:p>
          <a:p>
            <a:pPr marL="731520" lvl="1" indent="-262255">
              <a:lnSpc>
                <a:spcPct val="100000"/>
              </a:lnSpc>
              <a:spcBef>
                <a:spcPts val="480"/>
              </a:spcBef>
              <a:buAutoNum type="alphaLcParenR"/>
              <a:tabLst>
                <a:tab pos="732155" algn="l"/>
              </a:tabLst>
            </a:pPr>
            <a:r>
              <a:rPr sz="2000" spc="-10" dirty="0">
                <a:latin typeface="Carlito"/>
                <a:cs typeface="Carlito"/>
              </a:rPr>
              <a:t>forehead </a:t>
            </a:r>
            <a:r>
              <a:rPr sz="2000" dirty="0">
                <a:latin typeface="Carlito"/>
                <a:cs typeface="Carlito"/>
              </a:rPr>
              <a:t>and </a:t>
            </a:r>
            <a:r>
              <a:rPr sz="2000" spc="-10" dirty="0">
                <a:latin typeface="Carlito"/>
                <a:cs typeface="Carlito"/>
              </a:rPr>
              <a:t>facial </a:t>
            </a:r>
            <a:r>
              <a:rPr sz="2000" spc="-5" dirty="0">
                <a:latin typeface="Carlito"/>
                <a:cs typeface="Carlito"/>
              </a:rPr>
              <a:t>flushing</a:t>
            </a:r>
            <a:endParaRPr sz="2000">
              <a:latin typeface="Carlito"/>
              <a:cs typeface="Carlito"/>
            </a:endParaRPr>
          </a:p>
          <a:p>
            <a:pPr marL="685800" lvl="1" indent="-216535">
              <a:lnSpc>
                <a:spcPct val="100000"/>
              </a:lnSpc>
              <a:spcBef>
                <a:spcPts val="480"/>
              </a:spcBef>
              <a:buAutoNum type="alphaLcParenR"/>
              <a:tabLst>
                <a:tab pos="686435" algn="l"/>
              </a:tabLst>
            </a:pPr>
            <a:r>
              <a:rPr sz="2000" spc="-5" dirty="0">
                <a:latin typeface="Carlito"/>
                <a:cs typeface="Carlito"/>
              </a:rPr>
              <a:t>sensation of fullness </a:t>
            </a:r>
            <a:r>
              <a:rPr sz="2000" dirty="0">
                <a:latin typeface="Carlito"/>
                <a:cs typeface="Carlito"/>
              </a:rPr>
              <a:t>in the</a:t>
            </a:r>
            <a:r>
              <a:rPr sz="2000" spc="10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ear</a:t>
            </a:r>
            <a:endParaRPr sz="2000">
              <a:latin typeface="Carlito"/>
              <a:cs typeface="Carlito"/>
            </a:endParaRPr>
          </a:p>
          <a:p>
            <a:pPr marL="724535" lvl="1" indent="-255270">
              <a:lnSpc>
                <a:spcPct val="100000"/>
              </a:lnSpc>
              <a:spcBef>
                <a:spcPts val="480"/>
              </a:spcBef>
              <a:buAutoNum type="alphaLcParenR"/>
              <a:tabLst>
                <a:tab pos="725170" algn="l"/>
              </a:tabLst>
            </a:pPr>
            <a:r>
              <a:rPr sz="2000" spc="-5" dirty="0">
                <a:latin typeface="Carlito"/>
                <a:cs typeface="Carlito"/>
              </a:rPr>
              <a:t>miosis and/or</a:t>
            </a:r>
            <a:r>
              <a:rPr sz="2000" spc="-10" dirty="0">
                <a:latin typeface="Carlito"/>
                <a:cs typeface="Carlito"/>
              </a:rPr>
              <a:t> ptosis</a:t>
            </a:r>
            <a:endParaRPr sz="2000">
              <a:latin typeface="Carlito"/>
              <a:cs typeface="Carlito"/>
            </a:endParaRPr>
          </a:p>
          <a:p>
            <a:pPr marL="355600" marR="193675" indent="-34353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latin typeface="Carlito"/>
                <a:cs typeface="Carlito"/>
              </a:rPr>
              <a:t>2. a </a:t>
            </a:r>
            <a:r>
              <a:rPr sz="2000" spc="-5" dirty="0">
                <a:latin typeface="Carlito"/>
                <a:cs typeface="Carlito"/>
              </a:rPr>
              <a:t>sense of </a:t>
            </a:r>
            <a:r>
              <a:rPr sz="2000" spc="-10" dirty="0">
                <a:latin typeface="Carlito"/>
                <a:cs typeface="Carlito"/>
              </a:rPr>
              <a:t>restlessness </a:t>
            </a:r>
            <a:r>
              <a:rPr sz="2000" spc="-5" dirty="0">
                <a:latin typeface="Carlito"/>
                <a:cs typeface="Carlito"/>
              </a:rPr>
              <a:t>or agitation, or </a:t>
            </a:r>
            <a:r>
              <a:rPr sz="2000" spc="-10" dirty="0">
                <a:latin typeface="Carlito"/>
                <a:cs typeface="Carlito"/>
              </a:rPr>
              <a:t>aggravation </a:t>
            </a:r>
            <a:r>
              <a:rPr sz="2000" spc="-5" dirty="0">
                <a:latin typeface="Carlito"/>
                <a:cs typeface="Carlito"/>
              </a:rPr>
              <a:t>of </a:t>
            </a:r>
            <a:r>
              <a:rPr sz="2000" dirty="0">
                <a:latin typeface="Carlito"/>
                <a:cs typeface="Carlito"/>
              </a:rPr>
              <a:t>the </a:t>
            </a:r>
            <a:r>
              <a:rPr sz="2000" spc="-5" dirty="0">
                <a:latin typeface="Carlito"/>
                <a:cs typeface="Carlito"/>
              </a:rPr>
              <a:t>pain by  </a:t>
            </a:r>
            <a:r>
              <a:rPr sz="2000" spc="-10" dirty="0">
                <a:latin typeface="Carlito"/>
                <a:cs typeface="Carlito"/>
              </a:rPr>
              <a:t>movement</a:t>
            </a:r>
            <a:endParaRPr sz="2000">
              <a:latin typeface="Carlito"/>
              <a:cs typeface="Carlito"/>
            </a:endParaRPr>
          </a:p>
          <a:p>
            <a:pPr marL="355600" indent="-34353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25" dirty="0">
                <a:latin typeface="Carlito"/>
                <a:cs typeface="Carlito"/>
              </a:rPr>
              <a:t>D. </a:t>
            </a:r>
            <a:r>
              <a:rPr sz="2000" spc="-5" dirty="0">
                <a:latin typeface="Carlito"/>
                <a:cs typeface="Carlito"/>
              </a:rPr>
              <a:t>Responds </a:t>
            </a:r>
            <a:r>
              <a:rPr sz="2000" spc="-10" dirty="0">
                <a:latin typeface="Carlito"/>
                <a:cs typeface="Carlito"/>
              </a:rPr>
              <a:t>absolutely </a:t>
            </a:r>
            <a:r>
              <a:rPr sz="2000" spc="-15" dirty="0">
                <a:latin typeface="Carlito"/>
                <a:cs typeface="Carlito"/>
              </a:rPr>
              <a:t>to </a:t>
            </a:r>
            <a:r>
              <a:rPr sz="2000" spc="-5" dirty="0">
                <a:latin typeface="Carlito"/>
                <a:cs typeface="Carlito"/>
              </a:rPr>
              <a:t>therapeutic doses of</a:t>
            </a:r>
            <a:r>
              <a:rPr sz="2000" spc="2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indomethacin</a:t>
            </a:r>
            <a:endParaRPr sz="2000">
              <a:latin typeface="Carlito"/>
              <a:cs typeface="Carlito"/>
            </a:endParaRPr>
          </a:p>
          <a:p>
            <a:pPr marL="355600" indent="-34353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latin typeface="Carlito"/>
                <a:cs typeface="Carlito"/>
              </a:rPr>
              <a:t>E. </a:t>
            </a:r>
            <a:r>
              <a:rPr sz="2000" dirty="0">
                <a:latin typeface="Carlito"/>
                <a:cs typeface="Carlito"/>
              </a:rPr>
              <a:t>Not </a:t>
            </a:r>
            <a:r>
              <a:rPr sz="2000" spc="-10" dirty="0">
                <a:latin typeface="Carlito"/>
                <a:cs typeface="Carlito"/>
              </a:rPr>
              <a:t>better </a:t>
            </a:r>
            <a:r>
              <a:rPr sz="2000" spc="-5" dirty="0">
                <a:latin typeface="Carlito"/>
                <a:cs typeface="Carlito"/>
              </a:rPr>
              <a:t>accounted </a:t>
            </a:r>
            <a:r>
              <a:rPr sz="2000" spc="-15" dirty="0">
                <a:latin typeface="Carlito"/>
                <a:cs typeface="Carlito"/>
              </a:rPr>
              <a:t>for </a:t>
            </a:r>
            <a:r>
              <a:rPr sz="2000" spc="-5" dirty="0">
                <a:latin typeface="Carlito"/>
                <a:cs typeface="Carlito"/>
              </a:rPr>
              <a:t>by </a:t>
            </a:r>
            <a:r>
              <a:rPr sz="2000" dirty="0">
                <a:latin typeface="Carlito"/>
                <a:cs typeface="Carlito"/>
              </a:rPr>
              <a:t>another ICHD-3</a:t>
            </a:r>
            <a:r>
              <a:rPr sz="2000" spc="-95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diagnosis.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67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3679" y="564008"/>
            <a:ext cx="5585698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Primary </a:t>
            </a:r>
            <a:r>
              <a:rPr sz="1800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cough</a:t>
            </a:r>
            <a:r>
              <a:rPr sz="1800" spc="-114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headache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68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40130"/>
            <a:ext cx="9840782" cy="3056606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b="1" spc="-10" dirty="0">
                <a:latin typeface="Carlito"/>
                <a:cs typeface="Carlito"/>
              </a:rPr>
              <a:t>Diagnostic</a:t>
            </a:r>
            <a:r>
              <a:rPr sz="2400" b="1" spc="-20" dirty="0">
                <a:latin typeface="Carlito"/>
                <a:cs typeface="Carlito"/>
              </a:rPr>
              <a:t> </a:t>
            </a:r>
            <a:r>
              <a:rPr sz="2400" b="1" spc="-10" dirty="0">
                <a:latin typeface="Carlito"/>
                <a:cs typeface="Carlito"/>
              </a:rPr>
              <a:t>criteria: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5" dirty="0">
                <a:latin typeface="Carlito"/>
                <a:cs typeface="Carlito"/>
              </a:rPr>
              <a:t>A. </a:t>
            </a:r>
            <a:r>
              <a:rPr sz="2400" spc="-30" dirty="0">
                <a:latin typeface="Carlito"/>
                <a:cs typeface="Carlito"/>
              </a:rPr>
              <a:t>At </a:t>
            </a:r>
            <a:r>
              <a:rPr sz="2400" spc="-5" dirty="0">
                <a:latin typeface="Carlito"/>
                <a:cs typeface="Carlito"/>
              </a:rPr>
              <a:t>least </a:t>
            </a:r>
            <a:r>
              <a:rPr sz="2400" spc="-10" dirty="0">
                <a:latin typeface="Carlito"/>
                <a:cs typeface="Carlito"/>
              </a:rPr>
              <a:t>two </a:t>
            </a:r>
            <a:r>
              <a:rPr sz="2400" dirty="0">
                <a:latin typeface="Carlito"/>
                <a:cs typeface="Carlito"/>
              </a:rPr>
              <a:t>headache </a:t>
            </a:r>
            <a:r>
              <a:rPr sz="2400" spc="-5" dirty="0">
                <a:latin typeface="Carlito"/>
                <a:cs typeface="Carlito"/>
              </a:rPr>
              <a:t>episodes fulfilling </a:t>
            </a:r>
            <a:r>
              <a:rPr sz="2400" dirty="0">
                <a:latin typeface="Carlito"/>
                <a:cs typeface="Carlito"/>
              </a:rPr>
              <a:t>criteria</a:t>
            </a:r>
            <a:r>
              <a:rPr sz="2400" spc="-3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BD</a:t>
            </a:r>
            <a:endParaRPr sz="2400">
              <a:latin typeface="Carlito"/>
              <a:cs typeface="Carlito"/>
            </a:endParaRPr>
          </a:p>
          <a:p>
            <a:pPr marL="355600" marR="236854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  <a:tab pos="5548630" algn="l"/>
              </a:tabLst>
            </a:pPr>
            <a:r>
              <a:rPr sz="2400" dirty="0">
                <a:latin typeface="Carlito"/>
                <a:cs typeface="Carlito"/>
              </a:rPr>
              <a:t>B. </a:t>
            </a:r>
            <a:r>
              <a:rPr sz="2400" spc="-10" dirty="0">
                <a:latin typeface="Carlito"/>
                <a:cs typeface="Carlito"/>
              </a:rPr>
              <a:t>Brought </a:t>
            </a:r>
            <a:r>
              <a:rPr sz="2400" spc="-5" dirty="0">
                <a:latin typeface="Carlito"/>
                <a:cs typeface="Carlito"/>
              </a:rPr>
              <a:t>on </a:t>
            </a:r>
            <a:r>
              <a:rPr sz="2400" spc="-10" dirty="0">
                <a:latin typeface="Carlito"/>
                <a:cs typeface="Carlito"/>
              </a:rPr>
              <a:t>by </a:t>
            </a:r>
            <a:r>
              <a:rPr sz="2400" dirty="0">
                <a:latin typeface="Carlito"/>
                <a:cs typeface="Carlito"/>
              </a:rPr>
              <a:t>and occurring </a:t>
            </a:r>
            <a:r>
              <a:rPr sz="2400" spc="-5" dirty="0">
                <a:latin typeface="Carlito"/>
                <a:cs typeface="Carlito"/>
              </a:rPr>
              <a:t>only </a:t>
            </a:r>
            <a:r>
              <a:rPr sz="2400" dirty="0">
                <a:latin typeface="Carlito"/>
                <a:cs typeface="Carlito"/>
              </a:rPr>
              <a:t>in </a:t>
            </a:r>
            <a:r>
              <a:rPr sz="2400" spc="-5" dirty="0">
                <a:latin typeface="Carlito"/>
                <a:cs typeface="Carlito"/>
              </a:rPr>
              <a:t>association</a:t>
            </a:r>
            <a:r>
              <a:rPr sz="2400" spc="-16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with  </a:t>
            </a:r>
            <a:r>
              <a:rPr sz="2400" spc="-5" dirty="0">
                <a:latin typeface="Carlito"/>
                <a:cs typeface="Carlito"/>
              </a:rPr>
              <a:t>coughing, </a:t>
            </a:r>
            <a:r>
              <a:rPr sz="2400" spc="-10" dirty="0">
                <a:latin typeface="Carlito"/>
                <a:cs typeface="Carlito"/>
              </a:rPr>
              <a:t>straining and/or</a:t>
            </a:r>
            <a:r>
              <a:rPr sz="2400" spc="1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other</a:t>
            </a:r>
            <a:r>
              <a:rPr sz="2400" spc="-35" dirty="0">
                <a:latin typeface="Carlito"/>
                <a:cs typeface="Carlito"/>
              </a:rPr>
              <a:t> </a:t>
            </a:r>
            <a:r>
              <a:rPr sz="2400" spc="-25" dirty="0">
                <a:latin typeface="Carlito"/>
                <a:cs typeface="Carlito"/>
              </a:rPr>
              <a:t>Valsalva	</a:t>
            </a:r>
            <a:r>
              <a:rPr sz="2400" spc="-5" dirty="0">
                <a:latin typeface="Carlito"/>
                <a:cs typeface="Carlito"/>
              </a:rPr>
              <a:t>manoeuvre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rlito"/>
                <a:cs typeface="Carlito"/>
              </a:rPr>
              <a:t>C. Sudden</a:t>
            </a:r>
            <a:r>
              <a:rPr sz="2400" spc="-2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onset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30" dirty="0">
                <a:latin typeface="Carlito"/>
                <a:cs typeface="Carlito"/>
              </a:rPr>
              <a:t>D. </a:t>
            </a:r>
            <a:r>
              <a:rPr sz="2400" spc="-5" dirty="0">
                <a:latin typeface="Carlito"/>
                <a:cs typeface="Carlito"/>
              </a:rPr>
              <a:t>Lasting between </a:t>
            </a:r>
            <a:r>
              <a:rPr sz="2400" dirty="0">
                <a:latin typeface="Carlito"/>
                <a:cs typeface="Carlito"/>
              </a:rPr>
              <a:t>1 </a:t>
            </a:r>
            <a:r>
              <a:rPr sz="2400" spc="-10" dirty="0">
                <a:latin typeface="Carlito"/>
                <a:cs typeface="Carlito"/>
              </a:rPr>
              <a:t>second </a:t>
            </a:r>
            <a:r>
              <a:rPr sz="2400" spc="-5" dirty="0">
                <a:latin typeface="Carlito"/>
                <a:cs typeface="Carlito"/>
              </a:rPr>
              <a:t>and </a:t>
            </a:r>
            <a:r>
              <a:rPr sz="2400" dirty="0">
                <a:latin typeface="Carlito"/>
                <a:cs typeface="Carlito"/>
              </a:rPr>
              <a:t>2</a:t>
            </a:r>
            <a:r>
              <a:rPr sz="2400" spc="5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hours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rlito"/>
                <a:cs typeface="Carlito"/>
              </a:rPr>
              <a:t>E. Not </a:t>
            </a:r>
            <a:r>
              <a:rPr sz="2400" spc="-15" dirty="0">
                <a:latin typeface="Carlito"/>
                <a:cs typeface="Carlito"/>
              </a:rPr>
              <a:t>better </a:t>
            </a:r>
            <a:r>
              <a:rPr sz="2400" spc="-10" dirty="0">
                <a:latin typeface="Carlito"/>
                <a:cs typeface="Carlito"/>
              </a:rPr>
              <a:t>accounted </a:t>
            </a:r>
            <a:r>
              <a:rPr sz="2400" spc="-20" dirty="0">
                <a:latin typeface="Carlito"/>
                <a:cs typeface="Carlito"/>
              </a:rPr>
              <a:t>for </a:t>
            </a:r>
            <a:r>
              <a:rPr sz="2400" spc="-5" dirty="0">
                <a:latin typeface="Carlito"/>
                <a:cs typeface="Carlito"/>
              </a:rPr>
              <a:t>by </a:t>
            </a:r>
            <a:r>
              <a:rPr sz="2400" dirty="0">
                <a:latin typeface="Carlito"/>
                <a:cs typeface="Carlito"/>
              </a:rPr>
              <a:t>another </a:t>
            </a:r>
            <a:r>
              <a:rPr sz="2400" spc="-5" dirty="0">
                <a:latin typeface="Carlito"/>
                <a:cs typeface="Carlito"/>
              </a:rPr>
              <a:t>ICHD-3</a:t>
            </a:r>
            <a:r>
              <a:rPr sz="2400" spc="-7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diagnosis.</a:t>
            </a:r>
            <a:endParaRPr sz="2400">
              <a:latin typeface="Carlito"/>
              <a:cs typeface="Carlito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401" y="1007111"/>
            <a:ext cx="10401977" cy="3933769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b="1" spc="-15" dirty="0">
                <a:latin typeface="Carlito"/>
                <a:cs typeface="Carlito"/>
              </a:rPr>
              <a:t>Differential</a:t>
            </a:r>
            <a:r>
              <a:rPr sz="2400" b="1" dirty="0">
                <a:latin typeface="Carlito"/>
                <a:cs typeface="Carlito"/>
              </a:rPr>
              <a:t> diagnosis-</a:t>
            </a:r>
            <a:endParaRPr sz="2400">
              <a:latin typeface="Carlito"/>
              <a:cs typeface="Carlito"/>
            </a:endParaRPr>
          </a:p>
          <a:p>
            <a:pPr marL="355600" marR="508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rlito"/>
                <a:cs typeface="Carlito"/>
              </a:rPr>
              <a:t>Chiari </a:t>
            </a:r>
            <a:r>
              <a:rPr sz="2400" spc="-10" dirty="0">
                <a:latin typeface="Carlito"/>
                <a:cs typeface="Carlito"/>
              </a:rPr>
              <a:t>malformation </a:t>
            </a:r>
            <a:r>
              <a:rPr sz="2400" spc="-5" dirty="0">
                <a:latin typeface="Carlito"/>
                <a:cs typeface="Carlito"/>
              </a:rPr>
              <a:t>or </a:t>
            </a:r>
            <a:r>
              <a:rPr sz="2400" spc="-20" dirty="0">
                <a:latin typeface="Carlito"/>
                <a:cs typeface="Carlito"/>
              </a:rPr>
              <a:t>any </a:t>
            </a:r>
            <a:r>
              <a:rPr sz="2400" dirty="0">
                <a:latin typeface="Carlito"/>
                <a:cs typeface="Carlito"/>
              </a:rPr>
              <a:t>lesion </a:t>
            </a:r>
            <a:r>
              <a:rPr sz="2400" spc="-5" dirty="0">
                <a:latin typeface="Carlito"/>
                <a:cs typeface="Carlito"/>
              </a:rPr>
              <a:t>causing obstruction of CSF  </a:t>
            </a:r>
            <a:r>
              <a:rPr sz="2400" spc="-20" dirty="0">
                <a:latin typeface="Carlito"/>
                <a:cs typeface="Carlito"/>
              </a:rPr>
              <a:t>pathways </a:t>
            </a:r>
            <a:r>
              <a:rPr sz="2400" spc="-5" dirty="0">
                <a:latin typeface="Carlito"/>
                <a:cs typeface="Carlito"/>
              </a:rPr>
              <a:t>or displacing </a:t>
            </a:r>
            <a:r>
              <a:rPr sz="2400" spc="-10" dirty="0">
                <a:latin typeface="Carlito"/>
                <a:cs typeface="Carlito"/>
              </a:rPr>
              <a:t>cerebral</a:t>
            </a:r>
            <a:r>
              <a:rPr sz="2400" spc="-5" dirty="0">
                <a:latin typeface="Carlito"/>
                <a:cs typeface="Carlito"/>
              </a:rPr>
              <a:t> structures</a:t>
            </a:r>
            <a:endParaRPr sz="2400">
              <a:latin typeface="Carlito"/>
              <a:cs typeface="Carlito"/>
            </a:endParaRPr>
          </a:p>
          <a:p>
            <a:pPr marL="355600" marR="464184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rlito"/>
                <a:cs typeface="Carlito"/>
              </a:rPr>
              <a:t>Cerebral </a:t>
            </a:r>
            <a:r>
              <a:rPr sz="2400" spc="-5" dirty="0">
                <a:latin typeface="Carlito"/>
                <a:cs typeface="Carlito"/>
              </a:rPr>
              <a:t>aneurysm, </a:t>
            </a:r>
            <a:r>
              <a:rPr sz="2400" spc="-10" dirty="0">
                <a:latin typeface="Carlito"/>
                <a:cs typeface="Carlito"/>
              </a:rPr>
              <a:t>carotid stenosis, </a:t>
            </a:r>
            <a:r>
              <a:rPr sz="2400" dirty="0">
                <a:latin typeface="Carlito"/>
                <a:cs typeface="Carlito"/>
              </a:rPr>
              <a:t>and </a:t>
            </a:r>
            <a:r>
              <a:rPr sz="2400" spc="-10" dirty="0">
                <a:latin typeface="Carlito"/>
                <a:cs typeface="Carlito"/>
              </a:rPr>
              <a:t>vertebrobasilar  </a:t>
            </a:r>
            <a:r>
              <a:rPr sz="2400" spc="-5" dirty="0">
                <a:latin typeface="Carlito"/>
                <a:cs typeface="Carlito"/>
              </a:rPr>
              <a:t>disease.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rlito"/>
                <a:cs typeface="Carlito"/>
              </a:rPr>
              <a:t>Benign </a:t>
            </a:r>
            <a:r>
              <a:rPr sz="2400" spc="-10" dirty="0">
                <a:latin typeface="Carlito"/>
                <a:cs typeface="Carlito"/>
              </a:rPr>
              <a:t>exertional</a:t>
            </a:r>
            <a:r>
              <a:rPr sz="2400" spc="-5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headache</a:t>
            </a:r>
            <a:endParaRPr sz="24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33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2400" b="1" spc="-30" dirty="0">
                <a:latin typeface="Carlito"/>
                <a:cs typeface="Carlito"/>
              </a:rPr>
              <a:t>TREATMENT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rlito"/>
                <a:cs typeface="Carlito"/>
              </a:rPr>
              <a:t>Indomethacin </a:t>
            </a:r>
            <a:r>
              <a:rPr sz="2400" spc="-10" dirty="0">
                <a:latin typeface="Carlito"/>
                <a:cs typeface="Carlito"/>
              </a:rPr>
              <a:t>25–50 </a:t>
            </a:r>
            <a:r>
              <a:rPr sz="2400" dirty="0">
                <a:latin typeface="Carlito"/>
                <a:cs typeface="Carlito"/>
              </a:rPr>
              <a:t>mg </a:t>
            </a:r>
            <a:r>
              <a:rPr sz="2400" spc="-10" dirty="0">
                <a:latin typeface="Carlito"/>
                <a:cs typeface="Carlito"/>
              </a:rPr>
              <a:t>two </a:t>
            </a:r>
            <a:r>
              <a:rPr sz="2400" spc="-15" dirty="0">
                <a:latin typeface="Carlito"/>
                <a:cs typeface="Carlito"/>
              </a:rPr>
              <a:t>to </a:t>
            </a:r>
            <a:r>
              <a:rPr sz="2400" spc="-10" dirty="0">
                <a:latin typeface="Carlito"/>
                <a:cs typeface="Carlito"/>
              </a:rPr>
              <a:t>three </a:t>
            </a:r>
            <a:r>
              <a:rPr sz="2400" dirty="0">
                <a:latin typeface="Carlito"/>
                <a:cs typeface="Carlito"/>
              </a:rPr>
              <a:t>times </a:t>
            </a:r>
            <a:r>
              <a:rPr sz="2400" spc="-5" dirty="0">
                <a:latin typeface="Carlito"/>
                <a:cs typeface="Carlito"/>
              </a:rPr>
              <a:t>daily</a:t>
            </a:r>
            <a:r>
              <a:rPr sz="2400" spc="-5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.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rlito"/>
                <a:cs typeface="Carlito"/>
              </a:rPr>
              <a:t>Some </a:t>
            </a:r>
            <a:r>
              <a:rPr sz="2400" spc="-10" dirty="0">
                <a:latin typeface="Carlito"/>
                <a:cs typeface="Carlito"/>
              </a:rPr>
              <a:t>patients obtain </a:t>
            </a:r>
            <a:r>
              <a:rPr sz="2400" spc="-5" dirty="0">
                <a:latin typeface="Carlito"/>
                <a:cs typeface="Carlito"/>
              </a:rPr>
              <a:t>pain </a:t>
            </a:r>
            <a:r>
              <a:rPr sz="2400" spc="-10" dirty="0">
                <a:latin typeface="Carlito"/>
                <a:cs typeface="Carlito"/>
              </a:rPr>
              <a:t>relief </a:t>
            </a:r>
            <a:r>
              <a:rPr sz="2400" dirty="0">
                <a:latin typeface="Carlito"/>
                <a:cs typeface="Carlito"/>
              </a:rPr>
              <a:t>with</a:t>
            </a:r>
            <a:r>
              <a:rPr sz="2400" spc="-2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LP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69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49874" y="0"/>
            <a:ext cx="5491741" cy="841256"/>
          </a:xfrm>
          <a:prstGeom prst="rect">
            <a:avLst/>
          </a:prstGeom>
        </p:spPr>
        <p:txBody>
          <a:bodyPr vert="horz" wrap="square" lIns="0" tIns="182880" rIns="0" bIns="0" rtlCol="0">
            <a:spAutoFit/>
          </a:bodyPr>
          <a:lstStyle/>
          <a:p>
            <a:pPr marL="2112010">
              <a:lnSpc>
                <a:spcPct val="100000"/>
              </a:lnSpc>
              <a:spcBef>
                <a:spcPts val="1440"/>
              </a:spcBef>
            </a:pPr>
            <a:r>
              <a:rPr sz="1800" b="1" u="sng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MIGRAINE</a:t>
            </a:r>
            <a:endParaRPr sz="1800" b="1" u="sng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1800" b="1" u="sng" spc="-5" dirty="0">
                <a:latin typeface="Times New Roman" pitchFamily="18" charset="0"/>
                <a:cs typeface="Times New Roman" pitchFamily="18" charset="0"/>
              </a:rPr>
              <a:t>ICHD 3</a:t>
            </a:r>
            <a:r>
              <a:rPr sz="1800" b="1" u="sng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u="sng" spc="-20" dirty="0">
                <a:latin typeface="Times New Roman" pitchFamily="18" charset="0"/>
                <a:cs typeface="Times New Roman" pitchFamily="18" charset="0"/>
              </a:rPr>
              <a:t>CLASSIFICATION</a:t>
            </a:r>
            <a:endParaRPr sz="18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1019122" y="1464310"/>
            <a:ext cx="9036658" cy="41671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8625" lvl="1" indent="-416559">
              <a:spcBef>
                <a:spcPts val="95"/>
              </a:spcBef>
              <a:buAutoNum type="arabicPeriod"/>
              <a:tabLst>
                <a:tab pos="429259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Migraine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without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aura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9259" lvl="1" indent="-417195">
              <a:buAutoNum type="arabicPeriod"/>
              <a:tabLst>
                <a:tab pos="42989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Migraine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aura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5080" lvl="2" indent="-627380">
              <a:buAutoNum type="arabicPeriod"/>
              <a:tabLst>
                <a:tab pos="127571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Migraine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typical</a:t>
            </a:r>
            <a:r>
              <a:rPr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aura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868170" lvl="3" indent="-839469">
              <a:buAutoNum type="arabicPeriod"/>
              <a:tabLst>
                <a:tab pos="1868805" algn="l"/>
              </a:tabLst>
            </a:pPr>
            <a:r>
              <a:rPr spc="-25" dirty="0">
                <a:latin typeface="Times New Roman" pitchFamily="18" charset="0"/>
                <a:cs typeface="Times New Roman" pitchFamily="18" charset="0"/>
              </a:rPr>
              <a:t>Typical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aura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headache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868170" lvl="3" indent="-839469">
              <a:spcBef>
                <a:spcPts val="5"/>
              </a:spcBef>
              <a:buAutoNum type="arabicPeriod"/>
              <a:tabLst>
                <a:tab pos="1868805" algn="l"/>
              </a:tabLst>
            </a:pPr>
            <a:r>
              <a:rPr spc="-25" dirty="0">
                <a:latin typeface="Times New Roman" pitchFamily="18" charset="0"/>
                <a:cs typeface="Times New Roman" pitchFamily="18" charset="0"/>
              </a:rPr>
              <a:t>Typical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aura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without</a:t>
            </a:r>
            <a:r>
              <a:rPr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headache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5080" lvl="2" indent="-627380">
              <a:buAutoNum type="arabicPeriod"/>
              <a:tabLst>
                <a:tab pos="127571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Migraine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brainstem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aura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5080" lvl="2" indent="-627380">
              <a:buAutoNum type="arabicPeriod"/>
              <a:tabLst>
                <a:tab pos="127571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Hemiplegic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migraine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739900" lvl="3" indent="-839469">
              <a:buAutoNum type="arabicPeriod"/>
              <a:tabLst>
                <a:tab pos="174053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Familial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hemiplegic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migraine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(FHM)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332355" lvl="4" indent="-1050925">
              <a:buAutoNum type="arabicPeriod"/>
              <a:tabLst>
                <a:tab pos="233299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Familial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hemiplegic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migraine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type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1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332355" lvl="4" indent="-1050925">
              <a:buAutoNum type="arabicPeriod"/>
              <a:tabLst>
                <a:tab pos="233299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Familial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hemiplegic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migraine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type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2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332990" lvl="4" indent="-1051560">
              <a:buAutoNum type="arabicPeriod"/>
              <a:tabLst>
                <a:tab pos="233362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Familial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hemiplegic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migraine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type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3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332355" lvl="4" indent="-1050925">
              <a:buAutoNum type="arabicPeriod"/>
              <a:tabLst>
                <a:tab pos="233299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Familial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hemiplegic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migraine,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other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loci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739900" lvl="3" indent="-839469">
              <a:buAutoNum type="arabicPeriod"/>
              <a:tabLst>
                <a:tab pos="174053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Sporadic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hemiplegic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migraine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10945" lvl="2" indent="-627380">
              <a:buAutoNum type="arabicPeriod"/>
              <a:tabLst>
                <a:tab pos="121158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Retinal</a:t>
            </a:r>
            <a:r>
              <a:rPr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migraine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94030" lvl="1" indent="-418465">
              <a:buAutoNum type="arabicPeriod"/>
              <a:tabLst>
                <a:tab pos="49466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Chronic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migraine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33294" y="530478"/>
            <a:ext cx="69239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Primary </a:t>
            </a:r>
            <a:r>
              <a:rPr sz="1800" spc="-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stabbing</a:t>
            </a:r>
            <a:r>
              <a:rPr sz="1800" spc="-8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headache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70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40129"/>
            <a:ext cx="10585655" cy="426974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b="1" spc="-10" dirty="0">
                <a:latin typeface="Carlito"/>
                <a:cs typeface="Carlito"/>
              </a:rPr>
              <a:t>Diagnostic</a:t>
            </a:r>
            <a:r>
              <a:rPr sz="2400" b="1" spc="-20" dirty="0">
                <a:latin typeface="Carlito"/>
                <a:cs typeface="Carlito"/>
              </a:rPr>
              <a:t> </a:t>
            </a:r>
            <a:r>
              <a:rPr sz="2400" b="1" spc="-10" dirty="0">
                <a:latin typeface="Carlito"/>
                <a:cs typeface="Carlito"/>
              </a:rPr>
              <a:t>criteria:</a:t>
            </a:r>
            <a:endParaRPr sz="2400">
              <a:latin typeface="Carlito"/>
              <a:cs typeface="Carlito"/>
            </a:endParaRPr>
          </a:p>
          <a:p>
            <a:pPr marL="355600" marR="64516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5" dirty="0">
                <a:latin typeface="Carlito"/>
                <a:cs typeface="Carlito"/>
              </a:rPr>
              <a:t>A. </a:t>
            </a:r>
            <a:r>
              <a:rPr sz="2400" dirty="0">
                <a:latin typeface="Carlito"/>
                <a:cs typeface="Carlito"/>
              </a:rPr>
              <a:t>Head </a:t>
            </a:r>
            <a:r>
              <a:rPr sz="2400" spc="-5" dirty="0">
                <a:latin typeface="Carlito"/>
                <a:cs typeface="Carlito"/>
              </a:rPr>
              <a:t>pain </a:t>
            </a:r>
            <a:r>
              <a:rPr sz="2400" dirty="0">
                <a:latin typeface="Carlito"/>
                <a:cs typeface="Carlito"/>
              </a:rPr>
              <a:t>occurring </a:t>
            </a:r>
            <a:r>
              <a:rPr sz="2400" spc="-10" dirty="0">
                <a:latin typeface="Carlito"/>
                <a:cs typeface="Carlito"/>
              </a:rPr>
              <a:t>spontaneously </a:t>
            </a:r>
            <a:r>
              <a:rPr sz="2400" dirty="0">
                <a:latin typeface="Carlito"/>
                <a:cs typeface="Carlito"/>
              </a:rPr>
              <a:t>as a </a:t>
            </a:r>
            <a:r>
              <a:rPr sz="2400" spc="-5" dirty="0">
                <a:latin typeface="Carlito"/>
                <a:cs typeface="Carlito"/>
              </a:rPr>
              <a:t>single </a:t>
            </a:r>
            <a:r>
              <a:rPr sz="2400" spc="-15" dirty="0">
                <a:latin typeface="Carlito"/>
                <a:cs typeface="Carlito"/>
              </a:rPr>
              <a:t>stab </a:t>
            </a:r>
            <a:r>
              <a:rPr sz="2400" spc="-5" dirty="0">
                <a:latin typeface="Carlito"/>
                <a:cs typeface="Carlito"/>
              </a:rPr>
              <a:t>or  </a:t>
            </a:r>
            <a:r>
              <a:rPr sz="2400" dirty="0">
                <a:latin typeface="Carlito"/>
                <a:cs typeface="Carlito"/>
              </a:rPr>
              <a:t>series </a:t>
            </a:r>
            <a:r>
              <a:rPr sz="2400" spc="-5" dirty="0">
                <a:latin typeface="Carlito"/>
                <a:cs typeface="Carlito"/>
              </a:rPr>
              <a:t>of </a:t>
            </a:r>
            <a:r>
              <a:rPr sz="2400" spc="-10" dirty="0">
                <a:latin typeface="Carlito"/>
                <a:cs typeface="Carlito"/>
              </a:rPr>
              <a:t>stabs </a:t>
            </a:r>
            <a:r>
              <a:rPr sz="2400" dirty="0">
                <a:latin typeface="Carlito"/>
                <a:cs typeface="Carlito"/>
              </a:rPr>
              <a:t>and fulfilling </a:t>
            </a:r>
            <a:r>
              <a:rPr sz="2400" spc="-5" dirty="0">
                <a:latin typeface="Carlito"/>
                <a:cs typeface="Carlito"/>
              </a:rPr>
              <a:t>criteria</a:t>
            </a:r>
            <a:r>
              <a:rPr sz="2400" spc="-50" dirty="0">
                <a:latin typeface="Carlito"/>
                <a:cs typeface="Carlito"/>
              </a:rPr>
              <a:t> </a:t>
            </a:r>
            <a:r>
              <a:rPr sz="2400" spc="-25" dirty="0">
                <a:latin typeface="Carlito"/>
                <a:cs typeface="Carlito"/>
              </a:rPr>
              <a:t>B–D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rlito"/>
                <a:cs typeface="Carlito"/>
              </a:rPr>
              <a:t>B. </a:t>
            </a:r>
            <a:r>
              <a:rPr sz="2400" spc="-10" dirty="0">
                <a:latin typeface="Carlito"/>
                <a:cs typeface="Carlito"/>
              </a:rPr>
              <a:t>Each </a:t>
            </a:r>
            <a:r>
              <a:rPr sz="2400" spc="-15" dirty="0">
                <a:latin typeface="Carlito"/>
                <a:cs typeface="Carlito"/>
              </a:rPr>
              <a:t>stab </a:t>
            </a:r>
            <a:r>
              <a:rPr sz="2400" spc="-5" dirty="0">
                <a:latin typeface="Carlito"/>
                <a:cs typeface="Carlito"/>
              </a:rPr>
              <a:t>lasts </a:t>
            </a:r>
            <a:r>
              <a:rPr sz="2400" spc="-20" dirty="0">
                <a:latin typeface="Carlito"/>
                <a:cs typeface="Carlito"/>
              </a:rPr>
              <a:t>for </a:t>
            </a:r>
            <a:r>
              <a:rPr sz="2400" spc="-5" dirty="0">
                <a:latin typeface="Carlito"/>
                <a:cs typeface="Carlito"/>
              </a:rPr>
              <a:t>up </a:t>
            </a:r>
            <a:r>
              <a:rPr sz="2400" spc="-15" dirty="0">
                <a:latin typeface="Carlito"/>
                <a:cs typeface="Carlito"/>
              </a:rPr>
              <a:t>to </a:t>
            </a:r>
            <a:r>
              <a:rPr sz="2400" dirty="0">
                <a:latin typeface="Carlito"/>
                <a:cs typeface="Carlito"/>
              </a:rPr>
              <a:t>a </a:t>
            </a:r>
            <a:r>
              <a:rPr sz="2400" spc="-20" dirty="0">
                <a:latin typeface="Carlito"/>
                <a:cs typeface="Carlito"/>
              </a:rPr>
              <a:t>few</a:t>
            </a:r>
            <a:r>
              <a:rPr sz="2400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seconds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rlito"/>
                <a:cs typeface="Carlito"/>
              </a:rPr>
              <a:t>C. </a:t>
            </a:r>
            <a:r>
              <a:rPr sz="2400" spc="-10" dirty="0">
                <a:latin typeface="Carlito"/>
                <a:cs typeface="Carlito"/>
              </a:rPr>
              <a:t>Stabs </a:t>
            </a:r>
            <a:r>
              <a:rPr sz="2400" spc="-5" dirty="0">
                <a:latin typeface="Carlito"/>
                <a:cs typeface="Carlito"/>
              </a:rPr>
              <a:t>recur </a:t>
            </a:r>
            <a:r>
              <a:rPr sz="2400" dirty="0">
                <a:latin typeface="Carlito"/>
                <a:cs typeface="Carlito"/>
              </a:rPr>
              <a:t>with </a:t>
            </a:r>
            <a:r>
              <a:rPr sz="2400" spc="-5" dirty="0">
                <a:latin typeface="Carlito"/>
                <a:cs typeface="Carlito"/>
              </a:rPr>
              <a:t>irregular </a:t>
            </a:r>
            <a:r>
              <a:rPr sz="2400" spc="-20" dirty="0">
                <a:latin typeface="Carlito"/>
                <a:cs typeface="Carlito"/>
              </a:rPr>
              <a:t>frequency, </a:t>
            </a:r>
            <a:r>
              <a:rPr sz="2400" spc="-10" dirty="0">
                <a:latin typeface="Carlito"/>
                <a:cs typeface="Carlito"/>
              </a:rPr>
              <a:t>from </a:t>
            </a:r>
            <a:r>
              <a:rPr sz="2400" spc="-5" dirty="0">
                <a:latin typeface="Carlito"/>
                <a:cs typeface="Carlito"/>
              </a:rPr>
              <a:t>one </a:t>
            </a:r>
            <a:r>
              <a:rPr sz="2400" spc="-15" dirty="0">
                <a:latin typeface="Carlito"/>
                <a:cs typeface="Carlito"/>
              </a:rPr>
              <a:t>to many</a:t>
            </a:r>
            <a:r>
              <a:rPr sz="2400" spc="-10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per</a:t>
            </a:r>
            <a:endParaRPr sz="2400">
              <a:latin typeface="Carlito"/>
              <a:cs typeface="Carlito"/>
            </a:endParaRPr>
          </a:p>
          <a:p>
            <a:pPr marL="355600">
              <a:lnSpc>
                <a:spcPct val="100000"/>
              </a:lnSpc>
            </a:pPr>
            <a:r>
              <a:rPr sz="2400" spc="-20" dirty="0">
                <a:latin typeface="Carlito"/>
                <a:cs typeface="Carlito"/>
              </a:rPr>
              <a:t>day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30" dirty="0">
                <a:latin typeface="Carlito"/>
                <a:cs typeface="Carlito"/>
              </a:rPr>
              <a:t>D. </a:t>
            </a:r>
            <a:r>
              <a:rPr sz="2400" dirty="0">
                <a:latin typeface="Carlito"/>
                <a:cs typeface="Carlito"/>
              </a:rPr>
              <a:t>No </a:t>
            </a:r>
            <a:r>
              <a:rPr sz="2400" spc="-10" dirty="0">
                <a:latin typeface="Carlito"/>
                <a:cs typeface="Carlito"/>
              </a:rPr>
              <a:t>cranial autonomic</a:t>
            </a:r>
            <a:r>
              <a:rPr sz="2400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symptoms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rlito"/>
                <a:cs typeface="Carlito"/>
              </a:rPr>
              <a:t>E. Not </a:t>
            </a:r>
            <a:r>
              <a:rPr sz="2400" spc="-15" dirty="0">
                <a:latin typeface="Carlito"/>
                <a:cs typeface="Carlito"/>
              </a:rPr>
              <a:t>better </a:t>
            </a:r>
            <a:r>
              <a:rPr sz="2400" spc="-10" dirty="0">
                <a:latin typeface="Carlito"/>
                <a:cs typeface="Carlito"/>
              </a:rPr>
              <a:t>accounted </a:t>
            </a:r>
            <a:r>
              <a:rPr sz="2400" spc="-20" dirty="0">
                <a:latin typeface="Carlito"/>
                <a:cs typeface="Carlito"/>
              </a:rPr>
              <a:t>for </a:t>
            </a:r>
            <a:r>
              <a:rPr sz="2400" spc="-5" dirty="0">
                <a:latin typeface="Carlito"/>
                <a:cs typeface="Carlito"/>
              </a:rPr>
              <a:t>by </a:t>
            </a:r>
            <a:r>
              <a:rPr sz="2400" dirty="0">
                <a:latin typeface="Carlito"/>
                <a:cs typeface="Carlito"/>
              </a:rPr>
              <a:t>another </a:t>
            </a:r>
            <a:r>
              <a:rPr sz="2400" spc="-5" dirty="0">
                <a:latin typeface="Carlito"/>
                <a:cs typeface="Carlito"/>
              </a:rPr>
              <a:t>ICHD-3</a:t>
            </a:r>
            <a:r>
              <a:rPr sz="2400" spc="-8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diagnosis.</a:t>
            </a:r>
            <a:endParaRPr sz="24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3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tabLst>
                <a:tab pos="3501390" algn="l"/>
              </a:tabLst>
            </a:pPr>
            <a:r>
              <a:rPr sz="2400" b="1" spc="-15" dirty="0">
                <a:latin typeface="Carlito"/>
                <a:cs typeface="Carlito"/>
              </a:rPr>
              <a:t>TREATMENT-</a:t>
            </a:r>
            <a:r>
              <a:rPr sz="2400" spc="-15" dirty="0">
                <a:latin typeface="Carlito"/>
                <a:cs typeface="Carlito"/>
              </a:rPr>
              <a:t>indomethacin	</a:t>
            </a:r>
            <a:r>
              <a:rPr sz="2400" spc="-10" dirty="0">
                <a:latin typeface="Carlito"/>
                <a:cs typeface="Carlito"/>
              </a:rPr>
              <a:t>25–50 </a:t>
            </a:r>
            <a:r>
              <a:rPr sz="2400" dirty="0">
                <a:latin typeface="Carlito"/>
                <a:cs typeface="Carlito"/>
              </a:rPr>
              <a:t>mg </a:t>
            </a:r>
            <a:r>
              <a:rPr sz="2400" spc="-10" dirty="0">
                <a:latin typeface="Carlito"/>
                <a:cs typeface="Carlito"/>
              </a:rPr>
              <a:t>two </a:t>
            </a:r>
            <a:r>
              <a:rPr sz="2400" spc="-15" dirty="0">
                <a:latin typeface="Carlito"/>
                <a:cs typeface="Carlito"/>
              </a:rPr>
              <a:t>to </a:t>
            </a:r>
            <a:r>
              <a:rPr sz="2400" spc="-10" dirty="0">
                <a:latin typeface="Carlito"/>
                <a:cs typeface="Carlito"/>
              </a:rPr>
              <a:t>three </a:t>
            </a:r>
            <a:r>
              <a:rPr sz="2400" dirty="0">
                <a:latin typeface="Carlito"/>
                <a:cs typeface="Carlito"/>
              </a:rPr>
              <a:t>times</a:t>
            </a:r>
            <a:r>
              <a:rPr sz="2400" spc="-8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daily</a:t>
            </a:r>
            <a:endParaRPr sz="2400">
              <a:latin typeface="Carlito"/>
              <a:cs typeface="Carlito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40304" y="408178"/>
            <a:ext cx="7309063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Primary </a:t>
            </a:r>
            <a:r>
              <a:rPr sz="1800" spc="-2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exertional</a:t>
            </a:r>
            <a:r>
              <a:rPr sz="1800" spc="-8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headache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71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463929"/>
            <a:ext cx="10603431" cy="258699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b="1" spc="-10" dirty="0">
                <a:latin typeface="Carlito"/>
                <a:cs typeface="Carlito"/>
              </a:rPr>
              <a:t>Diagnostic</a:t>
            </a:r>
            <a:r>
              <a:rPr sz="2400" b="1" spc="-20" dirty="0">
                <a:latin typeface="Carlito"/>
                <a:cs typeface="Carlito"/>
              </a:rPr>
              <a:t> </a:t>
            </a:r>
            <a:r>
              <a:rPr sz="2400" b="1" spc="-10" dirty="0">
                <a:latin typeface="Carlito"/>
                <a:cs typeface="Carlito"/>
              </a:rPr>
              <a:t>criteria: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5" dirty="0">
                <a:latin typeface="Carlito"/>
                <a:cs typeface="Carlito"/>
              </a:rPr>
              <a:t>A. </a:t>
            </a:r>
            <a:r>
              <a:rPr sz="2400" spc="-30" dirty="0">
                <a:latin typeface="Carlito"/>
                <a:cs typeface="Carlito"/>
              </a:rPr>
              <a:t>At </a:t>
            </a:r>
            <a:r>
              <a:rPr sz="2400" spc="-5" dirty="0">
                <a:latin typeface="Carlito"/>
                <a:cs typeface="Carlito"/>
              </a:rPr>
              <a:t>least </a:t>
            </a:r>
            <a:r>
              <a:rPr sz="2400" spc="-10" dirty="0">
                <a:latin typeface="Carlito"/>
                <a:cs typeface="Carlito"/>
              </a:rPr>
              <a:t>two </a:t>
            </a:r>
            <a:r>
              <a:rPr sz="2400" dirty="0">
                <a:latin typeface="Carlito"/>
                <a:cs typeface="Carlito"/>
              </a:rPr>
              <a:t>headache </a:t>
            </a:r>
            <a:r>
              <a:rPr sz="2400" spc="-5" dirty="0">
                <a:latin typeface="Carlito"/>
                <a:cs typeface="Carlito"/>
              </a:rPr>
              <a:t>episodes fulfilling </a:t>
            </a:r>
            <a:r>
              <a:rPr sz="2400" dirty="0">
                <a:latin typeface="Carlito"/>
                <a:cs typeface="Carlito"/>
              </a:rPr>
              <a:t>criteria B and</a:t>
            </a:r>
            <a:r>
              <a:rPr sz="2400" spc="-13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C</a:t>
            </a:r>
            <a:endParaRPr sz="2400">
              <a:latin typeface="Carlito"/>
              <a:cs typeface="Carlito"/>
            </a:endParaRPr>
          </a:p>
          <a:p>
            <a:pPr marL="355600" marR="508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rlito"/>
                <a:cs typeface="Carlito"/>
              </a:rPr>
              <a:t>B. </a:t>
            </a:r>
            <a:r>
              <a:rPr sz="2400" spc="-10" dirty="0">
                <a:latin typeface="Carlito"/>
                <a:cs typeface="Carlito"/>
              </a:rPr>
              <a:t>Brought </a:t>
            </a:r>
            <a:r>
              <a:rPr sz="2400" spc="-5" dirty="0">
                <a:latin typeface="Carlito"/>
                <a:cs typeface="Carlito"/>
              </a:rPr>
              <a:t>on </a:t>
            </a:r>
            <a:r>
              <a:rPr sz="2400" spc="-10" dirty="0">
                <a:latin typeface="Carlito"/>
                <a:cs typeface="Carlito"/>
              </a:rPr>
              <a:t>by </a:t>
            </a:r>
            <a:r>
              <a:rPr sz="2400" dirty="0">
                <a:latin typeface="Carlito"/>
                <a:cs typeface="Carlito"/>
              </a:rPr>
              <a:t>and occurring </a:t>
            </a:r>
            <a:r>
              <a:rPr sz="2400" spc="-5" dirty="0">
                <a:latin typeface="Carlito"/>
                <a:cs typeface="Carlito"/>
              </a:rPr>
              <a:t>only during or </a:t>
            </a:r>
            <a:r>
              <a:rPr sz="2400" spc="-10" dirty="0">
                <a:latin typeface="Carlito"/>
                <a:cs typeface="Carlito"/>
              </a:rPr>
              <a:t>after strenuous  </a:t>
            </a:r>
            <a:r>
              <a:rPr sz="2400" spc="-15" dirty="0">
                <a:latin typeface="Carlito"/>
                <a:cs typeface="Carlito"/>
              </a:rPr>
              <a:t>physical</a:t>
            </a:r>
            <a:r>
              <a:rPr sz="2400" spc="-5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exercise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rlito"/>
                <a:cs typeface="Carlito"/>
              </a:rPr>
              <a:t>C. </a:t>
            </a:r>
            <a:r>
              <a:rPr sz="2400" spc="-5" dirty="0">
                <a:latin typeface="Carlito"/>
                <a:cs typeface="Carlito"/>
              </a:rPr>
              <a:t>Lasting &lt;48</a:t>
            </a:r>
            <a:r>
              <a:rPr sz="2400" spc="-40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hours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30" dirty="0">
                <a:latin typeface="Carlito"/>
                <a:cs typeface="Carlito"/>
              </a:rPr>
              <a:t>D. </a:t>
            </a:r>
            <a:r>
              <a:rPr sz="2400" dirty="0">
                <a:latin typeface="Carlito"/>
                <a:cs typeface="Carlito"/>
              </a:rPr>
              <a:t>Not </a:t>
            </a:r>
            <a:r>
              <a:rPr sz="2400" spc="-15" dirty="0">
                <a:latin typeface="Carlito"/>
                <a:cs typeface="Carlito"/>
              </a:rPr>
              <a:t>better </a:t>
            </a:r>
            <a:r>
              <a:rPr sz="2400" spc="-10" dirty="0">
                <a:latin typeface="Carlito"/>
                <a:cs typeface="Carlito"/>
              </a:rPr>
              <a:t>accounted </a:t>
            </a:r>
            <a:r>
              <a:rPr sz="2400" spc="-20" dirty="0">
                <a:latin typeface="Carlito"/>
                <a:cs typeface="Carlito"/>
              </a:rPr>
              <a:t>for </a:t>
            </a:r>
            <a:r>
              <a:rPr sz="2400" spc="-5" dirty="0">
                <a:latin typeface="Carlito"/>
                <a:cs typeface="Carlito"/>
              </a:rPr>
              <a:t>by another ICHD-3</a:t>
            </a:r>
            <a:r>
              <a:rPr sz="2400" spc="-3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diagnosis.</a:t>
            </a:r>
            <a:endParaRPr sz="2400">
              <a:latin typeface="Carlito"/>
              <a:cs typeface="Carlito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400" y="1540129"/>
            <a:ext cx="10702466" cy="295275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b="1" spc="-15" dirty="0">
                <a:latin typeface="Carlito"/>
                <a:cs typeface="Carlito"/>
              </a:rPr>
              <a:t>Differential</a:t>
            </a:r>
            <a:r>
              <a:rPr sz="2400" b="1" dirty="0">
                <a:latin typeface="Carlito"/>
                <a:cs typeface="Carlito"/>
              </a:rPr>
              <a:t> </a:t>
            </a:r>
            <a:r>
              <a:rPr sz="2400" b="1" spc="-5" dirty="0">
                <a:latin typeface="Carlito"/>
                <a:cs typeface="Carlito"/>
              </a:rPr>
              <a:t>diagnosis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rlito"/>
                <a:cs typeface="Carlito"/>
              </a:rPr>
              <a:t>cardiac </a:t>
            </a:r>
            <a:r>
              <a:rPr sz="2400" spc="-5" dirty="0">
                <a:latin typeface="Carlito"/>
                <a:cs typeface="Carlito"/>
              </a:rPr>
              <a:t>cephalgia,</a:t>
            </a:r>
            <a:r>
              <a:rPr sz="2400" spc="-35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Pheochromocytoma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rlito"/>
                <a:cs typeface="Carlito"/>
              </a:rPr>
              <a:t>Intracranial </a:t>
            </a:r>
            <a:r>
              <a:rPr sz="2400" spc="-5" dirty="0">
                <a:latin typeface="Carlito"/>
                <a:cs typeface="Carlito"/>
              </a:rPr>
              <a:t>lesions and </a:t>
            </a:r>
            <a:r>
              <a:rPr sz="2400" spc="-10" dirty="0">
                <a:latin typeface="Carlito"/>
                <a:cs typeface="Carlito"/>
              </a:rPr>
              <a:t>stenosis </a:t>
            </a:r>
            <a:r>
              <a:rPr sz="2400" spc="-5" dirty="0">
                <a:latin typeface="Carlito"/>
                <a:cs typeface="Carlito"/>
              </a:rPr>
              <a:t>of </a:t>
            </a:r>
            <a:r>
              <a:rPr sz="2400" dirty="0">
                <a:latin typeface="Carlito"/>
                <a:cs typeface="Carlito"/>
              </a:rPr>
              <a:t>the </a:t>
            </a:r>
            <a:r>
              <a:rPr sz="2400" spc="-10" dirty="0">
                <a:latin typeface="Carlito"/>
                <a:cs typeface="Carlito"/>
              </a:rPr>
              <a:t>carotid </a:t>
            </a:r>
            <a:r>
              <a:rPr sz="2400" spc="-5" dirty="0">
                <a:latin typeface="Carlito"/>
                <a:cs typeface="Carlito"/>
              </a:rPr>
              <a:t>arteries.</a:t>
            </a:r>
            <a:endParaRPr sz="24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-30" dirty="0">
                <a:latin typeface="Carlito"/>
                <a:cs typeface="Carlito"/>
              </a:rPr>
              <a:t>TREATMENT</a:t>
            </a:r>
            <a:endParaRPr sz="2400">
              <a:latin typeface="Carlito"/>
              <a:cs typeface="Carlito"/>
            </a:endParaRPr>
          </a:p>
          <a:p>
            <a:pPr marL="355600" marR="508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rlito"/>
                <a:cs typeface="Carlito"/>
              </a:rPr>
              <a:t>Indomethacin </a:t>
            </a:r>
            <a:r>
              <a:rPr sz="2400" spc="-5" dirty="0">
                <a:latin typeface="Carlito"/>
                <a:cs typeface="Carlito"/>
              </a:rPr>
              <a:t>(50 </a:t>
            </a:r>
            <a:r>
              <a:rPr sz="2400" dirty="0">
                <a:latin typeface="Carlito"/>
                <a:cs typeface="Carlito"/>
              </a:rPr>
              <a:t>mg), </a:t>
            </a:r>
            <a:r>
              <a:rPr sz="2400" spc="-10" dirty="0">
                <a:latin typeface="Carlito"/>
                <a:cs typeface="Carlito"/>
              </a:rPr>
              <a:t>ergotamine </a:t>
            </a:r>
            <a:r>
              <a:rPr sz="2400" spc="-5" dirty="0">
                <a:latin typeface="Carlito"/>
                <a:cs typeface="Carlito"/>
              </a:rPr>
              <a:t>(1 </a:t>
            </a:r>
            <a:r>
              <a:rPr sz="2400" dirty="0">
                <a:latin typeface="Carlito"/>
                <a:cs typeface="Carlito"/>
              </a:rPr>
              <a:t>mg </a:t>
            </a:r>
            <a:r>
              <a:rPr sz="2400" spc="-5" dirty="0">
                <a:latin typeface="Carlito"/>
                <a:cs typeface="Carlito"/>
              </a:rPr>
              <a:t>orally),  </a:t>
            </a:r>
            <a:r>
              <a:rPr sz="2400" spc="-15" dirty="0">
                <a:latin typeface="Carlito"/>
                <a:cs typeface="Carlito"/>
              </a:rPr>
              <a:t>dihydroergotamine </a:t>
            </a:r>
            <a:r>
              <a:rPr sz="2400" spc="-5" dirty="0">
                <a:latin typeface="Carlito"/>
                <a:cs typeface="Carlito"/>
              </a:rPr>
              <a:t>(2 </a:t>
            </a:r>
            <a:r>
              <a:rPr sz="2400" dirty="0">
                <a:latin typeface="Carlito"/>
                <a:cs typeface="Carlito"/>
              </a:rPr>
              <a:t>mg </a:t>
            </a:r>
            <a:r>
              <a:rPr sz="2400" spc="-10" dirty="0">
                <a:latin typeface="Carlito"/>
                <a:cs typeface="Carlito"/>
              </a:rPr>
              <a:t>by </a:t>
            </a:r>
            <a:r>
              <a:rPr sz="2400" spc="-5" dirty="0">
                <a:latin typeface="Carlito"/>
                <a:cs typeface="Carlito"/>
              </a:rPr>
              <a:t>nasal </a:t>
            </a:r>
            <a:r>
              <a:rPr sz="2400" spc="-15" dirty="0">
                <a:latin typeface="Carlito"/>
                <a:cs typeface="Carlito"/>
              </a:rPr>
              <a:t>spray), </a:t>
            </a:r>
            <a:r>
              <a:rPr sz="2400" spc="-5" dirty="0">
                <a:latin typeface="Carlito"/>
                <a:cs typeface="Carlito"/>
              </a:rPr>
              <a:t>or </a:t>
            </a:r>
            <a:r>
              <a:rPr sz="2400" spc="-10" dirty="0">
                <a:latin typeface="Carlito"/>
                <a:cs typeface="Carlito"/>
              </a:rPr>
              <a:t>methysergide </a:t>
            </a:r>
            <a:r>
              <a:rPr sz="2400" spc="-5" dirty="0">
                <a:latin typeface="Carlito"/>
                <a:cs typeface="Carlito"/>
              </a:rPr>
              <a:t>(1–  </a:t>
            </a:r>
            <a:r>
              <a:rPr sz="2400" dirty="0">
                <a:latin typeface="Carlito"/>
                <a:cs typeface="Carlito"/>
              </a:rPr>
              <a:t>2 mg </a:t>
            </a:r>
            <a:r>
              <a:rPr sz="2400" spc="-10" dirty="0">
                <a:latin typeface="Carlito"/>
                <a:cs typeface="Carlito"/>
              </a:rPr>
              <a:t>orally </a:t>
            </a:r>
            <a:r>
              <a:rPr sz="2400" spc="-5" dirty="0">
                <a:latin typeface="Carlito"/>
                <a:cs typeface="Carlito"/>
              </a:rPr>
              <a:t>given </a:t>
            </a:r>
            <a:r>
              <a:rPr sz="2400" spc="-10" dirty="0">
                <a:latin typeface="Carlito"/>
                <a:cs typeface="Carlito"/>
              </a:rPr>
              <a:t>30–45 </a:t>
            </a:r>
            <a:r>
              <a:rPr sz="2400" dirty="0">
                <a:latin typeface="Carlito"/>
                <a:cs typeface="Carlito"/>
              </a:rPr>
              <a:t>min </a:t>
            </a:r>
            <a:r>
              <a:rPr sz="2400" spc="-25" dirty="0">
                <a:latin typeface="Carlito"/>
                <a:cs typeface="Carlito"/>
              </a:rPr>
              <a:t>before</a:t>
            </a:r>
            <a:r>
              <a:rPr sz="2400" spc="-5" dirty="0">
                <a:latin typeface="Carlito"/>
                <a:cs typeface="Carlito"/>
              </a:rPr>
              <a:t> </a:t>
            </a:r>
            <a:r>
              <a:rPr sz="2400" spc="-20" dirty="0">
                <a:latin typeface="Carlito"/>
                <a:cs typeface="Carlito"/>
              </a:rPr>
              <a:t>exercise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72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7742" y="530478"/>
            <a:ext cx="5578927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Primary </a:t>
            </a:r>
            <a:r>
              <a:rPr sz="1800" spc="-2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sex</a:t>
            </a:r>
            <a:r>
              <a:rPr sz="1800" spc="-9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headache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73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0" y="1545082"/>
            <a:ext cx="10623745" cy="3683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spc="-10" dirty="0">
                <a:latin typeface="Carlito"/>
                <a:cs typeface="Carlito"/>
              </a:rPr>
              <a:t>Diagnostic</a:t>
            </a:r>
            <a:r>
              <a:rPr sz="2500" b="1" dirty="0">
                <a:latin typeface="Carlito"/>
                <a:cs typeface="Carlito"/>
              </a:rPr>
              <a:t> </a:t>
            </a:r>
            <a:r>
              <a:rPr sz="2500" b="1" spc="-15" dirty="0">
                <a:latin typeface="Carlito"/>
                <a:cs typeface="Carlito"/>
              </a:rPr>
              <a:t>criteria:</a:t>
            </a:r>
            <a:endParaRPr sz="2500">
              <a:latin typeface="Carlito"/>
              <a:cs typeface="Carlito"/>
            </a:endParaRPr>
          </a:p>
          <a:p>
            <a:pPr marL="355600" marR="404495" indent="-342900">
              <a:lnSpc>
                <a:spcPts val="24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dirty="0">
                <a:latin typeface="Carlito"/>
                <a:cs typeface="Carlito"/>
              </a:rPr>
              <a:t>A. </a:t>
            </a:r>
            <a:r>
              <a:rPr sz="2500" spc="-35" dirty="0">
                <a:latin typeface="Carlito"/>
                <a:cs typeface="Carlito"/>
              </a:rPr>
              <a:t>At </a:t>
            </a:r>
            <a:r>
              <a:rPr sz="2500" spc="-5" dirty="0">
                <a:latin typeface="Carlito"/>
                <a:cs typeface="Carlito"/>
              </a:rPr>
              <a:t>least two </a:t>
            </a:r>
            <a:r>
              <a:rPr sz="2500" dirty="0">
                <a:latin typeface="Carlito"/>
                <a:cs typeface="Carlito"/>
              </a:rPr>
              <a:t>episodes </a:t>
            </a:r>
            <a:r>
              <a:rPr sz="2500" spc="-5" dirty="0">
                <a:latin typeface="Carlito"/>
                <a:cs typeface="Carlito"/>
              </a:rPr>
              <a:t>of pain </a:t>
            </a:r>
            <a:r>
              <a:rPr sz="2500" dirty="0">
                <a:latin typeface="Carlito"/>
                <a:cs typeface="Carlito"/>
              </a:rPr>
              <a:t>in </a:t>
            </a:r>
            <a:r>
              <a:rPr sz="2500" spc="-5" dirty="0">
                <a:latin typeface="Carlito"/>
                <a:cs typeface="Carlito"/>
              </a:rPr>
              <a:t>the head </a:t>
            </a:r>
            <a:r>
              <a:rPr sz="2500" spc="-15" dirty="0">
                <a:latin typeface="Carlito"/>
                <a:cs typeface="Carlito"/>
              </a:rPr>
              <a:t>and/or </a:t>
            </a:r>
            <a:r>
              <a:rPr sz="2500" spc="-10" dirty="0">
                <a:latin typeface="Carlito"/>
                <a:cs typeface="Carlito"/>
              </a:rPr>
              <a:t>neck  </a:t>
            </a:r>
            <a:r>
              <a:rPr sz="2500" spc="-5" dirty="0">
                <a:latin typeface="Carlito"/>
                <a:cs typeface="Carlito"/>
              </a:rPr>
              <a:t>fulfilling criteria</a:t>
            </a:r>
            <a:r>
              <a:rPr sz="2500" spc="25" dirty="0">
                <a:latin typeface="Carlito"/>
                <a:cs typeface="Carlito"/>
              </a:rPr>
              <a:t> </a:t>
            </a:r>
            <a:r>
              <a:rPr sz="2500" spc="-15" dirty="0">
                <a:latin typeface="Carlito"/>
                <a:cs typeface="Carlito"/>
              </a:rPr>
              <a:t>B-D</a:t>
            </a:r>
            <a:endParaRPr sz="25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spc="-5" dirty="0">
                <a:latin typeface="Carlito"/>
                <a:cs typeface="Carlito"/>
              </a:rPr>
              <a:t>B. </a:t>
            </a:r>
            <a:r>
              <a:rPr sz="2500" spc="-15" dirty="0">
                <a:latin typeface="Carlito"/>
                <a:cs typeface="Carlito"/>
              </a:rPr>
              <a:t>Brought </a:t>
            </a:r>
            <a:r>
              <a:rPr sz="2500" spc="-5" dirty="0">
                <a:latin typeface="Carlito"/>
                <a:cs typeface="Carlito"/>
              </a:rPr>
              <a:t>on </a:t>
            </a:r>
            <a:r>
              <a:rPr sz="2500" spc="-10" dirty="0">
                <a:latin typeface="Carlito"/>
                <a:cs typeface="Carlito"/>
              </a:rPr>
              <a:t>by </a:t>
            </a:r>
            <a:r>
              <a:rPr sz="2500" spc="-5" dirty="0">
                <a:latin typeface="Carlito"/>
                <a:cs typeface="Carlito"/>
              </a:rPr>
              <a:t>and occurring only during </a:t>
            </a:r>
            <a:r>
              <a:rPr sz="2500" spc="-20" dirty="0">
                <a:latin typeface="Carlito"/>
                <a:cs typeface="Carlito"/>
              </a:rPr>
              <a:t>sexual</a:t>
            </a:r>
            <a:r>
              <a:rPr sz="2500" spc="90" dirty="0">
                <a:latin typeface="Carlito"/>
                <a:cs typeface="Carlito"/>
              </a:rPr>
              <a:t> </a:t>
            </a:r>
            <a:r>
              <a:rPr sz="2500" spc="-5" dirty="0">
                <a:latin typeface="Carlito"/>
                <a:cs typeface="Carlito"/>
              </a:rPr>
              <a:t>activity</a:t>
            </a:r>
            <a:endParaRPr sz="25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spc="-5" dirty="0">
                <a:latin typeface="Carlito"/>
                <a:cs typeface="Carlito"/>
              </a:rPr>
              <a:t>C. Either or both </a:t>
            </a:r>
            <a:r>
              <a:rPr sz="2500" dirty="0">
                <a:latin typeface="Carlito"/>
                <a:cs typeface="Carlito"/>
              </a:rPr>
              <a:t>of </a:t>
            </a:r>
            <a:r>
              <a:rPr sz="2500" spc="-5" dirty="0">
                <a:latin typeface="Carlito"/>
                <a:cs typeface="Carlito"/>
              </a:rPr>
              <a:t>the</a:t>
            </a:r>
            <a:r>
              <a:rPr sz="2500" spc="25" dirty="0">
                <a:latin typeface="Carlito"/>
                <a:cs typeface="Carlito"/>
              </a:rPr>
              <a:t> </a:t>
            </a:r>
            <a:r>
              <a:rPr sz="2500" spc="-10" dirty="0">
                <a:latin typeface="Carlito"/>
                <a:cs typeface="Carlito"/>
              </a:rPr>
              <a:t>following:</a:t>
            </a:r>
            <a:endParaRPr sz="2500">
              <a:latin typeface="Carlito"/>
              <a:cs typeface="Carlito"/>
            </a:endParaRPr>
          </a:p>
          <a:p>
            <a:pPr marL="752475" lvl="1" indent="-312420">
              <a:lnSpc>
                <a:spcPct val="100000"/>
              </a:lnSpc>
              <a:buAutoNum type="arabicPeriod"/>
              <a:tabLst>
                <a:tab pos="753110" algn="l"/>
              </a:tabLst>
            </a:pPr>
            <a:r>
              <a:rPr sz="2500" spc="-10" dirty="0">
                <a:latin typeface="Carlito"/>
                <a:cs typeface="Carlito"/>
              </a:rPr>
              <a:t>increasing </a:t>
            </a:r>
            <a:r>
              <a:rPr sz="2500" spc="-5" dirty="0">
                <a:latin typeface="Carlito"/>
                <a:cs typeface="Carlito"/>
              </a:rPr>
              <a:t>in </a:t>
            </a:r>
            <a:r>
              <a:rPr sz="2500" spc="-10" dirty="0">
                <a:latin typeface="Carlito"/>
                <a:cs typeface="Carlito"/>
              </a:rPr>
              <a:t>intensity </a:t>
            </a:r>
            <a:r>
              <a:rPr sz="2500" dirty="0">
                <a:latin typeface="Carlito"/>
                <a:cs typeface="Carlito"/>
              </a:rPr>
              <a:t>with </a:t>
            </a:r>
            <a:r>
              <a:rPr sz="2500" spc="-5" dirty="0">
                <a:latin typeface="Carlito"/>
                <a:cs typeface="Carlito"/>
              </a:rPr>
              <a:t>increasing </a:t>
            </a:r>
            <a:r>
              <a:rPr sz="2500" spc="-15" dirty="0">
                <a:latin typeface="Carlito"/>
                <a:cs typeface="Carlito"/>
              </a:rPr>
              <a:t>sexual</a:t>
            </a:r>
            <a:r>
              <a:rPr sz="2500" spc="75" dirty="0">
                <a:latin typeface="Carlito"/>
                <a:cs typeface="Carlito"/>
              </a:rPr>
              <a:t> </a:t>
            </a:r>
            <a:r>
              <a:rPr sz="2500" spc="-20" dirty="0">
                <a:latin typeface="Carlito"/>
                <a:cs typeface="Carlito"/>
              </a:rPr>
              <a:t>excitement</a:t>
            </a:r>
            <a:endParaRPr sz="2500">
              <a:latin typeface="Carlito"/>
              <a:cs typeface="Carlito"/>
            </a:endParaRPr>
          </a:p>
          <a:p>
            <a:pPr marL="752475" lvl="1" indent="-31242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753110" algn="l"/>
              </a:tabLst>
            </a:pPr>
            <a:r>
              <a:rPr sz="2500" spc="-5" dirty="0">
                <a:latin typeface="Carlito"/>
                <a:cs typeface="Carlito"/>
              </a:rPr>
              <a:t>abrupt </a:t>
            </a:r>
            <a:r>
              <a:rPr sz="2500" spc="-15" dirty="0">
                <a:latin typeface="Carlito"/>
                <a:cs typeface="Carlito"/>
              </a:rPr>
              <a:t>explosive </a:t>
            </a:r>
            <a:r>
              <a:rPr sz="2500" spc="-10" dirty="0">
                <a:latin typeface="Carlito"/>
                <a:cs typeface="Carlito"/>
              </a:rPr>
              <a:t>intensity </a:t>
            </a:r>
            <a:r>
              <a:rPr sz="2500" spc="-15" dirty="0">
                <a:latin typeface="Carlito"/>
                <a:cs typeface="Carlito"/>
              </a:rPr>
              <a:t>just </a:t>
            </a:r>
            <a:r>
              <a:rPr sz="2500" spc="-25" dirty="0">
                <a:latin typeface="Carlito"/>
                <a:cs typeface="Carlito"/>
              </a:rPr>
              <a:t>before </a:t>
            </a:r>
            <a:r>
              <a:rPr sz="2500" spc="-5" dirty="0">
                <a:latin typeface="Carlito"/>
                <a:cs typeface="Carlito"/>
              </a:rPr>
              <a:t>or with</a:t>
            </a:r>
            <a:r>
              <a:rPr sz="2500" spc="125" dirty="0">
                <a:latin typeface="Carlito"/>
                <a:cs typeface="Carlito"/>
              </a:rPr>
              <a:t> </a:t>
            </a:r>
            <a:r>
              <a:rPr sz="2500" spc="-20" dirty="0">
                <a:latin typeface="Carlito"/>
                <a:cs typeface="Carlito"/>
              </a:rPr>
              <a:t>orgasm</a:t>
            </a:r>
            <a:endParaRPr sz="2500">
              <a:latin typeface="Carlito"/>
              <a:cs typeface="Carlito"/>
            </a:endParaRPr>
          </a:p>
          <a:p>
            <a:pPr marL="355600" marR="165100" indent="-342900">
              <a:lnSpc>
                <a:spcPts val="24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spc="-35" dirty="0">
                <a:latin typeface="Carlito"/>
                <a:cs typeface="Carlito"/>
              </a:rPr>
              <a:t>D. </a:t>
            </a:r>
            <a:r>
              <a:rPr sz="2500" spc="-10" dirty="0">
                <a:latin typeface="Carlito"/>
                <a:cs typeface="Carlito"/>
              </a:rPr>
              <a:t>Lasting </a:t>
            </a:r>
            <a:r>
              <a:rPr sz="2500" spc="-15" dirty="0">
                <a:latin typeface="Carlito"/>
                <a:cs typeface="Carlito"/>
              </a:rPr>
              <a:t>from </a:t>
            </a:r>
            <a:r>
              <a:rPr sz="2500" spc="-5" dirty="0">
                <a:latin typeface="Carlito"/>
                <a:cs typeface="Carlito"/>
              </a:rPr>
              <a:t>1 minute </a:t>
            </a:r>
            <a:r>
              <a:rPr sz="2500" spc="-15" dirty="0">
                <a:latin typeface="Carlito"/>
                <a:cs typeface="Carlito"/>
              </a:rPr>
              <a:t>to </a:t>
            </a:r>
            <a:r>
              <a:rPr sz="2500" spc="-5" dirty="0">
                <a:latin typeface="Carlito"/>
                <a:cs typeface="Carlito"/>
              </a:rPr>
              <a:t>24 </a:t>
            </a:r>
            <a:r>
              <a:rPr sz="2500" spc="-15" dirty="0">
                <a:latin typeface="Carlito"/>
                <a:cs typeface="Carlito"/>
              </a:rPr>
              <a:t>hours </a:t>
            </a:r>
            <a:r>
              <a:rPr sz="2500" spc="-5" dirty="0">
                <a:latin typeface="Carlito"/>
                <a:cs typeface="Carlito"/>
              </a:rPr>
              <a:t>with </a:t>
            </a:r>
            <a:r>
              <a:rPr sz="2500" spc="-15" dirty="0">
                <a:latin typeface="Carlito"/>
                <a:cs typeface="Carlito"/>
              </a:rPr>
              <a:t>severe </a:t>
            </a:r>
            <a:r>
              <a:rPr sz="2500" spc="-10" dirty="0">
                <a:latin typeface="Carlito"/>
                <a:cs typeface="Carlito"/>
              </a:rPr>
              <a:t>intensity  </a:t>
            </a:r>
            <a:r>
              <a:rPr sz="2500" spc="-15" dirty="0">
                <a:latin typeface="Carlito"/>
                <a:cs typeface="Carlito"/>
              </a:rPr>
              <a:t>and/or </a:t>
            </a:r>
            <a:r>
              <a:rPr sz="2500" spc="-5" dirty="0">
                <a:latin typeface="Carlito"/>
                <a:cs typeface="Carlito"/>
              </a:rPr>
              <a:t>up </a:t>
            </a:r>
            <a:r>
              <a:rPr sz="2500" spc="-10" dirty="0">
                <a:latin typeface="Carlito"/>
                <a:cs typeface="Carlito"/>
              </a:rPr>
              <a:t>to </a:t>
            </a:r>
            <a:r>
              <a:rPr sz="2500" spc="-5" dirty="0">
                <a:latin typeface="Carlito"/>
                <a:cs typeface="Carlito"/>
              </a:rPr>
              <a:t>72 </a:t>
            </a:r>
            <a:r>
              <a:rPr sz="2500" spc="-15" dirty="0">
                <a:latin typeface="Carlito"/>
                <a:cs typeface="Carlito"/>
              </a:rPr>
              <a:t>hours </a:t>
            </a:r>
            <a:r>
              <a:rPr sz="2500" spc="-5" dirty="0">
                <a:latin typeface="Carlito"/>
                <a:cs typeface="Carlito"/>
              </a:rPr>
              <a:t>with mild</a:t>
            </a:r>
            <a:r>
              <a:rPr sz="2500" spc="70" dirty="0">
                <a:latin typeface="Carlito"/>
                <a:cs typeface="Carlito"/>
              </a:rPr>
              <a:t> </a:t>
            </a:r>
            <a:r>
              <a:rPr sz="2500" spc="-10" dirty="0">
                <a:latin typeface="Carlito"/>
                <a:cs typeface="Carlito"/>
              </a:rPr>
              <a:t>intensity</a:t>
            </a:r>
            <a:endParaRPr sz="25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spc="-5" dirty="0">
                <a:latin typeface="Carlito"/>
                <a:cs typeface="Carlito"/>
              </a:rPr>
              <a:t>E. Not </a:t>
            </a:r>
            <a:r>
              <a:rPr sz="2500" spc="-15" dirty="0">
                <a:latin typeface="Carlito"/>
                <a:cs typeface="Carlito"/>
              </a:rPr>
              <a:t>better </a:t>
            </a:r>
            <a:r>
              <a:rPr sz="2500" spc="-10" dirty="0">
                <a:latin typeface="Carlito"/>
                <a:cs typeface="Carlito"/>
              </a:rPr>
              <a:t>accounted </a:t>
            </a:r>
            <a:r>
              <a:rPr sz="2500" spc="-25" dirty="0">
                <a:latin typeface="Carlito"/>
                <a:cs typeface="Carlito"/>
              </a:rPr>
              <a:t>for </a:t>
            </a:r>
            <a:r>
              <a:rPr sz="2500" spc="-10" dirty="0">
                <a:latin typeface="Carlito"/>
                <a:cs typeface="Carlito"/>
              </a:rPr>
              <a:t>by </a:t>
            </a:r>
            <a:r>
              <a:rPr sz="2500" dirty="0">
                <a:latin typeface="Carlito"/>
                <a:cs typeface="Carlito"/>
              </a:rPr>
              <a:t>another </a:t>
            </a:r>
            <a:r>
              <a:rPr sz="2500" spc="-5" dirty="0">
                <a:latin typeface="Carlito"/>
                <a:cs typeface="Carlito"/>
              </a:rPr>
              <a:t>ICHD-3</a:t>
            </a:r>
            <a:r>
              <a:rPr sz="2500" spc="35" dirty="0">
                <a:latin typeface="Carlito"/>
                <a:cs typeface="Carlito"/>
              </a:rPr>
              <a:t> </a:t>
            </a:r>
            <a:r>
              <a:rPr sz="2500" spc="-5" dirty="0">
                <a:latin typeface="Carlito"/>
                <a:cs typeface="Carlito"/>
              </a:rPr>
              <a:t>diagnosis.</a:t>
            </a:r>
            <a:endParaRPr sz="2500">
              <a:latin typeface="Carlito"/>
              <a:cs typeface="Carlito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401" y="1583182"/>
            <a:ext cx="10235227" cy="42005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ts val="251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latin typeface="Carlito"/>
                <a:cs typeface="Carlito"/>
              </a:rPr>
              <a:t>Headache </a:t>
            </a:r>
            <a:r>
              <a:rPr sz="2200" spc="-15" dirty="0">
                <a:latin typeface="Carlito"/>
                <a:cs typeface="Carlito"/>
              </a:rPr>
              <a:t>can </a:t>
            </a:r>
            <a:r>
              <a:rPr sz="2200" spc="-5" dirty="0">
                <a:latin typeface="Carlito"/>
                <a:cs typeface="Carlito"/>
              </a:rPr>
              <a:t>be </a:t>
            </a:r>
            <a:r>
              <a:rPr sz="2200" spc="-20" dirty="0">
                <a:latin typeface="Carlito"/>
                <a:cs typeface="Carlito"/>
              </a:rPr>
              <a:t>prevented </a:t>
            </a:r>
            <a:r>
              <a:rPr sz="2200" spc="-5" dirty="0">
                <a:latin typeface="Carlito"/>
                <a:cs typeface="Carlito"/>
              </a:rPr>
              <a:t>or eased </a:t>
            </a:r>
            <a:r>
              <a:rPr sz="2200" spc="-10" dirty="0">
                <a:latin typeface="Carlito"/>
                <a:cs typeface="Carlito"/>
              </a:rPr>
              <a:t>by </a:t>
            </a:r>
            <a:r>
              <a:rPr sz="2200" spc="-5" dirty="0">
                <a:latin typeface="Carlito"/>
                <a:cs typeface="Carlito"/>
              </a:rPr>
              <a:t>ceasing </a:t>
            </a:r>
            <a:r>
              <a:rPr sz="2200" spc="-15" dirty="0">
                <a:latin typeface="Carlito"/>
                <a:cs typeface="Carlito"/>
              </a:rPr>
              <a:t>sexual</a:t>
            </a:r>
            <a:r>
              <a:rPr sz="2200" spc="114" dirty="0">
                <a:latin typeface="Carlito"/>
                <a:cs typeface="Carlito"/>
              </a:rPr>
              <a:t> </a:t>
            </a:r>
            <a:r>
              <a:rPr sz="2200" spc="-5" dirty="0">
                <a:latin typeface="Carlito"/>
                <a:cs typeface="Carlito"/>
              </a:rPr>
              <a:t>activity</a:t>
            </a:r>
            <a:endParaRPr sz="2200">
              <a:latin typeface="Carlito"/>
              <a:cs typeface="Carlito"/>
            </a:endParaRPr>
          </a:p>
          <a:p>
            <a:pPr marL="355600">
              <a:lnSpc>
                <a:spcPts val="2510"/>
              </a:lnSpc>
            </a:pPr>
            <a:r>
              <a:rPr sz="2200" spc="-20" dirty="0">
                <a:latin typeface="Carlito"/>
                <a:cs typeface="Carlito"/>
              </a:rPr>
              <a:t>before</a:t>
            </a:r>
            <a:r>
              <a:rPr sz="2200" spc="15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orgasm.</a:t>
            </a:r>
            <a:endParaRPr sz="2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latin typeface="Carlito"/>
                <a:cs typeface="Carlito"/>
              </a:rPr>
              <a:t>Three </a:t>
            </a:r>
            <a:r>
              <a:rPr sz="2200" spc="-5" dirty="0">
                <a:latin typeface="Carlito"/>
                <a:cs typeface="Carlito"/>
              </a:rPr>
              <a:t>types of </a:t>
            </a:r>
            <a:r>
              <a:rPr sz="2200" spc="-20" dirty="0">
                <a:latin typeface="Carlito"/>
                <a:cs typeface="Carlito"/>
              </a:rPr>
              <a:t>sex </a:t>
            </a:r>
            <a:r>
              <a:rPr sz="2200" spc="-10" dirty="0">
                <a:latin typeface="Carlito"/>
                <a:cs typeface="Carlito"/>
              </a:rPr>
              <a:t>headache are</a:t>
            </a:r>
            <a:r>
              <a:rPr sz="2200" spc="70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reported:</a:t>
            </a:r>
            <a:endParaRPr sz="2200">
              <a:latin typeface="Carlito"/>
              <a:cs typeface="Carlito"/>
            </a:endParaRPr>
          </a:p>
          <a:p>
            <a:pPr marL="469900" marR="655320" indent="-457834">
              <a:lnSpc>
                <a:spcPts val="2380"/>
              </a:lnSpc>
              <a:spcBef>
                <a:spcPts val="560"/>
              </a:spcBef>
              <a:buFont typeface="Carlito"/>
              <a:buAutoNum type="arabicPeriod"/>
              <a:tabLst>
                <a:tab pos="724535" algn="l"/>
                <a:tab pos="725170" algn="l"/>
              </a:tabLst>
            </a:pPr>
            <a:r>
              <a:rPr dirty="0"/>
              <a:t>	</a:t>
            </a:r>
            <a:r>
              <a:rPr sz="2200" spc="-10" dirty="0">
                <a:latin typeface="Carlito"/>
                <a:cs typeface="Carlito"/>
              </a:rPr>
              <a:t>Dull </a:t>
            </a:r>
            <a:r>
              <a:rPr sz="2200" spc="-5" dirty="0">
                <a:latin typeface="Carlito"/>
                <a:cs typeface="Carlito"/>
              </a:rPr>
              <a:t>ache in the </a:t>
            </a:r>
            <a:r>
              <a:rPr sz="2200" spc="-10" dirty="0">
                <a:latin typeface="Carlito"/>
                <a:cs typeface="Carlito"/>
              </a:rPr>
              <a:t>head </a:t>
            </a:r>
            <a:r>
              <a:rPr sz="2200" spc="-5" dirty="0">
                <a:latin typeface="Carlito"/>
                <a:cs typeface="Carlito"/>
              </a:rPr>
              <a:t>and </a:t>
            </a:r>
            <a:r>
              <a:rPr sz="2200" spc="-10" dirty="0">
                <a:latin typeface="Carlito"/>
                <a:cs typeface="Carlito"/>
              </a:rPr>
              <a:t>neck that intensifies </a:t>
            </a:r>
            <a:r>
              <a:rPr sz="2200" spc="-5" dirty="0">
                <a:latin typeface="Carlito"/>
                <a:cs typeface="Carlito"/>
              </a:rPr>
              <a:t>as </a:t>
            </a:r>
            <a:r>
              <a:rPr sz="2200" spc="-20" dirty="0">
                <a:latin typeface="Carlito"/>
                <a:cs typeface="Carlito"/>
              </a:rPr>
              <a:t>sexual  excitement</a:t>
            </a:r>
            <a:r>
              <a:rPr sz="2200" spc="40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increases;</a:t>
            </a:r>
            <a:endParaRPr sz="2200">
              <a:latin typeface="Carlito"/>
              <a:cs typeface="Carlito"/>
            </a:endParaRPr>
          </a:p>
          <a:p>
            <a:pPr marL="724535" indent="-712470">
              <a:lnSpc>
                <a:spcPct val="100000"/>
              </a:lnSpc>
              <a:spcBef>
                <a:spcPts val="225"/>
              </a:spcBef>
              <a:buAutoNum type="arabicPeriod"/>
              <a:tabLst>
                <a:tab pos="724535" algn="l"/>
                <a:tab pos="725170" algn="l"/>
              </a:tabLst>
            </a:pPr>
            <a:r>
              <a:rPr sz="2200" spc="-5" dirty="0">
                <a:latin typeface="Carlito"/>
                <a:cs typeface="Carlito"/>
              </a:rPr>
              <a:t>Sudden, </a:t>
            </a:r>
            <a:r>
              <a:rPr sz="2200" spc="-15" dirty="0">
                <a:latin typeface="Carlito"/>
                <a:cs typeface="Carlito"/>
              </a:rPr>
              <a:t>severe, explosive </a:t>
            </a:r>
            <a:r>
              <a:rPr sz="2200" spc="-10" dirty="0">
                <a:latin typeface="Carlito"/>
                <a:cs typeface="Carlito"/>
              </a:rPr>
              <a:t>headache </a:t>
            </a:r>
            <a:r>
              <a:rPr sz="2200" spc="-5" dirty="0">
                <a:latin typeface="Carlito"/>
                <a:cs typeface="Carlito"/>
              </a:rPr>
              <a:t>occurring </a:t>
            </a:r>
            <a:r>
              <a:rPr sz="2200" spc="-15" dirty="0">
                <a:latin typeface="Carlito"/>
                <a:cs typeface="Carlito"/>
              </a:rPr>
              <a:t>at</a:t>
            </a:r>
            <a:r>
              <a:rPr sz="2200" spc="65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orgasm;</a:t>
            </a:r>
            <a:endParaRPr sz="2200">
              <a:latin typeface="Carlito"/>
              <a:cs typeface="Carlito"/>
            </a:endParaRPr>
          </a:p>
          <a:p>
            <a:pPr marL="469900" marR="5080" indent="-457834">
              <a:lnSpc>
                <a:spcPts val="2380"/>
              </a:lnSpc>
              <a:spcBef>
                <a:spcPts val="565"/>
              </a:spcBef>
              <a:buFont typeface="Carlito"/>
              <a:buAutoNum type="arabicPeriod"/>
              <a:tabLst>
                <a:tab pos="724535" algn="l"/>
                <a:tab pos="725170" algn="l"/>
              </a:tabLst>
            </a:pPr>
            <a:r>
              <a:rPr dirty="0"/>
              <a:t>	</a:t>
            </a:r>
            <a:r>
              <a:rPr sz="2200" spc="-20" dirty="0">
                <a:latin typeface="Carlito"/>
                <a:cs typeface="Carlito"/>
              </a:rPr>
              <a:t>Postural </a:t>
            </a:r>
            <a:r>
              <a:rPr sz="2200" spc="-10" dirty="0">
                <a:latin typeface="Carlito"/>
                <a:cs typeface="Carlito"/>
              </a:rPr>
              <a:t>headache developing after coitus that </a:t>
            </a:r>
            <a:r>
              <a:rPr sz="2200" spc="-5" dirty="0">
                <a:latin typeface="Carlito"/>
                <a:cs typeface="Carlito"/>
              </a:rPr>
              <a:t>resembles the  </a:t>
            </a:r>
            <a:r>
              <a:rPr sz="2200" spc="-10" dirty="0">
                <a:latin typeface="Carlito"/>
                <a:cs typeface="Carlito"/>
              </a:rPr>
              <a:t>headache </a:t>
            </a:r>
            <a:r>
              <a:rPr sz="2200" dirty="0">
                <a:latin typeface="Carlito"/>
                <a:cs typeface="Carlito"/>
              </a:rPr>
              <a:t>of </a:t>
            </a:r>
            <a:r>
              <a:rPr sz="2200" spc="-10" dirty="0">
                <a:latin typeface="Carlito"/>
                <a:cs typeface="Carlito"/>
              </a:rPr>
              <a:t>low CSF</a:t>
            </a:r>
            <a:r>
              <a:rPr sz="2200" spc="15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pressure.</a:t>
            </a:r>
            <a:endParaRPr sz="2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2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5" dirty="0">
                <a:latin typeface="Carlito"/>
                <a:cs typeface="Carlito"/>
              </a:rPr>
              <a:t>Are </a:t>
            </a:r>
            <a:r>
              <a:rPr sz="2200" spc="-10" dirty="0">
                <a:latin typeface="Carlito"/>
                <a:cs typeface="Carlito"/>
              </a:rPr>
              <a:t>not </a:t>
            </a:r>
            <a:r>
              <a:rPr sz="2200" spc="-20" dirty="0">
                <a:latin typeface="Carlito"/>
                <a:cs typeface="Carlito"/>
              </a:rPr>
              <a:t>always</a:t>
            </a:r>
            <a:r>
              <a:rPr sz="2200" spc="10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benign;</a:t>
            </a:r>
            <a:endParaRPr sz="2200">
              <a:latin typeface="Carlito"/>
              <a:cs typeface="Carlito"/>
            </a:endParaRPr>
          </a:p>
          <a:p>
            <a:pPr marL="355600" indent="-342900">
              <a:lnSpc>
                <a:spcPts val="2510"/>
              </a:lnSpc>
              <a:spcBef>
                <a:spcPts val="2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latin typeface="Carlito"/>
                <a:cs typeface="Carlito"/>
              </a:rPr>
              <a:t>5–12% of </a:t>
            </a:r>
            <a:r>
              <a:rPr sz="2200" spc="-10" dirty="0">
                <a:latin typeface="Carlito"/>
                <a:cs typeface="Carlito"/>
              </a:rPr>
              <a:t>cases </a:t>
            </a:r>
            <a:r>
              <a:rPr sz="2200" spc="-5" dirty="0">
                <a:latin typeface="Carlito"/>
                <a:cs typeface="Carlito"/>
              </a:rPr>
              <a:t>of </a:t>
            </a:r>
            <a:r>
              <a:rPr sz="2200" spc="-10" dirty="0">
                <a:latin typeface="Carlito"/>
                <a:cs typeface="Carlito"/>
              </a:rPr>
              <a:t>subarachnoid hemorrhage are </a:t>
            </a:r>
            <a:r>
              <a:rPr sz="2200" spc="-15" dirty="0">
                <a:latin typeface="Carlito"/>
                <a:cs typeface="Carlito"/>
              </a:rPr>
              <a:t>precipitated</a:t>
            </a:r>
            <a:r>
              <a:rPr sz="2200" spc="105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by</a:t>
            </a:r>
            <a:endParaRPr sz="2200">
              <a:latin typeface="Carlito"/>
              <a:cs typeface="Carlito"/>
            </a:endParaRPr>
          </a:p>
          <a:p>
            <a:pPr marL="355600">
              <a:lnSpc>
                <a:spcPts val="2510"/>
              </a:lnSpc>
            </a:pPr>
            <a:r>
              <a:rPr sz="2200" spc="-15" dirty="0">
                <a:latin typeface="Carlito"/>
                <a:cs typeface="Carlito"/>
              </a:rPr>
              <a:t>sexual</a:t>
            </a:r>
            <a:r>
              <a:rPr sz="2200" dirty="0">
                <a:latin typeface="Carlito"/>
                <a:cs typeface="Carlito"/>
              </a:rPr>
              <a:t> </a:t>
            </a:r>
            <a:r>
              <a:rPr sz="2200" spc="-20" dirty="0">
                <a:latin typeface="Carlito"/>
                <a:cs typeface="Carlito"/>
              </a:rPr>
              <a:t>intercourse.</a:t>
            </a:r>
            <a:endParaRPr sz="2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latin typeface="Carlito"/>
                <a:cs typeface="Carlito"/>
              </a:rPr>
              <a:t>Men &gt;</a:t>
            </a:r>
            <a:r>
              <a:rPr sz="2200" spc="15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women</a:t>
            </a:r>
            <a:endParaRPr sz="2200">
              <a:latin typeface="Carlito"/>
              <a:cs typeface="Carlito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74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401" y="1540130"/>
            <a:ext cx="10708389" cy="2533386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b="1" spc="-30" dirty="0">
                <a:latin typeface="Carlito"/>
                <a:cs typeface="Carlito"/>
              </a:rPr>
              <a:t>TREATMENT</a:t>
            </a:r>
            <a:endParaRPr sz="2400">
              <a:latin typeface="Carlito"/>
              <a:cs typeface="Carlito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10" dirty="0">
                <a:latin typeface="Carlito"/>
                <a:cs typeface="Carlito"/>
              </a:rPr>
              <a:t>Reassurance </a:t>
            </a:r>
            <a:r>
              <a:rPr sz="2400" dirty="0">
                <a:latin typeface="Carlito"/>
                <a:cs typeface="Carlito"/>
              </a:rPr>
              <a:t>and advice about ceasing </a:t>
            </a:r>
            <a:r>
              <a:rPr sz="2400" spc="-15" dirty="0">
                <a:latin typeface="Carlito"/>
                <a:cs typeface="Carlito"/>
              </a:rPr>
              <a:t>sexual </a:t>
            </a:r>
            <a:r>
              <a:rPr sz="2400" dirty="0">
                <a:latin typeface="Carlito"/>
                <a:cs typeface="Carlito"/>
              </a:rPr>
              <a:t>activity if a</a:t>
            </a:r>
            <a:r>
              <a:rPr sz="2400" spc="-12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mild,  </a:t>
            </a:r>
            <a:r>
              <a:rPr sz="2400" spc="-5" dirty="0">
                <a:latin typeface="Carlito"/>
                <a:cs typeface="Carlito"/>
              </a:rPr>
              <a:t>warning </a:t>
            </a:r>
            <a:r>
              <a:rPr sz="2400" dirty="0">
                <a:latin typeface="Carlito"/>
                <a:cs typeface="Carlito"/>
              </a:rPr>
              <a:t>headache</a:t>
            </a:r>
            <a:r>
              <a:rPr sz="2400" spc="-40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develops</a:t>
            </a:r>
            <a:endParaRPr sz="2400">
              <a:latin typeface="Carlito"/>
              <a:cs typeface="Carlito"/>
            </a:endParaRPr>
          </a:p>
          <a:p>
            <a:pPr marL="355600" indent="-342900" algn="just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5600" algn="l"/>
              </a:tabLst>
            </a:pPr>
            <a:r>
              <a:rPr sz="2400" spc="-10" dirty="0">
                <a:latin typeface="Carlito"/>
                <a:cs typeface="Carlito"/>
              </a:rPr>
              <a:t>Propranolol </a:t>
            </a:r>
            <a:r>
              <a:rPr sz="2400" dirty="0">
                <a:latin typeface="Carlito"/>
                <a:cs typeface="Carlito"/>
              </a:rPr>
              <a:t>- </a:t>
            </a:r>
            <a:r>
              <a:rPr sz="2400" spc="-5" dirty="0">
                <a:latin typeface="Carlito"/>
                <a:cs typeface="Carlito"/>
              </a:rPr>
              <a:t>40 </a:t>
            </a:r>
            <a:r>
              <a:rPr sz="2400" spc="-15" dirty="0">
                <a:latin typeface="Carlito"/>
                <a:cs typeface="Carlito"/>
              </a:rPr>
              <a:t>to </a:t>
            </a:r>
            <a:r>
              <a:rPr sz="2400" spc="-5" dirty="0">
                <a:latin typeface="Carlito"/>
                <a:cs typeface="Carlito"/>
              </a:rPr>
              <a:t>200</a:t>
            </a:r>
            <a:r>
              <a:rPr sz="2400" spc="-25" dirty="0">
                <a:latin typeface="Carlito"/>
                <a:cs typeface="Carlito"/>
              </a:rPr>
              <a:t> </a:t>
            </a:r>
            <a:r>
              <a:rPr sz="2400" spc="10" dirty="0">
                <a:latin typeface="Carlito"/>
                <a:cs typeface="Carlito"/>
              </a:rPr>
              <a:t>mg/d.</a:t>
            </a:r>
            <a:endParaRPr sz="2400">
              <a:latin typeface="Carlito"/>
              <a:cs typeface="Carlito"/>
            </a:endParaRPr>
          </a:p>
          <a:p>
            <a:pPr marL="355600" marR="269240" indent="-342900" algn="just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latin typeface="Carlito"/>
                <a:cs typeface="Carlito"/>
              </a:rPr>
              <a:t>Calcium channel–blocking </a:t>
            </a:r>
            <a:r>
              <a:rPr sz="2400" spc="-10" dirty="0">
                <a:latin typeface="Carlito"/>
                <a:cs typeface="Carlito"/>
              </a:rPr>
              <a:t>-Diltiazem, </a:t>
            </a:r>
            <a:r>
              <a:rPr sz="2400" dirty="0">
                <a:latin typeface="Carlito"/>
                <a:cs typeface="Carlito"/>
              </a:rPr>
              <a:t>60 mg </a:t>
            </a:r>
            <a:r>
              <a:rPr sz="2400" spc="-5" dirty="0">
                <a:latin typeface="Carlito"/>
                <a:cs typeface="Carlito"/>
              </a:rPr>
              <a:t>tid.</a:t>
            </a:r>
            <a:r>
              <a:rPr sz="2400" spc="-140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Ergotamine  </a:t>
            </a:r>
            <a:r>
              <a:rPr sz="2400" spc="-5" dirty="0">
                <a:latin typeface="Carlito"/>
                <a:cs typeface="Carlito"/>
              </a:rPr>
              <a:t>(1 </a:t>
            </a:r>
            <a:r>
              <a:rPr sz="2400" dirty="0">
                <a:latin typeface="Carlito"/>
                <a:cs typeface="Carlito"/>
              </a:rPr>
              <a:t>mg) </a:t>
            </a:r>
            <a:r>
              <a:rPr sz="2400" spc="-5" dirty="0">
                <a:latin typeface="Carlito"/>
                <a:cs typeface="Carlito"/>
              </a:rPr>
              <a:t>or indomethacin (25–50 </a:t>
            </a:r>
            <a:r>
              <a:rPr sz="2400" dirty="0">
                <a:latin typeface="Carlito"/>
                <a:cs typeface="Carlito"/>
              </a:rPr>
              <a:t>mg) </a:t>
            </a:r>
            <a:r>
              <a:rPr sz="2400" spc="-20" dirty="0">
                <a:latin typeface="Carlito"/>
                <a:cs typeface="Carlito"/>
              </a:rPr>
              <a:t>taken </a:t>
            </a:r>
            <a:r>
              <a:rPr sz="2400" dirty="0">
                <a:latin typeface="Carlito"/>
                <a:cs typeface="Carlito"/>
              </a:rPr>
              <a:t>about </a:t>
            </a:r>
            <a:r>
              <a:rPr sz="2400" spc="-5" dirty="0">
                <a:latin typeface="Carlito"/>
                <a:cs typeface="Carlito"/>
              </a:rPr>
              <a:t>30–45 </a:t>
            </a:r>
            <a:r>
              <a:rPr sz="2400" dirty="0">
                <a:latin typeface="Carlito"/>
                <a:cs typeface="Carlito"/>
              </a:rPr>
              <a:t>min  </a:t>
            </a:r>
            <a:r>
              <a:rPr sz="2400" spc="-5" dirty="0">
                <a:latin typeface="Carlito"/>
                <a:cs typeface="Carlito"/>
              </a:rPr>
              <a:t>prior </a:t>
            </a:r>
            <a:r>
              <a:rPr sz="2400" spc="-10" dirty="0">
                <a:latin typeface="Carlito"/>
                <a:cs typeface="Carlito"/>
              </a:rPr>
              <a:t>to sexual</a:t>
            </a:r>
            <a:r>
              <a:rPr sz="2400" spc="-40" dirty="0">
                <a:latin typeface="Carlito"/>
                <a:cs typeface="Carlito"/>
              </a:rPr>
              <a:t> </a:t>
            </a:r>
            <a:r>
              <a:rPr sz="2400" spc="-20" dirty="0">
                <a:latin typeface="Carlito"/>
                <a:cs typeface="Carlito"/>
              </a:rPr>
              <a:t>activity.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75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82308" y="530478"/>
            <a:ext cx="7823702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Primary </a:t>
            </a:r>
            <a:r>
              <a:rPr sz="1800" spc="-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thunderclap</a:t>
            </a:r>
            <a:r>
              <a:rPr sz="1800" spc="-6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headache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76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0" y="1091845"/>
            <a:ext cx="10732938" cy="5420074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sz="2200" b="1" spc="-10" dirty="0">
                <a:latin typeface="Carlito"/>
                <a:cs typeface="Carlito"/>
              </a:rPr>
              <a:t>Diagnostic</a:t>
            </a:r>
            <a:r>
              <a:rPr sz="2200" b="1" spc="10" dirty="0">
                <a:latin typeface="Carlito"/>
                <a:cs typeface="Carlito"/>
              </a:rPr>
              <a:t> </a:t>
            </a:r>
            <a:r>
              <a:rPr sz="2200" b="1" spc="-10" dirty="0">
                <a:latin typeface="Carlito"/>
                <a:cs typeface="Carlito"/>
              </a:rPr>
              <a:t>criteria:</a:t>
            </a:r>
            <a:endParaRPr sz="2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2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dirty="0">
                <a:latin typeface="Carlito"/>
                <a:cs typeface="Carlito"/>
              </a:rPr>
              <a:t>A. </a:t>
            </a:r>
            <a:r>
              <a:rPr sz="2200" spc="-15" dirty="0">
                <a:latin typeface="Carlito"/>
                <a:cs typeface="Carlito"/>
              </a:rPr>
              <a:t>Severe </a:t>
            </a:r>
            <a:r>
              <a:rPr sz="2200" spc="-5" dirty="0">
                <a:latin typeface="Carlito"/>
                <a:cs typeface="Carlito"/>
              </a:rPr>
              <a:t>head </a:t>
            </a:r>
            <a:r>
              <a:rPr sz="2200" spc="-10" dirty="0">
                <a:latin typeface="Carlito"/>
                <a:cs typeface="Carlito"/>
              </a:rPr>
              <a:t>pain </a:t>
            </a:r>
            <a:r>
              <a:rPr sz="2200" spc="-5" dirty="0">
                <a:latin typeface="Carlito"/>
                <a:cs typeface="Carlito"/>
              </a:rPr>
              <a:t>fulfilling criteria B and</a:t>
            </a:r>
            <a:r>
              <a:rPr sz="2200" spc="45" dirty="0">
                <a:latin typeface="Carlito"/>
                <a:cs typeface="Carlito"/>
              </a:rPr>
              <a:t> </a:t>
            </a:r>
            <a:r>
              <a:rPr sz="2200" spc="-5" dirty="0">
                <a:latin typeface="Carlito"/>
                <a:cs typeface="Carlito"/>
              </a:rPr>
              <a:t>C</a:t>
            </a:r>
            <a:endParaRPr sz="2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latin typeface="Carlito"/>
                <a:cs typeface="Carlito"/>
              </a:rPr>
              <a:t>B. Abrupt onset, reaching </a:t>
            </a:r>
            <a:r>
              <a:rPr sz="2200" spc="-10" dirty="0">
                <a:latin typeface="Carlito"/>
                <a:cs typeface="Carlito"/>
              </a:rPr>
              <a:t>maximum intensity </a:t>
            </a:r>
            <a:r>
              <a:rPr sz="2200" spc="-5" dirty="0">
                <a:latin typeface="Carlito"/>
                <a:cs typeface="Carlito"/>
              </a:rPr>
              <a:t>in </a:t>
            </a:r>
            <a:r>
              <a:rPr sz="2200" spc="-55" dirty="0">
                <a:latin typeface="Carlito"/>
                <a:cs typeface="Carlito"/>
              </a:rPr>
              <a:t>&lt;1</a:t>
            </a:r>
            <a:r>
              <a:rPr sz="2200" spc="85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minute</a:t>
            </a:r>
            <a:endParaRPr sz="2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2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dirty="0">
                <a:latin typeface="Carlito"/>
                <a:cs typeface="Carlito"/>
              </a:rPr>
              <a:t>C. </a:t>
            </a:r>
            <a:r>
              <a:rPr sz="2200" spc="-10" dirty="0">
                <a:latin typeface="Carlito"/>
                <a:cs typeface="Carlito"/>
              </a:rPr>
              <a:t>Lasting </a:t>
            </a:r>
            <a:r>
              <a:rPr sz="2200" spc="-15" dirty="0">
                <a:latin typeface="Carlito"/>
                <a:cs typeface="Carlito"/>
              </a:rPr>
              <a:t>for </a:t>
            </a:r>
            <a:r>
              <a:rPr sz="2200" spc="-5" dirty="0">
                <a:latin typeface="Carlito"/>
                <a:cs typeface="Carlito"/>
              </a:rPr>
              <a:t>5</a:t>
            </a:r>
            <a:r>
              <a:rPr sz="2200" spc="25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minutes</a:t>
            </a:r>
            <a:endParaRPr sz="2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2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25" dirty="0">
                <a:latin typeface="Carlito"/>
                <a:cs typeface="Carlito"/>
              </a:rPr>
              <a:t>D. </a:t>
            </a:r>
            <a:r>
              <a:rPr sz="2200" spc="-5" dirty="0">
                <a:latin typeface="Carlito"/>
                <a:cs typeface="Carlito"/>
              </a:rPr>
              <a:t>Not </a:t>
            </a:r>
            <a:r>
              <a:rPr sz="2200" spc="-20" dirty="0">
                <a:latin typeface="Carlito"/>
                <a:cs typeface="Carlito"/>
              </a:rPr>
              <a:t>better </a:t>
            </a:r>
            <a:r>
              <a:rPr sz="2200" spc="-15" dirty="0">
                <a:latin typeface="Carlito"/>
                <a:cs typeface="Carlito"/>
              </a:rPr>
              <a:t>accounted for </a:t>
            </a:r>
            <a:r>
              <a:rPr sz="2200" spc="-10" dirty="0">
                <a:latin typeface="Carlito"/>
                <a:cs typeface="Carlito"/>
              </a:rPr>
              <a:t>by </a:t>
            </a:r>
            <a:r>
              <a:rPr sz="2200" spc="-5" dirty="0">
                <a:latin typeface="Carlito"/>
                <a:cs typeface="Carlito"/>
              </a:rPr>
              <a:t>another ICHD-3</a:t>
            </a:r>
            <a:r>
              <a:rPr sz="2200" spc="105" dirty="0">
                <a:latin typeface="Carlito"/>
                <a:cs typeface="Carlito"/>
              </a:rPr>
              <a:t> </a:t>
            </a:r>
            <a:r>
              <a:rPr sz="2200" spc="-5" dirty="0">
                <a:latin typeface="Carlito"/>
                <a:cs typeface="Carlito"/>
              </a:rPr>
              <a:t>diagnosis.</a:t>
            </a:r>
            <a:endParaRPr sz="2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sz="2550">
              <a:latin typeface="Carlito"/>
              <a:cs typeface="Carlito"/>
            </a:endParaRPr>
          </a:p>
          <a:p>
            <a:pPr marL="342265" marR="137160" indent="-342265" algn="r">
              <a:lnSpc>
                <a:spcPts val="2510"/>
              </a:lnSpc>
              <a:spcBef>
                <a:spcPts val="5"/>
              </a:spcBef>
              <a:buFont typeface="Arial"/>
              <a:buChar char="•"/>
              <a:tabLst>
                <a:tab pos="342265" algn="l"/>
                <a:tab pos="355600" algn="l"/>
              </a:tabLst>
            </a:pPr>
            <a:r>
              <a:rPr sz="2200" b="1" spc="-15" dirty="0">
                <a:latin typeface="Carlito"/>
                <a:cs typeface="Carlito"/>
              </a:rPr>
              <a:t>Differential </a:t>
            </a:r>
            <a:r>
              <a:rPr sz="2200" b="1" spc="-5" dirty="0">
                <a:latin typeface="Carlito"/>
                <a:cs typeface="Carlito"/>
              </a:rPr>
              <a:t>diagnosis </a:t>
            </a:r>
            <a:r>
              <a:rPr sz="2200" spc="-5" dirty="0">
                <a:latin typeface="Carlito"/>
                <a:cs typeface="Carlito"/>
              </a:rPr>
              <a:t>– </a:t>
            </a:r>
            <a:r>
              <a:rPr sz="2200" spc="-10" dirty="0">
                <a:latin typeface="Carlito"/>
                <a:cs typeface="Carlito"/>
              </a:rPr>
              <a:t>sentinel bleed </a:t>
            </a:r>
            <a:r>
              <a:rPr sz="2200" spc="-5" dirty="0">
                <a:latin typeface="Carlito"/>
                <a:cs typeface="Carlito"/>
              </a:rPr>
              <a:t>of an </a:t>
            </a:r>
            <a:r>
              <a:rPr sz="2200" spc="-15" dirty="0">
                <a:latin typeface="Carlito"/>
                <a:cs typeface="Carlito"/>
              </a:rPr>
              <a:t>intracranial</a:t>
            </a:r>
            <a:r>
              <a:rPr sz="2200" spc="145" dirty="0">
                <a:latin typeface="Carlito"/>
                <a:cs typeface="Carlito"/>
              </a:rPr>
              <a:t> </a:t>
            </a:r>
            <a:r>
              <a:rPr sz="2200" spc="-5" dirty="0">
                <a:latin typeface="Carlito"/>
                <a:cs typeface="Carlito"/>
              </a:rPr>
              <a:t>aneurysm,</a:t>
            </a:r>
            <a:endParaRPr sz="2200">
              <a:latin typeface="Carlito"/>
              <a:cs typeface="Carlito"/>
            </a:endParaRPr>
          </a:p>
          <a:p>
            <a:pPr marR="105410" algn="r">
              <a:lnSpc>
                <a:spcPts val="2510"/>
              </a:lnSpc>
            </a:pPr>
            <a:r>
              <a:rPr sz="2200" spc="-5" dirty="0">
                <a:latin typeface="Carlito"/>
                <a:cs typeface="Carlito"/>
              </a:rPr>
              <a:t>cervicocephalic arterial dissection, and </a:t>
            </a:r>
            <a:r>
              <a:rPr sz="2200" spc="-15" dirty="0">
                <a:latin typeface="Carlito"/>
                <a:cs typeface="Carlito"/>
              </a:rPr>
              <a:t>cerebral </a:t>
            </a:r>
            <a:r>
              <a:rPr sz="2200" spc="-10" dirty="0">
                <a:latin typeface="Carlito"/>
                <a:cs typeface="Carlito"/>
              </a:rPr>
              <a:t>venous</a:t>
            </a:r>
            <a:r>
              <a:rPr sz="2200" spc="55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thrombosis</a:t>
            </a:r>
            <a:endParaRPr sz="2200">
              <a:latin typeface="Carlito"/>
              <a:cs typeface="Carlito"/>
            </a:endParaRPr>
          </a:p>
          <a:p>
            <a:pPr marL="355600" marR="601980" indent="-342900">
              <a:lnSpc>
                <a:spcPts val="2380"/>
              </a:lnSpc>
              <a:spcBef>
                <a:spcPts val="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latin typeface="Carlito"/>
                <a:cs typeface="Carlito"/>
              </a:rPr>
              <a:t>ingestion </a:t>
            </a:r>
            <a:r>
              <a:rPr sz="2200" dirty="0">
                <a:latin typeface="Carlito"/>
                <a:cs typeface="Carlito"/>
              </a:rPr>
              <a:t>of </a:t>
            </a:r>
            <a:r>
              <a:rPr sz="2200" spc="-10" dirty="0">
                <a:latin typeface="Carlito"/>
                <a:cs typeface="Carlito"/>
              </a:rPr>
              <a:t>sympathomimetic </a:t>
            </a:r>
            <a:r>
              <a:rPr sz="2200" spc="-5" dirty="0">
                <a:latin typeface="Carlito"/>
                <a:cs typeface="Carlito"/>
              </a:rPr>
              <a:t>drugs or of </a:t>
            </a:r>
            <a:r>
              <a:rPr sz="2200" spc="-10" dirty="0">
                <a:latin typeface="Carlito"/>
                <a:cs typeface="Carlito"/>
              </a:rPr>
              <a:t>tyramine-containing  foods </a:t>
            </a:r>
            <a:r>
              <a:rPr sz="2200" spc="-5" dirty="0">
                <a:latin typeface="Carlito"/>
                <a:cs typeface="Carlito"/>
              </a:rPr>
              <a:t>in a </a:t>
            </a:r>
            <a:r>
              <a:rPr sz="2200" spc="-10" dirty="0">
                <a:latin typeface="Carlito"/>
                <a:cs typeface="Carlito"/>
              </a:rPr>
              <a:t>patient </a:t>
            </a:r>
            <a:r>
              <a:rPr sz="2200" spc="-5" dirty="0">
                <a:latin typeface="Carlito"/>
                <a:cs typeface="Carlito"/>
              </a:rPr>
              <a:t>who is </a:t>
            </a:r>
            <a:r>
              <a:rPr sz="2200" spc="-10" dirty="0">
                <a:latin typeface="Carlito"/>
                <a:cs typeface="Carlito"/>
              </a:rPr>
              <a:t>taking</a:t>
            </a:r>
            <a:r>
              <a:rPr sz="2200" spc="70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MAOIs,</a:t>
            </a:r>
            <a:endParaRPr sz="2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2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latin typeface="Carlito"/>
                <a:cs typeface="Carlito"/>
              </a:rPr>
              <a:t>pheochromocytoma.</a:t>
            </a:r>
            <a:endParaRPr sz="2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>
              <a:latin typeface="Carlito"/>
              <a:cs typeface="Carlito"/>
            </a:endParaRPr>
          </a:p>
          <a:p>
            <a:pPr marL="12700" marR="5080">
              <a:lnSpc>
                <a:spcPts val="2380"/>
              </a:lnSpc>
            </a:pPr>
            <a:r>
              <a:rPr sz="2200" spc="-15" dirty="0">
                <a:latin typeface="Carlito"/>
                <a:cs typeface="Carlito"/>
              </a:rPr>
              <a:t>Reversible segmental cerebral </a:t>
            </a:r>
            <a:r>
              <a:rPr sz="2200" spc="-10" dirty="0">
                <a:latin typeface="Carlito"/>
                <a:cs typeface="Carlito"/>
              </a:rPr>
              <a:t>vasoconstriction </a:t>
            </a:r>
            <a:r>
              <a:rPr sz="2200" spc="-15" dirty="0">
                <a:latin typeface="Carlito"/>
                <a:cs typeface="Carlito"/>
              </a:rPr>
              <a:t>may </a:t>
            </a:r>
            <a:r>
              <a:rPr sz="2200" spc="-5" dirty="0">
                <a:latin typeface="Carlito"/>
                <a:cs typeface="Carlito"/>
              </a:rPr>
              <a:t>be seen in primary  </a:t>
            </a:r>
            <a:r>
              <a:rPr sz="2200" spc="-10" dirty="0">
                <a:latin typeface="Carlito"/>
                <a:cs typeface="Carlito"/>
              </a:rPr>
              <a:t>thunderclap headache </a:t>
            </a:r>
            <a:r>
              <a:rPr sz="2200" spc="-5" dirty="0">
                <a:latin typeface="Carlito"/>
                <a:cs typeface="Carlito"/>
              </a:rPr>
              <a:t>without </a:t>
            </a:r>
            <a:r>
              <a:rPr sz="2200" dirty="0">
                <a:latin typeface="Carlito"/>
                <a:cs typeface="Carlito"/>
              </a:rPr>
              <a:t>an </a:t>
            </a:r>
            <a:r>
              <a:rPr sz="2200" spc="-15" dirty="0">
                <a:latin typeface="Carlito"/>
                <a:cs typeface="Carlito"/>
              </a:rPr>
              <a:t>intracranial</a:t>
            </a:r>
            <a:r>
              <a:rPr sz="2200" spc="-10" dirty="0">
                <a:latin typeface="Carlito"/>
                <a:cs typeface="Carlito"/>
              </a:rPr>
              <a:t> aneurysm</a:t>
            </a:r>
            <a:endParaRPr sz="22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sz="2200" b="1" spc="-25" dirty="0">
                <a:latin typeface="Carlito"/>
                <a:cs typeface="Carlito"/>
              </a:rPr>
              <a:t>Treatment </a:t>
            </a:r>
            <a:r>
              <a:rPr sz="2200" spc="-5" dirty="0">
                <a:latin typeface="Carlito"/>
                <a:cs typeface="Carlito"/>
              </a:rPr>
              <a:t>-</a:t>
            </a:r>
            <a:r>
              <a:rPr sz="2200" spc="60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nimodipine</a:t>
            </a:r>
            <a:endParaRPr sz="2200">
              <a:latin typeface="Carlito"/>
              <a:cs typeface="Carlito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15660" y="530478"/>
            <a:ext cx="4360891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Hypnic</a:t>
            </a:r>
            <a:r>
              <a:rPr sz="1800" spc="-7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headache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77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0" y="1529181"/>
            <a:ext cx="10587349" cy="3209853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2700" b="1" spc="-10" dirty="0">
                <a:latin typeface="Carlito"/>
                <a:cs typeface="Carlito"/>
              </a:rPr>
              <a:t>Diagnostic</a:t>
            </a:r>
            <a:r>
              <a:rPr sz="2700" b="1" spc="-25" dirty="0">
                <a:latin typeface="Carlito"/>
                <a:cs typeface="Carlito"/>
              </a:rPr>
              <a:t> </a:t>
            </a:r>
            <a:r>
              <a:rPr sz="2700" b="1" spc="-10" dirty="0">
                <a:latin typeface="Carlito"/>
                <a:cs typeface="Carlito"/>
              </a:rPr>
              <a:t>criteria:</a:t>
            </a:r>
            <a:endParaRPr sz="27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3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dirty="0">
                <a:latin typeface="Carlito"/>
                <a:cs typeface="Carlito"/>
              </a:rPr>
              <a:t>A. </a:t>
            </a:r>
            <a:r>
              <a:rPr sz="2700" spc="-15" dirty="0">
                <a:latin typeface="Carlito"/>
                <a:cs typeface="Carlito"/>
              </a:rPr>
              <a:t>Recurrent </a:t>
            </a:r>
            <a:r>
              <a:rPr sz="2700" spc="-5" dirty="0">
                <a:latin typeface="Carlito"/>
                <a:cs typeface="Carlito"/>
              </a:rPr>
              <a:t>headache </a:t>
            </a:r>
            <a:r>
              <a:rPr sz="2700" spc="-20" dirty="0">
                <a:latin typeface="Carlito"/>
                <a:cs typeface="Carlito"/>
              </a:rPr>
              <a:t>attacks </a:t>
            </a:r>
            <a:r>
              <a:rPr sz="2700" dirty="0">
                <a:latin typeface="Carlito"/>
                <a:cs typeface="Carlito"/>
              </a:rPr>
              <a:t>fulfilling </a:t>
            </a:r>
            <a:r>
              <a:rPr sz="2700" spc="-5" dirty="0">
                <a:latin typeface="Carlito"/>
                <a:cs typeface="Carlito"/>
              </a:rPr>
              <a:t>criteria</a:t>
            </a:r>
            <a:r>
              <a:rPr sz="2700" spc="-20" dirty="0">
                <a:latin typeface="Carlito"/>
                <a:cs typeface="Carlito"/>
              </a:rPr>
              <a:t> </a:t>
            </a:r>
            <a:r>
              <a:rPr sz="2700" spc="-35" dirty="0">
                <a:latin typeface="Carlito"/>
                <a:cs typeface="Carlito"/>
              </a:rPr>
              <a:t>B-E</a:t>
            </a:r>
            <a:endParaRPr sz="27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3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dirty="0">
                <a:latin typeface="Carlito"/>
                <a:cs typeface="Carlito"/>
              </a:rPr>
              <a:t>B. </a:t>
            </a:r>
            <a:r>
              <a:rPr sz="2700" spc="-5" dirty="0">
                <a:latin typeface="Carlito"/>
                <a:cs typeface="Carlito"/>
              </a:rPr>
              <a:t>Developing only during sleep, </a:t>
            </a:r>
            <a:r>
              <a:rPr sz="2700" dirty="0">
                <a:latin typeface="Carlito"/>
                <a:cs typeface="Carlito"/>
              </a:rPr>
              <a:t>and </a:t>
            </a:r>
            <a:r>
              <a:rPr sz="2700" spc="-5" dirty="0">
                <a:latin typeface="Carlito"/>
                <a:cs typeface="Carlito"/>
              </a:rPr>
              <a:t>causing</a:t>
            </a:r>
            <a:r>
              <a:rPr sz="2700" spc="-85" dirty="0">
                <a:latin typeface="Carlito"/>
                <a:cs typeface="Carlito"/>
              </a:rPr>
              <a:t> </a:t>
            </a:r>
            <a:r>
              <a:rPr sz="2700" spc="-20" dirty="0">
                <a:latin typeface="Carlito"/>
                <a:cs typeface="Carlito"/>
              </a:rPr>
              <a:t>wakening</a:t>
            </a:r>
            <a:endParaRPr sz="27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3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latin typeface="Carlito"/>
                <a:cs typeface="Carlito"/>
              </a:rPr>
              <a:t>C. Occurring </a:t>
            </a:r>
            <a:r>
              <a:rPr sz="2700" dirty="0">
                <a:latin typeface="Carlito"/>
                <a:cs typeface="Carlito"/>
              </a:rPr>
              <a:t>on 10 </a:t>
            </a:r>
            <a:r>
              <a:rPr sz="2700" spc="-20" dirty="0">
                <a:latin typeface="Carlito"/>
                <a:cs typeface="Carlito"/>
              </a:rPr>
              <a:t>days </a:t>
            </a:r>
            <a:r>
              <a:rPr sz="2700" spc="-5" dirty="0">
                <a:latin typeface="Carlito"/>
                <a:cs typeface="Carlito"/>
              </a:rPr>
              <a:t>per month </a:t>
            </a:r>
            <a:r>
              <a:rPr sz="2700" spc="-20" dirty="0">
                <a:latin typeface="Carlito"/>
                <a:cs typeface="Carlito"/>
              </a:rPr>
              <a:t>for </a:t>
            </a:r>
            <a:r>
              <a:rPr sz="2700" dirty="0">
                <a:latin typeface="Carlito"/>
                <a:cs typeface="Carlito"/>
              </a:rPr>
              <a:t>&gt;3</a:t>
            </a:r>
            <a:r>
              <a:rPr sz="2700" spc="-15" dirty="0">
                <a:latin typeface="Carlito"/>
                <a:cs typeface="Carlito"/>
              </a:rPr>
              <a:t> </a:t>
            </a:r>
            <a:r>
              <a:rPr sz="2700" spc="-5" dirty="0">
                <a:latin typeface="Carlito"/>
                <a:cs typeface="Carlito"/>
              </a:rPr>
              <a:t>months</a:t>
            </a:r>
            <a:endParaRPr sz="2700">
              <a:latin typeface="Carlito"/>
              <a:cs typeface="Carlito"/>
            </a:endParaRPr>
          </a:p>
          <a:p>
            <a:pPr marL="355600" marR="864869" indent="-342900">
              <a:lnSpc>
                <a:spcPts val="2920"/>
              </a:lnSpc>
              <a:spcBef>
                <a:spcPts val="6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35" dirty="0">
                <a:latin typeface="Carlito"/>
                <a:cs typeface="Carlito"/>
              </a:rPr>
              <a:t>D. </a:t>
            </a:r>
            <a:r>
              <a:rPr sz="2700" spc="-5" dirty="0">
                <a:latin typeface="Carlito"/>
                <a:cs typeface="Carlito"/>
              </a:rPr>
              <a:t>Lasting </a:t>
            </a:r>
            <a:r>
              <a:rPr sz="2700" dirty="0">
                <a:latin typeface="Carlito"/>
                <a:cs typeface="Carlito"/>
              </a:rPr>
              <a:t>15 </a:t>
            </a:r>
            <a:r>
              <a:rPr sz="2700" spc="-5" dirty="0">
                <a:latin typeface="Carlito"/>
                <a:cs typeface="Carlito"/>
              </a:rPr>
              <a:t>minutes </a:t>
            </a:r>
            <a:r>
              <a:rPr sz="2700" dirty="0">
                <a:latin typeface="Carlito"/>
                <a:cs typeface="Carlito"/>
              </a:rPr>
              <a:t>and </a:t>
            </a:r>
            <a:r>
              <a:rPr sz="2700" spc="-25" dirty="0">
                <a:latin typeface="Carlito"/>
                <a:cs typeface="Carlito"/>
              </a:rPr>
              <a:t>for </a:t>
            </a:r>
            <a:r>
              <a:rPr sz="2700" spc="-5" dirty="0">
                <a:latin typeface="Carlito"/>
                <a:cs typeface="Carlito"/>
              </a:rPr>
              <a:t>up </a:t>
            </a:r>
            <a:r>
              <a:rPr sz="2700" spc="-15" dirty="0">
                <a:latin typeface="Carlito"/>
                <a:cs typeface="Carlito"/>
              </a:rPr>
              <a:t>to </a:t>
            </a:r>
            <a:r>
              <a:rPr sz="2700" dirty="0">
                <a:latin typeface="Carlito"/>
                <a:cs typeface="Carlito"/>
              </a:rPr>
              <a:t>4 </a:t>
            </a:r>
            <a:r>
              <a:rPr sz="2700" spc="-15" dirty="0">
                <a:latin typeface="Carlito"/>
                <a:cs typeface="Carlito"/>
              </a:rPr>
              <a:t>hours </a:t>
            </a:r>
            <a:r>
              <a:rPr sz="2700" spc="-10" dirty="0">
                <a:latin typeface="Carlito"/>
                <a:cs typeface="Carlito"/>
              </a:rPr>
              <a:t>after  waking</a:t>
            </a:r>
            <a:endParaRPr sz="27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2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latin typeface="Carlito"/>
                <a:cs typeface="Carlito"/>
              </a:rPr>
              <a:t>E. </a:t>
            </a:r>
            <a:r>
              <a:rPr sz="2700" dirty="0">
                <a:latin typeface="Carlito"/>
                <a:cs typeface="Carlito"/>
              </a:rPr>
              <a:t>No </a:t>
            </a:r>
            <a:r>
              <a:rPr sz="2700" spc="-10" dirty="0">
                <a:latin typeface="Carlito"/>
                <a:cs typeface="Carlito"/>
              </a:rPr>
              <a:t>cranial </a:t>
            </a:r>
            <a:r>
              <a:rPr sz="2700" spc="-5" dirty="0">
                <a:latin typeface="Carlito"/>
                <a:cs typeface="Carlito"/>
              </a:rPr>
              <a:t>autonomic </a:t>
            </a:r>
            <a:r>
              <a:rPr sz="2700" spc="-15" dirty="0">
                <a:latin typeface="Carlito"/>
                <a:cs typeface="Carlito"/>
              </a:rPr>
              <a:t>symptoms </a:t>
            </a:r>
            <a:r>
              <a:rPr sz="2700" spc="-5" dirty="0">
                <a:latin typeface="Carlito"/>
                <a:cs typeface="Carlito"/>
              </a:rPr>
              <a:t>or</a:t>
            </a:r>
            <a:r>
              <a:rPr sz="2700" spc="15" dirty="0">
                <a:latin typeface="Carlito"/>
                <a:cs typeface="Carlito"/>
              </a:rPr>
              <a:t> </a:t>
            </a:r>
            <a:r>
              <a:rPr sz="2700" spc="-10" dirty="0">
                <a:latin typeface="Carlito"/>
                <a:cs typeface="Carlito"/>
              </a:rPr>
              <a:t>restlessness</a:t>
            </a:r>
            <a:endParaRPr sz="2700">
              <a:latin typeface="Carlito"/>
              <a:cs typeface="Carlito"/>
            </a:endParaRPr>
          </a:p>
          <a:p>
            <a:pPr marL="355600" marR="1191895" indent="-342900">
              <a:lnSpc>
                <a:spcPts val="2920"/>
              </a:lnSpc>
              <a:spcBef>
                <a:spcPts val="6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130" dirty="0">
                <a:latin typeface="Carlito"/>
                <a:cs typeface="Carlito"/>
              </a:rPr>
              <a:t>F. </a:t>
            </a:r>
            <a:r>
              <a:rPr sz="2700" dirty="0">
                <a:latin typeface="Carlito"/>
                <a:cs typeface="Carlito"/>
              </a:rPr>
              <a:t>Not </a:t>
            </a:r>
            <a:r>
              <a:rPr sz="2700" spc="-15" dirty="0">
                <a:latin typeface="Carlito"/>
                <a:cs typeface="Carlito"/>
              </a:rPr>
              <a:t>better </a:t>
            </a:r>
            <a:r>
              <a:rPr sz="2700" spc="-10" dirty="0">
                <a:latin typeface="Carlito"/>
                <a:cs typeface="Carlito"/>
              </a:rPr>
              <a:t>accounted </a:t>
            </a:r>
            <a:r>
              <a:rPr sz="2700" spc="-20" dirty="0">
                <a:latin typeface="Carlito"/>
                <a:cs typeface="Carlito"/>
              </a:rPr>
              <a:t>for </a:t>
            </a:r>
            <a:r>
              <a:rPr sz="2700" spc="-5" dirty="0">
                <a:latin typeface="Carlito"/>
                <a:cs typeface="Carlito"/>
              </a:rPr>
              <a:t>by </a:t>
            </a:r>
            <a:r>
              <a:rPr sz="2700" dirty="0">
                <a:latin typeface="Carlito"/>
                <a:cs typeface="Carlito"/>
              </a:rPr>
              <a:t>another </a:t>
            </a:r>
            <a:r>
              <a:rPr sz="2700" spc="-5" dirty="0">
                <a:latin typeface="Carlito"/>
                <a:cs typeface="Carlito"/>
              </a:rPr>
              <a:t>ICHD-3  diagnosis.</a:t>
            </a:r>
            <a:endParaRPr sz="2700">
              <a:latin typeface="Carlito"/>
              <a:cs typeface="Carlito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401" y="1540130"/>
            <a:ext cx="10754099" cy="3903979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rlito"/>
                <a:cs typeface="Carlito"/>
              </a:rPr>
              <a:t>Begins </a:t>
            </a:r>
            <a:r>
              <a:rPr sz="2400" spc="-10" dirty="0">
                <a:latin typeface="Carlito"/>
                <a:cs typeface="Carlito"/>
              </a:rPr>
              <a:t>after age </a:t>
            </a:r>
            <a:r>
              <a:rPr sz="2400" dirty="0">
                <a:latin typeface="Carlito"/>
                <a:cs typeface="Carlito"/>
              </a:rPr>
              <a:t>50 </a:t>
            </a:r>
            <a:r>
              <a:rPr sz="2400" spc="-10" dirty="0">
                <a:latin typeface="Carlito"/>
                <a:cs typeface="Carlito"/>
              </a:rPr>
              <a:t>years, </a:t>
            </a:r>
            <a:r>
              <a:rPr sz="2400" spc="-5" dirty="0">
                <a:latin typeface="Carlito"/>
                <a:cs typeface="Carlito"/>
              </a:rPr>
              <a:t>but </a:t>
            </a:r>
            <a:r>
              <a:rPr sz="2400" spc="-15" dirty="0">
                <a:latin typeface="Carlito"/>
                <a:cs typeface="Carlito"/>
              </a:rPr>
              <a:t>may </a:t>
            </a:r>
            <a:r>
              <a:rPr sz="2400" spc="-5" dirty="0">
                <a:latin typeface="Carlito"/>
                <a:cs typeface="Carlito"/>
              </a:rPr>
              <a:t>occur </a:t>
            </a:r>
            <a:r>
              <a:rPr sz="2400" dirty="0">
                <a:latin typeface="Carlito"/>
                <a:cs typeface="Carlito"/>
              </a:rPr>
              <a:t>in </a:t>
            </a:r>
            <a:r>
              <a:rPr sz="2400" spc="-15" dirty="0">
                <a:latin typeface="Carlito"/>
                <a:cs typeface="Carlito"/>
              </a:rPr>
              <a:t>younger</a:t>
            </a:r>
            <a:r>
              <a:rPr sz="2400" spc="-5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people.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20" dirty="0">
                <a:latin typeface="Carlito"/>
                <a:cs typeface="Carlito"/>
              </a:rPr>
              <a:t>Attacks </a:t>
            </a:r>
            <a:r>
              <a:rPr sz="2400" spc="-5" dirty="0">
                <a:latin typeface="Carlito"/>
                <a:cs typeface="Carlito"/>
              </a:rPr>
              <a:t>usually last </a:t>
            </a:r>
            <a:r>
              <a:rPr sz="2400" spc="-10" dirty="0">
                <a:latin typeface="Carlito"/>
                <a:cs typeface="Carlito"/>
              </a:rPr>
              <a:t>from </a:t>
            </a:r>
            <a:r>
              <a:rPr sz="2400" dirty="0">
                <a:latin typeface="Carlito"/>
                <a:cs typeface="Carlito"/>
              </a:rPr>
              <a:t>15 </a:t>
            </a:r>
            <a:r>
              <a:rPr sz="2400" spc="-15" dirty="0">
                <a:latin typeface="Carlito"/>
                <a:cs typeface="Carlito"/>
              </a:rPr>
              <a:t>to </a:t>
            </a:r>
            <a:r>
              <a:rPr sz="2400" spc="-5" dirty="0">
                <a:latin typeface="Carlito"/>
                <a:cs typeface="Carlito"/>
              </a:rPr>
              <a:t>180</a:t>
            </a:r>
            <a:r>
              <a:rPr sz="2400" spc="-8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minutes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rlito"/>
                <a:cs typeface="Carlito"/>
              </a:rPr>
              <a:t>Most patients </a:t>
            </a:r>
            <a:r>
              <a:rPr sz="2400" spc="-15" dirty="0">
                <a:latin typeface="Carlito"/>
                <a:cs typeface="Carlito"/>
              </a:rPr>
              <a:t>are</a:t>
            </a:r>
            <a:r>
              <a:rPr sz="2400" spc="10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female</a:t>
            </a:r>
            <a:endParaRPr sz="24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33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2400" b="1" spc="-30" dirty="0">
                <a:latin typeface="Carlito"/>
                <a:cs typeface="Carlito"/>
              </a:rPr>
              <a:t>TREATMENT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rlito"/>
                <a:cs typeface="Carlito"/>
              </a:rPr>
              <a:t>Bedtime dose of </a:t>
            </a:r>
            <a:r>
              <a:rPr sz="2400" dirty="0">
                <a:latin typeface="Carlito"/>
                <a:cs typeface="Carlito"/>
              </a:rPr>
              <a:t>lithium </a:t>
            </a:r>
            <a:r>
              <a:rPr sz="2400" spc="-10" dirty="0">
                <a:latin typeface="Carlito"/>
                <a:cs typeface="Carlito"/>
              </a:rPr>
              <a:t>carbonate (200–600</a:t>
            </a:r>
            <a:r>
              <a:rPr sz="2400" spc="-4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mg).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rlito"/>
                <a:cs typeface="Carlito"/>
              </a:rPr>
              <a:t>verapamil </a:t>
            </a:r>
            <a:r>
              <a:rPr sz="2400" spc="-5" dirty="0">
                <a:latin typeface="Carlito"/>
                <a:cs typeface="Carlito"/>
              </a:rPr>
              <a:t>(160 </a:t>
            </a:r>
            <a:r>
              <a:rPr sz="2400" dirty="0">
                <a:latin typeface="Carlito"/>
                <a:cs typeface="Carlito"/>
              </a:rPr>
              <a:t>mg) </a:t>
            </a:r>
            <a:r>
              <a:rPr sz="2400" spc="-5" dirty="0">
                <a:latin typeface="Carlito"/>
                <a:cs typeface="Carlito"/>
              </a:rPr>
              <a:t>or </a:t>
            </a:r>
            <a:r>
              <a:rPr sz="2400" spc="-10" dirty="0">
                <a:latin typeface="Carlito"/>
                <a:cs typeface="Carlito"/>
              </a:rPr>
              <a:t>methysergide </a:t>
            </a:r>
            <a:r>
              <a:rPr sz="2400" spc="-5" dirty="0">
                <a:latin typeface="Carlito"/>
                <a:cs typeface="Carlito"/>
              </a:rPr>
              <a:t>(1–4 </a:t>
            </a:r>
            <a:r>
              <a:rPr sz="2400" dirty="0">
                <a:latin typeface="Carlito"/>
                <a:cs typeface="Carlito"/>
              </a:rPr>
              <a:t>mg </a:t>
            </a:r>
            <a:r>
              <a:rPr sz="2400" spc="-15" dirty="0">
                <a:latin typeface="Carlito"/>
                <a:cs typeface="Carlito"/>
              </a:rPr>
              <a:t>at</a:t>
            </a:r>
            <a:r>
              <a:rPr sz="2400" spc="-10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bedtime)</a:t>
            </a:r>
            <a:endParaRPr sz="2400">
              <a:latin typeface="Carlito"/>
              <a:cs typeface="Carlito"/>
            </a:endParaRPr>
          </a:p>
          <a:p>
            <a:pPr marL="355600" marR="508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rlito"/>
                <a:cs typeface="Carlito"/>
              </a:rPr>
              <a:t>One </a:t>
            </a:r>
            <a:r>
              <a:rPr sz="2400" spc="-15" dirty="0">
                <a:latin typeface="Carlito"/>
                <a:cs typeface="Carlito"/>
              </a:rPr>
              <a:t>to </a:t>
            </a:r>
            <a:r>
              <a:rPr sz="2400" spc="-10" dirty="0">
                <a:latin typeface="Carlito"/>
                <a:cs typeface="Carlito"/>
              </a:rPr>
              <a:t>two </a:t>
            </a:r>
            <a:r>
              <a:rPr sz="2400" spc="-5" dirty="0">
                <a:latin typeface="Carlito"/>
                <a:cs typeface="Carlito"/>
              </a:rPr>
              <a:t>cups </a:t>
            </a:r>
            <a:r>
              <a:rPr sz="2400" spc="-10" dirty="0">
                <a:latin typeface="Carlito"/>
                <a:cs typeface="Carlito"/>
              </a:rPr>
              <a:t>of </a:t>
            </a:r>
            <a:r>
              <a:rPr sz="2400" spc="-20" dirty="0">
                <a:latin typeface="Carlito"/>
                <a:cs typeface="Carlito"/>
              </a:rPr>
              <a:t>coffee </a:t>
            </a:r>
            <a:r>
              <a:rPr sz="2400" spc="-5" dirty="0">
                <a:latin typeface="Carlito"/>
                <a:cs typeface="Carlito"/>
              </a:rPr>
              <a:t>or </a:t>
            </a:r>
            <a:r>
              <a:rPr sz="2400" spc="-15" dirty="0">
                <a:latin typeface="Carlito"/>
                <a:cs typeface="Carlito"/>
              </a:rPr>
              <a:t>caffeine, </a:t>
            </a:r>
            <a:r>
              <a:rPr sz="2400" spc="-5" dirty="0">
                <a:latin typeface="Carlito"/>
                <a:cs typeface="Carlito"/>
              </a:rPr>
              <a:t>60 </a:t>
            </a:r>
            <a:r>
              <a:rPr sz="2400" dirty="0">
                <a:latin typeface="Carlito"/>
                <a:cs typeface="Carlito"/>
              </a:rPr>
              <a:t>mg </a:t>
            </a:r>
            <a:r>
              <a:rPr sz="2400" spc="-35" dirty="0">
                <a:latin typeface="Carlito"/>
                <a:cs typeface="Carlito"/>
              </a:rPr>
              <a:t>orally, </a:t>
            </a:r>
            <a:r>
              <a:rPr sz="2400" spc="-15" dirty="0">
                <a:latin typeface="Carlito"/>
                <a:cs typeface="Carlito"/>
              </a:rPr>
              <a:t>at </a:t>
            </a:r>
            <a:r>
              <a:rPr sz="2400" spc="-5" dirty="0">
                <a:latin typeface="Carlito"/>
                <a:cs typeface="Carlito"/>
              </a:rPr>
              <a:t>bedtime  </a:t>
            </a:r>
            <a:r>
              <a:rPr sz="2400" spc="-15" dirty="0">
                <a:latin typeface="Carlito"/>
                <a:cs typeface="Carlito"/>
              </a:rPr>
              <a:t>may </a:t>
            </a:r>
            <a:r>
              <a:rPr sz="2400" spc="-5" dirty="0">
                <a:latin typeface="Carlito"/>
                <a:cs typeface="Carlito"/>
              </a:rPr>
              <a:t>be </a:t>
            </a:r>
            <a:r>
              <a:rPr sz="2400" spc="-15" dirty="0">
                <a:latin typeface="Carlito"/>
                <a:cs typeface="Carlito"/>
              </a:rPr>
              <a:t>effective.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78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95"/>
              </a:spcBef>
            </a:pPr>
            <a:r>
              <a:rPr sz="1800" spc="-5" dirty="0">
                <a:latin typeface="Times New Roman" pitchFamily="18" charset="0"/>
                <a:cs typeface="Times New Roman" pitchFamily="18" charset="0"/>
              </a:rPr>
              <a:t>REFERENC</a:t>
            </a:r>
            <a:r>
              <a:rPr sz="1800" spc="-3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79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629756" y="1548663"/>
            <a:ext cx="10666067" cy="4125488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419100" indent="-342900">
              <a:lnSpc>
                <a:spcPct val="100000"/>
              </a:lnSpc>
              <a:spcBef>
                <a:spcPts val="630"/>
              </a:spcBef>
              <a:buFont typeface="Arial"/>
              <a:buChar char="•"/>
              <a:tabLst>
                <a:tab pos="418465" algn="l"/>
                <a:tab pos="419100" algn="l"/>
              </a:tabLst>
            </a:pPr>
            <a:r>
              <a:rPr sz="2200" spc="-10" dirty="0">
                <a:latin typeface="Carlito"/>
                <a:cs typeface="Carlito"/>
              </a:rPr>
              <a:t>Bradley's </a:t>
            </a:r>
            <a:r>
              <a:rPr sz="2200" spc="-5" dirty="0">
                <a:latin typeface="Carlito"/>
                <a:cs typeface="Carlito"/>
              </a:rPr>
              <a:t>Neurology in </a:t>
            </a:r>
            <a:r>
              <a:rPr sz="2200" spc="-10" dirty="0">
                <a:latin typeface="Carlito"/>
                <a:cs typeface="Carlito"/>
              </a:rPr>
              <a:t>Clinical Practice, </a:t>
            </a:r>
            <a:r>
              <a:rPr sz="2200" dirty="0">
                <a:latin typeface="Carlito"/>
                <a:cs typeface="Carlito"/>
              </a:rPr>
              <a:t>6</a:t>
            </a:r>
            <a:r>
              <a:rPr sz="2175" baseline="24904" dirty="0">
                <a:latin typeface="Carlito"/>
                <a:cs typeface="Carlito"/>
              </a:rPr>
              <a:t>th</a:t>
            </a:r>
            <a:r>
              <a:rPr sz="2175" spc="284" baseline="24904" dirty="0">
                <a:latin typeface="Carlito"/>
                <a:cs typeface="Carlito"/>
              </a:rPr>
              <a:t> </a:t>
            </a:r>
            <a:r>
              <a:rPr sz="2200" spc="-15" dirty="0">
                <a:latin typeface="Carlito"/>
                <a:cs typeface="Carlito"/>
              </a:rPr>
              <a:t>Edition</a:t>
            </a:r>
            <a:endParaRPr sz="2200">
              <a:latin typeface="Carlito"/>
              <a:cs typeface="Carlito"/>
            </a:endParaRPr>
          </a:p>
          <a:p>
            <a:pPr marL="419100" indent="-3429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418465" algn="l"/>
                <a:tab pos="419100" algn="l"/>
              </a:tabLst>
            </a:pPr>
            <a:r>
              <a:rPr sz="2200" spc="-5" dirty="0">
                <a:latin typeface="Carlito"/>
                <a:cs typeface="Carlito"/>
              </a:rPr>
              <a:t>Harrisons Principles </a:t>
            </a:r>
            <a:r>
              <a:rPr sz="2200" dirty="0">
                <a:latin typeface="Carlito"/>
                <a:cs typeface="Carlito"/>
              </a:rPr>
              <a:t>of </a:t>
            </a:r>
            <a:r>
              <a:rPr sz="2200" spc="-10" dirty="0">
                <a:latin typeface="Carlito"/>
                <a:cs typeface="Carlito"/>
              </a:rPr>
              <a:t>internal </a:t>
            </a:r>
            <a:r>
              <a:rPr sz="2200" spc="-5" dirty="0">
                <a:latin typeface="Carlito"/>
                <a:cs typeface="Carlito"/>
              </a:rPr>
              <a:t>medicine</a:t>
            </a:r>
            <a:endParaRPr sz="2200">
              <a:latin typeface="Carlito"/>
              <a:cs typeface="Carlito"/>
            </a:endParaRPr>
          </a:p>
          <a:p>
            <a:pPr marL="419100" marR="86995" indent="-3429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418465" algn="l"/>
                <a:tab pos="419100" algn="l"/>
                <a:tab pos="5716270" algn="l"/>
              </a:tabLst>
            </a:pPr>
            <a:r>
              <a:rPr sz="2200" spc="-5" dirty="0">
                <a:latin typeface="Carlito"/>
                <a:cs typeface="Carlito"/>
              </a:rPr>
              <a:t>Guidelines </a:t>
            </a:r>
            <a:r>
              <a:rPr sz="2200" spc="-15" dirty="0">
                <a:latin typeface="Carlito"/>
                <a:cs typeface="Carlito"/>
              </a:rPr>
              <a:t>for </a:t>
            </a:r>
            <a:r>
              <a:rPr sz="2200" dirty="0">
                <a:latin typeface="Carlito"/>
                <a:cs typeface="Carlito"/>
              </a:rPr>
              <a:t>Diagnosis </a:t>
            </a:r>
            <a:r>
              <a:rPr sz="2200" spc="-5" dirty="0">
                <a:latin typeface="Carlito"/>
                <a:cs typeface="Carlito"/>
              </a:rPr>
              <a:t>and </a:t>
            </a:r>
            <a:r>
              <a:rPr sz="2200" spc="-10" dirty="0">
                <a:latin typeface="Carlito"/>
                <a:cs typeface="Carlito"/>
              </a:rPr>
              <a:t>Management </a:t>
            </a:r>
            <a:r>
              <a:rPr sz="2200" spc="-5" dirty="0">
                <a:latin typeface="Carlito"/>
                <a:cs typeface="Carlito"/>
              </a:rPr>
              <a:t>of </a:t>
            </a:r>
            <a:r>
              <a:rPr sz="2200" spc="-10" dirty="0">
                <a:latin typeface="Carlito"/>
                <a:cs typeface="Carlito"/>
              </a:rPr>
              <a:t>Migraine, </a:t>
            </a:r>
            <a:r>
              <a:rPr sz="2200" spc="-30" dirty="0">
                <a:latin typeface="Carlito"/>
                <a:cs typeface="Carlito"/>
              </a:rPr>
              <a:t>Tension-  Type </a:t>
            </a:r>
            <a:r>
              <a:rPr sz="2200" spc="-5" dirty="0">
                <a:latin typeface="Carlito"/>
                <a:cs typeface="Carlito"/>
              </a:rPr>
              <a:t>Headache, </a:t>
            </a:r>
            <a:r>
              <a:rPr sz="2200" spc="-10" dirty="0">
                <a:latin typeface="Carlito"/>
                <a:cs typeface="Carlito"/>
              </a:rPr>
              <a:t>Cluster </a:t>
            </a:r>
            <a:r>
              <a:rPr sz="2200" spc="-5" dirty="0">
                <a:latin typeface="Carlito"/>
                <a:cs typeface="Carlito"/>
              </a:rPr>
              <a:t>Headache, </a:t>
            </a:r>
            <a:r>
              <a:rPr sz="2200" spc="-15" dirty="0">
                <a:latin typeface="Carlito"/>
                <a:cs typeface="Carlito"/>
              </a:rPr>
              <a:t>Medication-Overuse </a:t>
            </a:r>
            <a:r>
              <a:rPr sz="2200" spc="-10" dirty="0">
                <a:latin typeface="Carlito"/>
                <a:cs typeface="Carlito"/>
              </a:rPr>
              <a:t>Headache  </a:t>
            </a:r>
            <a:r>
              <a:rPr sz="2200" spc="-5" dirty="0">
                <a:latin typeface="Carlito"/>
                <a:cs typeface="Carlito"/>
              </a:rPr>
              <a:t>British Assoiciation </a:t>
            </a:r>
            <a:r>
              <a:rPr sz="2200" spc="-20" dirty="0">
                <a:latin typeface="Carlito"/>
                <a:cs typeface="Carlito"/>
              </a:rPr>
              <a:t>for </a:t>
            </a:r>
            <a:r>
              <a:rPr sz="2200" spc="-5" dirty="0">
                <a:latin typeface="Carlito"/>
                <a:cs typeface="Carlito"/>
              </a:rPr>
              <a:t>the </a:t>
            </a:r>
            <a:r>
              <a:rPr sz="2200" spc="-10" dirty="0">
                <a:latin typeface="Carlito"/>
                <a:cs typeface="Carlito"/>
              </a:rPr>
              <a:t>Study</a:t>
            </a:r>
            <a:r>
              <a:rPr sz="2200" spc="85" dirty="0">
                <a:latin typeface="Carlito"/>
                <a:cs typeface="Carlito"/>
              </a:rPr>
              <a:t> </a:t>
            </a:r>
            <a:r>
              <a:rPr sz="2200" spc="-5" dirty="0">
                <a:latin typeface="Carlito"/>
                <a:cs typeface="Carlito"/>
              </a:rPr>
              <a:t>of</a:t>
            </a:r>
            <a:r>
              <a:rPr sz="2200" spc="40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Headache	</a:t>
            </a:r>
            <a:r>
              <a:rPr sz="2200" spc="-5" dirty="0">
                <a:latin typeface="Carlito"/>
                <a:cs typeface="Carlito"/>
              </a:rPr>
              <a:t>2010</a:t>
            </a:r>
            <a:endParaRPr sz="2200">
              <a:latin typeface="Carlito"/>
              <a:cs typeface="Carlito"/>
            </a:endParaRPr>
          </a:p>
          <a:p>
            <a:pPr marL="419100" indent="-342900">
              <a:lnSpc>
                <a:spcPct val="100000"/>
              </a:lnSpc>
              <a:spcBef>
                <a:spcPts val="525"/>
              </a:spcBef>
              <a:buFont typeface="Arial"/>
              <a:buChar char="•"/>
              <a:tabLst>
                <a:tab pos="418465" algn="l"/>
                <a:tab pos="419100" algn="l"/>
              </a:tabLst>
            </a:pPr>
            <a:r>
              <a:rPr sz="2200" spc="-5" dirty="0">
                <a:latin typeface="Carlito"/>
                <a:cs typeface="Carlito"/>
              </a:rPr>
              <a:t>The </a:t>
            </a:r>
            <a:r>
              <a:rPr sz="2200" spc="-10" dirty="0">
                <a:latin typeface="Carlito"/>
                <a:cs typeface="Carlito"/>
              </a:rPr>
              <a:t>International </a:t>
            </a:r>
            <a:r>
              <a:rPr sz="2200" spc="-5" dirty="0">
                <a:latin typeface="Carlito"/>
                <a:cs typeface="Carlito"/>
              </a:rPr>
              <a:t>Classification </a:t>
            </a:r>
            <a:r>
              <a:rPr sz="2200" dirty="0">
                <a:latin typeface="Carlito"/>
                <a:cs typeface="Carlito"/>
              </a:rPr>
              <a:t>of </a:t>
            </a:r>
            <a:r>
              <a:rPr sz="2200" spc="-5" dirty="0">
                <a:latin typeface="Carlito"/>
                <a:cs typeface="Carlito"/>
              </a:rPr>
              <a:t>Headache </a:t>
            </a:r>
            <a:r>
              <a:rPr sz="2200" spc="-15" dirty="0">
                <a:latin typeface="Carlito"/>
                <a:cs typeface="Carlito"/>
              </a:rPr>
              <a:t>Disorders, </a:t>
            </a:r>
            <a:r>
              <a:rPr sz="2200" spc="-10" dirty="0">
                <a:latin typeface="Carlito"/>
                <a:cs typeface="Carlito"/>
              </a:rPr>
              <a:t>3rd</a:t>
            </a:r>
            <a:r>
              <a:rPr sz="2200" spc="-15" dirty="0">
                <a:latin typeface="Carlito"/>
                <a:cs typeface="Carlito"/>
              </a:rPr>
              <a:t> </a:t>
            </a:r>
            <a:r>
              <a:rPr sz="2200" spc="-5" dirty="0">
                <a:latin typeface="Carlito"/>
                <a:cs typeface="Carlito"/>
              </a:rPr>
              <a:t>edition</a:t>
            </a:r>
            <a:endParaRPr sz="2200">
              <a:latin typeface="Carlito"/>
              <a:cs typeface="Carlito"/>
            </a:endParaRPr>
          </a:p>
          <a:p>
            <a:pPr marL="419100">
              <a:lnSpc>
                <a:spcPct val="100000"/>
              </a:lnSpc>
              <a:spcBef>
                <a:spcPts val="5"/>
              </a:spcBef>
            </a:pPr>
            <a:r>
              <a:rPr sz="2200" dirty="0">
                <a:latin typeface="Carlito"/>
                <a:cs typeface="Carlito"/>
              </a:rPr>
              <a:t>2013</a:t>
            </a:r>
            <a:endParaRPr sz="2200">
              <a:latin typeface="Carlito"/>
              <a:cs typeface="Carlito"/>
            </a:endParaRPr>
          </a:p>
          <a:p>
            <a:pPr marL="419100" marR="433705" indent="-342900">
              <a:lnSpc>
                <a:spcPct val="100000"/>
              </a:lnSpc>
              <a:spcBef>
                <a:spcPts val="525"/>
              </a:spcBef>
              <a:buFont typeface="Arial"/>
              <a:buChar char="•"/>
              <a:tabLst>
                <a:tab pos="418465" algn="l"/>
                <a:tab pos="419100" algn="l"/>
              </a:tabLst>
            </a:pPr>
            <a:r>
              <a:rPr sz="2200" spc="-10" dirty="0">
                <a:latin typeface="Carlito"/>
                <a:cs typeface="Carlito"/>
              </a:rPr>
              <a:t>Evidence-based </a:t>
            </a:r>
            <a:r>
              <a:rPr sz="2200" spc="-5" dirty="0">
                <a:latin typeface="Carlito"/>
                <a:cs typeface="Carlito"/>
              </a:rPr>
              <a:t>guideline </a:t>
            </a:r>
            <a:r>
              <a:rPr sz="2200" spc="-15" dirty="0">
                <a:latin typeface="Carlito"/>
                <a:cs typeface="Carlito"/>
              </a:rPr>
              <a:t>update: </a:t>
            </a:r>
            <a:r>
              <a:rPr sz="2200" spc="-5" dirty="0">
                <a:latin typeface="Carlito"/>
                <a:cs typeface="Carlito"/>
              </a:rPr>
              <a:t>Pharmacologic </a:t>
            </a:r>
            <a:r>
              <a:rPr sz="2200" spc="-15" dirty="0">
                <a:latin typeface="Carlito"/>
                <a:cs typeface="Carlito"/>
              </a:rPr>
              <a:t>treatment </a:t>
            </a:r>
            <a:r>
              <a:rPr sz="2200" spc="-20" dirty="0">
                <a:latin typeface="Carlito"/>
                <a:cs typeface="Carlito"/>
              </a:rPr>
              <a:t>for  </a:t>
            </a:r>
            <a:r>
              <a:rPr sz="2200" spc="-5" dirty="0">
                <a:latin typeface="Carlito"/>
                <a:cs typeface="Carlito"/>
              </a:rPr>
              <a:t>episodic </a:t>
            </a:r>
            <a:r>
              <a:rPr sz="2200" spc="-10" dirty="0">
                <a:latin typeface="Carlito"/>
                <a:cs typeface="Carlito"/>
              </a:rPr>
              <a:t>migraine prevention </a:t>
            </a:r>
            <a:r>
              <a:rPr sz="2200" spc="-5" dirty="0">
                <a:latin typeface="Carlito"/>
                <a:cs typeface="Carlito"/>
              </a:rPr>
              <a:t>in adults </a:t>
            </a:r>
            <a:r>
              <a:rPr sz="2200" spc="-10" dirty="0">
                <a:latin typeface="Carlito"/>
                <a:cs typeface="Carlito"/>
              </a:rPr>
              <a:t>American </a:t>
            </a:r>
            <a:r>
              <a:rPr sz="2200" spc="-15" dirty="0">
                <a:latin typeface="Carlito"/>
                <a:cs typeface="Carlito"/>
              </a:rPr>
              <a:t>Academy </a:t>
            </a:r>
            <a:r>
              <a:rPr sz="2200" spc="-5" dirty="0">
                <a:latin typeface="Carlito"/>
                <a:cs typeface="Carlito"/>
              </a:rPr>
              <a:t>of  Neurology</a:t>
            </a:r>
            <a:r>
              <a:rPr sz="2200" spc="15" dirty="0">
                <a:latin typeface="Carlito"/>
                <a:cs typeface="Carlito"/>
              </a:rPr>
              <a:t> </a:t>
            </a:r>
            <a:r>
              <a:rPr sz="2200" spc="-5" dirty="0">
                <a:latin typeface="Carlito"/>
                <a:cs typeface="Carlito"/>
              </a:rPr>
              <a:t>2012</a:t>
            </a:r>
            <a:endParaRPr sz="2200">
              <a:latin typeface="Carlito"/>
              <a:cs typeface="Carlito"/>
            </a:endParaRPr>
          </a:p>
          <a:p>
            <a:pPr marL="419100" marR="326390" indent="-342900">
              <a:lnSpc>
                <a:spcPct val="100000"/>
              </a:lnSpc>
              <a:spcBef>
                <a:spcPts val="535"/>
              </a:spcBef>
              <a:buFont typeface="Arial"/>
              <a:buChar char="•"/>
              <a:tabLst>
                <a:tab pos="418465" algn="l"/>
                <a:tab pos="419100" algn="l"/>
              </a:tabLst>
            </a:pPr>
            <a:r>
              <a:rPr sz="2200" dirty="0">
                <a:latin typeface="Carlito"/>
                <a:cs typeface="Carlito"/>
              </a:rPr>
              <a:t>Diagnosis </a:t>
            </a:r>
            <a:r>
              <a:rPr sz="2200" spc="-5" dirty="0">
                <a:latin typeface="Carlito"/>
                <a:cs typeface="Carlito"/>
              </a:rPr>
              <a:t>and </a:t>
            </a:r>
            <a:r>
              <a:rPr sz="2200" spc="-25" dirty="0">
                <a:latin typeface="Carlito"/>
                <a:cs typeface="Carlito"/>
              </a:rPr>
              <a:t>Treatment </a:t>
            </a:r>
            <a:r>
              <a:rPr sz="2200" dirty="0">
                <a:latin typeface="Carlito"/>
                <a:cs typeface="Carlito"/>
              </a:rPr>
              <a:t>of </a:t>
            </a:r>
            <a:r>
              <a:rPr sz="2200" spc="-10" dirty="0">
                <a:latin typeface="Carlito"/>
                <a:cs typeface="Carlito"/>
              </a:rPr>
              <a:t>Headache, </a:t>
            </a:r>
            <a:r>
              <a:rPr sz="2200" spc="-15" dirty="0">
                <a:latin typeface="Carlito"/>
                <a:cs typeface="Carlito"/>
              </a:rPr>
              <a:t>Eleventh </a:t>
            </a:r>
            <a:r>
              <a:rPr sz="2200" spc="-10" dirty="0">
                <a:latin typeface="Carlito"/>
                <a:cs typeface="Carlito"/>
              </a:rPr>
              <a:t>Edition/January  </a:t>
            </a:r>
            <a:r>
              <a:rPr sz="2200" dirty="0">
                <a:latin typeface="Carlito"/>
                <a:cs typeface="Carlito"/>
              </a:rPr>
              <a:t>2013 </a:t>
            </a:r>
            <a:r>
              <a:rPr sz="2200" spc="-5" dirty="0">
                <a:latin typeface="Carlito"/>
                <a:cs typeface="Carlito"/>
              </a:rPr>
              <a:t>ICSI </a:t>
            </a:r>
            <a:r>
              <a:rPr sz="2200" spc="-10" dirty="0">
                <a:latin typeface="Carlito"/>
                <a:cs typeface="Carlito"/>
              </a:rPr>
              <a:t>Health Care Guideline</a:t>
            </a:r>
            <a:r>
              <a:rPr sz="2200" spc="10" dirty="0">
                <a:latin typeface="Carlito"/>
                <a:cs typeface="Carlito"/>
              </a:rPr>
              <a:t> </a:t>
            </a:r>
            <a:r>
              <a:rPr sz="2200" spc="-5" dirty="0">
                <a:latin typeface="Carlito"/>
                <a:cs typeface="Carlito"/>
              </a:rPr>
              <a:t>2013</a:t>
            </a:r>
            <a:endParaRPr sz="2200">
              <a:latin typeface="Carlito"/>
              <a:cs typeface="Carlito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401" y="1357630"/>
            <a:ext cx="9755292" cy="38901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1.4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Complications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migraine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401445" lvl="2" indent="-627380">
              <a:lnSpc>
                <a:spcPct val="100000"/>
              </a:lnSpc>
              <a:buAutoNum type="arabicPeriod"/>
              <a:tabLst>
                <a:tab pos="1402080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Status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migrainosus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401445" lvl="2" indent="-62738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1402080" algn="l"/>
              </a:tabLst>
            </a:pPr>
            <a:r>
              <a:rPr spc="-20" dirty="0">
                <a:latin typeface="Times New Roman" pitchFamily="18" charset="0"/>
                <a:cs typeface="Times New Roman" pitchFamily="18" charset="0"/>
              </a:rPr>
              <a:t>Persistent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aura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without</a:t>
            </a:r>
            <a:r>
              <a:rPr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infarction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401445" lvl="2" indent="-627380">
              <a:lnSpc>
                <a:spcPct val="100000"/>
              </a:lnSpc>
              <a:buAutoNum type="arabicPeriod"/>
              <a:tabLst>
                <a:tab pos="140208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Migrainous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infarction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401445" lvl="2" indent="-627380">
              <a:lnSpc>
                <a:spcPct val="100000"/>
              </a:lnSpc>
              <a:buAutoNum type="arabicPeriod"/>
              <a:tabLst>
                <a:tab pos="140208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Migraine aura-triggered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seizure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1.5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Probable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migraine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401445" lvl="2" indent="-627380">
              <a:lnSpc>
                <a:spcPct val="100000"/>
              </a:lnSpc>
              <a:buAutoNum type="arabicPeriod"/>
              <a:tabLst>
                <a:tab pos="140208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Probable migraine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without</a:t>
            </a:r>
            <a:r>
              <a:rPr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aura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401445" lvl="2" indent="-627380">
              <a:lnSpc>
                <a:spcPct val="100000"/>
              </a:lnSpc>
              <a:buAutoNum type="arabicPeriod"/>
              <a:tabLst>
                <a:tab pos="140208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Probable migraine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aura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1.6 Episodic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syndromes that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may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associated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spc="1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migraine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465580" lvl="2" indent="-627380">
              <a:lnSpc>
                <a:spcPct val="100000"/>
              </a:lnSpc>
              <a:buAutoNum type="arabicPeriod"/>
              <a:tabLst>
                <a:tab pos="1466215" algn="l"/>
              </a:tabLst>
            </a:pPr>
            <a:r>
              <a:rPr spc="-15" dirty="0">
                <a:latin typeface="Times New Roman" pitchFamily="18" charset="0"/>
                <a:cs typeface="Times New Roman" pitchFamily="18" charset="0"/>
              </a:rPr>
              <a:t>Recurrent gastrointestinal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disturbance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375535" lvl="3" indent="-839469">
              <a:lnSpc>
                <a:spcPct val="100000"/>
              </a:lnSpc>
              <a:buAutoNum type="arabicPeriod"/>
              <a:tabLst>
                <a:tab pos="237617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Cyclical vomiting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syndrome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375535" lvl="3" indent="-839469">
              <a:lnSpc>
                <a:spcPct val="100000"/>
              </a:lnSpc>
              <a:buAutoNum type="arabicPeriod"/>
              <a:tabLst>
                <a:tab pos="237617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Abdominal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migraine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465580" lvl="2" indent="-627380">
              <a:lnSpc>
                <a:spcPct val="100000"/>
              </a:lnSpc>
              <a:buAutoNum type="arabicPeriod"/>
              <a:tabLst>
                <a:tab pos="146621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Benign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paroxysmal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vertigo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465580" lvl="2" indent="-627380">
              <a:lnSpc>
                <a:spcPct val="100000"/>
              </a:lnSpc>
              <a:buAutoNum type="arabicPeriod"/>
              <a:tabLst>
                <a:tab pos="146621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Benign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paroxysmal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torticollis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0475" y="2051126"/>
            <a:ext cx="5642410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0" dirty="0">
                <a:latin typeface="Times New Roman" pitchFamily="18" charset="0"/>
                <a:cs typeface="Times New Roman" pitchFamily="18" charset="0"/>
              </a:rPr>
              <a:t>THANK YOU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tx1"/>
                </a:solidFill>
              </a:rPr>
              <a:pPr/>
              <a:t>80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04846" y="530478"/>
            <a:ext cx="497795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sng" spc="-50" dirty="0">
                <a:latin typeface="Times New Roman" pitchFamily="18" charset="0"/>
                <a:cs typeface="Times New Roman" pitchFamily="18" charset="0"/>
              </a:rPr>
              <a:t>PATHOPHYSIOLOGY</a:t>
            </a:r>
            <a:endParaRPr sz="18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23998"/>
            <a:ext cx="9628325" cy="269048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440"/>
              </a:spcBef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Theories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on the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pathogenesis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migraine</a:t>
            </a:r>
            <a:r>
              <a:rPr spc="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include: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3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vascular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theory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3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cortical spreading depression</a:t>
            </a:r>
            <a:r>
              <a:rPr spc="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theory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3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neurovascular</a:t>
            </a:r>
            <a:r>
              <a:rPr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hypothesis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3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serotonergic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abnormalities</a:t>
            </a:r>
            <a:r>
              <a:rPr spc="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hypothesis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50000"/>
              </a:lnSpc>
              <a:spcBef>
                <a:spcPts val="3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integrated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hypothesis.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3A0AF97-D962-4C19-A96D-FB43DFBC25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3ED1355-6BCF-4952-98E7-C0EF550B3AF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AAED73B-24A9-4414-852D-9E22C4F7C2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</TotalTime>
  <Words>4128</Words>
  <Application>Microsoft Office PowerPoint</Application>
  <PresentationFormat>Custom</PresentationFormat>
  <Paragraphs>814</Paragraphs>
  <Slides>80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86" baseType="lpstr">
      <vt:lpstr>Arial</vt:lpstr>
      <vt:lpstr>Calibri</vt:lpstr>
      <vt:lpstr>Calibri Light</vt:lpstr>
      <vt:lpstr>Carlito</vt:lpstr>
      <vt:lpstr>Times New Roman</vt:lpstr>
      <vt:lpstr>Office Theme</vt:lpstr>
      <vt:lpstr>PowerPoint Presentation</vt:lpstr>
      <vt:lpstr>PAIN SENSITIVE STRUCTURE IN HEAD</vt:lpstr>
      <vt:lpstr>CLASSIFICATION OF HEADACHE</vt:lpstr>
      <vt:lpstr>PowerPoint Presentation</vt:lpstr>
      <vt:lpstr>PowerPoint Presentation</vt:lpstr>
      <vt:lpstr>CLASSIFICATION OF PRIMARY HEADACHE</vt:lpstr>
      <vt:lpstr>MIGRAINE ICHD 3 CLASSIFICATION</vt:lpstr>
      <vt:lpstr>PowerPoint Presentation</vt:lpstr>
      <vt:lpstr>PATHOPHYSIOLOGY</vt:lpstr>
      <vt:lpstr>PowerPoint Presentation</vt:lpstr>
      <vt:lpstr>PowerPoint Presentation</vt:lpstr>
      <vt:lpstr>EPIDEMOLOGY</vt:lpstr>
      <vt:lpstr>MIGRAINE TRIGGERS</vt:lpstr>
      <vt:lpstr>MIGRAINE WITHOUT AURA</vt:lpstr>
      <vt:lpstr>DIAGNOSTIC CRITERIA</vt:lpstr>
      <vt:lpstr>MIGRAINE WITH AURA</vt:lpstr>
      <vt:lpstr>DIAGNOSTIC CRITERIA</vt:lpstr>
      <vt:lpstr>PowerPoint Presentation</vt:lpstr>
      <vt:lpstr>MIGRAINE WITH BRAINSTEM AURA</vt:lpstr>
      <vt:lpstr>PowerPoint Presentation</vt:lpstr>
      <vt:lpstr>HEMIPLEGIC MIGRAINE</vt:lpstr>
      <vt:lpstr>MIGRAINE IN WOMEN</vt:lpstr>
      <vt:lpstr>CHILDHOOD MIGRAINE</vt:lpstr>
      <vt:lpstr>PowerPoint Presentation</vt:lpstr>
      <vt:lpstr>MANAGEMENT</vt:lpstr>
      <vt:lpstr>PowerPoint Presentation</vt:lpstr>
      <vt:lpstr>ACUTE ATTACK THERAPIES FOR MIGRAINE</vt:lpstr>
      <vt:lpstr>PowerPoint Presentation</vt:lpstr>
      <vt:lpstr>ANALGESICS</vt:lpstr>
      <vt:lpstr>TRIPTANS</vt:lpstr>
      <vt:lpstr>ERGOT ALKALOIDS</vt:lpstr>
      <vt:lpstr>PowerPoint Presentation</vt:lpstr>
      <vt:lpstr>ANTIEMETICS</vt:lpstr>
      <vt:lpstr>PowerPoint Presentation</vt:lpstr>
      <vt:lpstr>MIGRAINE PROPHYLAXIS</vt:lpstr>
      <vt:lpstr>PowerPoint Presentation</vt:lpstr>
      <vt:lpstr>PowerPoint Presentation</vt:lpstr>
      <vt:lpstr>BOTOLINUM TOXIN A</vt:lpstr>
      <vt:lpstr>PowerPoint Presentation</vt:lpstr>
      <vt:lpstr>PowerPoint Presentation</vt:lpstr>
      <vt:lpstr>TENSION-TYPE HEADACHE</vt:lpstr>
      <vt:lpstr>PowerPoint Presentation</vt:lpstr>
      <vt:lpstr>PATHOPHYSIOLOGY</vt:lpstr>
      <vt:lpstr>INFREQUENT EPISODIC TENSION-TYPE HEADACHE</vt:lpstr>
      <vt:lpstr>DIAGNOSTIC CRITERIA:</vt:lpstr>
      <vt:lpstr>FREQUENT EPISODIC TENSION-TYPE HEADACHE</vt:lpstr>
      <vt:lpstr>MANAGEMENT</vt:lpstr>
      <vt:lpstr>PREVENTIVE TREATMENT (CHRONIC TTH)</vt:lpstr>
      <vt:lpstr>TRIGEMINAL AUTONOMIC CEPHALALGIAS</vt:lpstr>
      <vt:lpstr>CLUSTER HEADACHE</vt:lpstr>
      <vt:lpstr>PowerPoint Presentation</vt:lpstr>
      <vt:lpstr>PowerPoint Presentation</vt:lpstr>
      <vt:lpstr>PAROXYSMAL HEMICRANIA</vt:lpstr>
      <vt:lpstr>PowerPoint Presentation</vt:lpstr>
      <vt:lpstr>PowerPoint Presentation</vt:lpstr>
      <vt:lpstr>SUNCT/SUNA</vt:lpstr>
      <vt:lpstr>PowerPoint Presentation</vt:lpstr>
      <vt:lpstr>TREATMENT</vt:lpstr>
      <vt:lpstr>Differential diagnosis of primary headaches</vt:lpstr>
      <vt:lpstr>PowerPoint Presentation</vt:lpstr>
      <vt:lpstr>CHRONIC DAILY HEADACHE</vt:lpstr>
      <vt:lpstr>NEW DAILY PERSISTENT HEADACHE</vt:lpstr>
      <vt:lpstr>PowerPoint Presentation</vt:lpstr>
      <vt:lpstr>MEDICATION-OVERUSE HEADACHE</vt:lpstr>
      <vt:lpstr>PowerPoint Presentation</vt:lpstr>
      <vt:lpstr>OTHER PRIMARY HEADACHES Hemicrania continua</vt:lpstr>
      <vt:lpstr>PowerPoint Presentation</vt:lpstr>
      <vt:lpstr>Primary cough headache</vt:lpstr>
      <vt:lpstr>PowerPoint Presentation</vt:lpstr>
      <vt:lpstr>Primary stabbing headache</vt:lpstr>
      <vt:lpstr>Primary exertional headache</vt:lpstr>
      <vt:lpstr>PowerPoint Presentation</vt:lpstr>
      <vt:lpstr>Primary sex headache</vt:lpstr>
      <vt:lpstr>PowerPoint Presentation</vt:lpstr>
      <vt:lpstr>PowerPoint Presentation</vt:lpstr>
      <vt:lpstr>Primary thunderclap headache</vt:lpstr>
      <vt:lpstr>Hypnic headache</vt:lpstr>
      <vt:lpstr>PowerPoint Presentation</vt:lpstr>
      <vt:lpstr>REFERENCES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PAIN SENSITIVE STRUCTURE IN HEAD</dc:title>
  <cp:lastModifiedBy>User</cp:lastModifiedBy>
  <cp:revision>13</cp:revision>
  <dcterms:created xsi:type="dcterms:W3CDTF">2020-10-29T08:40:02Z</dcterms:created>
  <dcterms:modified xsi:type="dcterms:W3CDTF">2024-09-16T07:38:13Z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2016-03-16T00:00:00Z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2020-10-29T00:00:00Z</vt:filetime>
  </property>
  <property fmtid="{D5CDD505-2E9C-101B-9397-08002B2CF9AE}" pid="5" name="ContentTypeId">
    <vt:lpwstr>0x010100A0432652D8BF75408E2A29D99D363D9E</vt:lpwstr>
  </property>
</Properties>
</file>