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0" r:id="rId4"/>
    <p:sldId id="258" r:id="rId5"/>
    <p:sldId id="259" r:id="rId6"/>
    <p:sldId id="262" r:id="rId7"/>
    <p:sldId id="272" r:id="rId8"/>
    <p:sldId id="263" r:id="rId9"/>
    <p:sldId id="268" r:id="rId10"/>
    <p:sldId id="275" r:id="rId11"/>
    <p:sldId id="276" r:id="rId12"/>
    <p:sldId id="266" r:id="rId13"/>
    <p:sldId id="273" r:id="rId14"/>
    <p:sldId id="274" r:id="rId15"/>
    <p:sldId id="261" r:id="rId16"/>
    <p:sldId id="264" r:id="rId17"/>
    <p:sldId id="265" r:id="rId18"/>
    <p:sldId id="269" r:id="rId19"/>
    <p:sldId id="270" r:id="rId20"/>
    <p:sldId id="271" r:id="rId21"/>
    <p:sldId id="27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D5597-643F-4D1B-984A-19DD5D8F0E48}" type="datetimeFigureOut">
              <a:rPr lang="en-IN" smtClean="0"/>
              <a:t>16-09-2024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FB27A5-DAD4-44C2-BAC5-52991779F0E0}" type="slidenum">
              <a:rPr lang="en-IN" smtClean="0"/>
              <a:t>‹#›</a:t>
            </a:fld>
            <a:endParaRPr lang="en-IN"/>
          </a:p>
        </p:txBody>
      </p:sp>
    </p:spTree>
    <p:extLst>
      <p:ext uri="{BB962C8B-B14F-4D97-AF65-F5344CB8AC3E}">
        <p14:creationId xmlns:p14="http://schemas.microsoft.com/office/powerpoint/2010/main" val="2424241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FB27A5-DAD4-44C2-BAC5-52991779F0E0}" type="slidenum">
              <a:rPr lang="en-IN" smtClean="0"/>
              <a:t>1</a:t>
            </a:fld>
            <a:endParaRPr lang="en-IN"/>
          </a:p>
        </p:txBody>
      </p:sp>
    </p:spTree>
    <p:extLst>
      <p:ext uri="{BB962C8B-B14F-4D97-AF65-F5344CB8AC3E}">
        <p14:creationId xmlns:p14="http://schemas.microsoft.com/office/powerpoint/2010/main" val="4084712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7D361A-4819-705C-99D8-D95F09201E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10A5DEF9-59BB-DD1B-62BE-003B22351E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295DD0CA-B0A0-59CC-B408-572C4231EA13}"/>
              </a:ext>
            </a:extLst>
          </p:cNvPr>
          <p:cNvSpPr>
            <a:spLocks noGrp="1"/>
          </p:cNvSpPr>
          <p:nvPr>
            <p:ph type="dt" sz="half" idx="10"/>
          </p:nvPr>
        </p:nvSpPr>
        <p:spPr/>
        <p:txBody>
          <a:bodyPr/>
          <a:lstStyle/>
          <a:p>
            <a:fld id="{7297E9E9-5A13-43C2-8EF9-CA776250097B}" type="datetime1">
              <a:rPr lang="en-IN" smtClean="0"/>
              <a:t>16-09-2024</a:t>
            </a:fld>
            <a:endParaRPr lang="en-IN"/>
          </a:p>
        </p:txBody>
      </p:sp>
      <p:sp>
        <p:nvSpPr>
          <p:cNvPr id="5" name="Footer Placeholder 4">
            <a:extLst>
              <a:ext uri="{FF2B5EF4-FFF2-40B4-BE49-F238E27FC236}">
                <a16:creationId xmlns:a16="http://schemas.microsoft.com/office/drawing/2014/main" xmlns="" id="{17CF0B4A-A540-92A1-318B-80D9D9D5362F}"/>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A788E20A-EA9F-D763-329B-D8F100B4E72D}"/>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291344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BBB02A-EBBA-E840-7A9E-B24B304CF28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483A1F0A-560B-4F30-84DF-4DC311334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01E21F5B-C47F-2EBC-6B8E-848CC1428F6E}"/>
              </a:ext>
            </a:extLst>
          </p:cNvPr>
          <p:cNvSpPr>
            <a:spLocks noGrp="1"/>
          </p:cNvSpPr>
          <p:nvPr>
            <p:ph type="dt" sz="half" idx="10"/>
          </p:nvPr>
        </p:nvSpPr>
        <p:spPr/>
        <p:txBody>
          <a:bodyPr/>
          <a:lstStyle/>
          <a:p>
            <a:fld id="{EB4A9A38-88A1-4CEA-862A-B0EBFE11EF44}" type="datetime1">
              <a:rPr lang="en-IN" smtClean="0"/>
              <a:t>16-09-2024</a:t>
            </a:fld>
            <a:endParaRPr lang="en-IN"/>
          </a:p>
        </p:txBody>
      </p:sp>
      <p:sp>
        <p:nvSpPr>
          <p:cNvPr id="5" name="Footer Placeholder 4">
            <a:extLst>
              <a:ext uri="{FF2B5EF4-FFF2-40B4-BE49-F238E27FC236}">
                <a16:creationId xmlns:a16="http://schemas.microsoft.com/office/drawing/2014/main" xmlns="" id="{0C0BF3D4-CE3F-93FF-DD33-2C69E48D04C9}"/>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1AFD6A0C-C6A6-554F-60A6-E9E958D848AD}"/>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281997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C8BFF-5D5A-C7F0-BCE3-DBD9B4B29D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D37639ED-72B1-340D-2965-5CD9156AF6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AAD2EED-336F-54FD-D540-50FA0E7F5156}"/>
              </a:ext>
            </a:extLst>
          </p:cNvPr>
          <p:cNvSpPr>
            <a:spLocks noGrp="1"/>
          </p:cNvSpPr>
          <p:nvPr>
            <p:ph type="dt" sz="half" idx="10"/>
          </p:nvPr>
        </p:nvSpPr>
        <p:spPr/>
        <p:txBody>
          <a:bodyPr/>
          <a:lstStyle/>
          <a:p>
            <a:fld id="{3FE34891-7AB3-4FF0-9C3A-62664549CC0A}" type="datetime1">
              <a:rPr lang="en-IN" smtClean="0"/>
              <a:t>16-09-2024</a:t>
            </a:fld>
            <a:endParaRPr lang="en-IN"/>
          </a:p>
        </p:txBody>
      </p:sp>
      <p:sp>
        <p:nvSpPr>
          <p:cNvPr id="5" name="Footer Placeholder 4">
            <a:extLst>
              <a:ext uri="{FF2B5EF4-FFF2-40B4-BE49-F238E27FC236}">
                <a16:creationId xmlns:a16="http://schemas.microsoft.com/office/drawing/2014/main" xmlns="" id="{0C3EDB6B-CF59-AC3F-6DAD-B8191BFCA4E7}"/>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3A090172-A8F6-EBFF-F32A-72876B91CDC6}"/>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3754871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1E60FF-D4F8-D686-67FE-8B9158509BA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F3CACDB4-DFC3-1C60-216F-36A28A9F4F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B72F5343-5391-572D-456C-FE415CDFE2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380DF8D0-8D80-7224-D277-463C76B71520}"/>
              </a:ext>
            </a:extLst>
          </p:cNvPr>
          <p:cNvSpPr>
            <a:spLocks noGrp="1"/>
          </p:cNvSpPr>
          <p:nvPr>
            <p:ph type="dt" sz="half" idx="10"/>
          </p:nvPr>
        </p:nvSpPr>
        <p:spPr/>
        <p:txBody>
          <a:bodyPr/>
          <a:lstStyle/>
          <a:p>
            <a:fld id="{CAE5BE68-7ACF-41A0-B073-F0E7C9B85806}" type="datetime1">
              <a:rPr lang="en-IN" smtClean="0"/>
              <a:t>16-09-2024</a:t>
            </a:fld>
            <a:endParaRPr lang="en-IN"/>
          </a:p>
        </p:txBody>
      </p:sp>
      <p:sp>
        <p:nvSpPr>
          <p:cNvPr id="6" name="Footer Placeholder 5">
            <a:extLst>
              <a:ext uri="{FF2B5EF4-FFF2-40B4-BE49-F238E27FC236}">
                <a16:creationId xmlns:a16="http://schemas.microsoft.com/office/drawing/2014/main" xmlns="" id="{EC5C6D2F-CC7E-58C1-13C2-F70710B609AF}"/>
              </a:ext>
            </a:extLst>
          </p:cNvPr>
          <p:cNvSpPr>
            <a:spLocks noGrp="1"/>
          </p:cNvSpPr>
          <p:nvPr>
            <p:ph type="ftr" sz="quarter" idx="11"/>
          </p:nvPr>
        </p:nvSpPr>
        <p:spPr/>
        <p:txBody>
          <a:bodyPr/>
          <a:lstStyle/>
          <a:p>
            <a:r>
              <a:rPr lang="en-IN" smtClean="0"/>
              <a:t>RDP</a:t>
            </a:r>
            <a:endParaRPr lang="en-IN"/>
          </a:p>
        </p:txBody>
      </p:sp>
      <p:sp>
        <p:nvSpPr>
          <p:cNvPr id="7" name="Slide Number Placeholder 6">
            <a:extLst>
              <a:ext uri="{FF2B5EF4-FFF2-40B4-BE49-F238E27FC236}">
                <a16:creationId xmlns:a16="http://schemas.microsoft.com/office/drawing/2014/main" xmlns="" id="{B221788D-313F-B0D2-5230-F0F8CE32930A}"/>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272630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8FE2B-E285-7D2C-2788-336819687A9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6ECB70AD-29AD-67C0-8465-86C48C68FE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5740EE8-FA21-06DD-DD51-549630F453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F0E89DC7-F25F-BB19-1191-879D944D7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E72A047-754B-6448-A14E-6D91904FA6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AB8A0FD4-E0E0-7F39-B5BB-F0FB3FB0F3AF}"/>
              </a:ext>
            </a:extLst>
          </p:cNvPr>
          <p:cNvSpPr>
            <a:spLocks noGrp="1"/>
          </p:cNvSpPr>
          <p:nvPr>
            <p:ph type="dt" sz="half" idx="10"/>
          </p:nvPr>
        </p:nvSpPr>
        <p:spPr/>
        <p:txBody>
          <a:bodyPr/>
          <a:lstStyle/>
          <a:p>
            <a:fld id="{AAF019C5-3BE6-4DF7-8D26-A3EBA32B03DA}" type="datetime1">
              <a:rPr lang="en-IN" smtClean="0"/>
              <a:t>16-09-2024</a:t>
            </a:fld>
            <a:endParaRPr lang="en-IN"/>
          </a:p>
        </p:txBody>
      </p:sp>
      <p:sp>
        <p:nvSpPr>
          <p:cNvPr id="8" name="Footer Placeholder 7">
            <a:extLst>
              <a:ext uri="{FF2B5EF4-FFF2-40B4-BE49-F238E27FC236}">
                <a16:creationId xmlns:a16="http://schemas.microsoft.com/office/drawing/2014/main" xmlns="" id="{8ABCAEB9-25E0-2BB9-DEBF-AD50C8C5C24E}"/>
              </a:ext>
            </a:extLst>
          </p:cNvPr>
          <p:cNvSpPr>
            <a:spLocks noGrp="1"/>
          </p:cNvSpPr>
          <p:nvPr>
            <p:ph type="ftr" sz="quarter" idx="11"/>
          </p:nvPr>
        </p:nvSpPr>
        <p:spPr/>
        <p:txBody>
          <a:bodyPr/>
          <a:lstStyle/>
          <a:p>
            <a:r>
              <a:rPr lang="en-IN" smtClean="0"/>
              <a:t>RDP</a:t>
            </a:r>
            <a:endParaRPr lang="en-IN"/>
          </a:p>
        </p:txBody>
      </p:sp>
      <p:sp>
        <p:nvSpPr>
          <p:cNvPr id="9" name="Slide Number Placeholder 8">
            <a:extLst>
              <a:ext uri="{FF2B5EF4-FFF2-40B4-BE49-F238E27FC236}">
                <a16:creationId xmlns:a16="http://schemas.microsoft.com/office/drawing/2014/main" xmlns="" id="{7F7BA8B6-9211-BB82-86AC-D039C5A20EA3}"/>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1091269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4C5114-6B21-CE07-6FC2-F84EF966E8A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5BDF60BE-ACE8-329A-C7E0-DBAA1B3851D9}"/>
              </a:ext>
            </a:extLst>
          </p:cNvPr>
          <p:cNvSpPr>
            <a:spLocks noGrp="1"/>
          </p:cNvSpPr>
          <p:nvPr>
            <p:ph type="dt" sz="half" idx="10"/>
          </p:nvPr>
        </p:nvSpPr>
        <p:spPr/>
        <p:txBody>
          <a:bodyPr/>
          <a:lstStyle/>
          <a:p>
            <a:fld id="{0B945CD6-A5DB-4EEE-83FF-2519AB3D5E48}" type="datetime1">
              <a:rPr lang="en-IN" smtClean="0"/>
              <a:t>16-09-2024</a:t>
            </a:fld>
            <a:endParaRPr lang="en-IN"/>
          </a:p>
        </p:txBody>
      </p:sp>
      <p:sp>
        <p:nvSpPr>
          <p:cNvPr id="4" name="Footer Placeholder 3">
            <a:extLst>
              <a:ext uri="{FF2B5EF4-FFF2-40B4-BE49-F238E27FC236}">
                <a16:creationId xmlns:a16="http://schemas.microsoft.com/office/drawing/2014/main" xmlns="" id="{D0E41094-3D2A-6600-F290-4AF721A20CEB}"/>
              </a:ext>
            </a:extLst>
          </p:cNvPr>
          <p:cNvSpPr>
            <a:spLocks noGrp="1"/>
          </p:cNvSpPr>
          <p:nvPr>
            <p:ph type="ftr" sz="quarter" idx="11"/>
          </p:nvPr>
        </p:nvSpPr>
        <p:spPr/>
        <p:txBody>
          <a:bodyPr/>
          <a:lstStyle/>
          <a:p>
            <a:r>
              <a:rPr lang="en-IN" smtClean="0"/>
              <a:t>RDP</a:t>
            </a:r>
            <a:endParaRPr lang="en-IN"/>
          </a:p>
        </p:txBody>
      </p:sp>
      <p:sp>
        <p:nvSpPr>
          <p:cNvPr id="5" name="Slide Number Placeholder 4">
            <a:extLst>
              <a:ext uri="{FF2B5EF4-FFF2-40B4-BE49-F238E27FC236}">
                <a16:creationId xmlns:a16="http://schemas.microsoft.com/office/drawing/2014/main" xmlns="" id="{1F7FB953-E4DC-492B-C62A-C08957FBB654}"/>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3902607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3F5D0AD-28A8-3A95-0587-FCFC0A144CED}"/>
              </a:ext>
            </a:extLst>
          </p:cNvPr>
          <p:cNvSpPr>
            <a:spLocks noGrp="1"/>
          </p:cNvSpPr>
          <p:nvPr>
            <p:ph type="dt" sz="half" idx="10"/>
          </p:nvPr>
        </p:nvSpPr>
        <p:spPr/>
        <p:txBody>
          <a:bodyPr/>
          <a:lstStyle/>
          <a:p>
            <a:fld id="{6A9B91A5-8E66-4BA9-8A2F-0DAD08067D36}" type="datetime1">
              <a:rPr lang="en-IN" smtClean="0"/>
              <a:t>16-09-2024</a:t>
            </a:fld>
            <a:endParaRPr lang="en-IN"/>
          </a:p>
        </p:txBody>
      </p:sp>
      <p:sp>
        <p:nvSpPr>
          <p:cNvPr id="3" name="Footer Placeholder 2">
            <a:extLst>
              <a:ext uri="{FF2B5EF4-FFF2-40B4-BE49-F238E27FC236}">
                <a16:creationId xmlns:a16="http://schemas.microsoft.com/office/drawing/2014/main" xmlns="" id="{2FE37A94-FE31-064C-1155-FE4059988087}"/>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4FE247E7-E2AD-B7EA-A96B-C4CA45763DF2}"/>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2791388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97A59F-DA84-462B-A224-1801998B3D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D2275F6D-6B4E-2B74-7F33-382AFA5DF9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A0A559E5-C038-1A9D-C915-4ECCD55B3F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8FAB222-03F6-8B06-2EB6-5797769A7E9F}"/>
              </a:ext>
            </a:extLst>
          </p:cNvPr>
          <p:cNvSpPr>
            <a:spLocks noGrp="1"/>
          </p:cNvSpPr>
          <p:nvPr>
            <p:ph type="dt" sz="half" idx="10"/>
          </p:nvPr>
        </p:nvSpPr>
        <p:spPr/>
        <p:txBody>
          <a:bodyPr/>
          <a:lstStyle/>
          <a:p>
            <a:fld id="{4C58133E-CAA9-4474-ABDF-4E0A08FCDB4C}" type="datetime1">
              <a:rPr lang="en-IN" smtClean="0"/>
              <a:t>16-09-2024</a:t>
            </a:fld>
            <a:endParaRPr lang="en-IN"/>
          </a:p>
        </p:txBody>
      </p:sp>
      <p:sp>
        <p:nvSpPr>
          <p:cNvPr id="6" name="Footer Placeholder 5">
            <a:extLst>
              <a:ext uri="{FF2B5EF4-FFF2-40B4-BE49-F238E27FC236}">
                <a16:creationId xmlns:a16="http://schemas.microsoft.com/office/drawing/2014/main" xmlns="" id="{CB965E3C-88A5-E851-6228-B842798DCE4A}"/>
              </a:ext>
            </a:extLst>
          </p:cNvPr>
          <p:cNvSpPr>
            <a:spLocks noGrp="1"/>
          </p:cNvSpPr>
          <p:nvPr>
            <p:ph type="ftr" sz="quarter" idx="11"/>
          </p:nvPr>
        </p:nvSpPr>
        <p:spPr/>
        <p:txBody>
          <a:bodyPr/>
          <a:lstStyle/>
          <a:p>
            <a:r>
              <a:rPr lang="en-IN" smtClean="0"/>
              <a:t>RDP</a:t>
            </a:r>
            <a:endParaRPr lang="en-IN"/>
          </a:p>
        </p:txBody>
      </p:sp>
      <p:sp>
        <p:nvSpPr>
          <p:cNvPr id="7" name="Slide Number Placeholder 6">
            <a:extLst>
              <a:ext uri="{FF2B5EF4-FFF2-40B4-BE49-F238E27FC236}">
                <a16:creationId xmlns:a16="http://schemas.microsoft.com/office/drawing/2014/main" xmlns="" id="{212FBB83-3FC2-5BB2-C539-E5A1D445564F}"/>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2292312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E78544-D198-2F73-926D-8B9F70EF35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10714503-3BDD-A647-FB82-DA78076AD8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B233244C-2AC5-8DEE-D1C7-0899A01C6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15DD9F7-8049-76CF-042F-0DA305AEA941}"/>
              </a:ext>
            </a:extLst>
          </p:cNvPr>
          <p:cNvSpPr>
            <a:spLocks noGrp="1"/>
          </p:cNvSpPr>
          <p:nvPr>
            <p:ph type="dt" sz="half" idx="10"/>
          </p:nvPr>
        </p:nvSpPr>
        <p:spPr/>
        <p:txBody>
          <a:bodyPr/>
          <a:lstStyle/>
          <a:p>
            <a:fld id="{F5A53E8A-979A-4512-A17C-2EAD04216177}" type="datetime1">
              <a:rPr lang="en-IN" smtClean="0"/>
              <a:t>16-09-2024</a:t>
            </a:fld>
            <a:endParaRPr lang="en-IN"/>
          </a:p>
        </p:txBody>
      </p:sp>
      <p:sp>
        <p:nvSpPr>
          <p:cNvPr id="6" name="Footer Placeholder 5">
            <a:extLst>
              <a:ext uri="{FF2B5EF4-FFF2-40B4-BE49-F238E27FC236}">
                <a16:creationId xmlns:a16="http://schemas.microsoft.com/office/drawing/2014/main" xmlns="" id="{5DEF2DCC-7C99-4949-9881-167788E84FF0}"/>
              </a:ext>
            </a:extLst>
          </p:cNvPr>
          <p:cNvSpPr>
            <a:spLocks noGrp="1"/>
          </p:cNvSpPr>
          <p:nvPr>
            <p:ph type="ftr" sz="quarter" idx="11"/>
          </p:nvPr>
        </p:nvSpPr>
        <p:spPr/>
        <p:txBody>
          <a:bodyPr/>
          <a:lstStyle/>
          <a:p>
            <a:r>
              <a:rPr lang="en-IN" smtClean="0"/>
              <a:t>RDP</a:t>
            </a:r>
            <a:endParaRPr lang="en-IN"/>
          </a:p>
        </p:txBody>
      </p:sp>
      <p:sp>
        <p:nvSpPr>
          <p:cNvPr id="7" name="Slide Number Placeholder 6">
            <a:extLst>
              <a:ext uri="{FF2B5EF4-FFF2-40B4-BE49-F238E27FC236}">
                <a16:creationId xmlns:a16="http://schemas.microsoft.com/office/drawing/2014/main" xmlns="" id="{B60BDD2A-FDED-0A7D-356C-8A7501DF4926}"/>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3147191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9E239A-F54A-1288-06AB-F10F7F18F5E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2B00ED00-1DE5-C18C-9EEB-DEFECE12F7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7F2A88A1-0BBD-9473-B863-0AC4B8AEE191}"/>
              </a:ext>
            </a:extLst>
          </p:cNvPr>
          <p:cNvSpPr>
            <a:spLocks noGrp="1"/>
          </p:cNvSpPr>
          <p:nvPr>
            <p:ph type="dt" sz="half" idx="10"/>
          </p:nvPr>
        </p:nvSpPr>
        <p:spPr/>
        <p:txBody>
          <a:bodyPr/>
          <a:lstStyle/>
          <a:p>
            <a:fld id="{895DCC01-A672-4D82-A1F6-6AACFAFF7817}" type="datetime1">
              <a:rPr lang="en-IN" smtClean="0"/>
              <a:t>16-09-2024</a:t>
            </a:fld>
            <a:endParaRPr lang="en-IN"/>
          </a:p>
        </p:txBody>
      </p:sp>
      <p:sp>
        <p:nvSpPr>
          <p:cNvPr id="5" name="Footer Placeholder 4">
            <a:extLst>
              <a:ext uri="{FF2B5EF4-FFF2-40B4-BE49-F238E27FC236}">
                <a16:creationId xmlns:a16="http://schemas.microsoft.com/office/drawing/2014/main" xmlns="" id="{CF6DABE5-86CF-554E-4566-927ADBC88FD2}"/>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9DE04CFD-BB97-B7AE-7D17-22F6E5E1416C}"/>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1541544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DBD9FA9-0BDB-4D33-B37E-C87BFCF5F1F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F34417F7-45F3-E7BE-6881-F281991D4C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16188A9F-7AC7-E84B-EEFB-EC6053F3A369}"/>
              </a:ext>
            </a:extLst>
          </p:cNvPr>
          <p:cNvSpPr>
            <a:spLocks noGrp="1"/>
          </p:cNvSpPr>
          <p:nvPr>
            <p:ph type="dt" sz="half" idx="10"/>
          </p:nvPr>
        </p:nvSpPr>
        <p:spPr/>
        <p:txBody>
          <a:bodyPr/>
          <a:lstStyle/>
          <a:p>
            <a:fld id="{E7E63F9E-1D7A-4F6E-93BE-7DEF4F87DC2F}" type="datetime1">
              <a:rPr lang="en-IN" smtClean="0"/>
              <a:t>16-09-2024</a:t>
            </a:fld>
            <a:endParaRPr lang="en-IN"/>
          </a:p>
        </p:txBody>
      </p:sp>
      <p:sp>
        <p:nvSpPr>
          <p:cNvPr id="5" name="Footer Placeholder 4">
            <a:extLst>
              <a:ext uri="{FF2B5EF4-FFF2-40B4-BE49-F238E27FC236}">
                <a16:creationId xmlns:a16="http://schemas.microsoft.com/office/drawing/2014/main" xmlns="" id="{D64E40F4-2C26-FF37-3A8C-B6689B6D9FCF}"/>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3F594955-2547-A938-A6A4-BB5F5F9F15F4}"/>
              </a:ext>
            </a:extLst>
          </p:cNvPr>
          <p:cNvSpPr>
            <a:spLocks noGrp="1"/>
          </p:cNvSpPr>
          <p:nvPr>
            <p:ph type="sldNum" sz="quarter" idx="12"/>
          </p:nvPr>
        </p:nvSpPr>
        <p:spPr/>
        <p:txBody>
          <a:bodyPr/>
          <a:lstStyle/>
          <a:p>
            <a:fld id="{BE79F600-1C9D-4C8C-9A6E-8F305934F80B}" type="slidenum">
              <a:rPr lang="en-IN" smtClean="0"/>
              <a:t>‹#›</a:t>
            </a:fld>
            <a:endParaRPr lang="en-IN"/>
          </a:p>
        </p:txBody>
      </p:sp>
    </p:spTree>
    <p:extLst>
      <p:ext uri="{BB962C8B-B14F-4D97-AF65-F5344CB8AC3E}">
        <p14:creationId xmlns:p14="http://schemas.microsoft.com/office/powerpoint/2010/main" val="3711117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9A1E86C-B6D4-741B-1956-5354BA0969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6285A753-9404-AB52-1A20-E9F0C89DAA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B94CFC5-938B-F974-8158-3CCA11E929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50F6E-5A58-4F11-AA3C-EBF3C4E1AF90}" type="datetime1">
              <a:rPr lang="en-IN" smtClean="0"/>
              <a:t>16-09-2024</a:t>
            </a:fld>
            <a:endParaRPr lang="en-IN"/>
          </a:p>
        </p:txBody>
      </p:sp>
      <p:sp>
        <p:nvSpPr>
          <p:cNvPr id="5" name="Footer Placeholder 4">
            <a:extLst>
              <a:ext uri="{FF2B5EF4-FFF2-40B4-BE49-F238E27FC236}">
                <a16:creationId xmlns:a16="http://schemas.microsoft.com/office/drawing/2014/main" xmlns="" id="{6B56E54D-3E33-6453-7AE6-7D27B298BD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a:p>
        </p:txBody>
      </p:sp>
      <p:sp>
        <p:nvSpPr>
          <p:cNvPr id="6" name="Slide Number Placeholder 5">
            <a:extLst>
              <a:ext uri="{FF2B5EF4-FFF2-40B4-BE49-F238E27FC236}">
                <a16:creationId xmlns:a16="http://schemas.microsoft.com/office/drawing/2014/main" xmlns="" id="{554FEC8B-A906-29BF-A2F1-35A92660B7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79F600-1C9D-4C8C-9A6E-8F305934F80B}" type="slidenum">
              <a:rPr lang="en-IN" smtClean="0"/>
              <a:t>‹#›</a:t>
            </a:fld>
            <a:endParaRPr lang="en-IN"/>
          </a:p>
        </p:txBody>
      </p:sp>
      <p:pic>
        <p:nvPicPr>
          <p:cNvPr id="7"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5785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Diabetes_mellitus" TargetMode="External"/><Relationship Id="rId2" Type="http://schemas.openxmlformats.org/officeDocument/2006/relationships/hyperlink" Target="https://en.wikipedia.org/wiki/Hypertension" TargetMode="External"/><Relationship Id="rId1" Type="http://schemas.openxmlformats.org/officeDocument/2006/relationships/slideLayout" Target="../slideLayouts/slideLayout2.xml"/><Relationship Id="rId6" Type="http://schemas.openxmlformats.org/officeDocument/2006/relationships/hyperlink" Target="https://en.wikipedia.org/wiki/Migraine" TargetMode="External"/><Relationship Id="rId5" Type="http://schemas.openxmlformats.org/officeDocument/2006/relationships/hyperlink" Target="https://en.wikipedia.org/wiki/Alcohol_consumption" TargetMode="External"/><Relationship Id="rId4" Type="http://schemas.openxmlformats.org/officeDocument/2006/relationships/hyperlink" Target="https://en.wikipedia.org/wiki/Menopaus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healthline.com/health/depression" TargetMode="External"/><Relationship Id="rId2" Type="http://schemas.openxmlformats.org/officeDocument/2006/relationships/hyperlink" Target="https://www.healthline.com/health/pneumonia?m=2"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healthline.com/health/heart-diseas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my.clevelandclinic.org/health/diseases/16755-arteriovenous-malformation-av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4965B19-DBA7-249E-30AB-C030B881A78E}"/>
              </a:ext>
            </a:extLst>
          </p:cNvPr>
          <p:cNvSpPr txBox="1"/>
          <p:nvPr/>
        </p:nvSpPr>
        <p:spPr>
          <a:xfrm>
            <a:off x="5172635" y="398149"/>
            <a:ext cx="1990165" cy="830997"/>
          </a:xfrm>
          <a:prstGeom prst="rect">
            <a:avLst/>
          </a:prstGeom>
          <a:noFill/>
        </p:spPr>
        <p:txBody>
          <a:bodyPr wrap="square" rtlCol="0">
            <a:spAutoFit/>
          </a:bodyPr>
          <a:lstStyle/>
          <a:p>
            <a:r>
              <a:rPr lang="en-IN" sz="4800" b="1" dirty="0">
                <a:latin typeface="Times New Roman" panose="02020603050405020304" pitchFamily="18" charset="0"/>
                <a:cs typeface="Times New Roman" panose="02020603050405020304" pitchFamily="18" charset="0"/>
              </a:rPr>
              <a:t>Stroke </a:t>
            </a:r>
          </a:p>
        </p:txBody>
      </p:sp>
      <p:pic>
        <p:nvPicPr>
          <p:cNvPr id="5" name="Picture 4">
            <a:extLst>
              <a:ext uri="{FF2B5EF4-FFF2-40B4-BE49-F238E27FC236}">
                <a16:creationId xmlns:a16="http://schemas.microsoft.com/office/drawing/2014/main" xmlns="" id="{195DBCEE-6E79-0DFE-CDAB-0D75CD015755}"/>
              </a:ext>
            </a:extLst>
          </p:cNvPr>
          <p:cNvPicPr>
            <a:picLocks noChangeAspect="1"/>
          </p:cNvPicPr>
          <p:nvPr/>
        </p:nvPicPr>
        <p:blipFill>
          <a:blip r:embed="rId3"/>
          <a:stretch>
            <a:fillRect/>
          </a:stretch>
        </p:blipFill>
        <p:spPr>
          <a:xfrm>
            <a:off x="3828209" y="1406618"/>
            <a:ext cx="4535581" cy="4637734"/>
          </a:xfrm>
          <a:prstGeom prst="rect">
            <a:avLst/>
          </a:prstGeom>
        </p:spPr>
      </p:pic>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a:t>
            </a:fld>
            <a:endParaRPr lang="en-IN"/>
          </a:p>
        </p:txBody>
      </p:sp>
    </p:spTree>
    <p:extLst>
      <p:ext uri="{BB962C8B-B14F-4D97-AF65-F5344CB8AC3E}">
        <p14:creationId xmlns:p14="http://schemas.microsoft.com/office/powerpoint/2010/main" val="1393532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D2207B4-C26D-DE27-54D9-D5A2C164252D}"/>
              </a:ext>
            </a:extLst>
          </p:cNvPr>
          <p:cNvSpPr txBox="1"/>
          <p:nvPr/>
        </p:nvSpPr>
        <p:spPr>
          <a:xfrm>
            <a:off x="4428565" y="-8092"/>
            <a:ext cx="5692588" cy="646331"/>
          </a:xfrm>
          <a:prstGeom prst="rect">
            <a:avLst/>
          </a:prstGeom>
          <a:noFill/>
        </p:spPr>
        <p:txBody>
          <a:bodyPr wrap="square" rtlCol="0">
            <a:spAutoFit/>
          </a:bodyPr>
          <a:lstStyle/>
          <a:p>
            <a:r>
              <a:rPr lang="en-IN" sz="3600" b="1" spc="-5" dirty="0">
                <a:latin typeface="Times New Roman" panose="02020603050405020304" pitchFamily="18" charset="0"/>
                <a:cs typeface="Times New Roman" panose="02020603050405020304" pitchFamily="18" charset="0"/>
              </a:rPr>
              <a:t>Haemorrhage stroke </a:t>
            </a:r>
            <a:endParaRPr lang="en-IN" sz="3600"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xmlns="" id="{231B1A5B-50A8-36EE-084F-28E53799037E}"/>
              </a:ext>
            </a:extLst>
          </p:cNvPr>
          <p:cNvSpPr txBox="1"/>
          <p:nvPr/>
        </p:nvSpPr>
        <p:spPr>
          <a:xfrm>
            <a:off x="372035" y="905436"/>
            <a:ext cx="11447930" cy="5262979"/>
          </a:xfrm>
          <a:prstGeom prst="rect">
            <a:avLst/>
          </a:prstGeom>
          <a:noFill/>
        </p:spPr>
        <p:txBody>
          <a:bodyPr wrap="square" rtlCol="0">
            <a:spAutoFit/>
          </a:bodyPr>
          <a:lstStyle/>
          <a:p>
            <a:endParaRPr lang="en-IN" sz="2800" b="1" dirty="0">
              <a:latin typeface="Times New Roman" panose="02020603050405020304" pitchFamily="18" charset="0"/>
              <a:cs typeface="Times New Roman" panose="02020603050405020304" pitchFamily="18" charset="0"/>
            </a:endParaRPr>
          </a:p>
          <a:p>
            <a:r>
              <a:rPr lang="en-IN" sz="2800" b="1" dirty="0">
                <a:latin typeface="Times New Roman" panose="02020603050405020304" pitchFamily="18" charset="0"/>
                <a:cs typeface="Times New Roman" panose="02020603050405020304" pitchFamily="18" charset="0"/>
              </a:rPr>
              <a:t> </a:t>
            </a:r>
            <a:r>
              <a:rPr lang="en-US" sz="2800" b="1" i="0" dirty="0">
                <a:effectLst/>
                <a:latin typeface="Times New Roman" panose="02020603050405020304" pitchFamily="18" charset="0"/>
                <a:cs typeface="Times New Roman" panose="02020603050405020304" pitchFamily="18" charset="0"/>
              </a:rPr>
              <a:t>A hemorrhagic stroke occurs when blood from an artery suddenly begins bleeding into the brain . </a:t>
            </a:r>
          </a:p>
          <a:p>
            <a:endParaRPr lang="en-US" sz="2800" b="1" dirty="0">
              <a:latin typeface="Times New Roman" panose="02020603050405020304" pitchFamily="18" charset="0"/>
              <a:cs typeface="Times New Roman" panose="02020603050405020304" pitchFamily="18" charset="0"/>
            </a:endParaRPr>
          </a:p>
          <a:p>
            <a:r>
              <a:rPr lang="en-US" sz="2800" b="1" i="0" dirty="0">
                <a:effectLst/>
                <a:latin typeface="Times New Roman" panose="02020603050405020304" pitchFamily="18" charset="0"/>
                <a:cs typeface="Times New Roman" panose="02020603050405020304" pitchFamily="18" charset="0"/>
              </a:rPr>
              <a:t>An emergency condition in which a ruptured blood vessel causes bleeding inside the brain . </a:t>
            </a:r>
          </a:p>
          <a:p>
            <a:endParaRPr lang="en-US" sz="2800" b="1" dirty="0">
              <a:latin typeface="Times New Roman" panose="02020603050405020304" pitchFamily="18" charset="0"/>
              <a:cs typeface="Times New Roman" panose="02020603050405020304" pitchFamily="18" charset="0"/>
            </a:endParaRPr>
          </a:p>
          <a:p>
            <a:r>
              <a:rPr lang="en-US" sz="2800" b="1" i="0" dirty="0">
                <a:solidFill>
                  <a:srgbClr val="000000"/>
                </a:solidFill>
                <a:effectLst/>
                <a:latin typeface="Times New Roman" panose="02020603050405020304" pitchFamily="18" charset="0"/>
                <a:cs typeface="Times New Roman" panose="02020603050405020304" pitchFamily="18" charset="0"/>
              </a:rPr>
              <a:t>Hemorrhagic strokes occur when a blood vessel that supplies the brain ruptures and bleeds. When an artery bleeds into the brain, brain cells and tissues do not get oxygen and nutrients. In addition, pressure builds up in surrounding tissues and irritation and swelling occur, which can lead to further brain damage. </a:t>
            </a:r>
            <a:endParaRPr lang="en-IN" sz="2800" b="1"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2</a:t>
            </a:fld>
            <a:endParaRPr lang="en-IN"/>
          </a:p>
        </p:txBody>
      </p:sp>
    </p:spTree>
    <p:extLst>
      <p:ext uri="{BB962C8B-B14F-4D97-AF65-F5344CB8AC3E}">
        <p14:creationId xmlns:p14="http://schemas.microsoft.com/office/powerpoint/2010/main" val="332103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C39E757B-BCF1-0704-892A-E93BC8325EF0}"/>
              </a:ext>
            </a:extLst>
          </p:cNvPr>
          <p:cNvSpPr txBox="1"/>
          <p:nvPr/>
        </p:nvSpPr>
        <p:spPr>
          <a:xfrm>
            <a:off x="4778189" y="-52916"/>
            <a:ext cx="3245223" cy="646331"/>
          </a:xfrm>
          <a:prstGeom prst="rect">
            <a:avLst/>
          </a:prstGeom>
          <a:noFill/>
        </p:spPr>
        <p:txBody>
          <a:bodyPr wrap="square" rtlCol="0">
            <a:spAutoFit/>
          </a:bodyPr>
          <a:lstStyle/>
          <a:p>
            <a:r>
              <a:rPr lang="en-IN" sz="3600" b="1" dirty="0">
                <a:latin typeface="Times New Roman" panose="02020603050405020304" pitchFamily="18" charset="0"/>
                <a:cs typeface="Times New Roman" panose="02020603050405020304" pitchFamily="18" charset="0"/>
              </a:rPr>
              <a:t>Epidemiology</a:t>
            </a:r>
            <a:r>
              <a:rPr lang="en-IN" dirty="0"/>
              <a:t> </a:t>
            </a:r>
          </a:p>
        </p:txBody>
      </p:sp>
      <p:sp>
        <p:nvSpPr>
          <p:cNvPr id="6" name="TextBox 5">
            <a:extLst>
              <a:ext uri="{FF2B5EF4-FFF2-40B4-BE49-F238E27FC236}">
                <a16:creationId xmlns:a16="http://schemas.microsoft.com/office/drawing/2014/main" xmlns="" id="{35C761DF-6098-5A72-0118-645D85A93537}"/>
              </a:ext>
            </a:extLst>
          </p:cNvPr>
          <p:cNvSpPr txBox="1"/>
          <p:nvPr/>
        </p:nvSpPr>
        <p:spPr>
          <a:xfrm>
            <a:off x="466163" y="1112146"/>
            <a:ext cx="11447929" cy="5078313"/>
          </a:xfrm>
          <a:prstGeom prst="rect">
            <a:avLst/>
          </a:prstGeom>
          <a:noFill/>
        </p:spPr>
        <p:txBody>
          <a:bodyPr wrap="square">
            <a:spAutoFit/>
          </a:bodyPr>
          <a:lstStyle/>
          <a:p>
            <a:pPr marL="571500" indent="-571500">
              <a:buFont typeface="Wingdings" panose="05000000000000000000" pitchFamily="2" charset="2"/>
              <a:buChar char="Ø"/>
            </a:pPr>
            <a:r>
              <a:rPr lang="en-US" sz="3600" b="1" i="0" dirty="0">
                <a:effectLst/>
                <a:latin typeface="Times New Roman" panose="02020603050405020304" pitchFamily="18" charset="0"/>
                <a:cs typeface="Times New Roman" panose="02020603050405020304" pitchFamily="18" charset="0"/>
              </a:rPr>
              <a:t>Hemorrhagic stroke contributes to 10% to 20% of strokes annually. </a:t>
            </a:r>
          </a:p>
          <a:p>
            <a:pPr marL="571500" indent="-571500">
              <a:buFont typeface="Wingdings" panose="05000000000000000000" pitchFamily="2" charset="2"/>
              <a:buChar char="Ø"/>
            </a:pPr>
            <a:endParaRPr lang="en-US" sz="3600" b="1" dirty="0">
              <a:latin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Ø"/>
            </a:pPr>
            <a:r>
              <a:rPr lang="en-US" sz="3600" b="1" i="0" dirty="0">
                <a:effectLst/>
                <a:latin typeface="Times New Roman" panose="02020603050405020304" pitchFamily="18" charset="0"/>
                <a:cs typeface="Times New Roman" panose="02020603050405020304" pitchFamily="18" charset="0"/>
              </a:rPr>
              <a:t> The percentage of hemorrhage in stroke is 8-15% in the United States of America, the United Kingdom, and Australia, and 18% to 24% in Japan and Korea.</a:t>
            </a:r>
          </a:p>
          <a:p>
            <a:pPr marL="571500" indent="-571500">
              <a:buFont typeface="Wingdings" panose="05000000000000000000" pitchFamily="2" charset="2"/>
              <a:buChar char="Ø"/>
            </a:pPr>
            <a:endParaRPr lang="en-US" sz="3600" b="1" i="0" dirty="0">
              <a:effectLst/>
              <a:latin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Ø"/>
            </a:pPr>
            <a:r>
              <a:rPr lang="en-US" sz="3600" b="1" i="0" dirty="0">
                <a:effectLst/>
                <a:latin typeface="Times New Roman" panose="02020603050405020304" pitchFamily="18" charset="0"/>
                <a:cs typeface="Times New Roman" panose="02020603050405020304" pitchFamily="18" charset="0"/>
              </a:rPr>
              <a:t> The incidence is around 12% to 15% of cases per 1,00,000 per year.</a:t>
            </a:r>
            <a:endParaRPr lang="en-IN" sz="3600" b="1"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3</a:t>
            </a:fld>
            <a:endParaRPr lang="en-IN"/>
          </a:p>
        </p:txBody>
      </p:sp>
    </p:spTree>
    <p:extLst>
      <p:ext uri="{BB962C8B-B14F-4D97-AF65-F5344CB8AC3E}">
        <p14:creationId xmlns:p14="http://schemas.microsoft.com/office/powerpoint/2010/main" val="826296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7146D8A2-6EEE-9957-37A6-2F8E8A7E971B}"/>
              </a:ext>
            </a:extLst>
          </p:cNvPr>
          <p:cNvSpPr txBox="1"/>
          <p:nvPr/>
        </p:nvSpPr>
        <p:spPr>
          <a:xfrm>
            <a:off x="3962400" y="0"/>
            <a:ext cx="6024282" cy="707886"/>
          </a:xfrm>
          <a:prstGeom prst="rect">
            <a:avLst/>
          </a:prstGeom>
          <a:noFill/>
        </p:spPr>
        <p:txBody>
          <a:bodyPr wrap="square" rtlCol="0">
            <a:spAutoFit/>
          </a:bodyPr>
          <a:lstStyle/>
          <a:p>
            <a:r>
              <a:rPr lang="en-IN" sz="4000" b="1" dirty="0">
                <a:latin typeface="Times New Roman" panose="02020603050405020304" pitchFamily="18" charset="0"/>
                <a:cs typeface="Times New Roman" panose="02020603050405020304" pitchFamily="18" charset="0"/>
              </a:rPr>
              <a:t>Classification / Types </a:t>
            </a:r>
          </a:p>
        </p:txBody>
      </p:sp>
      <p:sp>
        <p:nvSpPr>
          <p:cNvPr id="5" name="TextBox 4">
            <a:extLst>
              <a:ext uri="{FF2B5EF4-FFF2-40B4-BE49-F238E27FC236}">
                <a16:creationId xmlns:a16="http://schemas.microsoft.com/office/drawing/2014/main" xmlns="" id="{65D3A549-C1CD-9B94-EF56-3C2226552C6D}"/>
              </a:ext>
            </a:extLst>
          </p:cNvPr>
          <p:cNvSpPr txBox="1"/>
          <p:nvPr/>
        </p:nvSpPr>
        <p:spPr>
          <a:xfrm>
            <a:off x="1837764" y="1864660"/>
            <a:ext cx="6284260" cy="2554545"/>
          </a:xfrm>
          <a:prstGeom prst="rect">
            <a:avLst/>
          </a:prstGeom>
          <a:noFill/>
        </p:spPr>
        <p:txBody>
          <a:bodyPr wrap="square" rtlCol="0">
            <a:spAutoFit/>
          </a:bodyPr>
          <a:lstStyle/>
          <a:p>
            <a:r>
              <a:rPr lang="en-IN" sz="3200" b="1" dirty="0">
                <a:latin typeface="Times New Roman" panose="02020603050405020304" pitchFamily="18" charset="0"/>
                <a:cs typeface="Times New Roman" panose="02020603050405020304" pitchFamily="18" charset="0"/>
              </a:rPr>
              <a:t>There are the two types – </a:t>
            </a:r>
          </a:p>
          <a:p>
            <a:pPr marL="514350" indent="-514350">
              <a:buFont typeface="+mj-lt"/>
              <a:buAutoNum type="arabicPeriod"/>
            </a:pPr>
            <a:endParaRPr lang="en-IN" sz="3200" b="1"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IN" sz="3200" b="1" i="0" dirty="0">
                <a:solidFill>
                  <a:srgbClr val="000000"/>
                </a:solidFill>
                <a:effectLst/>
                <a:latin typeface="Times New Roman" panose="02020603050405020304" pitchFamily="18" charset="0"/>
                <a:cs typeface="Times New Roman" panose="02020603050405020304" pitchFamily="18" charset="0"/>
              </a:rPr>
              <a:t>Intracerebral haemorrhage</a:t>
            </a:r>
          </a:p>
          <a:p>
            <a:pPr marL="514350" indent="-514350">
              <a:buFont typeface="+mj-lt"/>
              <a:buAutoNum type="arabicPeriod"/>
            </a:pPr>
            <a:endParaRPr lang="en-IN" sz="3200" b="1" i="0" dirty="0">
              <a:solidFill>
                <a:srgbClr val="000000"/>
              </a:solidFill>
              <a:effectLst/>
              <a:latin typeface="Times New Roman" panose="02020603050405020304" pitchFamily="18" charset="0"/>
              <a:cs typeface="Times New Roman" panose="02020603050405020304" pitchFamily="18" charset="0"/>
            </a:endParaRPr>
          </a:p>
          <a:p>
            <a:pPr marL="514350" indent="-514350">
              <a:buFont typeface="+mj-lt"/>
              <a:buAutoNum type="arabicPeriod"/>
            </a:pPr>
            <a:r>
              <a:rPr lang="en-IN" sz="3200" b="1" i="0" dirty="0">
                <a:solidFill>
                  <a:srgbClr val="000000"/>
                </a:solidFill>
                <a:effectLst/>
                <a:latin typeface="Times New Roman" panose="02020603050405020304" pitchFamily="18" charset="0"/>
                <a:cs typeface="Times New Roman" panose="02020603050405020304" pitchFamily="18" charset="0"/>
              </a:rPr>
              <a:t>Subarachnoid haemorrhage</a:t>
            </a:r>
            <a:endParaRPr lang="en-IN" sz="3200" b="1"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4</a:t>
            </a:fld>
            <a:endParaRPr lang="en-IN"/>
          </a:p>
        </p:txBody>
      </p:sp>
    </p:spTree>
    <p:extLst>
      <p:ext uri="{BB962C8B-B14F-4D97-AF65-F5344CB8AC3E}">
        <p14:creationId xmlns:p14="http://schemas.microsoft.com/office/powerpoint/2010/main" val="4932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76F5A0CF-2FE6-C940-B315-610AABD9305F}"/>
              </a:ext>
            </a:extLst>
          </p:cNvPr>
          <p:cNvSpPr txBox="1"/>
          <p:nvPr/>
        </p:nvSpPr>
        <p:spPr>
          <a:xfrm>
            <a:off x="3523129" y="0"/>
            <a:ext cx="6096000" cy="646331"/>
          </a:xfrm>
          <a:prstGeom prst="rect">
            <a:avLst/>
          </a:prstGeom>
          <a:noFill/>
        </p:spPr>
        <p:txBody>
          <a:bodyPr wrap="square">
            <a:spAutoFit/>
          </a:bodyPr>
          <a:lstStyle/>
          <a:p>
            <a:r>
              <a:rPr lang="en-IN" sz="3600" b="1" i="0" dirty="0">
                <a:solidFill>
                  <a:srgbClr val="000000"/>
                </a:solidFill>
                <a:effectLst/>
                <a:latin typeface="Times New Roman" panose="02020603050405020304" pitchFamily="18" charset="0"/>
                <a:cs typeface="Times New Roman" panose="02020603050405020304" pitchFamily="18" charset="0"/>
              </a:rPr>
              <a:t>Intracerebral haemorrhage</a:t>
            </a:r>
          </a:p>
        </p:txBody>
      </p:sp>
      <p:sp>
        <p:nvSpPr>
          <p:cNvPr id="7" name="TextBox 6">
            <a:extLst>
              <a:ext uri="{FF2B5EF4-FFF2-40B4-BE49-F238E27FC236}">
                <a16:creationId xmlns:a16="http://schemas.microsoft.com/office/drawing/2014/main" xmlns="" id="{0F6D7EA8-2D6F-265E-B291-AC9F586A210B}"/>
              </a:ext>
            </a:extLst>
          </p:cNvPr>
          <p:cNvSpPr txBox="1"/>
          <p:nvPr/>
        </p:nvSpPr>
        <p:spPr>
          <a:xfrm>
            <a:off x="833718" y="959224"/>
            <a:ext cx="10721788" cy="1853456"/>
          </a:xfrm>
          <a:prstGeom prst="rect">
            <a:avLst/>
          </a:prstGeom>
          <a:noFill/>
        </p:spPr>
        <p:txBody>
          <a:bodyPr wrap="square" rtlCol="0">
            <a:spAutoFit/>
          </a:bodyPr>
          <a:lstStyle/>
          <a:p>
            <a:pPr marL="12700" marR="5080" algn="just">
              <a:lnSpc>
                <a:spcPct val="120800"/>
              </a:lnSpc>
              <a:spcBef>
                <a:spcPts val="100"/>
              </a:spcBef>
            </a:pPr>
            <a:r>
              <a:rPr lang="en-US" sz="3200" b="1" spc="-5" dirty="0">
                <a:latin typeface="Times New Roman" panose="02020603050405020304" pitchFamily="18" charset="0"/>
                <a:cs typeface="Times New Roman" panose="02020603050405020304" pitchFamily="18" charset="0"/>
              </a:rPr>
              <a:t>Rupture </a:t>
            </a:r>
            <a:r>
              <a:rPr lang="en-US" sz="3200" b="1" dirty="0">
                <a:latin typeface="Times New Roman" panose="02020603050405020304" pitchFamily="18" charset="0"/>
                <a:cs typeface="Times New Roman" panose="02020603050405020304" pitchFamily="18" charset="0"/>
              </a:rPr>
              <a:t>of </a:t>
            </a:r>
            <a:r>
              <a:rPr lang="en-US" sz="3200" b="1" spc="-5" dirty="0">
                <a:latin typeface="Times New Roman" panose="02020603050405020304" pitchFamily="18" charset="0"/>
                <a:cs typeface="Times New Roman" panose="02020603050405020304" pitchFamily="18" charset="0"/>
              </a:rPr>
              <a:t>abnormal </a:t>
            </a:r>
            <a:r>
              <a:rPr lang="en-US" sz="3200" b="1" dirty="0">
                <a:latin typeface="Times New Roman" panose="02020603050405020304" pitchFamily="18" charset="0"/>
                <a:cs typeface="Times New Roman" panose="02020603050405020304" pitchFamily="18" charset="0"/>
              </a:rPr>
              <a:t>artery</a:t>
            </a:r>
            <a:r>
              <a:rPr lang="en-US" sz="3200" b="1" spc="-45" dirty="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or  </a:t>
            </a:r>
            <a:r>
              <a:rPr lang="en-US" sz="3200" b="1" spc="-5" dirty="0">
                <a:latin typeface="Times New Roman" panose="02020603050405020304" pitchFamily="18" charset="0"/>
                <a:cs typeface="Times New Roman" panose="02020603050405020304" pitchFamily="18" charset="0"/>
              </a:rPr>
              <a:t>microaneurysm, </a:t>
            </a:r>
            <a:r>
              <a:rPr lang="en-US" sz="3200" b="1" dirty="0">
                <a:latin typeface="Times New Roman" panose="02020603050405020304" pitchFamily="18" charset="0"/>
                <a:cs typeface="Times New Roman" panose="02020603050405020304" pitchFamily="18" charset="0"/>
              </a:rPr>
              <a:t>bleeding into  the substance of the</a:t>
            </a:r>
            <a:r>
              <a:rPr lang="en-US" sz="3200" b="1" spc="-50" dirty="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brain</a:t>
            </a:r>
          </a:p>
          <a:p>
            <a:pPr marL="12700" algn="just">
              <a:lnSpc>
                <a:spcPct val="100000"/>
              </a:lnSpc>
              <a:spcBef>
                <a:spcPts val="600"/>
              </a:spcBef>
            </a:pPr>
            <a:r>
              <a:rPr lang="en-US" sz="3200" b="1" dirty="0">
                <a:latin typeface="Times New Roman" panose="02020603050405020304" pitchFamily="18" charset="0"/>
                <a:cs typeface="Times New Roman" panose="02020603050405020304" pitchFamily="18" charset="0"/>
              </a:rPr>
              <a:t>and </a:t>
            </a:r>
            <a:r>
              <a:rPr lang="en-US" sz="3200" b="1" spc="-5" dirty="0">
                <a:latin typeface="Times New Roman" panose="02020603050405020304" pitchFamily="18" charset="0"/>
                <a:cs typeface="Times New Roman" panose="02020603050405020304" pitchFamily="18" charset="0"/>
              </a:rPr>
              <a:t>formation </a:t>
            </a:r>
            <a:r>
              <a:rPr lang="en-US" sz="3200" b="1" dirty="0">
                <a:latin typeface="Times New Roman" panose="02020603050405020304" pitchFamily="18" charset="0"/>
                <a:cs typeface="Times New Roman" panose="02020603050405020304" pitchFamily="18" charset="0"/>
              </a:rPr>
              <a:t>of</a:t>
            </a:r>
            <a:r>
              <a:rPr lang="en-US" sz="3200" b="1" spc="-25" dirty="0">
                <a:latin typeface="Times New Roman" panose="02020603050405020304" pitchFamily="18" charset="0"/>
                <a:cs typeface="Times New Roman" panose="02020603050405020304" pitchFamily="18" charset="0"/>
              </a:rPr>
              <a:t> </a:t>
            </a:r>
            <a:r>
              <a:rPr lang="en-US" sz="3200" b="1" spc="-10" dirty="0">
                <a:latin typeface="Times New Roman" panose="02020603050405020304" pitchFamily="18" charset="0"/>
                <a:cs typeface="Times New Roman" panose="02020603050405020304" pitchFamily="18" charset="0"/>
              </a:rPr>
              <a:t>hematoma . </a:t>
            </a:r>
            <a:endParaRPr lang="en-US" sz="3200" b="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xmlns="" id="{6B05F335-CEB0-195E-D7D8-88DA7D6CEF50}"/>
              </a:ext>
            </a:extLst>
          </p:cNvPr>
          <p:cNvSpPr txBox="1"/>
          <p:nvPr/>
        </p:nvSpPr>
        <p:spPr>
          <a:xfrm>
            <a:off x="833718" y="3429000"/>
            <a:ext cx="11125200" cy="2062103"/>
          </a:xfrm>
          <a:prstGeom prst="rect">
            <a:avLst/>
          </a:prstGeom>
          <a:noFill/>
        </p:spPr>
        <p:txBody>
          <a:bodyPr wrap="square">
            <a:spAutoFit/>
          </a:bodyPr>
          <a:lstStyle/>
          <a:p>
            <a:r>
              <a:rPr lang="en-US" sz="3200" b="1" i="0" dirty="0">
                <a:solidFill>
                  <a:srgbClr val="000000"/>
                </a:solidFill>
                <a:effectLst/>
                <a:latin typeface="Times New Roman" panose="02020603050405020304" pitchFamily="18" charset="0"/>
                <a:cs typeface="Times New Roman" panose="02020603050405020304" pitchFamily="18" charset="0"/>
              </a:rPr>
              <a:t>Intracerebral hemorrhage is usually caused by high blood pressure. Bleeding occurs suddenly and rapidly. There are usually no warning signs and bleeding can be severe enough to cause coma or death.</a:t>
            </a:r>
            <a:endParaRPr lang="en-IN" sz="3200" b="1"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5</a:t>
            </a:fld>
            <a:endParaRPr lang="en-IN"/>
          </a:p>
        </p:txBody>
      </p:sp>
    </p:spTree>
    <p:extLst>
      <p:ext uri="{BB962C8B-B14F-4D97-AF65-F5344CB8AC3E}">
        <p14:creationId xmlns:p14="http://schemas.microsoft.com/office/powerpoint/2010/main" val="2149809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58DC1932-1DDB-015B-5B5F-52AD0945D5F5}"/>
              </a:ext>
            </a:extLst>
          </p:cNvPr>
          <p:cNvSpPr txBox="1"/>
          <p:nvPr/>
        </p:nvSpPr>
        <p:spPr>
          <a:xfrm>
            <a:off x="493058" y="1431754"/>
            <a:ext cx="11367248" cy="4524315"/>
          </a:xfrm>
          <a:prstGeom prst="rect">
            <a:avLst/>
          </a:prstGeom>
          <a:noFill/>
        </p:spPr>
        <p:txBody>
          <a:bodyPr wrap="square">
            <a:spAutoFit/>
          </a:bodyPr>
          <a:lstStyle/>
          <a:p>
            <a:pPr algn="l"/>
            <a:r>
              <a:rPr lang="en-US" sz="2400" b="1" i="0" u="sng" dirty="0">
                <a:solidFill>
                  <a:srgbClr val="040404"/>
                </a:solidFill>
                <a:effectLst/>
                <a:latin typeface="Times New Roman" panose="02020603050405020304" pitchFamily="18" charset="0"/>
                <a:cs typeface="Times New Roman" panose="02020603050405020304" pitchFamily="18" charset="0"/>
              </a:rPr>
              <a:t>Hypertension</a:t>
            </a:r>
            <a:r>
              <a:rPr lang="en-US" sz="2400" b="0" i="0" u="sng" dirty="0">
                <a:solidFill>
                  <a:srgbClr val="040404"/>
                </a:solidFill>
                <a:effectLst/>
                <a:latin typeface="Times New Roman" panose="02020603050405020304" pitchFamily="18" charset="0"/>
                <a:cs typeface="Times New Roman" panose="02020603050405020304" pitchFamily="18" charset="0"/>
              </a:rPr>
              <a:t>: </a:t>
            </a:r>
            <a:r>
              <a:rPr lang="en-US" sz="2400" b="0" i="0" dirty="0">
                <a:solidFill>
                  <a:srgbClr val="040404"/>
                </a:solidFill>
                <a:effectLst/>
                <a:latin typeface="Times New Roman" panose="02020603050405020304" pitchFamily="18" charset="0"/>
                <a:cs typeface="Times New Roman" panose="02020603050405020304" pitchFamily="18" charset="0"/>
              </a:rPr>
              <a:t>chronic high blood pressure causes changes to the arteries of the brain which can make them much more likely to rupture.</a:t>
            </a:r>
          </a:p>
          <a:p>
            <a:pPr algn="l"/>
            <a:r>
              <a:rPr lang="en-US" sz="2400" b="1" i="0" u="sng" dirty="0">
                <a:solidFill>
                  <a:srgbClr val="040404"/>
                </a:solidFill>
                <a:effectLst/>
                <a:latin typeface="Times New Roman" panose="02020603050405020304" pitchFamily="18" charset="0"/>
                <a:cs typeface="Times New Roman" panose="02020603050405020304" pitchFamily="18" charset="0"/>
              </a:rPr>
              <a:t>Age:</a:t>
            </a:r>
            <a:r>
              <a:rPr lang="en-US" sz="2400" b="0" i="0" u="sng" dirty="0">
                <a:solidFill>
                  <a:srgbClr val="040404"/>
                </a:solidFill>
                <a:effectLst/>
                <a:latin typeface="Times New Roman" panose="02020603050405020304" pitchFamily="18" charset="0"/>
                <a:cs typeface="Times New Roman" panose="02020603050405020304" pitchFamily="18" charset="0"/>
              </a:rPr>
              <a:t> </a:t>
            </a:r>
            <a:r>
              <a:rPr lang="en-US" sz="2400" b="0" i="0" dirty="0">
                <a:solidFill>
                  <a:srgbClr val="040404"/>
                </a:solidFill>
                <a:effectLst/>
                <a:latin typeface="Times New Roman" panose="02020603050405020304" pitchFamily="18" charset="0"/>
                <a:cs typeface="Times New Roman" panose="02020603050405020304" pitchFamily="18" charset="0"/>
              </a:rPr>
              <a:t>more common after age of 55, with buildup of protein in walls of arteries called amyloid angiopathy.</a:t>
            </a:r>
          </a:p>
          <a:p>
            <a:pPr algn="l"/>
            <a:r>
              <a:rPr lang="en-US" sz="2400" b="1" i="0" u="sng" dirty="0">
                <a:solidFill>
                  <a:srgbClr val="040404"/>
                </a:solidFill>
                <a:effectLst/>
                <a:latin typeface="Times New Roman" panose="02020603050405020304" pitchFamily="18" charset="0"/>
                <a:cs typeface="Times New Roman" panose="02020603050405020304" pitchFamily="18" charset="0"/>
              </a:rPr>
              <a:t>Gender:</a:t>
            </a:r>
            <a:r>
              <a:rPr lang="en-US" sz="2400" b="0" i="0" u="sng" dirty="0">
                <a:solidFill>
                  <a:srgbClr val="040404"/>
                </a:solidFill>
                <a:effectLst/>
                <a:latin typeface="Times New Roman" panose="02020603050405020304" pitchFamily="18" charset="0"/>
                <a:cs typeface="Times New Roman" panose="02020603050405020304" pitchFamily="18" charset="0"/>
              </a:rPr>
              <a:t> </a:t>
            </a:r>
            <a:r>
              <a:rPr lang="en-US" sz="2400" b="0" i="0" dirty="0">
                <a:solidFill>
                  <a:srgbClr val="040404"/>
                </a:solidFill>
                <a:effectLst/>
                <a:latin typeface="Times New Roman" panose="02020603050405020304" pitchFamily="18" charset="0"/>
                <a:cs typeface="Times New Roman" panose="02020603050405020304" pitchFamily="18" charset="0"/>
              </a:rPr>
              <a:t>more common in men.</a:t>
            </a:r>
          </a:p>
          <a:p>
            <a:pPr algn="l"/>
            <a:r>
              <a:rPr lang="en-US" sz="2400" b="1" i="0" u="sng" dirty="0">
                <a:solidFill>
                  <a:srgbClr val="040404"/>
                </a:solidFill>
                <a:effectLst/>
                <a:latin typeface="Times New Roman" panose="02020603050405020304" pitchFamily="18" charset="0"/>
                <a:cs typeface="Times New Roman" panose="02020603050405020304" pitchFamily="18" charset="0"/>
              </a:rPr>
              <a:t>Race:</a:t>
            </a:r>
            <a:r>
              <a:rPr lang="en-US" sz="2400" b="0" i="0" u="sng" dirty="0">
                <a:solidFill>
                  <a:srgbClr val="040404"/>
                </a:solidFill>
                <a:effectLst/>
                <a:latin typeface="Times New Roman" panose="02020603050405020304" pitchFamily="18" charset="0"/>
                <a:cs typeface="Times New Roman" panose="02020603050405020304" pitchFamily="18" charset="0"/>
              </a:rPr>
              <a:t> </a:t>
            </a:r>
            <a:r>
              <a:rPr lang="en-US" sz="2400" b="0" i="0" dirty="0">
                <a:solidFill>
                  <a:srgbClr val="040404"/>
                </a:solidFill>
                <a:effectLst/>
                <a:latin typeface="Times New Roman" panose="02020603050405020304" pitchFamily="18" charset="0"/>
                <a:cs typeface="Times New Roman" panose="02020603050405020304" pitchFamily="18" charset="0"/>
              </a:rPr>
              <a:t>affects African Americans and Asians more than whites; likely related to higher prevalence of Hypertension in those races.</a:t>
            </a:r>
          </a:p>
          <a:p>
            <a:pPr algn="l"/>
            <a:r>
              <a:rPr lang="en-US" sz="2400" b="1" i="0" u="sng" dirty="0">
                <a:solidFill>
                  <a:srgbClr val="040404"/>
                </a:solidFill>
                <a:effectLst/>
                <a:latin typeface="Times New Roman" panose="02020603050405020304" pitchFamily="18" charset="0"/>
                <a:cs typeface="Times New Roman" panose="02020603050405020304" pitchFamily="18" charset="0"/>
              </a:rPr>
              <a:t>Previous history of stroke</a:t>
            </a:r>
            <a:r>
              <a:rPr lang="en-US" sz="2400" b="0" i="0" u="sng" dirty="0">
                <a:solidFill>
                  <a:srgbClr val="040404"/>
                </a:solidFill>
                <a:effectLst/>
                <a:latin typeface="Times New Roman" panose="02020603050405020304" pitchFamily="18" charset="0"/>
                <a:cs typeface="Times New Roman" panose="02020603050405020304" pitchFamily="18" charset="0"/>
              </a:rPr>
              <a:t>: </a:t>
            </a:r>
            <a:r>
              <a:rPr lang="en-US" sz="2400" b="0" i="0" dirty="0">
                <a:solidFill>
                  <a:srgbClr val="040404"/>
                </a:solidFill>
                <a:effectLst/>
                <a:latin typeface="Times New Roman" panose="02020603050405020304" pitchFamily="18" charset="0"/>
                <a:cs typeface="Times New Roman" panose="02020603050405020304" pitchFamily="18" charset="0"/>
              </a:rPr>
              <a:t>increases risk 23 times.</a:t>
            </a:r>
          </a:p>
          <a:p>
            <a:pPr algn="l"/>
            <a:r>
              <a:rPr lang="en-US" sz="2400" b="1" i="0" u="sng" dirty="0">
                <a:solidFill>
                  <a:srgbClr val="040404"/>
                </a:solidFill>
                <a:effectLst/>
                <a:latin typeface="Times New Roman" panose="02020603050405020304" pitchFamily="18" charset="0"/>
                <a:cs typeface="Times New Roman" panose="02020603050405020304" pitchFamily="18" charset="0"/>
              </a:rPr>
              <a:t>Alcohol use and street drugs</a:t>
            </a:r>
            <a:r>
              <a:rPr lang="en-US" sz="2400" b="0" i="0" u="sng" dirty="0">
                <a:solidFill>
                  <a:srgbClr val="040404"/>
                </a:solidFill>
                <a:effectLst/>
                <a:latin typeface="Times New Roman" panose="02020603050405020304" pitchFamily="18" charset="0"/>
                <a:cs typeface="Times New Roman" panose="02020603050405020304" pitchFamily="18" charset="0"/>
              </a:rPr>
              <a:t>: </a:t>
            </a:r>
            <a:r>
              <a:rPr lang="en-US" sz="2400" b="0" i="0" dirty="0">
                <a:solidFill>
                  <a:srgbClr val="040404"/>
                </a:solidFill>
                <a:effectLst/>
                <a:latin typeface="Times New Roman" panose="02020603050405020304" pitchFamily="18" charset="0"/>
                <a:cs typeface="Times New Roman" panose="02020603050405020304" pitchFamily="18" charset="0"/>
              </a:rPr>
              <a:t>cocaine, amphetamines increases risk.</a:t>
            </a:r>
          </a:p>
          <a:p>
            <a:pPr algn="l"/>
            <a:r>
              <a:rPr lang="en-US" sz="2400" b="1" i="0" u="sng" dirty="0">
                <a:solidFill>
                  <a:srgbClr val="040404"/>
                </a:solidFill>
                <a:effectLst/>
                <a:latin typeface="Times New Roman" panose="02020603050405020304" pitchFamily="18" charset="0"/>
                <a:cs typeface="Times New Roman" panose="02020603050405020304" pitchFamily="18" charset="0"/>
              </a:rPr>
              <a:t>Liver disease</a:t>
            </a:r>
            <a:r>
              <a:rPr lang="en-US" sz="2400" b="0" i="0" u="sng" dirty="0">
                <a:solidFill>
                  <a:srgbClr val="040404"/>
                </a:solidFill>
                <a:effectLst/>
                <a:latin typeface="Times New Roman" panose="02020603050405020304" pitchFamily="18" charset="0"/>
                <a:cs typeface="Times New Roman" panose="02020603050405020304" pitchFamily="18" charset="0"/>
              </a:rPr>
              <a:t>: </a:t>
            </a:r>
            <a:r>
              <a:rPr lang="en-US" sz="2400" b="0" i="0" dirty="0">
                <a:solidFill>
                  <a:srgbClr val="040404"/>
                </a:solidFill>
                <a:effectLst/>
                <a:latin typeface="Times New Roman" panose="02020603050405020304" pitchFamily="18" charset="0"/>
                <a:cs typeface="Times New Roman" panose="02020603050405020304" pitchFamily="18" charset="0"/>
              </a:rPr>
              <a:t>increases risk due to issues with blood clotting.</a:t>
            </a:r>
          </a:p>
          <a:p>
            <a:pPr algn="l"/>
            <a:r>
              <a:rPr lang="en-US" sz="2400" b="1" i="0" u="sng" dirty="0">
                <a:solidFill>
                  <a:srgbClr val="040404"/>
                </a:solidFill>
                <a:effectLst/>
                <a:latin typeface="Times New Roman" panose="02020603050405020304" pitchFamily="18" charset="0"/>
                <a:cs typeface="Times New Roman" panose="02020603050405020304" pitchFamily="18" charset="0"/>
              </a:rPr>
              <a:t>Use of blood thinners</a:t>
            </a:r>
            <a:r>
              <a:rPr lang="en-US" sz="2400" b="0" i="0" u="sng" dirty="0">
                <a:solidFill>
                  <a:srgbClr val="040404"/>
                </a:solidFill>
                <a:effectLst/>
                <a:latin typeface="Times New Roman" panose="02020603050405020304" pitchFamily="18" charset="0"/>
                <a:cs typeface="Times New Roman" panose="02020603050405020304" pitchFamily="18" charset="0"/>
              </a:rPr>
              <a:t>.</a:t>
            </a:r>
          </a:p>
          <a:p>
            <a:pPr algn="l"/>
            <a:r>
              <a:rPr lang="en-US" sz="2400" b="1" i="0" u="sng" dirty="0">
                <a:solidFill>
                  <a:srgbClr val="040404"/>
                </a:solidFill>
                <a:effectLst/>
                <a:latin typeface="Times New Roman" panose="02020603050405020304" pitchFamily="18" charset="0"/>
                <a:cs typeface="Times New Roman" panose="02020603050405020304" pitchFamily="18" charset="0"/>
              </a:rPr>
              <a:t>Primary brain causes</a:t>
            </a:r>
            <a:r>
              <a:rPr lang="en-US" sz="2400" b="0" i="0" u="sng" dirty="0">
                <a:solidFill>
                  <a:srgbClr val="040404"/>
                </a:solidFill>
                <a:effectLst/>
                <a:latin typeface="Times New Roman" panose="02020603050405020304" pitchFamily="18" charset="0"/>
                <a:cs typeface="Times New Roman" panose="02020603050405020304" pitchFamily="18" charset="0"/>
              </a:rPr>
              <a:t>: </a:t>
            </a:r>
            <a:r>
              <a:rPr lang="en-US" sz="2400" b="0" i="0" dirty="0">
                <a:solidFill>
                  <a:srgbClr val="040404"/>
                </a:solidFill>
                <a:effectLst/>
                <a:latin typeface="Times New Roman" panose="02020603050405020304" pitchFamily="18" charset="0"/>
                <a:cs typeface="Times New Roman" panose="02020603050405020304" pitchFamily="18" charset="0"/>
              </a:rPr>
              <a:t>tumors, vascular anomalies, infection and venous sinus thrombosis</a:t>
            </a:r>
          </a:p>
        </p:txBody>
      </p:sp>
      <p:sp>
        <p:nvSpPr>
          <p:cNvPr id="6" name="TextBox 5">
            <a:extLst>
              <a:ext uri="{FF2B5EF4-FFF2-40B4-BE49-F238E27FC236}">
                <a16:creationId xmlns:a16="http://schemas.microsoft.com/office/drawing/2014/main" xmlns="" id="{269F8CD1-BC98-CEB1-261E-7DF00E004256}"/>
              </a:ext>
            </a:extLst>
          </p:cNvPr>
          <p:cNvSpPr txBox="1"/>
          <p:nvPr/>
        </p:nvSpPr>
        <p:spPr>
          <a:xfrm>
            <a:off x="4536142" y="71717"/>
            <a:ext cx="5495364" cy="646331"/>
          </a:xfrm>
          <a:prstGeom prst="rect">
            <a:avLst/>
          </a:prstGeom>
          <a:noFill/>
        </p:spPr>
        <p:txBody>
          <a:bodyPr wrap="square" rtlCol="0">
            <a:spAutoFit/>
          </a:bodyPr>
          <a:lstStyle/>
          <a:p>
            <a:r>
              <a:rPr lang="en-IN" sz="3600" b="1" dirty="0">
                <a:latin typeface="Times New Roman" panose="02020603050405020304" pitchFamily="18" charset="0"/>
                <a:cs typeface="Times New Roman" panose="02020603050405020304" pitchFamily="18" charset="0"/>
              </a:rPr>
              <a:t>Cause / Etiology </a:t>
            </a: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6</a:t>
            </a:fld>
            <a:endParaRPr lang="en-IN"/>
          </a:p>
        </p:txBody>
      </p:sp>
    </p:spTree>
    <p:extLst>
      <p:ext uri="{BB962C8B-B14F-4D97-AF65-F5344CB8AC3E}">
        <p14:creationId xmlns:p14="http://schemas.microsoft.com/office/powerpoint/2010/main" val="3129410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43D59EF-90A7-1EC5-3F28-D9BD4F224A2B}"/>
              </a:ext>
            </a:extLst>
          </p:cNvPr>
          <p:cNvSpPr txBox="1"/>
          <p:nvPr/>
        </p:nvSpPr>
        <p:spPr>
          <a:xfrm>
            <a:off x="4935985" y="0"/>
            <a:ext cx="2858609" cy="707886"/>
          </a:xfrm>
          <a:prstGeom prst="rect">
            <a:avLst/>
          </a:prstGeom>
          <a:noFill/>
        </p:spPr>
        <p:txBody>
          <a:bodyPr wrap="square" rtlCol="0">
            <a:spAutoFit/>
          </a:bodyPr>
          <a:lstStyle/>
          <a:p>
            <a:r>
              <a:rPr lang="en-IN" sz="4000" b="1" dirty="0">
                <a:latin typeface="Times New Roman" panose="02020603050405020304" pitchFamily="18" charset="0"/>
                <a:cs typeface="Times New Roman" panose="02020603050405020304" pitchFamily="18" charset="0"/>
              </a:rPr>
              <a:t>Risk factors </a:t>
            </a:r>
          </a:p>
        </p:txBody>
      </p:sp>
      <p:sp>
        <p:nvSpPr>
          <p:cNvPr id="6" name="TextBox 5">
            <a:extLst>
              <a:ext uri="{FF2B5EF4-FFF2-40B4-BE49-F238E27FC236}">
                <a16:creationId xmlns:a16="http://schemas.microsoft.com/office/drawing/2014/main" xmlns="" id="{A22D0FEE-BFAF-80B9-92F2-31919B06E2C8}"/>
              </a:ext>
            </a:extLst>
          </p:cNvPr>
          <p:cNvSpPr txBox="1"/>
          <p:nvPr/>
        </p:nvSpPr>
        <p:spPr>
          <a:xfrm>
            <a:off x="2896338" y="1715116"/>
            <a:ext cx="7162061" cy="2831544"/>
          </a:xfrm>
          <a:prstGeom prst="rect">
            <a:avLst/>
          </a:prstGeom>
          <a:noFill/>
        </p:spPr>
        <p:txBody>
          <a:bodyPr wrap="square">
            <a:spAutoFit/>
          </a:bodyPr>
          <a:lstStyle/>
          <a:p>
            <a:pPr algn="l"/>
            <a:endParaRPr lang="en-IN" b="1" i="0" dirty="0">
              <a:effectLst/>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Ø"/>
            </a:pPr>
            <a:r>
              <a:rPr lang="en-IN" sz="3200" b="1" i="0" u="none" strike="noStrike" dirty="0">
                <a:effectLst/>
                <a:latin typeface="Times New Roman" panose="02020603050405020304" pitchFamily="18" charset="0"/>
                <a:cs typeface="Times New Roman" panose="02020603050405020304" pitchFamily="18" charset="0"/>
                <a:hlinkClick r:id="rId2" tooltip="Hypertension">
                  <a:extLst>
                    <a:ext uri="{A12FA001-AC4F-418D-AE19-62706E023703}">
                      <ahyp:hlinkClr xmlns:ahyp="http://schemas.microsoft.com/office/drawing/2018/hyperlinkcolor" xmlns="" val="tx"/>
                    </a:ext>
                  </a:extLst>
                </a:hlinkClick>
              </a:rPr>
              <a:t>Hypertension</a:t>
            </a:r>
            <a:r>
              <a:rPr lang="en-IN" sz="3200" b="1" i="0" dirty="0">
                <a:effectLst/>
                <a:latin typeface="Times New Roman" panose="02020603050405020304" pitchFamily="18" charset="0"/>
                <a:cs typeface="Times New Roman" panose="02020603050405020304" pitchFamily="18" charset="0"/>
              </a:rPr>
              <a:t> (high blood pressure)</a:t>
            </a:r>
          </a:p>
          <a:p>
            <a:pPr marL="457200" indent="-457200" algn="l">
              <a:buFont typeface="Wingdings" panose="05000000000000000000" pitchFamily="2" charset="2"/>
              <a:buChar char="Ø"/>
            </a:pPr>
            <a:r>
              <a:rPr lang="en-IN" sz="3200" b="1" i="0" u="none" strike="noStrike" dirty="0">
                <a:effectLst/>
                <a:latin typeface="Times New Roman" panose="02020603050405020304" pitchFamily="18" charset="0"/>
                <a:cs typeface="Times New Roman" panose="02020603050405020304" pitchFamily="18" charset="0"/>
                <a:hlinkClick r:id="rId3" tooltip="Diabetes mellitus">
                  <a:extLst>
                    <a:ext uri="{A12FA001-AC4F-418D-AE19-62706E023703}">
                      <ahyp:hlinkClr xmlns:ahyp="http://schemas.microsoft.com/office/drawing/2018/hyperlinkcolor" xmlns="" val="tx"/>
                    </a:ext>
                  </a:extLst>
                </a:hlinkClick>
              </a:rPr>
              <a:t>Diabetes mellitus</a:t>
            </a:r>
            <a:endParaRPr lang="en-IN" sz="3200" b="1" i="0" dirty="0">
              <a:effectLst/>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Ø"/>
            </a:pPr>
            <a:r>
              <a:rPr lang="en-IN" sz="3200" b="1" i="0" u="none" strike="noStrike" dirty="0">
                <a:effectLst/>
                <a:latin typeface="Times New Roman" panose="02020603050405020304" pitchFamily="18" charset="0"/>
                <a:cs typeface="Times New Roman" panose="02020603050405020304" pitchFamily="18" charset="0"/>
                <a:hlinkClick r:id="rId4" tooltip="Menopause">
                  <a:extLst>
                    <a:ext uri="{A12FA001-AC4F-418D-AE19-62706E023703}">
                      <ahyp:hlinkClr xmlns:ahyp="http://schemas.microsoft.com/office/drawing/2018/hyperlinkcolor" xmlns="" val="tx"/>
                    </a:ext>
                  </a:extLst>
                </a:hlinkClick>
              </a:rPr>
              <a:t>Menopause</a:t>
            </a:r>
            <a:endParaRPr lang="en-IN" sz="3200" b="1" i="0" dirty="0">
              <a:effectLst/>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Ø"/>
            </a:pPr>
            <a:r>
              <a:rPr lang="en-IN" sz="3200" b="1" i="0" dirty="0">
                <a:effectLst/>
                <a:latin typeface="Times New Roman" panose="02020603050405020304" pitchFamily="18" charset="0"/>
                <a:cs typeface="Times New Roman" panose="02020603050405020304" pitchFamily="18" charset="0"/>
              </a:rPr>
              <a:t>Excessive </a:t>
            </a:r>
            <a:r>
              <a:rPr lang="en-IN" sz="3200" b="1" i="0" u="none" strike="noStrike" dirty="0">
                <a:effectLst/>
                <a:latin typeface="Times New Roman" panose="02020603050405020304" pitchFamily="18" charset="0"/>
                <a:cs typeface="Times New Roman" panose="02020603050405020304" pitchFamily="18" charset="0"/>
                <a:hlinkClick r:id="rId5" tooltip="Alcohol consumption">
                  <a:extLst>
                    <a:ext uri="{A12FA001-AC4F-418D-AE19-62706E023703}">
                      <ahyp:hlinkClr xmlns:ahyp="http://schemas.microsoft.com/office/drawing/2018/hyperlinkcolor" xmlns="" val="tx"/>
                    </a:ext>
                  </a:extLst>
                </a:hlinkClick>
              </a:rPr>
              <a:t>alcohol consumption</a:t>
            </a:r>
            <a:endParaRPr lang="en-IN" sz="3200" b="1" i="0" dirty="0">
              <a:effectLst/>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Ø"/>
            </a:pPr>
            <a:r>
              <a:rPr lang="en-IN" sz="3200" b="1" i="0" dirty="0">
                <a:effectLst/>
                <a:latin typeface="Times New Roman" panose="02020603050405020304" pitchFamily="18" charset="0"/>
                <a:cs typeface="Times New Roman" panose="02020603050405020304" pitchFamily="18" charset="0"/>
              </a:rPr>
              <a:t>Severe </a:t>
            </a:r>
            <a:r>
              <a:rPr lang="en-IN" sz="3200" b="1" i="0" u="none" strike="noStrike" dirty="0">
                <a:effectLst/>
                <a:latin typeface="Times New Roman" panose="02020603050405020304" pitchFamily="18" charset="0"/>
                <a:cs typeface="Times New Roman" panose="02020603050405020304" pitchFamily="18" charset="0"/>
                <a:hlinkClick r:id="rId6" tooltip="Migraine">
                  <a:extLst>
                    <a:ext uri="{A12FA001-AC4F-418D-AE19-62706E023703}">
                      <ahyp:hlinkClr xmlns:ahyp="http://schemas.microsoft.com/office/drawing/2018/hyperlinkcolor" xmlns="" val="tx"/>
                    </a:ext>
                  </a:extLst>
                </a:hlinkClick>
              </a:rPr>
              <a:t>migraine</a:t>
            </a:r>
            <a:endParaRPr lang="en-IN" sz="3200" b="1" i="0" dirty="0">
              <a:effectLst/>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7</a:t>
            </a:fld>
            <a:endParaRPr lang="en-IN"/>
          </a:p>
        </p:txBody>
      </p:sp>
    </p:spTree>
    <p:extLst>
      <p:ext uri="{BB962C8B-B14F-4D97-AF65-F5344CB8AC3E}">
        <p14:creationId xmlns:p14="http://schemas.microsoft.com/office/powerpoint/2010/main" val="516131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87E4D19B-8009-0DB5-4D16-A5A0F366EAD1}"/>
              </a:ext>
            </a:extLst>
          </p:cNvPr>
          <p:cNvSpPr txBox="1"/>
          <p:nvPr/>
        </p:nvSpPr>
        <p:spPr>
          <a:xfrm>
            <a:off x="1564340" y="1753977"/>
            <a:ext cx="10421471" cy="2246769"/>
          </a:xfrm>
          <a:prstGeom prst="rect">
            <a:avLst/>
          </a:prstGeom>
          <a:noFill/>
        </p:spPr>
        <p:txBody>
          <a:bodyPr wrap="square">
            <a:spAutoFit/>
          </a:bodyPr>
          <a:lstStyle/>
          <a:p>
            <a:pPr marL="457200" indent="-457200" algn="l">
              <a:buFont typeface="Wingdings" panose="05000000000000000000" pitchFamily="2" charset="2"/>
              <a:buChar char="Ø"/>
            </a:pPr>
            <a:r>
              <a:rPr lang="en-US" sz="2800" b="1" i="0" dirty="0">
                <a:solidFill>
                  <a:srgbClr val="040404"/>
                </a:solidFill>
                <a:effectLst/>
                <a:latin typeface="Times New Roman" panose="02020603050405020304" pitchFamily="18" charset="0"/>
                <a:cs typeface="Times New Roman" panose="02020603050405020304" pitchFamily="18" charset="0"/>
              </a:rPr>
              <a:t>Headache, nausea, vomiting</a:t>
            </a:r>
          </a:p>
          <a:p>
            <a:pPr marL="457200" indent="-457200" algn="l">
              <a:buFont typeface="Wingdings" panose="05000000000000000000" pitchFamily="2" charset="2"/>
              <a:buChar char="Ø"/>
            </a:pPr>
            <a:r>
              <a:rPr lang="en-US" sz="2800" b="1" i="0" dirty="0">
                <a:solidFill>
                  <a:srgbClr val="040404"/>
                </a:solidFill>
                <a:effectLst/>
                <a:latin typeface="Times New Roman" panose="02020603050405020304" pitchFamily="18" charset="0"/>
                <a:cs typeface="Times New Roman" panose="02020603050405020304" pitchFamily="18" charset="0"/>
              </a:rPr>
              <a:t>Alterations in levels of consciousness</a:t>
            </a:r>
          </a:p>
          <a:p>
            <a:pPr marL="457200" indent="-457200" algn="l">
              <a:buFont typeface="Wingdings" panose="05000000000000000000" pitchFamily="2" charset="2"/>
              <a:buChar char="Ø"/>
            </a:pPr>
            <a:r>
              <a:rPr lang="en-US" sz="2800" b="1" i="0" dirty="0">
                <a:solidFill>
                  <a:srgbClr val="040404"/>
                </a:solidFill>
                <a:effectLst/>
                <a:latin typeface="Times New Roman" panose="02020603050405020304" pitchFamily="18" charset="0"/>
                <a:cs typeface="Times New Roman" panose="02020603050405020304" pitchFamily="18" charset="0"/>
              </a:rPr>
              <a:t>Weakness/numbness in face, arm or leg (usually on one side)</a:t>
            </a:r>
          </a:p>
          <a:p>
            <a:pPr marL="457200" indent="-457200" algn="l">
              <a:buFont typeface="Wingdings" panose="05000000000000000000" pitchFamily="2" charset="2"/>
              <a:buChar char="Ø"/>
            </a:pPr>
            <a:r>
              <a:rPr lang="en-US" sz="2800" b="1" i="0" dirty="0">
                <a:solidFill>
                  <a:srgbClr val="040404"/>
                </a:solidFill>
                <a:effectLst/>
                <a:latin typeface="Times New Roman" panose="02020603050405020304" pitchFamily="18" charset="0"/>
                <a:cs typeface="Times New Roman" panose="02020603050405020304" pitchFamily="18" charset="0"/>
              </a:rPr>
              <a:t>Vision loss</a:t>
            </a:r>
          </a:p>
          <a:p>
            <a:pPr marL="457200" indent="-457200" algn="l">
              <a:buFont typeface="Wingdings" panose="05000000000000000000" pitchFamily="2" charset="2"/>
              <a:buChar char="Ø"/>
            </a:pPr>
            <a:r>
              <a:rPr lang="en-US" sz="2800" b="1" i="0" dirty="0">
                <a:solidFill>
                  <a:srgbClr val="040404"/>
                </a:solidFill>
                <a:effectLst/>
                <a:latin typeface="Times New Roman" panose="02020603050405020304" pitchFamily="18" charset="0"/>
                <a:cs typeface="Times New Roman" panose="02020603050405020304" pitchFamily="18" charset="0"/>
              </a:rPr>
              <a:t>Seizures</a:t>
            </a:r>
          </a:p>
        </p:txBody>
      </p:sp>
      <p:sp>
        <p:nvSpPr>
          <p:cNvPr id="6" name="TextBox 5">
            <a:extLst>
              <a:ext uri="{FF2B5EF4-FFF2-40B4-BE49-F238E27FC236}">
                <a16:creationId xmlns:a16="http://schemas.microsoft.com/office/drawing/2014/main" xmlns="" id="{E39E2133-A6E4-A58E-6A18-DE2D8A2A8500}"/>
              </a:ext>
            </a:extLst>
          </p:cNvPr>
          <p:cNvSpPr txBox="1"/>
          <p:nvPr/>
        </p:nvSpPr>
        <p:spPr>
          <a:xfrm>
            <a:off x="4303059" y="-6896"/>
            <a:ext cx="6813176" cy="584775"/>
          </a:xfrm>
          <a:prstGeom prst="rect">
            <a:avLst/>
          </a:prstGeom>
          <a:noFill/>
        </p:spPr>
        <p:txBody>
          <a:bodyPr wrap="square" rtlCol="0">
            <a:spAutoFit/>
          </a:bodyPr>
          <a:lstStyle/>
          <a:p>
            <a:r>
              <a:rPr lang="en-IN" sz="3200" b="1" dirty="0">
                <a:latin typeface="Times New Roman" panose="02020603050405020304" pitchFamily="18" charset="0"/>
                <a:cs typeface="Times New Roman" panose="02020603050405020304" pitchFamily="18" charset="0"/>
              </a:rPr>
              <a:t>Clinical presentation </a:t>
            </a: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8</a:t>
            </a:fld>
            <a:endParaRPr lang="en-IN"/>
          </a:p>
        </p:txBody>
      </p:sp>
    </p:spTree>
    <p:extLst>
      <p:ext uri="{BB962C8B-B14F-4D97-AF65-F5344CB8AC3E}">
        <p14:creationId xmlns:p14="http://schemas.microsoft.com/office/powerpoint/2010/main" val="320019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2627182-1C57-8100-8812-215283877A96}"/>
              </a:ext>
            </a:extLst>
          </p:cNvPr>
          <p:cNvSpPr txBox="1"/>
          <p:nvPr/>
        </p:nvSpPr>
        <p:spPr>
          <a:xfrm>
            <a:off x="4392705" y="0"/>
            <a:ext cx="3818965" cy="707886"/>
          </a:xfrm>
          <a:prstGeom prst="rect">
            <a:avLst/>
          </a:prstGeom>
          <a:noFill/>
        </p:spPr>
        <p:txBody>
          <a:bodyPr wrap="square" rtlCol="0">
            <a:spAutoFit/>
          </a:bodyPr>
          <a:lstStyle/>
          <a:p>
            <a:r>
              <a:rPr lang="en-IN" sz="4000" b="1" dirty="0">
                <a:latin typeface="Times New Roman" panose="02020603050405020304" pitchFamily="18" charset="0"/>
                <a:cs typeface="Times New Roman" panose="02020603050405020304" pitchFamily="18" charset="0"/>
              </a:rPr>
              <a:t>Pathophysiology</a:t>
            </a:r>
            <a:r>
              <a:rPr lang="en-IN" dirty="0"/>
              <a:t> </a:t>
            </a:r>
          </a:p>
        </p:txBody>
      </p:sp>
      <p:sp>
        <p:nvSpPr>
          <p:cNvPr id="5" name="object 3">
            <a:extLst>
              <a:ext uri="{FF2B5EF4-FFF2-40B4-BE49-F238E27FC236}">
                <a16:creationId xmlns:a16="http://schemas.microsoft.com/office/drawing/2014/main" xmlns="" id="{8D3DC207-A2CF-F2B4-00EF-943F910F6DB0}"/>
              </a:ext>
            </a:extLst>
          </p:cNvPr>
          <p:cNvSpPr txBox="1"/>
          <p:nvPr/>
        </p:nvSpPr>
        <p:spPr>
          <a:xfrm>
            <a:off x="333193" y="1467446"/>
            <a:ext cx="7760438" cy="4501232"/>
          </a:xfrm>
          <a:prstGeom prst="rect">
            <a:avLst/>
          </a:prstGeom>
        </p:spPr>
        <p:txBody>
          <a:bodyPr vert="horz" wrap="square" lIns="0" tIns="12700" rIns="0" bIns="0" rtlCol="0">
            <a:spAutoFit/>
          </a:bodyPr>
          <a:lstStyle/>
          <a:p>
            <a:pPr marL="1270" algn="ctr">
              <a:lnSpc>
                <a:spcPct val="100000"/>
              </a:lnSpc>
              <a:spcBef>
                <a:spcPts val="100"/>
              </a:spcBef>
            </a:pPr>
            <a:r>
              <a:rPr sz="2400" b="1" spc="-5" dirty="0">
                <a:latin typeface="Times New Roman"/>
                <a:cs typeface="Times New Roman"/>
              </a:rPr>
              <a:t>Acute</a:t>
            </a:r>
            <a:r>
              <a:rPr sz="2400" b="1" spc="-15" dirty="0">
                <a:latin typeface="Times New Roman"/>
                <a:cs typeface="Times New Roman"/>
              </a:rPr>
              <a:t> </a:t>
            </a:r>
            <a:r>
              <a:rPr sz="2400" b="1" spc="-5" dirty="0">
                <a:latin typeface="Times New Roman"/>
                <a:cs typeface="Times New Roman"/>
              </a:rPr>
              <a:t>hydrocephaly</a:t>
            </a:r>
            <a:endParaRPr lang="en-IN" sz="2400" b="1" spc="-5" dirty="0">
              <a:latin typeface="Times New Roman"/>
              <a:cs typeface="Times New Roman"/>
            </a:endParaRPr>
          </a:p>
          <a:p>
            <a:pPr marL="1270" algn="ctr">
              <a:lnSpc>
                <a:spcPct val="100000"/>
              </a:lnSpc>
              <a:spcBef>
                <a:spcPts val="100"/>
              </a:spcBef>
            </a:pPr>
            <a:endParaRPr sz="2400" dirty="0">
              <a:latin typeface="Times New Roman"/>
              <a:cs typeface="Times New Roman"/>
            </a:endParaRPr>
          </a:p>
          <a:p>
            <a:pPr marL="27305" marR="21590" algn="ctr">
              <a:lnSpc>
                <a:spcPct val="201399"/>
              </a:lnSpc>
            </a:pPr>
            <a:r>
              <a:rPr sz="2400" b="1" spc="-5" dirty="0">
                <a:latin typeface="Times New Roman"/>
                <a:cs typeface="Times New Roman"/>
              </a:rPr>
              <a:t>Increased intracranial pressure  Brain</a:t>
            </a:r>
            <a:r>
              <a:rPr sz="2400" b="1" spc="-15" dirty="0">
                <a:latin typeface="Times New Roman"/>
                <a:cs typeface="Times New Roman"/>
              </a:rPr>
              <a:t> </a:t>
            </a:r>
            <a:r>
              <a:rPr sz="2400" b="1" spc="-5" dirty="0">
                <a:latin typeface="Times New Roman"/>
                <a:cs typeface="Times New Roman"/>
              </a:rPr>
              <a:t>edema</a:t>
            </a:r>
            <a:endParaRPr lang="en-IN" sz="2400" b="1" spc="-5" dirty="0">
              <a:latin typeface="Times New Roman"/>
              <a:cs typeface="Times New Roman"/>
            </a:endParaRPr>
          </a:p>
          <a:p>
            <a:pPr marL="27305" marR="21590" algn="ctr">
              <a:lnSpc>
                <a:spcPct val="201399"/>
              </a:lnSpc>
            </a:pPr>
            <a:endParaRPr sz="2400" dirty="0">
              <a:latin typeface="Times New Roman"/>
              <a:cs typeface="Times New Roman"/>
            </a:endParaRPr>
          </a:p>
          <a:p>
            <a:pPr>
              <a:lnSpc>
                <a:spcPct val="100000"/>
              </a:lnSpc>
              <a:spcBef>
                <a:spcPts val="20"/>
              </a:spcBef>
            </a:pPr>
            <a:endParaRPr sz="2500" dirty="0">
              <a:latin typeface="Times New Roman"/>
              <a:cs typeface="Times New Roman"/>
            </a:endParaRPr>
          </a:p>
          <a:p>
            <a:pPr marL="549910" marR="121285" indent="-496570">
              <a:lnSpc>
                <a:spcPct val="100699"/>
              </a:lnSpc>
              <a:spcBef>
                <a:spcPts val="5"/>
              </a:spcBef>
            </a:pPr>
            <a:r>
              <a:rPr sz="2400" b="1" spc="-5" dirty="0">
                <a:latin typeface="Times New Roman"/>
                <a:cs typeface="Times New Roman"/>
              </a:rPr>
              <a:t>Dislocation </a:t>
            </a:r>
            <a:r>
              <a:rPr sz="2400" b="1" dirty="0">
                <a:latin typeface="Times New Roman"/>
                <a:cs typeface="Times New Roman"/>
              </a:rPr>
              <a:t>of </a:t>
            </a:r>
            <a:r>
              <a:rPr sz="2400" b="1" spc="-5" dirty="0">
                <a:latin typeface="Times New Roman"/>
                <a:cs typeface="Times New Roman"/>
              </a:rPr>
              <a:t>brain structures  Brainstem compression</a:t>
            </a:r>
            <a:endParaRPr lang="en-IN" sz="2400" b="1" spc="-5" dirty="0">
              <a:latin typeface="Times New Roman"/>
              <a:cs typeface="Times New Roman"/>
            </a:endParaRPr>
          </a:p>
          <a:p>
            <a:pPr marL="549910" marR="121285" indent="-496570">
              <a:lnSpc>
                <a:spcPct val="100699"/>
              </a:lnSpc>
              <a:spcBef>
                <a:spcPts val="5"/>
              </a:spcBef>
            </a:pPr>
            <a:endParaRPr sz="2400" dirty="0">
              <a:latin typeface="Times New Roman"/>
              <a:cs typeface="Times New Roman"/>
            </a:endParaRPr>
          </a:p>
          <a:p>
            <a:pPr>
              <a:lnSpc>
                <a:spcPct val="100000"/>
              </a:lnSpc>
              <a:spcBef>
                <a:spcPts val="10"/>
              </a:spcBef>
            </a:pPr>
            <a:endParaRPr sz="3450" dirty="0">
              <a:latin typeface="Times New Roman"/>
              <a:cs typeface="Times New Roman"/>
            </a:endParaRPr>
          </a:p>
          <a:p>
            <a:pPr marL="735330" marR="5080" indent="-722630">
              <a:lnSpc>
                <a:spcPct val="79900"/>
              </a:lnSpc>
            </a:pPr>
            <a:r>
              <a:rPr sz="2400" b="1" dirty="0">
                <a:latin typeface="Times New Roman"/>
                <a:cs typeface="Times New Roman"/>
              </a:rPr>
              <a:t>Haematoma </a:t>
            </a:r>
            <a:r>
              <a:rPr sz="2400" b="1" spc="-5" dirty="0">
                <a:latin typeface="Times New Roman"/>
                <a:cs typeface="Times New Roman"/>
              </a:rPr>
              <a:t>resolution occurs </a:t>
            </a:r>
            <a:r>
              <a:rPr sz="2400" b="1" spc="5" dirty="0">
                <a:latin typeface="Times New Roman"/>
                <a:cs typeface="Times New Roman"/>
              </a:rPr>
              <a:t>in  </a:t>
            </a:r>
            <a:r>
              <a:rPr sz="2400" b="1" dirty="0">
                <a:latin typeface="Times New Roman"/>
                <a:cs typeface="Times New Roman"/>
              </a:rPr>
              <a:t>4-8 </a:t>
            </a:r>
            <a:r>
              <a:rPr sz="2400" b="1" spc="-5" dirty="0">
                <a:latin typeface="Times New Roman"/>
                <a:cs typeface="Times New Roman"/>
              </a:rPr>
              <a:t>weeks, leaving </a:t>
            </a:r>
            <a:r>
              <a:rPr sz="2400" b="1" dirty="0">
                <a:latin typeface="Times New Roman"/>
                <a:cs typeface="Times New Roman"/>
              </a:rPr>
              <a:t>a</a:t>
            </a:r>
            <a:r>
              <a:rPr sz="2400" b="1" spc="-40" dirty="0">
                <a:latin typeface="Times New Roman"/>
                <a:cs typeface="Times New Roman"/>
              </a:rPr>
              <a:t> </a:t>
            </a:r>
            <a:r>
              <a:rPr sz="2400" b="1" dirty="0">
                <a:latin typeface="Times New Roman"/>
                <a:cs typeface="Times New Roman"/>
              </a:rPr>
              <a:t>cystic</a:t>
            </a:r>
            <a:endParaRPr sz="2400" dirty="0">
              <a:latin typeface="Times New Roman"/>
              <a:cs typeface="Times New Roman"/>
            </a:endParaRPr>
          </a:p>
          <a:p>
            <a:pPr marL="2019300">
              <a:lnSpc>
                <a:spcPts val="2300"/>
              </a:lnSpc>
            </a:pPr>
            <a:r>
              <a:rPr sz="2400" b="1" dirty="0">
                <a:latin typeface="Times New Roman"/>
                <a:cs typeface="Times New Roman"/>
              </a:rPr>
              <a:t>cavity</a:t>
            </a:r>
            <a:endParaRPr sz="2400" dirty="0">
              <a:latin typeface="Times New Roman"/>
              <a:cs typeface="Times New Roman"/>
            </a:endParaRPr>
          </a:p>
        </p:txBody>
      </p:sp>
      <p:sp>
        <p:nvSpPr>
          <p:cNvPr id="8" name="Arrow: Down 7">
            <a:extLst>
              <a:ext uri="{FF2B5EF4-FFF2-40B4-BE49-F238E27FC236}">
                <a16:creationId xmlns:a16="http://schemas.microsoft.com/office/drawing/2014/main" xmlns="" id="{F6A3971E-0EA4-7BEC-0B49-68A649858D62}"/>
              </a:ext>
            </a:extLst>
          </p:cNvPr>
          <p:cNvSpPr/>
          <p:nvPr/>
        </p:nvSpPr>
        <p:spPr>
          <a:xfrm>
            <a:off x="3899646" y="1999228"/>
            <a:ext cx="277906" cy="421341"/>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IN"/>
          </a:p>
        </p:txBody>
      </p:sp>
      <p:sp>
        <p:nvSpPr>
          <p:cNvPr id="9" name="Arrow: Down 8">
            <a:extLst>
              <a:ext uri="{FF2B5EF4-FFF2-40B4-BE49-F238E27FC236}">
                <a16:creationId xmlns:a16="http://schemas.microsoft.com/office/drawing/2014/main" xmlns="" id="{5402B131-C954-37B0-441B-EB7CA0EC900A}"/>
              </a:ext>
            </a:extLst>
          </p:cNvPr>
          <p:cNvSpPr/>
          <p:nvPr/>
        </p:nvSpPr>
        <p:spPr>
          <a:xfrm>
            <a:off x="3805517" y="3040887"/>
            <a:ext cx="457200" cy="714410"/>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IN"/>
          </a:p>
        </p:txBody>
      </p:sp>
      <p:sp>
        <p:nvSpPr>
          <p:cNvPr id="10" name="Arrow: Down 9">
            <a:extLst>
              <a:ext uri="{FF2B5EF4-FFF2-40B4-BE49-F238E27FC236}">
                <a16:creationId xmlns:a16="http://schemas.microsoft.com/office/drawing/2014/main" xmlns="" id="{3552F658-D9E7-D20A-1053-67937471A8C1}"/>
              </a:ext>
            </a:extLst>
          </p:cNvPr>
          <p:cNvSpPr/>
          <p:nvPr/>
        </p:nvSpPr>
        <p:spPr>
          <a:xfrm>
            <a:off x="3805517" y="4556837"/>
            <a:ext cx="372035" cy="714410"/>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IN"/>
          </a:p>
        </p:txBody>
      </p:sp>
      <p:sp>
        <p:nvSpPr>
          <p:cNvPr id="11" name="object 4">
            <a:extLst>
              <a:ext uri="{FF2B5EF4-FFF2-40B4-BE49-F238E27FC236}">
                <a16:creationId xmlns:a16="http://schemas.microsoft.com/office/drawing/2014/main" xmlns="" id="{C804D872-177E-761F-3271-F7816B2CD6B4}"/>
              </a:ext>
            </a:extLst>
          </p:cNvPr>
          <p:cNvSpPr/>
          <p:nvPr/>
        </p:nvSpPr>
        <p:spPr>
          <a:xfrm>
            <a:off x="7860547" y="1707665"/>
            <a:ext cx="4089405" cy="3563582"/>
          </a:xfrm>
          <a:prstGeom prst="rect">
            <a:avLst/>
          </a:prstGeom>
          <a:blipFill>
            <a:blip r:embed="rId2" cstate="print"/>
            <a:stretch>
              <a:fillRect/>
            </a:stretch>
          </a:blipFill>
        </p:spPr>
        <p:txBody>
          <a:bodyPr wrap="square" lIns="0" tIns="0" rIns="0" bIns="0" rtlCol="0"/>
          <a:lstStyle/>
          <a:p>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9</a:t>
            </a:fld>
            <a:endParaRPr lang="en-IN"/>
          </a:p>
        </p:txBody>
      </p:sp>
    </p:spTree>
    <p:extLst>
      <p:ext uri="{BB962C8B-B14F-4D97-AF65-F5344CB8AC3E}">
        <p14:creationId xmlns:p14="http://schemas.microsoft.com/office/powerpoint/2010/main" val="599206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xmlns="" id="{5E34CAC3-5B70-56F1-3695-2EC6555A03AF}"/>
              </a:ext>
            </a:extLst>
          </p:cNvPr>
          <p:cNvSpPr/>
          <p:nvPr/>
        </p:nvSpPr>
        <p:spPr>
          <a:xfrm>
            <a:off x="693632" y="1734499"/>
            <a:ext cx="10951321" cy="3724910"/>
          </a:xfrm>
          <a:prstGeom prst="rect">
            <a:avLst/>
          </a:prstGeom>
          <a:blipFill>
            <a:blip r:embed="rId2" cstate="print"/>
            <a:stretch>
              <a:fillRect/>
            </a:stretch>
          </a:blipFill>
        </p:spPr>
        <p:txBody>
          <a:bodyPr wrap="square" lIns="0" tIns="0" rIns="0" bIns="0" rtlCol="0"/>
          <a:lstStyle/>
          <a:p>
            <a:endParaRPr/>
          </a:p>
        </p:txBody>
      </p:sp>
      <p:sp>
        <p:nvSpPr>
          <p:cNvPr id="5" name="object 2">
            <a:extLst>
              <a:ext uri="{FF2B5EF4-FFF2-40B4-BE49-F238E27FC236}">
                <a16:creationId xmlns:a16="http://schemas.microsoft.com/office/drawing/2014/main" xmlns="" id="{AF7DFFAE-4845-7492-933E-5071704EA746}"/>
              </a:ext>
            </a:extLst>
          </p:cNvPr>
          <p:cNvSpPr txBox="1">
            <a:spLocks noGrp="1"/>
          </p:cNvSpPr>
          <p:nvPr>
            <p:ph type="title"/>
          </p:nvPr>
        </p:nvSpPr>
        <p:spPr>
          <a:xfrm>
            <a:off x="1984655" y="563880"/>
            <a:ext cx="9085800" cy="939800"/>
          </a:xfrm>
          <a:prstGeom prst="rect">
            <a:avLst/>
          </a:prstGeom>
        </p:spPr>
        <p:txBody>
          <a:bodyPr vert="horz" wrap="square" lIns="0" tIns="12700" rIns="0" bIns="0" rtlCol="0">
            <a:spAutoFit/>
          </a:bodyPr>
          <a:lstStyle/>
          <a:p>
            <a:pPr marL="12700">
              <a:lnSpc>
                <a:spcPct val="100000"/>
              </a:lnSpc>
              <a:spcBef>
                <a:spcPts val="100"/>
              </a:spcBef>
              <a:tabLst>
                <a:tab pos="4223385" algn="l"/>
              </a:tabLst>
            </a:pPr>
            <a:r>
              <a:rPr sz="6000" b="1" spc="-5" dirty="0">
                <a:latin typeface="Times New Roman" panose="02020603050405020304" pitchFamily="18" charset="0"/>
                <a:cs typeface="Times New Roman" panose="02020603050405020304" pitchFamily="18" charset="0"/>
              </a:rPr>
              <a:t>Localization	</a:t>
            </a:r>
            <a:r>
              <a:rPr sz="6000" b="1" dirty="0">
                <a:latin typeface="Times New Roman" panose="02020603050405020304" pitchFamily="18" charset="0"/>
                <a:cs typeface="Times New Roman" panose="02020603050405020304" pitchFamily="18" charset="0"/>
              </a:rPr>
              <a:t>of</a:t>
            </a:r>
            <a:r>
              <a:rPr sz="6000" b="1" spc="-90" dirty="0">
                <a:latin typeface="Times New Roman" panose="02020603050405020304" pitchFamily="18" charset="0"/>
                <a:cs typeface="Times New Roman" panose="02020603050405020304" pitchFamily="18" charset="0"/>
              </a:rPr>
              <a:t> </a:t>
            </a:r>
            <a:r>
              <a:rPr sz="6000" b="1" spc="-5" dirty="0">
                <a:latin typeface="Times New Roman" panose="02020603050405020304" pitchFamily="18" charset="0"/>
                <a:cs typeface="Times New Roman" panose="02020603050405020304" pitchFamily="18" charset="0"/>
              </a:rPr>
              <a:t>hematoma</a:t>
            </a:r>
            <a:endParaRPr sz="6000" b="1"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10</a:t>
            </a:fld>
            <a:endParaRPr lang="en-IN"/>
          </a:p>
        </p:txBody>
      </p:sp>
    </p:spTree>
    <p:extLst>
      <p:ext uri="{BB962C8B-B14F-4D97-AF65-F5344CB8AC3E}">
        <p14:creationId xmlns:p14="http://schemas.microsoft.com/office/powerpoint/2010/main" val="3206881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xmlns="" id="{E3D54B20-F609-627F-7606-E1F7F3A3F0DC}"/>
              </a:ext>
            </a:extLst>
          </p:cNvPr>
          <p:cNvSpPr txBox="1">
            <a:spLocks noGrp="1"/>
          </p:cNvSpPr>
          <p:nvPr>
            <p:ph type="title"/>
          </p:nvPr>
        </p:nvSpPr>
        <p:spPr>
          <a:xfrm>
            <a:off x="313185" y="243840"/>
            <a:ext cx="11556260" cy="1366520"/>
          </a:xfrm>
          <a:prstGeom prst="rect">
            <a:avLst/>
          </a:prstGeom>
        </p:spPr>
        <p:txBody>
          <a:bodyPr vert="horz" wrap="square" lIns="0" tIns="12700" rIns="0" bIns="0" rtlCol="0">
            <a:spAutoFit/>
          </a:bodyPr>
          <a:lstStyle/>
          <a:p>
            <a:pPr marL="12700" marR="5080" indent="520700">
              <a:lnSpc>
                <a:spcPct val="100000"/>
              </a:lnSpc>
              <a:spcBef>
                <a:spcPts val="100"/>
              </a:spcBef>
            </a:pPr>
            <a:r>
              <a:rPr sz="4400" b="1" spc="-5" dirty="0">
                <a:latin typeface="Times New Roman" panose="02020603050405020304" pitchFamily="18" charset="0"/>
                <a:cs typeface="Times New Roman" panose="02020603050405020304" pitchFamily="18" charset="0"/>
              </a:rPr>
              <a:t>Intraceribral hemorrhage with  rupture into</a:t>
            </a:r>
            <a:r>
              <a:rPr lang="en-IN" sz="4400" b="1" spc="-5" dirty="0">
                <a:latin typeface="Times New Roman" panose="02020603050405020304" pitchFamily="18" charset="0"/>
                <a:cs typeface="Times New Roman" panose="02020603050405020304" pitchFamily="18" charset="0"/>
              </a:rPr>
              <a:t/>
            </a:r>
            <a:br>
              <a:rPr lang="en-IN" sz="4400" b="1" spc="-5" dirty="0">
                <a:latin typeface="Times New Roman" panose="02020603050405020304" pitchFamily="18" charset="0"/>
                <a:cs typeface="Times New Roman" panose="02020603050405020304" pitchFamily="18" charset="0"/>
              </a:rPr>
            </a:br>
            <a:r>
              <a:rPr lang="en-IN" sz="4400" b="1" spc="-5" dirty="0">
                <a:latin typeface="Times New Roman" panose="02020603050405020304" pitchFamily="18" charset="0"/>
                <a:cs typeface="Times New Roman" panose="02020603050405020304" pitchFamily="18" charset="0"/>
              </a:rPr>
              <a:t>                     </a:t>
            </a:r>
            <a:r>
              <a:rPr sz="4400" b="1" spc="-5" dirty="0">
                <a:latin typeface="Times New Roman" panose="02020603050405020304" pitchFamily="18" charset="0"/>
                <a:cs typeface="Times New Roman" panose="02020603050405020304" pitchFamily="18" charset="0"/>
              </a:rPr>
              <a:t> the ventriculal</a:t>
            </a:r>
            <a:r>
              <a:rPr sz="4400" b="1" dirty="0">
                <a:latin typeface="Times New Roman" panose="02020603050405020304" pitchFamily="18" charset="0"/>
                <a:cs typeface="Times New Roman" panose="02020603050405020304" pitchFamily="18" charset="0"/>
              </a:rPr>
              <a:t> </a:t>
            </a:r>
            <a:r>
              <a:rPr sz="4400" b="1" spc="-5" dirty="0">
                <a:latin typeface="Times New Roman" panose="02020603050405020304" pitchFamily="18" charset="0"/>
                <a:cs typeface="Times New Roman" panose="02020603050405020304" pitchFamily="18" charset="0"/>
              </a:rPr>
              <a:t>system</a:t>
            </a:r>
            <a:endParaRPr sz="4400" b="1" dirty="0">
              <a:latin typeface="Times New Roman" panose="02020603050405020304" pitchFamily="18" charset="0"/>
              <a:cs typeface="Times New Roman" panose="02020603050405020304" pitchFamily="18" charset="0"/>
            </a:endParaRPr>
          </a:p>
        </p:txBody>
      </p:sp>
      <p:sp>
        <p:nvSpPr>
          <p:cNvPr id="5" name="object 3">
            <a:extLst>
              <a:ext uri="{FF2B5EF4-FFF2-40B4-BE49-F238E27FC236}">
                <a16:creationId xmlns:a16="http://schemas.microsoft.com/office/drawing/2014/main" xmlns="" id="{E5855D72-0A9D-CAFF-5BAE-560E41DAE2D9}"/>
              </a:ext>
            </a:extLst>
          </p:cNvPr>
          <p:cNvSpPr/>
          <p:nvPr/>
        </p:nvSpPr>
        <p:spPr>
          <a:xfrm>
            <a:off x="3047206" y="1749691"/>
            <a:ext cx="5552687" cy="4812398"/>
          </a:xfrm>
          <a:prstGeom prst="rect">
            <a:avLst/>
          </a:prstGeom>
          <a:blipFill>
            <a:blip r:embed="rId2" cstate="print"/>
            <a:stretch>
              <a:fillRect/>
            </a:stretch>
          </a:blipFill>
        </p:spPr>
        <p:txBody>
          <a:bodyPr wrap="square" lIns="0" tIns="0" rIns="0" bIns="0" rtlCol="0"/>
          <a:lstStyle/>
          <a:p>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11</a:t>
            </a:fld>
            <a:endParaRPr lang="en-IN"/>
          </a:p>
        </p:txBody>
      </p:sp>
    </p:spTree>
    <p:extLst>
      <p:ext uri="{BB962C8B-B14F-4D97-AF65-F5344CB8AC3E}">
        <p14:creationId xmlns:p14="http://schemas.microsoft.com/office/powerpoint/2010/main" val="3717208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B92C474-6F83-E243-44A6-9C3DE22D7001}"/>
              </a:ext>
            </a:extLst>
          </p:cNvPr>
          <p:cNvSpPr txBox="1"/>
          <p:nvPr/>
        </p:nvSpPr>
        <p:spPr>
          <a:xfrm>
            <a:off x="5047130" y="-62753"/>
            <a:ext cx="3245224" cy="1046440"/>
          </a:xfrm>
          <a:prstGeom prst="rect">
            <a:avLst/>
          </a:prstGeom>
          <a:noFill/>
        </p:spPr>
        <p:txBody>
          <a:bodyPr wrap="square" rtlCol="0">
            <a:spAutoFit/>
          </a:bodyPr>
          <a:lstStyle/>
          <a:p>
            <a:r>
              <a:rPr lang="en-IN" sz="4400" b="1" dirty="0">
                <a:latin typeface="Times New Roman" panose="02020603050405020304" pitchFamily="18" charset="0"/>
                <a:cs typeface="Times New Roman" panose="02020603050405020304" pitchFamily="18" charset="0"/>
              </a:rPr>
              <a:t>Diagnosis  </a:t>
            </a:r>
          </a:p>
          <a:p>
            <a:endParaRPr lang="en-IN" dirty="0"/>
          </a:p>
        </p:txBody>
      </p:sp>
      <p:sp>
        <p:nvSpPr>
          <p:cNvPr id="6" name="TextBox 5">
            <a:extLst>
              <a:ext uri="{FF2B5EF4-FFF2-40B4-BE49-F238E27FC236}">
                <a16:creationId xmlns:a16="http://schemas.microsoft.com/office/drawing/2014/main" xmlns="" id="{C49F1EF9-98DB-1AA7-46AC-59DB72082F4C}"/>
              </a:ext>
            </a:extLst>
          </p:cNvPr>
          <p:cNvSpPr txBox="1"/>
          <p:nvPr/>
        </p:nvSpPr>
        <p:spPr>
          <a:xfrm>
            <a:off x="1147483" y="1625454"/>
            <a:ext cx="10605246" cy="3213700"/>
          </a:xfrm>
          <a:prstGeom prst="rect">
            <a:avLst/>
          </a:prstGeom>
          <a:noFill/>
        </p:spPr>
        <p:txBody>
          <a:bodyPr wrap="square">
            <a:spAutoFit/>
          </a:bodyPr>
          <a:lstStyle/>
          <a:p>
            <a:pPr marL="38100">
              <a:lnSpc>
                <a:spcPct val="100000"/>
              </a:lnSpc>
              <a:spcBef>
                <a:spcPts val="800"/>
              </a:spcBef>
            </a:pPr>
            <a:r>
              <a:rPr lang="en-IN" sz="3600" b="1" spc="155" dirty="0">
                <a:latin typeface="Times New Roman" panose="02020603050405020304" pitchFamily="18" charset="0"/>
                <a:cs typeface="Times New Roman" panose="02020603050405020304" pitchFamily="18" charset="0"/>
              </a:rPr>
              <a:t>CT-scan</a:t>
            </a:r>
          </a:p>
          <a:p>
            <a:pPr marL="38100">
              <a:lnSpc>
                <a:spcPct val="100000"/>
              </a:lnSpc>
              <a:spcBef>
                <a:spcPts val="800"/>
              </a:spcBef>
            </a:pPr>
            <a:endParaRPr lang="en-IN" sz="2800" b="1" dirty="0">
              <a:latin typeface="Times New Roman" panose="02020603050405020304" pitchFamily="18" charset="0"/>
              <a:cs typeface="Times New Roman" panose="02020603050405020304" pitchFamily="18" charset="0"/>
            </a:endParaRPr>
          </a:p>
          <a:p>
            <a:pPr marL="608965" marR="30480" indent="-571500">
              <a:lnSpc>
                <a:spcPct val="100000"/>
              </a:lnSpc>
              <a:spcBef>
                <a:spcPts val="700"/>
              </a:spcBef>
              <a:buFont typeface="Wingdings" panose="05000000000000000000" pitchFamily="2" charset="2"/>
              <a:buChar char="Ø"/>
              <a:tabLst>
                <a:tab pos="467995" algn="l"/>
              </a:tabLst>
            </a:pPr>
            <a:r>
              <a:rPr lang="en-IN" sz="4400" b="1" spc="352" baseline="5952" dirty="0">
                <a:solidFill>
                  <a:srgbClr val="0000FF"/>
                </a:solidFill>
                <a:latin typeface="Times New Roman" panose="02020603050405020304" pitchFamily="18" charset="0"/>
                <a:cs typeface="Times New Roman" panose="02020603050405020304" pitchFamily="18" charset="0"/>
              </a:rPr>
              <a:t>		</a:t>
            </a:r>
            <a:r>
              <a:rPr lang="en-IN" sz="2800" b="1" spc="-5" dirty="0">
                <a:latin typeface="Times New Roman" panose="02020603050405020304" pitchFamily="18" charset="0"/>
                <a:cs typeface="Times New Roman" panose="02020603050405020304" pitchFamily="18" charset="0"/>
              </a:rPr>
              <a:t>MR-angiography </a:t>
            </a:r>
            <a:r>
              <a:rPr lang="en-IN" sz="2800" b="1" dirty="0">
                <a:latin typeface="Times New Roman" panose="02020603050405020304" pitchFamily="18" charset="0"/>
                <a:cs typeface="Times New Roman" panose="02020603050405020304" pitchFamily="18" charset="0"/>
              </a:rPr>
              <a:t>or </a:t>
            </a:r>
            <a:r>
              <a:rPr lang="en-IN" sz="2800" b="1" spc="-5" dirty="0">
                <a:latin typeface="Times New Roman" panose="02020603050405020304" pitchFamily="18" charset="0"/>
                <a:cs typeface="Times New Roman" panose="02020603050405020304" pitchFamily="18" charset="0"/>
              </a:rPr>
              <a:t>contrast </a:t>
            </a:r>
            <a:r>
              <a:rPr lang="en-IN" sz="2800" b="1" spc="-10" dirty="0">
                <a:latin typeface="Times New Roman" panose="02020603050405020304" pitchFamily="18" charset="0"/>
                <a:cs typeface="Times New Roman" panose="02020603050405020304" pitchFamily="18" charset="0"/>
              </a:rPr>
              <a:t>cerebral  </a:t>
            </a:r>
            <a:r>
              <a:rPr lang="az-Cyrl-AZ" sz="2800" b="1" spc="-5" dirty="0">
                <a:latin typeface="Times New Roman" panose="02020603050405020304" pitchFamily="18" charset="0"/>
                <a:cs typeface="Times New Roman" panose="02020603050405020304" pitchFamily="18" charset="0"/>
              </a:rPr>
              <a:t>а</a:t>
            </a:r>
            <a:r>
              <a:rPr lang="en-IN" sz="2800" b="1" spc="-5" dirty="0">
                <a:latin typeface="Times New Roman" panose="02020603050405020304" pitchFamily="18" charset="0"/>
                <a:cs typeface="Times New Roman" panose="02020603050405020304" pitchFamily="18" charset="0"/>
              </a:rPr>
              <a:t>angiography </a:t>
            </a:r>
            <a:r>
              <a:rPr lang="en-IN" sz="2800" b="1" dirty="0">
                <a:latin typeface="Times New Roman" panose="02020603050405020304" pitchFamily="18" charset="0"/>
                <a:cs typeface="Times New Roman" panose="02020603050405020304" pitchFamily="18" charset="0"/>
              </a:rPr>
              <a:t>to </a:t>
            </a:r>
            <a:r>
              <a:rPr lang="en-IN" sz="2800" b="1" spc="-5" dirty="0">
                <a:latin typeface="Times New Roman" panose="02020603050405020304" pitchFamily="18" charset="0"/>
                <a:cs typeface="Times New Roman" panose="02020603050405020304" pitchFamily="18" charset="0"/>
              </a:rPr>
              <a:t>identify </a:t>
            </a:r>
            <a:r>
              <a:rPr lang="en-IN" sz="2800" b="1" dirty="0">
                <a:latin typeface="Times New Roman" panose="02020603050405020304" pitchFamily="18" charset="0"/>
                <a:cs typeface="Times New Roman" panose="02020603050405020304" pitchFamily="18" charset="0"/>
              </a:rPr>
              <a:t>a possible </a:t>
            </a:r>
            <a:r>
              <a:rPr lang="en-IN" sz="2800" b="1" spc="-5" dirty="0">
                <a:latin typeface="Times New Roman" panose="02020603050405020304" pitchFamily="18" charset="0"/>
                <a:cs typeface="Times New Roman" panose="02020603050405020304" pitchFamily="18" charset="0"/>
              </a:rPr>
              <a:t>aneurysm </a:t>
            </a:r>
            <a:r>
              <a:rPr lang="en-IN" sz="2800" b="1" dirty="0">
                <a:latin typeface="Times New Roman" panose="02020603050405020304" pitchFamily="18" charset="0"/>
                <a:cs typeface="Times New Roman" panose="02020603050405020304" pitchFamily="18" charset="0"/>
              </a:rPr>
              <a:t>or  </a:t>
            </a:r>
            <a:r>
              <a:rPr lang="en-IN" sz="2800" b="1" spc="-5" dirty="0">
                <a:latin typeface="Times New Roman" panose="02020603050405020304" pitchFamily="18" charset="0"/>
                <a:cs typeface="Times New Roman" panose="02020603050405020304" pitchFamily="18" charset="0"/>
              </a:rPr>
              <a:t>arteriovenous</a:t>
            </a:r>
            <a:r>
              <a:rPr lang="en-IN" sz="2800" b="1" spc="-15" dirty="0">
                <a:latin typeface="Times New Roman" panose="02020603050405020304" pitchFamily="18" charset="0"/>
                <a:cs typeface="Times New Roman" panose="02020603050405020304" pitchFamily="18" charset="0"/>
              </a:rPr>
              <a:t> </a:t>
            </a:r>
            <a:r>
              <a:rPr lang="en-IN" sz="2800" b="1" spc="-10" dirty="0">
                <a:latin typeface="Times New Roman" panose="02020603050405020304" pitchFamily="18" charset="0"/>
                <a:cs typeface="Times New Roman" panose="02020603050405020304" pitchFamily="18" charset="0"/>
              </a:rPr>
              <a:t>malformation</a:t>
            </a:r>
          </a:p>
          <a:p>
            <a:pPr marL="608965" marR="30480" indent="-571500">
              <a:lnSpc>
                <a:spcPct val="100000"/>
              </a:lnSpc>
              <a:spcBef>
                <a:spcPts val="700"/>
              </a:spcBef>
              <a:buFont typeface="Wingdings" panose="05000000000000000000" pitchFamily="2" charset="2"/>
              <a:buChar char="Ø"/>
              <a:tabLst>
                <a:tab pos="467995" algn="l"/>
              </a:tabLst>
            </a:pPr>
            <a:endParaRPr lang="en-IN" sz="2800" b="1" dirty="0">
              <a:latin typeface="Times New Roman" panose="02020603050405020304" pitchFamily="18" charset="0"/>
              <a:cs typeface="Times New Roman" panose="02020603050405020304" pitchFamily="18" charset="0"/>
            </a:endParaRPr>
          </a:p>
          <a:p>
            <a:pPr marL="609600" indent="-571500">
              <a:lnSpc>
                <a:spcPct val="100000"/>
              </a:lnSpc>
              <a:spcBef>
                <a:spcPts val="690"/>
              </a:spcBef>
              <a:buFont typeface="Wingdings" panose="05000000000000000000" pitchFamily="2" charset="2"/>
              <a:buChar char="Ø"/>
            </a:pPr>
            <a:r>
              <a:rPr lang="en-IN" sz="4400" b="1" spc="315" baseline="5952" dirty="0">
                <a:solidFill>
                  <a:srgbClr val="212167"/>
                </a:solidFill>
                <a:latin typeface="Times New Roman" panose="02020603050405020304" pitchFamily="18" charset="0"/>
                <a:cs typeface="Times New Roman" panose="02020603050405020304" pitchFamily="18" charset="0"/>
              </a:rPr>
              <a:t>    </a:t>
            </a:r>
            <a:r>
              <a:rPr lang="en-IN" sz="2800" b="1" spc="210" dirty="0">
                <a:latin typeface="Times New Roman" panose="02020603050405020304" pitchFamily="18" charset="0"/>
                <a:cs typeface="Times New Roman" panose="02020603050405020304" pitchFamily="18" charset="0"/>
              </a:rPr>
              <a:t>Later</a:t>
            </a:r>
            <a:r>
              <a:rPr lang="en-IN" sz="2800" b="1" spc="-15" dirty="0">
                <a:latin typeface="Times New Roman" panose="02020603050405020304" pitchFamily="18" charset="0"/>
                <a:cs typeface="Times New Roman" panose="02020603050405020304" pitchFamily="18" charset="0"/>
              </a:rPr>
              <a:t> </a:t>
            </a:r>
            <a:r>
              <a:rPr lang="en-IN" sz="2800" b="1" spc="-5" dirty="0">
                <a:latin typeface="Times New Roman" panose="02020603050405020304" pitchFamily="18" charset="0"/>
                <a:cs typeface="Times New Roman" panose="02020603050405020304" pitchFamily="18" charset="0"/>
              </a:rPr>
              <a:t>MRI</a:t>
            </a:r>
            <a:endParaRPr lang="en-IN" sz="2800" b="1"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12</a:t>
            </a:fld>
            <a:endParaRPr lang="en-IN"/>
          </a:p>
        </p:txBody>
      </p:sp>
    </p:spTree>
    <p:extLst>
      <p:ext uri="{BB962C8B-B14F-4D97-AF65-F5344CB8AC3E}">
        <p14:creationId xmlns:p14="http://schemas.microsoft.com/office/powerpoint/2010/main" val="1155870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29724348-E1EC-0EA8-F702-7735742B97EA}"/>
              </a:ext>
            </a:extLst>
          </p:cNvPr>
          <p:cNvSpPr txBox="1"/>
          <p:nvPr/>
        </p:nvSpPr>
        <p:spPr>
          <a:xfrm>
            <a:off x="4838331" y="0"/>
            <a:ext cx="2902998" cy="646331"/>
          </a:xfrm>
          <a:prstGeom prst="rect">
            <a:avLst/>
          </a:prstGeom>
          <a:noFill/>
        </p:spPr>
        <p:txBody>
          <a:bodyPr wrap="square" rtlCol="0">
            <a:spAutoFit/>
          </a:bodyPr>
          <a:lstStyle/>
          <a:p>
            <a:r>
              <a:rPr lang="en-IN" sz="3600" b="1" dirty="0">
                <a:latin typeface="Times New Roman" panose="02020603050405020304" pitchFamily="18" charset="0"/>
                <a:cs typeface="Times New Roman" panose="02020603050405020304" pitchFamily="18" charset="0"/>
              </a:rPr>
              <a:t>Complication</a:t>
            </a:r>
            <a:r>
              <a:rPr lang="en-IN" dirty="0"/>
              <a:t> </a:t>
            </a:r>
          </a:p>
        </p:txBody>
      </p:sp>
      <p:sp>
        <p:nvSpPr>
          <p:cNvPr id="6" name="TextBox 5">
            <a:extLst>
              <a:ext uri="{FF2B5EF4-FFF2-40B4-BE49-F238E27FC236}">
                <a16:creationId xmlns:a16="http://schemas.microsoft.com/office/drawing/2014/main" xmlns="" id="{6A597672-9D03-C55B-B53D-4A0CF8D9103E}"/>
              </a:ext>
            </a:extLst>
          </p:cNvPr>
          <p:cNvSpPr txBox="1"/>
          <p:nvPr/>
        </p:nvSpPr>
        <p:spPr>
          <a:xfrm>
            <a:off x="1404890" y="985317"/>
            <a:ext cx="10287001" cy="5262979"/>
          </a:xfrm>
          <a:prstGeom prst="rect">
            <a:avLst/>
          </a:prstGeom>
          <a:noFill/>
        </p:spPr>
        <p:txBody>
          <a:bodyPr wrap="square">
            <a:spAutoFit/>
          </a:bodyPr>
          <a:lstStyle/>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I</a:t>
            </a:r>
            <a:r>
              <a:rPr lang="en-US" sz="2800" b="1" i="0" dirty="0">
                <a:effectLst/>
                <a:latin typeface="Times New Roman" panose="02020603050405020304" pitchFamily="18" charset="0"/>
                <a:cs typeface="Times New Roman" panose="02020603050405020304" pitchFamily="18" charset="0"/>
              </a:rPr>
              <a:t>mpaired language skills</a:t>
            </a:r>
          </a:p>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F</a:t>
            </a:r>
            <a:r>
              <a:rPr lang="en-US" sz="2800" b="1" i="0" dirty="0">
                <a:effectLst/>
                <a:latin typeface="Times New Roman" panose="02020603050405020304" pitchFamily="18" charset="0"/>
                <a:cs typeface="Times New Roman" panose="02020603050405020304" pitchFamily="18" charset="0"/>
              </a:rPr>
              <a:t>atigue</a:t>
            </a:r>
          </a:p>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P</a:t>
            </a:r>
            <a:r>
              <a:rPr lang="en-US" sz="2800" b="1" i="0" dirty="0">
                <a:effectLst/>
                <a:latin typeface="Times New Roman" panose="02020603050405020304" pitchFamily="18" charset="0"/>
                <a:cs typeface="Times New Roman" panose="02020603050405020304" pitchFamily="18" charset="0"/>
              </a:rPr>
              <a:t>roblems with swallowing</a:t>
            </a:r>
          </a:p>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V</a:t>
            </a:r>
            <a:r>
              <a:rPr lang="en-US" sz="2800" b="1" i="0" dirty="0">
                <a:effectLst/>
                <a:latin typeface="Times New Roman" panose="02020603050405020304" pitchFamily="18" charset="0"/>
                <a:cs typeface="Times New Roman" panose="02020603050405020304" pitchFamily="18" charset="0"/>
              </a:rPr>
              <a:t>ision loss</a:t>
            </a:r>
          </a:p>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D</a:t>
            </a:r>
            <a:r>
              <a:rPr lang="en-US" sz="2800" b="1" i="0" dirty="0">
                <a:effectLst/>
                <a:latin typeface="Times New Roman" panose="02020603050405020304" pitchFamily="18" charset="0"/>
                <a:cs typeface="Times New Roman" panose="02020603050405020304" pitchFamily="18" charset="0"/>
              </a:rPr>
              <a:t>ifficulty with sensations or movements on one side of the body</a:t>
            </a:r>
          </a:p>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P</a:t>
            </a:r>
            <a:r>
              <a:rPr lang="en-US" sz="2800" b="1" i="0" u="none"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neumonia</a:t>
            </a:r>
            <a:endParaRPr lang="en-US" sz="2800" b="1" i="0" dirty="0">
              <a:effectLst/>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C</a:t>
            </a:r>
            <a:r>
              <a:rPr lang="en-US" sz="2800" b="1" i="0" dirty="0">
                <a:effectLst/>
                <a:latin typeface="Times New Roman" panose="02020603050405020304" pitchFamily="18" charset="0"/>
                <a:cs typeface="Times New Roman" panose="02020603050405020304" pitchFamily="18" charset="0"/>
              </a:rPr>
              <a:t>ognitive dysfunction (memory loss, difficulty reasoning), confusion</a:t>
            </a:r>
          </a:p>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S</a:t>
            </a:r>
            <a:r>
              <a:rPr lang="en-US" sz="2800" b="1" i="0" dirty="0">
                <a:effectLst/>
                <a:latin typeface="Times New Roman" panose="02020603050405020304" pitchFamily="18" charset="0"/>
                <a:cs typeface="Times New Roman" panose="02020603050405020304" pitchFamily="18" charset="0"/>
              </a:rPr>
              <a:t>welling on the brain</a:t>
            </a:r>
          </a:p>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S</a:t>
            </a:r>
            <a:r>
              <a:rPr lang="en-US" sz="2800" b="1" i="0" dirty="0">
                <a:effectLst/>
                <a:latin typeface="Times New Roman" panose="02020603050405020304" pitchFamily="18" charset="0"/>
                <a:cs typeface="Times New Roman" panose="02020603050405020304" pitchFamily="18" charset="0"/>
              </a:rPr>
              <a:t>eizures</a:t>
            </a:r>
          </a:p>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val="tx"/>
                    </a:ext>
                  </a:extLst>
                </a:hlinkClick>
              </a:rPr>
              <a:t>D</a:t>
            </a:r>
            <a:r>
              <a:rPr lang="en-US" sz="2800" b="1" i="0" u="none" strike="noStrike" dirty="0">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val="tx"/>
                    </a:ext>
                  </a:extLst>
                </a:hlinkClick>
              </a:rPr>
              <a:t>epression</a:t>
            </a:r>
            <a:r>
              <a:rPr lang="en-US" sz="2800" b="1" i="0" dirty="0">
                <a:effectLst/>
                <a:latin typeface="Times New Roman" panose="02020603050405020304" pitchFamily="18" charset="0"/>
                <a:cs typeface="Times New Roman" panose="02020603050405020304" pitchFamily="18" charset="0"/>
              </a:rPr>
              <a:t>, emotional problems</a:t>
            </a:r>
          </a:p>
          <a:p>
            <a:pPr marL="457200" indent="-457200" algn="l">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F</a:t>
            </a:r>
            <a:r>
              <a:rPr lang="en-US" sz="2800" b="1" i="0" dirty="0">
                <a:effectLst/>
                <a:latin typeface="Times New Roman" panose="02020603050405020304" pitchFamily="18" charset="0"/>
                <a:cs typeface="Times New Roman" panose="02020603050405020304" pitchFamily="18" charset="0"/>
              </a:rPr>
              <a:t>ever</a:t>
            </a: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13</a:t>
            </a:fld>
            <a:endParaRPr lang="en-IN"/>
          </a:p>
        </p:txBody>
      </p:sp>
    </p:spTree>
    <p:extLst>
      <p:ext uri="{BB962C8B-B14F-4D97-AF65-F5344CB8AC3E}">
        <p14:creationId xmlns:p14="http://schemas.microsoft.com/office/powerpoint/2010/main" val="3272850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8123019-DEA9-FEE8-0A34-14B5103EC0A5}"/>
              </a:ext>
            </a:extLst>
          </p:cNvPr>
          <p:cNvSpPr txBox="1"/>
          <p:nvPr/>
        </p:nvSpPr>
        <p:spPr>
          <a:xfrm>
            <a:off x="5122416" y="0"/>
            <a:ext cx="2503503" cy="646331"/>
          </a:xfrm>
          <a:prstGeom prst="rect">
            <a:avLst/>
          </a:prstGeom>
          <a:noFill/>
        </p:spPr>
        <p:txBody>
          <a:bodyPr wrap="square" rtlCol="0">
            <a:spAutoFit/>
          </a:bodyPr>
          <a:lstStyle/>
          <a:p>
            <a:r>
              <a:rPr lang="en-IN" sz="3600" b="1" dirty="0">
                <a:latin typeface="Times New Roman" panose="02020603050405020304" pitchFamily="18" charset="0"/>
                <a:cs typeface="Times New Roman" panose="02020603050405020304" pitchFamily="18" charset="0"/>
              </a:rPr>
              <a:t>Prevention</a:t>
            </a:r>
            <a:r>
              <a:rPr lang="en-IN" dirty="0"/>
              <a:t> </a:t>
            </a:r>
          </a:p>
        </p:txBody>
      </p:sp>
      <p:sp>
        <p:nvSpPr>
          <p:cNvPr id="6" name="TextBox 5">
            <a:extLst>
              <a:ext uri="{FF2B5EF4-FFF2-40B4-BE49-F238E27FC236}">
                <a16:creationId xmlns:a16="http://schemas.microsoft.com/office/drawing/2014/main" xmlns="" id="{0159AF59-6EAA-11C9-12E4-618B41063519}"/>
              </a:ext>
            </a:extLst>
          </p:cNvPr>
          <p:cNvSpPr txBox="1"/>
          <p:nvPr/>
        </p:nvSpPr>
        <p:spPr>
          <a:xfrm>
            <a:off x="2967361" y="1986781"/>
            <a:ext cx="6094520" cy="2554545"/>
          </a:xfrm>
          <a:prstGeom prst="rect">
            <a:avLst/>
          </a:prstGeom>
          <a:noFill/>
        </p:spPr>
        <p:txBody>
          <a:bodyPr wrap="square">
            <a:spAutoFit/>
          </a:bodyPr>
          <a:lstStyle/>
          <a:p>
            <a:pPr marL="457200" indent="-457200" algn="l">
              <a:buFont typeface="Wingdings" panose="05000000000000000000" pitchFamily="2" charset="2"/>
              <a:buChar char="Ø"/>
            </a:pPr>
            <a:r>
              <a:rPr lang="en-US" sz="3200" b="1" dirty="0">
                <a:latin typeface="Times New Roman" panose="02020603050405020304" pitchFamily="18" charset="0"/>
                <a:cs typeface="Times New Roman" panose="02020603050405020304" pitchFamily="18" charset="0"/>
              </a:rPr>
              <a:t>N</a:t>
            </a:r>
            <a:r>
              <a:rPr lang="en-US" sz="3200" b="1" i="0" dirty="0">
                <a:effectLst/>
                <a:latin typeface="Times New Roman" panose="02020603050405020304" pitchFamily="18" charset="0"/>
                <a:cs typeface="Times New Roman" panose="02020603050405020304" pitchFamily="18" charset="0"/>
              </a:rPr>
              <a:t>ot smoking</a:t>
            </a:r>
          </a:p>
          <a:p>
            <a:pPr marL="457200" indent="-457200" algn="l">
              <a:buFont typeface="Wingdings" panose="05000000000000000000" pitchFamily="2" charset="2"/>
              <a:buChar char="Ø"/>
            </a:pPr>
            <a:r>
              <a:rPr lang="en-US" sz="3200" b="1" dirty="0">
                <a:latin typeface="Times New Roman" panose="02020603050405020304" pitchFamily="18" charset="0"/>
                <a:cs typeface="Times New Roman" panose="02020603050405020304" pitchFamily="18" charset="0"/>
              </a:rPr>
              <a:t>T</a:t>
            </a:r>
            <a:r>
              <a:rPr lang="en-US" sz="3200" b="1" i="0" dirty="0">
                <a:effectLst/>
                <a:latin typeface="Times New Roman" panose="02020603050405020304" pitchFamily="18" charset="0"/>
                <a:cs typeface="Times New Roman" panose="02020603050405020304" pitchFamily="18" charset="0"/>
              </a:rPr>
              <a:t>reating </a:t>
            </a:r>
            <a:r>
              <a:rPr lang="en-US" sz="3200" b="1" i="0" u="none"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heart disease</a:t>
            </a:r>
            <a:endParaRPr lang="en-US" sz="3200" b="1" i="0" dirty="0">
              <a:effectLst/>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Ø"/>
            </a:pPr>
            <a:r>
              <a:rPr lang="en-US" sz="3200" b="1" dirty="0">
                <a:latin typeface="Times New Roman" panose="02020603050405020304" pitchFamily="18" charset="0"/>
                <a:cs typeface="Times New Roman" panose="02020603050405020304" pitchFamily="18" charset="0"/>
              </a:rPr>
              <a:t>T</a:t>
            </a:r>
            <a:r>
              <a:rPr lang="en-US" sz="3200" b="1" i="0" dirty="0">
                <a:effectLst/>
                <a:latin typeface="Times New Roman" panose="02020603050405020304" pitchFamily="18" charset="0"/>
                <a:cs typeface="Times New Roman" panose="02020603050405020304" pitchFamily="18" charset="0"/>
              </a:rPr>
              <a:t>reating high blood pressure</a:t>
            </a:r>
          </a:p>
          <a:p>
            <a:pPr marL="457200" indent="-457200" algn="l">
              <a:buFont typeface="Wingdings" panose="05000000000000000000" pitchFamily="2" charset="2"/>
              <a:buChar char="Ø"/>
            </a:pPr>
            <a:r>
              <a:rPr lang="en-US" sz="3200" b="1" dirty="0">
                <a:latin typeface="Times New Roman" panose="02020603050405020304" pitchFamily="18" charset="0"/>
                <a:cs typeface="Times New Roman" panose="02020603050405020304" pitchFamily="18" charset="0"/>
              </a:rPr>
              <a:t>K</a:t>
            </a:r>
            <a:r>
              <a:rPr lang="en-US" sz="3200" b="1" i="0" dirty="0">
                <a:effectLst/>
                <a:latin typeface="Times New Roman" panose="02020603050405020304" pitchFamily="18" charset="0"/>
                <a:cs typeface="Times New Roman" panose="02020603050405020304" pitchFamily="18" charset="0"/>
              </a:rPr>
              <a:t>eeping diabetes under control</a:t>
            </a:r>
          </a:p>
          <a:p>
            <a:pPr marL="457200" indent="-457200" algn="l">
              <a:buFont typeface="Wingdings" panose="05000000000000000000" pitchFamily="2" charset="2"/>
              <a:buChar char="Ø"/>
            </a:pPr>
            <a:r>
              <a:rPr lang="en-US" sz="3200" b="1" dirty="0">
                <a:latin typeface="Times New Roman" panose="02020603050405020304" pitchFamily="18" charset="0"/>
                <a:cs typeface="Times New Roman" panose="02020603050405020304" pitchFamily="18" charset="0"/>
              </a:rPr>
              <a:t>M</a:t>
            </a:r>
            <a:r>
              <a:rPr lang="en-US" sz="3200" b="1" i="0" dirty="0">
                <a:effectLst/>
                <a:latin typeface="Times New Roman" panose="02020603050405020304" pitchFamily="18" charset="0"/>
                <a:cs typeface="Times New Roman" panose="02020603050405020304" pitchFamily="18" charset="0"/>
              </a:rPr>
              <a:t>aintaining a healthy lifestyle</a:t>
            </a: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14</a:t>
            </a:fld>
            <a:endParaRPr lang="en-IN"/>
          </a:p>
        </p:txBody>
      </p:sp>
    </p:spTree>
    <p:extLst>
      <p:ext uri="{BB962C8B-B14F-4D97-AF65-F5344CB8AC3E}">
        <p14:creationId xmlns:p14="http://schemas.microsoft.com/office/powerpoint/2010/main" val="830254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2294359C-DCC8-456D-FF60-47A00B4D6BE8}"/>
              </a:ext>
            </a:extLst>
          </p:cNvPr>
          <p:cNvSpPr txBox="1"/>
          <p:nvPr/>
        </p:nvSpPr>
        <p:spPr>
          <a:xfrm>
            <a:off x="3594847" y="0"/>
            <a:ext cx="6033247" cy="646331"/>
          </a:xfrm>
          <a:prstGeom prst="rect">
            <a:avLst/>
          </a:prstGeom>
          <a:noFill/>
        </p:spPr>
        <p:txBody>
          <a:bodyPr wrap="square">
            <a:spAutoFit/>
          </a:bodyPr>
          <a:lstStyle/>
          <a:p>
            <a:r>
              <a:rPr lang="en-IN" sz="3600" b="1" i="0" dirty="0">
                <a:solidFill>
                  <a:srgbClr val="000000"/>
                </a:solidFill>
                <a:effectLst/>
                <a:latin typeface="Times New Roman" panose="02020603050405020304" pitchFamily="18" charset="0"/>
                <a:cs typeface="Times New Roman" panose="02020603050405020304" pitchFamily="18" charset="0"/>
              </a:rPr>
              <a:t>Subarachnoid haemorrhage</a:t>
            </a:r>
            <a:endParaRPr lang="en-IN" sz="36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C349C3E1-0437-F2CF-1687-D1E0F8163F97}"/>
              </a:ext>
            </a:extLst>
          </p:cNvPr>
          <p:cNvSpPr txBox="1"/>
          <p:nvPr/>
        </p:nvSpPr>
        <p:spPr>
          <a:xfrm>
            <a:off x="654422" y="1226455"/>
            <a:ext cx="8901953" cy="635430"/>
          </a:xfrm>
          <a:prstGeom prst="rect">
            <a:avLst/>
          </a:prstGeom>
          <a:noFill/>
        </p:spPr>
        <p:txBody>
          <a:bodyPr wrap="square">
            <a:spAutoFit/>
          </a:bodyPr>
          <a:lstStyle/>
          <a:p>
            <a:pPr marL="12700" marR="5080" indent="154305">
              <a:lnSpc>
                <a:spcPct val="120800"/>
              </a:lnSpc>
              <a:spcBef>
                <a:spcPts val="100"/>
              </a:spcBef>
            </a:pPr>
            <a:r>
              <a:rPr lang="en-US" sz="3200" b="1" spc="-5" dirty="0">
                <a:latin typeface="Times New Roman" panose="02020603050405020304" pitchFamily="18" charset="0"/>
                <a:cs typeface="Times New Roman" panose="02020603050405020304" pitchFamily="18" charset="0"/>
              </a:rPr>
              <a:t>Outbreak </a:t>
            </a:r>
            <a:r>
              <a:rPr lang="en-US" sz="3200" b="1" dirty="0">
                <a:latin typeface="Times New Roman" panose="02020603050405020304" pitchFamily="18" charset="0"/>
                <a:cs typeface="Times New Roman" panose="02020603050405020304" pitchFamily="18" charset="0"/>
              </a:rPr>
              <a:t>of blood in  the subarachnoid</a:t>
            </a:r>
            <a:r>
              <a:rPr lang="en-US" sz="3200" b="1" spc="-80" dirty="0">
                <a:latin typeface="Times New Roman" panose="02020603050405020304" pitchFamily="18" charset="0"/>
                <a:cs typeface="Times New Roman" panose="02020603050405020304" pitchFamily="18" charset="0"/>
              </a:rPr>
              <a:t> </a:t>
            </a:r>
            <a:r>
              <a:rPr lang="en-US" sz="3200" b="1" spc="-5" dirty="0">
                <a:latin typeface="Times New Roman" panose="02020603050405020304" pitchFamily="18" charset="0"/>
                <a:cs typeface="Times New Roman" panose="02020603050405020304" pitchFamily="18" charset="0"/>
              </a:rPr>
              <a:t>space</a:t>
            </a:r>
            <a:endParaRPr lang="en-US" sz="3200" b="1"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xmlns="" id="{6CD44214-9367-5644-9455-F309BA7B2BA1}"/>
              </a:ext>
            </a:extLst>
          </p:cNvPr>
          <p:cNvSpPr txBox="1"/>
          <p:nvPr/>
        </p:nvSpPr>
        <p:spPr>
          <a:xfrm>
            <a:off x="717176" y="2556319"/>
            <a:ext cx="7272727" cy="4031873"/>
          </a:xfrm>
          <a:prstGeom prst="rect">
            <a:avLst/>
          </a:prstGeom>
          <a:noFill/>
        </p:spPr>
        <p:txBody>
          <a:bodyPr wrap="square">
            <a:spAutoFit/>
          </a:bodyPr>
          <a:lstStyle/>
          <a:p>
            <a:r>
              <a:rPr lang="en-US" sz="3200" b="1" i="0" dirty="0">
                <a:solidFill>
                  <a:srgbClr val="000000"/>
                </a:solidFill>
                <a:effectLst/>
                <a:latin typeface="Times New Roman" panose="02020603050405020304" pitchFamily="18" charset="0"/>
                <a:cs typeface="Times New Roman" panose="02020603050405020304" pitchFamily="18" charset="0"/>
              </a:rPr>
              <a:t>Subarachnoid hemorrhage results when bleeding occurs between the brain and the membrane that covers the brain (meninges) in the subarachnoid space. This type of hemorrhage is often due to an aneurysm or an arteriovenous malformation (AVM). It can also be caused by trauma.</a:t>
            </a:r>
            <a:endParaRPr lang="en-IN" sz="3200" b="1" dirty="0">
              <a:latin typeface="Times New Roman" panose="02020603050405020304" pitchFamily="18" charset="0"/>
              <a:cs typeface="Times New Roman" panose="02020603050405020304" pitchFamily="18" charset="0"/>
            </a:endParaRPr>
          </a:p>
        </p:txBody>
      </p:sp>
      <p:sp>
        <p:nvSpPr>
          <p:cNvPr id="11" name="object 6">
            <a:extLst>
              <a:ext uri="{FF2B5EF4-FFF2-40B4-BE49-F238E27FC236}">
                <a16:creationId xmlns:a16="http://schemas.microsoft.com/office/drawing/2014/main" xmlns="" id="{19DC765A-30E4-43FE-2288-F46C6B7CC490}"/>
              </a:ext>
            </a:extLst>
          </p:cNvPr>
          <p:cNvSpPr/>
          <p:nvPr/>
        </p:nvSpPr>
        <p:spPr>
          <a:xfrm>
            <a:off x="7989903" y="2659855"/>
            <a:ext cx="3861786" cy="3661045"/>
          </a:xfrm>
          <a:prstGeom prst="rect">
            <a:avLst/>
          </a:prstGeom>
          <a:blipFill>
            <a:blip r:embed="rId2" cstate="print"/>
            <a:stretch>
              <a:fillRect/>
            </a:stretch>
          </a:blipFill>
        </p:spPr>
        <p:txBody>
          <a:bodyPr wrap="square" lIns="0" tIns="0" rIns="0" bIns="0" rtlCol="0"/>
          <a:lstStyle/>
          <a:p>
            <a:endParaRPr dirty="0"/>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15</a:t>
            </a:fld>
            <a:endParaRPr lang="en-IN"/>
          </a:p>
        </p:txBody>
      </p:sp>
    </p:spTree>
    <p:extLst>
      <p:ext uri="{BB962C8B-B14F-4D97-AF65-F5344CB8AC3E}">
        <p14:creationId xmlns:p14="http://schemas.microsoft.com/office/powerpoint/2010/main" val="1325265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A33A3B90-0A4F-726D-B6FE-109091BCBFCE}"/>
              </a:ext>
            </a:extLst>
          </p:cNvPr>
          <p:cNvSpPr txBox="1"/>
          <p:nvPr/>
        </p:nvSpPr>
        <p:spPr>
          <a:xfrm>
            <a:off x="4397188" y="0"/>
            <a:ext cx="3397624" cy="646331"/>
          </a:xfrm>
          <a:prstGeom prst="rect">
            <a:avLst/>
          </a:prstGeom>
          <a:noFill/>
        </p:spPr>
        <p:txBody>
          <a:bodyPr wrap="square" rtlCol="0">
            <a:spAutoFit/>
          </a:bodyPr>
          <a:lstStyle/>
          <a:p>
            <a:r>
              <a:rPr lang="en-IN" sz="3600" b="1" dirty="0">
                <a:latin typeface="Times New Roman" panose="02020603050405020304" pitchFamily="18" charset="0"/>
                <a:cs typeface="Times New Roman" panose="02020603050405020304" pitchFamily="18" charset="0"/>
              </a:rPr>
              <a:t>Cause / Etiology </a:t>
            </a:r>
          </a:p>
        </p:txBody>
      </p:sp>
      <p:sp>
        <p:nvSpPr>
          <p:cNvPr id="6" name="TextBox 5">
            <a:extLst>
              <a:ext uri="{FF2B5EF4-FFF2-40B4-BE49-F238E27FC236}">
                <a16:creationId xmlns:a16="http://schemas.microsoft.com/office/drawing/2014/main" xmlns="" id="{6611187E-24C5-9D22-1B40-95E6FE236F9D}"/>
              </a:ext>
            </a:extLst>
          </p:cNvPr>
          <p:cNvSpPr txBox="1"/>
          <p:nvPr/>
        </p:nvSpPr>
        <p:spPr>
          <a:xfrm>
            <a:off x="1946429" y="2261988"/>
            <a:ext cx="8617998" cy="2554545"/>
          </a:xfrm>
          <a:prstGeom prst="rect">
            <a:avLst/>
          </a:prstGeom>
          <a:noFill/>
        </p:spPr>
        <p:txBody>
          <a:bodyPr wrap="square">
            <a:spAutoFit/>
          </a:bodyPr>
          <a:lstStyle/>
          <a:p>
            <a:pPr marL="457200" indent="-457200" algn="l">
              <a:buFont typeface="Wingdings" panose="05000000000000000000" pitchFamily="2" charset="2"/>
              <a:buChar char="Ø"/>
            </a:pPr>
            <a:r>
              <a:rPr lang="en-US" sz="3200" b="1" i="0" dirty="0">
                <a:effectLst/>
                <a:latin typeface="Times New Roman" panose="02020603050405020304" pitchFamily="18" charset="0"/>
                <a:cs typeface="Times New Roman" panose="02020603050405020304" pitchFamily="18" charset="0"/>
              </a:rPr>
              <a:t>Bleeding from a tangle of blood vessels called an </a:t>
            </a:r>
            <a:r>
              <a:rPr lang="en-US" sz="3200" b="1" i="0" u="none"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arteriovenous malformation (AVM)</a:t>
            </a:r>
            <a:r>
              <a:rPr lang="en-US" sz="3200" b="1" i="0" dirty="0">
                <a:effectLst/>
                <a:latin typeface="Times New Roman" panose="02020603050405020304" pitchFamily="18" charset="0"/>
                <a:cs typeface="Times New Roman" panose="02020603050405020304" pitchFamily="18" charset="0"/>
              </a:rPr>
              <a:t>.</a:t>
            </a:r>
          </a:p>
          <a:p>
            <a:pPr marL="457200" indent="-457200" algn="l">
              <a:buFont typeface="Wingdings" panose="05000000000000000000" pitchFamily="2" charset="2"/>
              <a:buChar char="Ø"/>
            </a:pPr>
            <a:r>
              <a:rPr lang="en-US" sz="3200" b="1" i="0" dirty="0">
                <a:effectLst/>
                <a:latin typeface="Times New Roman" panose="02020603050405020304" pitchFamily="18" charset="0"/>
                <a:cs typeface="Times New Roman" panose="02020603050405020304" pitchFamily="18" charset="0"/>
              </a:rPr>
              <a:t>Bleeding disorders.</a:t>
            </a:r>
          </a:p>
          <a:p>
            <a:pPr marL="457200" indent="-457200" algn="l">
              <a:buFont typeface="Wingdings" panose="05000000000000000000" pitchFamily="2" charset="2"/>
              <a:buChar char="Ø"/>
            </a:pPr>
            <a:r>
              <a:rPr lang="en-US" sz="3200" b="1" i="0" dirty="0">
                <a:effectLst/>
                <a:latin typeface="Times New Roman" panose="02020603050405020304" pitchFamily="18" charset="0"/>
                <a:cs typeface="Times New Roman" panose="02020603050405020304" pitchFamily="18" charset="0"/>
              </a:rPr>
              <a:t>Use of blood thinners.</a:t>
            </a:r>
          </a:p>
          <a:p>
            <a:pPr marL="457200" indent="-457200" algn="l">
              <a:buFont typeface="Wingdings" panose="05000000000000000000" pitchFamily="2" charset="2"/>
              <a:buChar char="Ø"/>
            </a:pPr>
            <a:r>
              <a:rPr lang="en-US" sz="3200" b="1" i="0" dirty="0">
                <a:effectLst/>
                <a:latin typeface="Times New Roman" panose="02020603050405020304" pitchFamily="18" charset="0"/>
                <a:cs typeface="Times New Roman" panose="02020603050405020304" pitchFamily="18" charset="0"/>
              </a:rPr>
              <a:t>Use of cocaine and/or methamphetamine</a:t>
            </a: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16</a:t>
            </a:fld>
            <a:endParaRPr lang="en-IN"/>
          </a:p>
        </p:txBody>
      </p:sp>
    </p:spTree>
    <p:extLst>
      <p:ext uri="{BB962C8B-B14F-4D97-AF65-F5344CB8AC3E}">
        <p14:creationId xmlns:p14="http://schemas.microsoft.com/office/powerpoint/2010/main" val="4224307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593C9A7-C08D-6034-1445-6E82CC8AA436}"/>
              </a:ext>
            </a:extLst>
          </p:cNvPr>
          <p:cNvSpPr txBox="1"/>
          <p:nvPr/>
        </p:nvSpPr>
        <p:spPr>
          <a:xfrm>
            <a:off x="5029201" y="0"/>
            <a:ext cx="2438399" cy="646331"/>
          </a:xfrm>
          <a:prstGeom prst="rect">
            <a:avLst/>
          </a:prstGeom>
          <a:noFill/>
        </p:spPr>
        <p:txBody>
          <a:bodyPr wrap="square" rtlCol="0">
            <a:spAutoFit/>
          </a:bodyPr>
          <a:lstStyle/>
          <a:p>
            <a:r>
              <a:rPr lang="en-IN" sz="3600" b="1" dirty="0">
                <a:latin typeface="Times New Roman" panose="02020603050405020304" pitchFamily="18" charset="0"/>
                <a:cs typeface="Times New Roman" panose="02020603050405020304" pitchFamily="18" charset="0"/>
              </a:rPr>
              <a:t>Risk factor </a:t>
            </a:r>
          </a:p>
        </p:txBody>
      </p:sp>
      <p:sp>
        <p:nvSpPr>
          <p:cNvPr id="7" name="TextBox 6">
            <a:extLst>
              <a:ext uri="{FF2B5EF4-FFF2-40B4-BE49-F238E27FC236}">
                <a16:creationId xmlns:a16="http://schemas.microsoft.com/office/drawing/2014/main" xmlns="" id="{583FA616-0A86-328A-B58A-649F4D4F04D6}"/>
              </a:ext>
            </a:extLst>
          </p:cNvPr>
          <p:cNvSpPr txBox="1"/>
          <p:nvPr/>
        </p:nvSpPr>
        <p:spPr>
          <a:xfrm>
            <a:off x="2796988" y="1816277"/>
            <a:ext cx="6096000" cy="2554545"/>
          </a:xfrm>
          <a:prstGeom prst="rect">
            <a:avLst/>
          </a:prstGeom>
          <a:noFill/>
        </p:spPr>
        <p:txBody>
          <a:bodyPr wrap="square">
            <a:spAutoFit/>
          </a:bodyPr>
          <a:lstStyle/>
          <a:p>
            <a:pPr algn="l">
              <a:buFont typeface="Arial" panose="020B0604020202020204" pitchFamily="34" charset="0"/>
              <a:buChar char="•"/>
            </a:pPr>
            <a:r>
              <a:rPr lang="en-US" sz="3200" b="1" dirty="0">
                <a:solidFill>
                  <a:srgbClr val="212B32"/>
                </a:solidFill>
                <a:latin typeface="Times New Roman" panose="02020603050405020304" pitchFamily="18" charset="0"/>
                <a:cs typeface="Times New Roman" panose="02020603050405020304" pitchFamily="18" charset="0"/>
              </a:rPr>
              <a:t> S</a:t>
            </a:r>
            <a:r>
              <a:rPr lang="en-US" sz="3200" b="1" i="0" dirty="0">
                <a:solidFill>
                  <a:srgbClr val="212B32"/>
                </a:solidFill>
                <a:effectLst/>
                <a:latin typeface="Times New Roman" panose="02020603050405020304" pitchFamily="18" charset="0"/>
                <a:cs typeface="Times New Roman" panose="02020603050405020304" pitchFamily="18" charset="0"/>
              </a:rPr>
              <a:t>moking</a:t>
            </a:r>
          </a:p>
          <a:p>
            <a:pPr algn="l">
              <a:buFont typeface="Arial" panose="020B0604020202020204" pitchFamily="34" charset="0"/>
              <a:buChar char="•"/>
            </a:pPr>
            <a:r>
              <a:rPr lang="en-US" sz="3200" b="1" dirty="0">
                <a:solidFill>
                  <a:srgbClr val="212B32"/>
                </a:solidFill>
                <a:latin typeface="Times New Roman" panose="02020603050405020304" pitchFamily="18" charset="0"/>
                <a:cs typeface="Times New Roman" panose="02020603050405020304" pitchFamily="18" charset="0"/>
              </a:rPr>
              <a:t> High blood pressure </a:t>
            </a:r>
            <a:endParaRPr lang="en-US" sz="3200" b="1" i="0" dirty="0">
              <a:solidFill>
                <a:srgbClr val="212B32"/>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sz="3200" b="1" dirty="0">
                <a:solidFill>
                  <a:srgbClr val="212B32"/>
                </a:solidFill>
                <a:latin typeface="Times New Roman" panose="02020603050405020304" pitchFamily="18" charset="0"/>
                <a:cs typeface="Times New Roman" panose="02020603050405020304" pitchFamily="18" charset="0"/>
              </a:rPr>
              <a:t> E</a:t>
            </a:r>
            <a:r>
              <a:rPr lang="en-US" sz="3200" b="1" i="0" dirty="0">
                <a:solidFill>
                  <a:srgbClr val="212B32"/>
                </a:solidFill>
                <a:effectLst/>
                <a:latin typeface="Times New Roman" panose="02020603050405020304" pitchFamily="18" charset="0"/>
                <a:cs typeface="Times New Roman" panose="02020603050405020304" pitchFamily="18" charset="0"/>
              </a:rPr>
              <a:t>xcessive alcohol consumption</a:t>
            </a:r>
          </a:p>
          <a:p>
            <a:pPr algn="l">
              <a:buFont typeface="Arial" panose="020B0604020202020204" pitchFamily="34" charset="0"/>
              <a:buChar char="•"/>
            </a:pPr>
            <a:r>
              <a:rPr lang="en-US" sz="3200" b="1" dirty="0">
                <a:solidFill>
                  <a:srgbClr val="212B32"/>
                </a:solidFill>
                <a:latin typeface="Times New Roman" panose="02020603050405020304" pitchFamily="18" charset="0"/>
                <a:cs typeface="Times New Roman" panose="02020603050405020304" pitchFamily="18" charset="0"/>
              </a:rPr>
              <a:t> A</a:t>
            </a:r>
            <a:r>
              <a:rPr lang="en-US" sz="3200" b="1" i="0" dirty="0">
                <a:solidFill>
                  <a:srgbClr val="212B32"/>
                </a:solidFill>
                <a:effectLst/>
                <a:latin typeface="Times New Roman" panose="02020603050405020304" pitchFamily="18" charset="0"/>
                <a:cs typeface="Times New Roman" panose="02020603050405020304" pitchFamily="18" charset="0"/>
              </a:rPr>
              <a:t> family history of the condition</a:t>
            </a:r>
          </a:p>
          <a:p>
            <a:pPr algn="l">
              <a:buFont typeface="Arial" panose="020B0604020202020204" pitchFamily="34" charset="0"/>
              <a:buChar char="•"/>
            </a:pPr>
            <a:r>
              <a:rPr lang="en-US" sz="3200" b="1" dirty="0">
                <a:solidFill>
                  <a:srgbClr val="212B32"/>
                </a:solidFill>
                <a:latin typeface="Times New Roman" panose="02020603050405020304" pitchFamily="18" charset="0"/>
                <a:cs typeface="Times New Roman" panose="02020603050405020304" pitchFamily="18" charset="0"/>
              </a:rPr>
              <a:t> S</a:t>
            </a:r>
            <a:r>
              <a:rPr lang="en-US" sz="3200" b="1" i="0" dirty="0">
                <a:solidFill>
                  <a:srgbClr val="212B32"/>
                </a:solidFill>
                <a:effectLst/>
                <a:latin typeface="Times New Roman" panose="02020603050405020304" pitchFamily="18" charset="0"/>
                <a:cs typeface="Times New Roman" panose="02020603050405020304" pitchFamily="18" charset="0"/>
              </a:rPr>
              <a:t>evere head injury</a:t>
            </a: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17</a:t>
            </a:fld>
            <a:endParaRPr lang="en-IN"/>
          </a:p>
        </p:txBody>
      </p:sp>
    </p:spTree>
    <p:extLst>
      <p:ext uri="{BB962C8B-B14F-4D97-AF65-F5344CB8AC3E}">
        <p14:creationId xmlns:p14="http://schemas.microsoft.com/office/powerpoint/2010/main" val="2564157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7FF2F030-CCE0-685F-C1F0-09B49C6D9BAD}"/>
              </a:ext>
            </a:extLst>
          </p:cNvPr>
          <p:cNvSpPr txBox="1"/>
          <p:nvPr/>
        </p:nvSpPr>
        <p:spPr>
          <a:xfrm>
            <a:off x="1255059" y="1327532"/>
            <a:ext cx="10632142" cy="4860305"/>
          </a:xfrm>
          <a:prstGeom prst="rect">
            <a:avLst/>
          </a:prstGeom>
          <a:noFill/>
        </p:spPr>
        <p:txBody>
          <a:bodyPr wrap="square">
            <a:spAutoFit/>
          </a:bodyPr>
          <a:lstStyle/>
          <a:p>
            <a:pPr marL="368300" indent="-342900">
              <a:lnSpc>
                <a:spcPct val="100000"/>
              </a:lnSpc>
              <a:spcBef>
                <a:spcPts val="100"/>
              </a:spcBef>
              <a:buClr>
                <a:srgbClr val="212167"/>
              </a:buClr>
              <a:buFont typeface="Wingdings" panose="05000000000000000000" pitchFamily="2" charset="2"/>
              <a:buChar char="q"/>
              <a:tabLst>
                <a:tab pos="368300" algn="l"/>
              </a:tabLst>
            </a:pPr>
            <a:r>
              <a:rPr lang="en-IN" sz="2800" b="1" spc="-5" dirty="0">
                <a:latin typeface="Times New Roman" panose="02020603050405020304" pitchFamily="18" charset="0"/>
                <a:cs typeface="Times New Roman" panose="02020603050405020304" pitchFamily="18" charset="0"/>
              </a:rPr>
              <a:t>Severe headache</a:t>
            </a:r>
            <a:endParaRPr lang="en-IN" sz="2800" b="1" dirty="0">
              <a:latin typeface="Times New Roman" panose="02020603050405020304" pitchFamily="18" charset="0"/>
              <a:cs typeface="Times New Roman" panose="02020603050405020304" pitchFamily="18" charset="0"/>
            </a:endParaRPr>
          </a:p>
          <a:p>
            <a:pPr marL="368300" indent="-342900">
              <a:lnSpc>
                <a:spcPct val="100000"/>
              </a:lnSpc>
              <a:spcBef>
                <a:spcPts val="2370"/>
              </a:spcBef>
              <a:buClr>
                <a:srgbClr val="212167"/>
              </a:buClr>
              <a:buFont typeface="Wingdings" panose="05000000000000000000" pitchFamily="2" charset="2"/>
              <a:buChar char="q"/>
              <a:tabLst>
                <a:tab pos="368300" algn="l"/>
              </a:tabLst>
            </a:pPr>
            <a:r>
              <a:rPr lang="en-IN" sz="2800" b="1" spc="-5" dirty="0">
                <a:latin typeface="Times New Roman" panose="02020603050405020304" pitchFamily="18" charset="0"/>
                <a:cs typeface="Times New Roman" panose="02020603050405020304" pitchFamily="18" charset="0"/>
              </a:rPr>
              <a:t>Loss </a:t>
            </a:r>
            <a:r>
              <a:rPr lang="en-IN" sz="2800" b="1" dirty="0">
                <a:latin typeface="Times New Roman" panose="02020603050405020304" pitchFamily="18" charset="0"/>
                <a:cs typeface="Times New Roman" panose="02020603050405020304" pitchFamily="18" charset="0"/>
              </a:rPr>
              <a:t>of</a:t>
            </a:r>
            <a:r>
              <a:rPr lang="en-IN" sz="2800" b="1" spc="-20" dirty="0">
                <a:latin typeface="Times New Roman" panose="02020603050405020304" pitchFamily="18" charset="0"/>
                <a:cs typeface="Times New Roman" panose="02020603050405020304" pitchFamily="18" charset="0"/>
              </a:rPr>
              <a:t> </a:t>
            </a:r>
            <a:r>
              <a:rPr lang="en-IN" sz="2800" b="1" spc="-5" dirty="0">
                <a:latin typeface="Times New Roman" panose="02020603050405020304" pitchFamily="18" charset="0"/>
                <a:cs typeface="Times New Roman" panose="02020603050405020304" pitchFamily="18" charset="0"/>
              </a:rPr>
              <a:t>consciousness</a:t>
            </a:r>
            <a:endParaRPr lang="en-IN" sz="2800" b="1" dirty="0">
              <a:latin typeface="Times New Roman" panose="02020603050405020304" pitchFamily="18" charset="0"/>
              <a:cs typeface="Times New Roman" panose="02020603050405020304" pitchFamily="18" charset="0"/>
            </a:endParaRPr>
          </a:p>
          <a:p>
            <a:pPr marL="367665" marR="33655" indent="-342900">
              <a:lnSpc>
                <a:spcPct val="149700"/>
              </a:lnSpc>
              <a:spcBef>
                <a:spcPts val="710"/>
              </a:spcBef>
              <a:buClr>
                <a:srgbClr val="212167"/>
              </a:buClr>
              <a:buFont typeface="Wingdings" panose="05000000000000000000" pitchFamily="2" charset="2"/>
              <a:buChar char="q"/>
              <a:tabLst>
                <a:tab pos="368300" algn="l"/>
              </a:tabLst>
            </a:pPr>
            <a:r>
              <a:rPr lang="en-IN" sz="2800" b="1" spc="-5" dirty="0">
                <a:latin typeface="Times New Roman" panose="02020603050405020304" pitchFamily="18" charset="0"/>
                <a:cs typeface="Times New Roman" panose="02020603050405020304" pitchFamily="18" charset="0"/>
              </a:rPr>
              <a:t>Meningeal syndrome (neck stiffness, Kernig’s </a:t>
            </a:r>
            <a:r>
              <a:rPr lang="en-IN" sz="2800" b="1" dirty="0">
                <a:latin typeface="Times New Roman" panose="02020603050405020304" pitchFamily="18" charset="0"/>
                <a:cs typeface="Times New Roman" panose="02020603050405020304" pitchFamily="18" charset="0"/>
              </a:rPr>
              <a:t>sign,  </a:t>
            </a:r>
            <a:r>
              <a:rPr lang="en-IN" sz="2800" b="1" spc="-5" dirty="0">
                <a:latin typeface="Times New Roman" panose="02020603050405020304" pitchFamily="18" charset="0"/>
                <a:cs typeface="Times New Roman" panose="02020603050405020304" pitchFamily="18" charset="0"/>
              </a:rPr>
              <a:t>nausea, vomiting,</a:t>
            </a:r>
            <a:r>
              <a:rPr lang="en-IN" sz="2800" b="1" spc="-30" dirty="0">
                <a:latin typeface="Times New Roman" panose="02020603050405020304" pitchFamily="18" charset="0"/>
                <a:cs typeface="Times New Roman" panose="02020603050405020304" pitchFamily="18" charset="0"/>
              </a:rPr>
              <a:t> </a:t>
            </a:r>
            <a:r>
              <a:rPr lang="en-IN" sz="2800" b="1" dirty="0">
                <a:latin typeface="Times New Roman" panose="02020603050405020304" pitchFamily="18" charset="0"/>
                <a:cs typeface="Times New Roman" panose="02020603050405020304" pitchFamily="18" charset="0"/>
              </a:rPr>
              <a:t>photophobia)</a:t>
            </a:r>
          </a:p>
          <a:p>
            <a:pPr marL="368300" indent="-342900">
              <a:lnSpc>
                <a:spcPct val="100000"/>
              </a:lnSpc>
              <a:spcBef>
                <a:spcPts val="2380"/>
              </a:spcBef>
              <a:buFont typeface="Wingdings" panose="05000000000000000000" pitchFamily="2" charset="2"/>
              <a:buChar char="q"/>
              <a:tabLst>
                <a:tab pos="368300" algn="l"/>
              </a:tabLst>
            </a:pPr>
            <a:r>
              <a:rPr lang="en-IN" sz="2800" b="1" spc="-5" dirty="0">
                <a:latin typeface="Times New Roman" panose="02020603050405020304" pitchFamily="18" charset="0"/>
                <a:cs typeface="Times New Roman" panose="02020603050405020304" pitchFamily="18" charset="0"/>
              </a:rPr>
              <a:t>Epileptic</a:t>
            </a:r>
            <a:r>
              <a:rPr lang="en-IN" sz="2800" b="1" spc="-20" dirty="0">
                <a:latin typeface="Times New Roman" panose="02020603050405020304" pitchFamily="18" charset="0"/>
                <a:cs typeface="Times New Roman" panose="02020603050405020304" pitchFamily="18" charset="0"/>
              </a:rPr>
              <a:t> </a:t>
            </a:r>
            <a:r>
              <a:rPr lang="en-IN" sz="2800" b="1" spc="-5" dirty="0">
                <a:latin typeface="Times New Roman" panose="02020603050405020304" pitchFamily="18" charset="0"/>
                <a:cs typeface="Times New Roman" panose="02020603050405020304" pitchFamily="18" charset="0"/>
              </a:rPr>
              <a:t>seizure</a:t>
            </a:r>
            <a:endParaRPr lang="en-IN" sz="2800" b="1" dirty="0">
              <a:latin typeface="Times New Roman" panose="02020603050405020304" pitchFamily="18" charset="0"/>
              <a:cs typeface="Times New Roman" panose="02020603050405020304" pitchFamily="18" charset="0"/>
            </a:endParaRPr>
          </a:p>
          <a:p>
            <a:pPr marL="368300" indent="-342900">
              <a:lnSpc>
                <a:spcPct val="100000"/>
              </a:lnSpc>
              <a:spcBef>
                <a:spcPts val="2370"/>
              </a:spcBef>
              <a:buFont typeface="Wingdings" panose="05000000000000000000" pitchFamily="2" charset="2"/>
              <a:buChar char="q"/>
              <a:tabLst>
                <a:tab pos="368300" algn="l"/>
              </a:tabLst>
            </a:pPr>
            <a:r>
              <a:rPr lang="en-IN" sz="2800" b="1" spc="-5" dirty="0">
                <a:latin typeface="Times New Roman" panose="02020603050405020304" pitchFamily="18" charset="0"/>
                <a:cs typeface="Times New Roman" panose="02020603050405020304" pitchFamily="18" charset="0"/>
              </a:rPr>
              <a:t>Psychomotor</a:t>
            </a:r>
            <a:r>
              <a:rPr lang="en-IN" sz="2800" b="1" spc="-15" dirty="0">
                <a:latin typeface="Times New Roman" panose="02020603050405020304" pitchFamily="18" charset="0"/>
                <a:cs typeface="Times New Roman" panose="02020603050405020304" pitchFamily="18" charset="0"/>
              </a:rPr>
              <a:t> </a:t>
            </a:r>
            <a:r>
              <a:rPr lang="en-IN" sz="2800" b="1" spc="-5" dirty="0">
                <a:latin typeface="Times New Roman" panose="02020603050405020304" pitchFamily="18" charset="0"/>
                <a:cs typeface="Times New Roman" panose="02020603050405020304" pitchFamily="18" charset="0"/>
              </a:rPr>
              <a:t>excitation</a:t>
            </a:r>
            <a:endParaRPr lang="en-IN" sz="2800" b="1" dirty="0">
              <a:latin typeface="Times New Roman" panose="02020603050405020304" pitchFamily="18" charset="0"/>
              <a:cs typeface="Times New Roman" panose="02020603050405020304" pitchFamily="18" charset="0"/>
            </a:endParaRPr>
          </a:p>
          <a:p>
            <a:pPr marL="368300" indent="-342900">
              <a:lnSpc>
                <a:spcPct val="100000"/>
              </a:lnSpc>
              <a:spcBef>
                <a:spcPts val="2380"/>
              </a:spcBef>
              <a:buFont typeface="Wingdings" panose="05000000000000000000" pitchFamily="2" charset="2"/>
              <a:buChar char="q"/>
              <a:tabLst>
                <a:tab pos="368300" algn="l"/>
              </a:tabLst>
            </a:pPr>
            <a:r>
              <a:rPr lang="en-IN" sz="2800" b="1" spc="-5" dirty="0">
                <a:latin typeface="Times New Roman" panose="02020603050405020304" pitchFamily="18" charset="0"/>
                <a:cs typeface="Times New Roman" panose="02020603050405020304" pitchFamily="18" charset="0"/>
              </a:rPr>
              <a:t>“Reactive hypertension”, hyperthermia,</a:t>
            </a:r>
            <a:r>
              <a:rPr lang="en-IN" sz="2800" b="1" spc="10" dirty="0">
                <a:latin typeface="Times New Roman" panose="02020603050405020304" pitchFamily="18" charset="0"/>
                <a:cs typeface="Times New Roman" panose="02020603050405020304" pitchFamily="18" charset="0"/>
              </a:rPr>
              <a:t> </a:t>
            </a:r>
            <a:r>
              <a:rPr lang="en-IN" sz="2800" b="1" spc="-5" dirty="0">
                <a:latin typeface="Times New Roman" panose="02020603050405020304" pitchFamily="18" charset="0"/>
                <a:cs typeface="Times New Roman" panose="02020603050405020304" pitchFamily="18" charset="0"/>
              </a:rPr>
              <a:t>tachycardia</a:t>
            </a:r>
            <a:endParaRPr lang="en-IN" sz="2800"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209CEE0B-285F-DE3D-38A2-6AD79F3E84DC}"/>
              </a:ext>
            </a:extLst>
          </p:cNvPr>
          <p:cNvSpPr txBox="1"/>
          <p:nvPr/>
        </p:nvSpPr>
        <p:spPr>
          <a:xfrm>
            <a:off x="4182035" y="0"/>
            <a:ext cx="3827929" cy="584775"/>
          </a:xfrm>
          <a:prstGeom prst="rect">
            <a:avLst/>
          </a:prstGeom>
          <a:noFill/>
        </p:spPr>
        <p:txBody>
          <a:bodyPr wrap="square" rtlCol="0">
            <a:spAutoFit/>
          </a:bodyPr>
          <a:lstStyle/>
          <a:p>
            <a:r>
              <a:rPr lang="en-IN" sz="3200" b="1" dirty="0">
                <a:latin typeface="Times New Roman" panose="02020603050405020304" pitchFamily="18" charset="0"/>
                <a:cs typeface="Times New Roman" panose="02020603050405020304" pitchFamily="18" charset="0"/>
              </a:rPr>
              <a:t>Sings and symptoms </a:t>
            </a: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18</a:t>
            </a:fld>
            <a:endParaRPr lang="en-IN"/>
          </a:p>
        </p:txBody>
      </p:sp>
    </p:spTree>
    <p:extLst>
      <p:ext uri="{BB962C8B-B14F-4D97-AF65-F5344CB8AC3E}">
        <p14:creationId xmlns:p14="http://schemas.microsoft.com/office/powerpoint/2010/main" val="627146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94A67D7-67F5-6F2A-72CA-67314ADBE4AD}"/>
              </a:ext>
            </a:extLst>
          </p:cNvPr>
          <p:cNvSpPr txBox="1"/>
          <p:nvPr/>
        </p:nvSpPr>
        <p:spPr>
          <a:xfrm>
            <a:off x="5253318" y="0"/>
            <a:ext cx="2160494" cy="646331"/>
          </a:xfrm>
          <a:prstGeom prst="rect">
            <a:avLst/>
          </a:prstGeom>
          <a:noFill/>
        </p:spPr>
        <p:txBody>
          <a:bodyPr wrap="square" rtlCol="0">
            <a:spAutoFit/>
          </a:bodyPr>
          <a:lstStyle/>
          <a:p>
            <a:r>
              <a:rPr lang="en-IN" sz="3600" b="1" dirty="0">
                <a:latin typeface="Times New Roman" panose="02020603050405020304" pitchFamily="18" charset="0"/>
                <a:cs typeface="Times New Roman" panose="02020603050405020304" pitchFamily="18" charset="0"/>
              </a:rPr>
              <a:t>Diagnosis</a:t>
            </a:r>
            <a:r>
              <a:rPr lang="en-IN" dirty="0"/>
              <a:t> </a:t>
            </a:r>
          </a:p>
        </p:txBody>
      </p:sp>
      <p:sp>
        <p:nvSpPr>
          <p:cNvPr id="8" name="TextBox 7">
            <a:extLst>
              <a:ext uri="{FF2B5EF4-FFF2-40B4-BE49-F238E27FC236}">
                <a16:creationId xmlns:a16="http://schemas.microsoft.com/office/drawing/2014/main" xmlns="" id="{4C073E7E-B923-919C-D91F-87AE05B68E89}"/>
              </a:ext>
            </a:extLst>
          </p:cNvPr>
          <p:cNvSpPr txBox="1"/>
          <p:nvPr/>
        </p:nvSpPr>
        <p:spPr>
          <a:xfrm>
            <a:off x="1425388" y="2154541"/>
            <a:ext cx="10192870" cy="1774845"/>
          </a:xfrm>
          <a:prstGeom prst="rect">
            <a:avLst/>
          </a:prstGeom>
          <a:noFill/>
        </p:spPr>
        <p:txBody>
          <a:bodyPr wrap="square">
            <a:spAutoFit/>
          </a:bodyPr>
          <a:lstStyle/>
          <a:p>
            <a:pPr marL="311150" indent="-285750">
              <a:lnSpc>
                <a:spcPct val="100000"/>
              </a:lnSpc>
              <a:spcBef>
                <a:spcPts val="890"/>
              </a:spcBef>
              <a:buFont typeface="Wingdings" panose="05000000000000000000" pitchFamily="2" charset="2"/>
              <a:buChar char="Ø"/>
            </a:pPr>
            <a:r>
              <a:rPr lang="en-IN" sz="3200" b="1" spc="135" dirty="0">
                <a:latin typeface="Times New Roman" panose="02020603050405020304" pitchFamily="18" charset="0"/>
                <a:cs typeface="Times New Roman" panose="02020603050405020304" pitchFamily="18" charset="0"/>
              </a:rPr>
              <a:t>CT</a:t>
            </a:r>
            <a:r>
              <a:rPr lang="en-IN" sz="3200" b="1" spc="-15" dirty="0">
                <a:latin typeface="Times New Roman" panose="02020603050405020304" pitchFamily="18" charset="0"/>
                <a:cs typeface="Times New Roman" panose="02020603050405020304" pitchFamily="18" charset="0"/>
              </a:rPr>
              <a:t> </a:t>
            </a:r>
            <a:r>
              <a:rPr lang="en-IN" sz="3200" b="1" dirty="0">
                <a:latin typeface="Times New Roman" panose="02020603050405020304" pitchFamily="18" charset="0"/>
                <a:cs typeface="Times New Roman" panose="02020603050405020304" pitchFamily="18" charset="0"/>
              </a:rPr>
              <a:t>scan</a:t>
            </a:r>
          </a:p>
          <a:p>
            <a:pPr marL="311150" indent="-285750">
              <a:lnSpc>
                <a:spcPct val="100000"/>
              </a:lnSpc>
              <a:spcBef>
                <a:spcPts val="790"/>
              </a:spcBef>
              <a:buFont typeface="Wingdings" panose="05000000000000000000" pitchFamily="2" charset="2"/>
              <a:buChar char="Ø"/>
            </a:pPr>
            <a:r>
              <a:rPr lang="en-IN" sz="3200" b="1" spc="55" dirty="0">
                <a:latin typeface="Times New Roman" panose="02020603050405020304" pitchFamily="18" charset="0"/>
                <a:cs typeface="Times New Roman" panose="02020603050405020304" pitchFamily="18" charset="0"/>
              </a:rPr>
              <a:t>Lumbar</a:t>
            </a:r>
            <a:r>
              <a:rPr lang="en-IN" sz="3200" b="1" spc="-5" dirty="0">
                <a:latin typeface="Times New Roman" panose="02020603050405020304" pitchFamily="18" charset="0"/>
                <a:cs typeface="Times New Roman" panose="02020603050405020304" pitchFamily="18" charset="0"/>
              </a:rPr>
              <a:t> </a:t>
            </a:r>
            <a:r>
              <a:rPr lang="en-IN" sz="3200" b="1" dirty="0">
                <a:latin typeface="Times New Roman" panose="02020603050405020304" pitchFamily="18" charset="0"/>
                <a:cs typeface="Times New Roman" panose="02020603050405020304" pitchFamily="18" charset="0"/>
              </a:rPr>
              <a:t>puncture</a:t>
            </a:r>
          </a:p>
          <a:p>
            <a:pPr marL="311150" indent="-285750">
              <a:lnSpc>
                <a:spcPct val="100000"/>
              </a:lnSpc>
              <a:spcBef>
                <a:spcPts val="790"/>
              </a:spcBef>
              <a:buFont typeface="Wingdings" panose="05000000000000000000" pitchFamily="2" charset="2"/>
              <a:buChar char="Ø"/>
            </a:pPr>
            <a:r>
              <a:rPr lang="en-IN" sz="3200" b="1" spc="25" dirty="0">
                <a:latin typeface="Times New Roman" panose="02020603050405020304" pitchFamily="18" charset="0"/>
                <a:cs typeface="Times New Roman" panose="02020603050405020304" pitchFamily="18" charset="0"/>
              </a:rPr>
              <a:t>MR-angiography </a:t>
            </a:r>
            <a:r>
              <a:rPr lang="en-IN" sz="3200" b="1" dirty="0">
                <a:latin typeface="Times New Roman" panose="02020603050405020304" pitchFamily="18" charset="0"/>
                <a:cs typeface="Times New Roman" panose="02020603050405020304" pitchFamily="18" charset="0"/>
              </a:rPr>
              <a:t>or contrast cerebral  </a:t>
            </a:r>
            <a:r>
              <a:rPr lang="az-Cyrl-AZ" sz="3200" b="1" dirty="0">
                <a:latin typeface="Times New Roman" panose="02020603050405020304" pitchFamily="18" charset="0"/>
                <a:cs typeface="Times New Roman" panose="02020603050405020304" pitchFamily="18" charset="0"/>
              </a:rPr>
              <a:t>а</a:t>
            </a:r>
            <a:r>
              <a:rPr lang="en-IN" sz="3200" b="1" dirty="0" err="1">
                <a:latin typeface="Times New Roman" panose="02020603050405020304" pitchFamily="18" charset="0"/>
                <a:cs typeface="Times New Roman" panose="02020603050405020304" pitchFamily="18" charset="0"/>
              </a:rPr>
              <a:t>ngiography</a:t>
            </a:r>
            <a:endParaRPr lang="en-IN" sz="3200" b="1"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19</a:t>
            </a:fld>
            <a:endParaRPr lang="en-IN"/>
          </a:p>
        </p:txBody>
      </p:sp>
    </p:spTree>
    <p:extLst>
      <p:ext uri="{BB962C8B-B14F-4D97-AF65-F5344CB8AC3E}">
        <p14:creationId xmlns:p14="http://schemas.microsoft.com/office/powerpoint/2010/main" val="2307048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1170CA3B-93C8-9CCA-A323-6FB7377C3D29}"/>
              </a:ext>
            </a:extLst>
          </p:cNvPr>
          <p:cNvSpPr txBox="1"/>
          <p:nvPr/>
        </p:nvSpPr>
        <p:spPr>
          <a:xfrm>
            <a:off x="4796117" y="0"/>
            <a:ext cx="3030070" cy="646331"/>
          </a:xfrm>
          <a:prstGeom prst="rect">
            <a:avLst/>
          </a:prstGeom>
          <a:noFill/>
        </p:spPr>
        <p:txBody>
          <a:bodyPr wrap="square" rtlCol="0">
            <a:spAutoFit/>
          </a:bodyPr>
          <a:lstStyle/>
          <a:p>
            <a:r>
              <a:rPr lang="en-IN" sz="3600" b="1" dirty="0">
                <a:latin typeface="Times New Roman" panose="02020603050405020304" pitchFamily="18" charset="0"/>
                <a:cs typeface="Times New Roman" panose="02020603050405020304" pitchFamily="18" charset="0"/>
              </a:rPr>
              <a:t>Management </a:t>
            </a:r>
          </a:p>
        </p:txBody>
      </p:sp>
      <p:graphicFrame>
        <p:nvGraphicFramePr>
          <p:cNvPr id="6" name="Table 5">
            <a:extLst>
              <a:ext uri="{FF2B5EF4-FFF2-40B4-BE49-F238E27FC236}">
                <a16:creationId xmlns:a16="http://schemas.microsoft.com/office/drawing/2014/main" xmlns="" id="{125848DA-DD86-41A1-6D0B-86BEFEFE564A}"/>
              </a:ext>
            </a:extLst>
          </p:cNvPr>
          <p:cNvGraphicFramePr>
            <a:graphicFrameLocks noGrp="1"/>
          </p:cNvGraphicFramePr>
          <p:nvPr>
            <p:extLst>
              <p:ext uri="{D42A27DB-BD31-4B8C-83A1-F6EECF244321}">
                <p14:modId xmlns:p14="http://schemas.microsoft.com/office/powerpoint/2010/main" val="4117240141"/>
              </p:ext>
            </p:extLst>
          </p:nvPr>
        </p:nvGraphicFramePr>
        <p:xfrm>
          <a:off x="1242519" y="1053267"/>
          <a:ext cx="10227430" cy="5443280"/>
        </p:xfrm>
        <a:graphic>
          <a:graphicData uri="http://schemas.openxmlformats.org/drawingml/2006/table">
            <a:tbl>
              <a:tblPr/>
              <a:tblGrid>
                <a:gridCol w="2045486">
                  <a:extLst>
                    <a:ext uri="{9D8B030D-6E8A-4147-A177-3AD203B41FA5}">
                      <a16:colId xmlns:a16="http://schemas.microsoft.com/office/drawing/2014/main" xmlns="" val="2163161903"/>
                    </a:ext>
                  </a:extLst>
                </a:gridCol>
                <a:gridCol w="2045486">
                  <a:extLst>
                    <a:ext uri="{9D8B030D-6E8A-4147-A177-3AD203B41FA5}">
                      <a16:colId xmlns:a16="http://schemas.microsoft.com/office/drawing/2014/main" xmlns="" val="2007185296"/>
                    </a:ext>
                  </a:extLst>
                </a:gridCol>
                <a:gridCol w="2045486">
                  <a:extLst>
                    <a:ext uri="{9D8B030D-6E8A-4147-A177-3AD203B41FA5}">
                      <a16:colId xmlns:a16="http://schemas.microsoft.com/office/drawing/2014/main" xmlns="" val="4015595811"/>
                    </a:ext>
                  </a:extLst>
                </a:gridCol>
                <a:gridCol w="2045486">
                  <a:extLst>
                    <a:ext uri="{9D8B030D-6E8A-4147-A177-3AD203B41FA5}">
                      <a16:colId xmlns:a16="http://schemas.microsoft.com/office/drawing/2014/main" xmlns="" val="481974418"/>
                    </a:ext>
                  </a:extLst>
                </a:gridCol>
                <a:gridCol w="2045486">
                  <a:extLst>
                    <a:ext uri="{9D8B030D-6E8A-4147-A177-3AD203B41FA5}">
                      <a16:colId xmlns:a16="http://schemas.microsoft.com/office/drawing/2014/main" xmlns="" val="2956200589"/>
                    </a:ext>
                  </a:extLst>
                </a:gridCol>
              </a:tblGrid>
              <a:tr h="1312126">
                <a:tc>
                  <a:txBody>
                    <a:bodyPr/>
                    <a:lstStyle/>
                    <a:p>
                      <a:pPr algn="ctr" fontAlgn="ctr"/>
                      <a:r>
                        <a:rPr lang="en-IN" sz="1400" b="1">
                          <a:effectLst/>
                          <a:latin typeface="Times New Roman" panose="02020603050405020304" pitchFamily="18" charset="0"/>
                          <a:cs typeface="Times New Roman" panose="02020603050405020304" pitchFamily="18" charset="0"/>
                        </a:rPr>
                        <a:t>Nimodipine</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1270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Calcium Channel Blockers</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1270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US" sz="1400" b="1">
                          <a:effectLst/>
                          <a:latin typeface="Times New Roman" panose="02020603050405020304" pitchFamily="18" charset="0"/>
                          <a:cs typeface="Times New Roman" panose="02020603050405020304" pitchFamily="18" charset="0"/>
                        </a:rPr>
                        <a:t>- Blocks voltage-gated L-type calcium channels in their inactive conformation to prevent vasoconstriction</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1270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Oral/Intra-arterial/Intravenous</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1270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Cerebral Vasospasm</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1270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extLst>
                  <a:ext uri="{0D108BD9-81ED-4DB2-BD59-A6C34878D82A}">
                    <a16:rowId xmlns:a16="http://schemas.microsoft.com/office/drawing/2014/main" xmlns="" val="3157972258"/>
                  </a:ext>
                </a:extLst>
              </a:tr>
              <a:tr h="1669978">
                <a:tc>
                  <a:txBody>
                    <a:bodyPr/>
                    <a:lstStyle/>
                    <a:p>
                      <a:pPr algn="ctr" fontAlgn="ctr"/>
                      <a:r>
                        <a:rPr lang="en-IN" sz="1400" b="1">
                          <a:effectLst/>
                          <a:latin typeface="Times New Roman" panose="02020603050405020304" pitchFamily="18" charset="0"/>
                          <a:cs typeface="Times New Roman" panose="02020603050405020304" pitchFamily="18" charset="0"/>
                        </a:rPr>
                        <a:t>Nicardipine</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Calcium Channel Blockers</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US" sz="1400" b="1">
                          <a:effectLst/>
                          <a:latin typeface="Times New Roman" panose="02020603050405020304" pitchFamily="18" charset="0"/>
                          <a:cs typeface="Times New Roman" panose="02020603050405020304" pitchFamily="18" charset="0"/>
                        </a:rPr>
                        <a:t>- Inhibits transmembrane influx of calcium ions into cardiac muscle and smooth muscle</a:t>
                      </a:r>
                      <a:br>
                        <a:rPr lang="en-US" sz="1400" b="1">
                          <a:effectLst/>
                          <a:latin typeface="Times New Roman" panose="02020603050405020304" pitchFamily="18" charset="0"/>
                          <a:cs typeface="Times New Roman" panose="02020603050405020304" pitchFamily="18" charset="0"/>
                        </a:rPr>
                      </a:br>
                      <a:r>
                        <a:rPr lang="en-US" sz="1400" b="1">
                          <a:effectLst/>
                          <a:latin typeface="Times New Roman" panose="02020603050405020304" pitchFamily="18" charset="0"/>
                          <a:cs typeface="Times New Roman" panose="02020603050405020304" pitchFamily="18" charset="0"/>
                        </a:rPr>
                        <a:t>- Does not change serum calcium concentration</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Intravenous/Intra-arterial</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Cerebral Vasospasm</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extLst>
                  <a:ext uri="{0D108BD9-81ED-4DB2-BD59-A6C34878D82A}">
                    <a16:rowId xmlns:a16="http://schemas.microsoft.com/office/drawing/2014/main" xmlns="" val="611173913"/>
                  </a:ext>
                </a:extLst>
              </a:tr>
              <a:tr h="1133200">
                <a:tc>
                  <a:txBody>
                    <a:bodyPr/>
                    <a:lstStyle/>
                    <a:p>
                      <a:pPr algn="ctr" fontAlgn="ctr"/>
                      <a:r>
                        <a:rPr lang="en-IN" sz="1400" b="1">
                          <a:effectLst/>
                          <a:latin typeface="Times New Roman" panose="02020603050405020304" pitchFamily="18" charset="0"/>
                          <a:cs typeface="Times New Roman" panose="02020603050405020304" pitchFamily="18" charset="0"/>
                        </a:rPr>
                        <a:t>Fasudil</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Vasodilator</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US" sz="1400" b="1">
                          <a:effectLst/>
                          <a:latin typeface="Times New Roman" panose="02020603050405020304" pitchFamily="18" charset="0"/>
                          <a:cs typeface="Times New Roman" panose="02020603050405020304" pitchFamily="18" charset="0"/>
                        </a:rPr>
                        <a:t>- Improved coronary vasodilation</a:t>
                      </a:r>
                      <a:br>
                        <a:rPr lang="en-US" sz="1400" b="1">
                          <a:effectLst/>
                          <a:latin typeface="Times New Roman" panose="02020603050405020304" pitchFamily="18" charset="0"/>
                          <a:cs typeface="Times New Roman" panose="02020603050405020304" pitchFamily="18" charset="0"/>
                        </a:rPr>
                      </a:br>
                      <a:r>
                        <a:rPr lang="en-US" sz="1400" b="1">
                          <a:effectLst/>
                          <a:latin typeface="Times New Roman" panose="02020603050405020304" pitchFamily="18" charset="0"/>
                          <a:cs typeface="Times New Roman" panose="02020603050405020304" pitchFamily="18" charset="0"/>
                        </a:rPr>
                        <a:t>- Inhibition of oxidative stress</a:t>
                      </a:r>
                      <a:br>
                        <a:rPr lang="en-US" sz="1400" b="1">
                          <a:effectLst/>
                          <a:latin typeface="Times New Roman" panose="02020603050405020304" pitchFamily="18" charset="0"/>
                          <a:cs typeface="Times New Roman" panose="02020603050405020304" pitchFamily="18" charset="0"/>
                        </a:rPr>
                      </a:br>
                      <a:r>
                        <a:rPr lang="en-US" sz="1400" b="1">
                          <a:effectLst/>
                          <a:latin typeface="Times New Roman" panose="02020603050405020304" pitchFamily="18" charset="0"/>
                          <a:cs typeface="Times New Roman" panose="02020603050405020304" pitchFamily="18" charset="0"/>
                        </a:rPr>
                        <a:t>- Increased angiogenesis</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Intravenous/Intra-arterial</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Cerebral Vasospasm</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extLst>
                  <a:ext uri="{0D108BD9-81ED-4DB2-BD59-A6C34878D82A}">
                    <a16:rowId xmlns:a16="http://schemas.microsoft.com/office/drawing/2014/main" xmlns="" val="3899881836"/>
                  </a:ext>
                </a:extLst>
              </a:tr>
              <a:tr h="1312126">
                <a:tc>
                  <a:txBody>
                    <a:bodyPr/>
                    <a:lstStyle/>
                    <a:p>
                      <a:pPr algn="ctr" fontAlgn="ctr"/>
                      <a:r>
                        <a:rPr lang="en-IN" sz="1400" b="1">
                          <a:effectLst/>
                          <a:latin typeface="Times New Roman" panose="02020603050405020304" pitchFamily="18" charset="0"/>
                          <a:cs typeface="Times New Roman" panose="02020603050405020304" pitchFamily="18" charset="0"/>
                        </a:rPr>
                        <a:t>Papaverine</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Antispasmodics</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US" sz="1400" b="1">
                          <a:effectLst/>
                          <a:latin typeface="Times New Roman" panose="02020603050405020304" pitchFamily="18" charset="0"/>
                          <a:cs typeface="Times New Roman" panose="02020603050405020304" pitchFamily="18" charset="0"/>
                        </a:rPr>
                        <a:t>- Increases cerebral blood flow</a:t>
                      </a:r>
                      <a:br>
                        <a:rPr lang="en-US" sz="1400" b="1">
                          <a:effectLst/>
                          <a:latin typeface="Times New Roman" panose="02020603050405020304" pitchFamily="18" charset="0"/>
                          <a:cs typeface="Times New Roman" panose="02020603050405020304" pitchFamily="18" charset="0"/>
                        </a:rPr>
                      </a:br>
                      <a:r>
                        <a:rPr lang="en-US" sz="1400" b="1">
                          <a:effectLst/>
                          <a:latin typeface="Times New Roman" panose="02020603050405020304" pitchFamily="18" charset="0"/>
                          <a:cs typeface="Times New Roman" panose="02020603050405020304" pitchFamily="18" charset="0"/>
                        </a:rPr>
                        <a:t>- Decreases cerebral vascular resistance</a:t>
                      </a:r>
                      <a:br>
                        <a:rPr lang="en-US" sz="1400" b="1">
                          <a:effectLst/>
                          <a:latin typeface="Times New Roman" panose="02020603050405020304" pitchFamily="18" charset="0"/>
                          <a:cs typeface="Times New Roman" panose="02020603050405020304" pitchFamily="18" charset="0"/>
                        </a:rPr>
                      </a:br>
                      <a:r>
                        <a:rPr lang="en-US" sz="1400" b="1">
                          <a:effectLst/>
                          <a:latin typeface="Times New Roman" panose="02020603050405020304" pitchFamily="18" charset="0"/>
                          <a:cs typeface="Times New Roman" panose="02020603050405020304" pitchFamily="18" charset="0"/>
                        </a:rPr>
                        <a:t>- Oxygen consumption is unaltered</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a:effectLst/>
                          <a:latin typeface="Times New Roman" panose="02020603050405020304" pitchFamily="18" charset="0"/>
                          <a:cs typeface="Times New Roman" panose="02020603050405020304" pitchFamily="18" charset="0"/>
                        </a:rPr>
                        <a:t>Intra-arterial</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tc>
                  <a:txBody>
                    <a:bodyPr/>
                    <a:lstStyle/>
                    <a:p>
                      <a:pPr algn="ctr" fontAlgn="ctr"/>
                      <a:r>
                        <a:rPr lang="en-IN" sz="1400" b="1" dirty="0">
                          <a:effectLst/>
                          <a:latin typeface="Times New Roman" panose="02020603050405020304" pitchFamily="18" charset="0"/>
                          <a:cs typeface="Times New Roman" panose="02020603050405020304" pitchFamily="18" charset="0"/>
                        </a:rPr>
                        <a:t>Cerebral Vasospasm</a:t>
                      </a:r>
                    </a:p>
                  </a:txBody>
                  <a:tcPr marL="47817" marR="47817" marT="23908" marB="23908" anchor="ctr">
                    <a:lnL w="7620" cap="flat" cmpd="sng" algn="ctr">
                      <a:solidFill>
                        <a:srgbClr val="888888"/>
                      </a:solidFill>
                      <a:prstDash val="solid"/>
                      <a:round/>
                      <a:headEnd type="none" w="med" len="med"/>
                      <a:tailEnd type="none" w="med" len="med"/>
                    </a:lnL>
                    <a:lnR w="7620" cap="flat" cmpd="sng" algn="ctr">
                      <a:solidFill>
                        <a:srgbClr val="888888"/>
                      </a:solidFill>
                      <a:prstDash val="solid"/>
                      <a:round/>
                      <a:headEnd type="none" w="med" len="med"/>
                      <a:tailEnd type="none" w="med" len="med"/>
                    </a:lnR>
                    <a:lnT w="7620" cap="flat" cmpd="sng" algn="ctr">
                      <a:solidFill>
                        <a:srgbClr val="888888"/>
                      </a:solidFill>
                      <a:prstDash val="solid"/>
                      <a:round/>
                      <a:headEnd type="none" w="med" len="med"/>
                      <a:tailEnd type="none" w="med" len="med"/>
                    </a:lnT>
                    <a:lnB w="7620" cap="flat" cmpd="sng" algn="ctr">
                      <a:solidFill>
                        <a:srgbClr val="888888"/>
                      </a:solidFill>
                      <a:prstDash val="solid"/>
                      <a:round/>
                      <a:headEnd type="none" w="med" len="med"/>
                      <a:tailEnd type="none" w="med" len="med"/>
                    </a:lnB>
                    <a:solidFill>
                      <a:srgbClr val="FFFCF0"/>
                    </a:solidFill>
                  </a:tcPr>
                </a:tc>
                <a:extLst>
                  <a:ext uri="{0D108BD9-81ED-4DB2-BD59-A6C34878D82A}">
                    <a16:rowId xmlns:a16="http://schemas.microsoft.com/office/drawing/2014/main" xmlns="" val="3850693326"/>
                  </a:ext>
                </a:extLst>
              </a:tr>
            </a:tbl>
          </a:graphicData>
        </a:graphic>
      </p:graphicFrame>
      <p:graphicFrame>
        <p:nvGraphicFramePr>
          <p:cNvPr id="7" name="Table 7">
            <a:extLst>
              <a:ext uri="{FF2B5EF4-FFF2-40B4-BE49-F238E27FC236}">
                <a16:creationId xmlns:a16="http://schemas.microsoft.com/office/drawing/2014/main" xmlns="" id="{D373BF8D-06A9-B811-0F6B-FB02AC336155}"/>
              </a:ext>
            </a:extLst>
          </p:cNvPr>
          <p:cNvGraphicFramePr>
            <a:graphicFrameLocks noGrp="1"/>
          </p:cNvGraphicFramePr>
          <p:nvPr>
            <p:extLst>
              <p:ext uri="{D42A27DB-BD31-4B8C-83A1-F6EECF244321}">
                <p14:modId xmlns:p14="http://schemas.microsoft.com/office/powerpoint/2010/main" val="4077197667"/>
              </p:ext>
            </p:extLst>
          </p:nvPr>
        </p:nvGraphicFramePr>
        <p:xfrm>
          <a:off x="1242519" y="664379"/>
          <a:ext cx="10227430" cy="370840"/>
        </p:xfrm>
        <a:graphic>
          <a:graphicData uri="http://schemas.openxmlformats.org/drawingml/2006/table">
            <a:tbl>
              <a:tblPr firstRow="1" bandRow="1">
                <a:tableStyleId>{5940675A-B579-460E-94D1-54222C63F5DA}</a:tableStyleId>
              </a:tblPr>
              <a:tblGrid>
                <a:gridCol w="2045486">
                  <a:extLst>
                    <a:ext uri="{9D8B030D-6E8A-4147-A177-3AD203B41FA5}">
                      <a16:colId xmlns:a16="http://schemas.microsoft.com/office/drawing/2014/main" xmlns="" val="10700382"/>
                    </a:ext>
                  </a:extLst>
                </a:gridCol>
                <a:gridCol w="2045486">
                  <a:extLst>
                    <a:ext uri="{9D8B030D-6E8A-4147-A177-3AD203B41FA5}">
                      <a16:colId xmlns:a16="http://schemas.microsoft.com/office/drawing/2014/main" xmlns="" val="3148832826"/>
                    </a:ext>
                  </a:extLst>
                </a:gridCol>
                <a:gridCol w="2045486">
                  <a:extLst>
                    <a:ext uri="{9D8B030D-6E8A-4147-A177-3AD203B41FA5}">
                      <a16:colId xmlns:a16="http://schemas.microsoft.com/office/drawing/2014/main" xmlns="" val="3869500469"/>
                    </a:ext>
                  </a:extLst>
                </a:gridCol>
                <a:gridCol w="2045486">
                  <a:extLst>
                    <a:ext uri="{9D8B030D-6E8A-4147-A177-3AD203B41FA5}">
                      <a16:colId xmlns:a16="http://schemas.microsoft.com/office/drawing/2014/main" xmlns="" val="850955736"/>
                    </a:ext>
                  </a:extLst>
                </a:gridCol>
                <a:gridCol w="2045486">
                  <a:extLst>
                    <a:ext uri="{9D8B030D-6E8A-4147-A177-3AD203B41FA5}">
                      <a16:colId xmlns:a16="http://schemas.microsoft.com/office/drawing/2014/main" xmlns="" val="2568572650"/>
                    </a:ext>
                  </a:extLst>
                </a:gridCol>
              </a:tblGrid>
              <a:tr h="370840">
                <a:tc>
                  <a:txBody>
                    <a:bodyPr/>
                    <a:lstStyle/>
                    <a:p>
                      <a:pPr algn="ctr"/>
                      <a:r>
                        <a:rPr lang="en-IN" b="1" dirty="0">
                          <a:solidFill>
                            <a:srgbClr val="FF0000"/>
                          </a:solidFill>
                          <a:latin typeface="Times New Roman" panose="02020603050405020304" pitchFamily="18" charset="0"/>
                          <a:cs typeface="Times New Roman" panose="02020603050405020304" pitchFamily="18" charset="0"/>
                        </a:rPr>
                        <a:t>Drug name </a:t>
                      </a:r>
                    </a:p>
                  </a:txBody>
                  <a:tcPr/>
                </a:tc>
                <a:tc>
                  <a:txBody>
                    <a:bodyPr/>
                    <a:lstStyle/>
                    <a:p>
                      <a:pPr algn="ctr"/>
                      <a:r>
                        <a:rPr lang="en-IN" b="1" dirty="0">
                          <a:solidFill>
                            <a:srgbClr val="FF0000"/>
                          </a:solidFill>
                          <a:latin typeface="Times New Roman" panose="02020603050405020304" pitchFamily="18" charset="0"/>
                          <a:cs typeface="Times New Roman" panose="02020603050405020304" pitchFamily="18" charset="0"/>
                        </a:rPr>
                        <a:t>Category </a:t>
                      </a:r>
                    </a:p>
                  </a:txBody>
                  <a:tcPr/>
                </a:tc>
                <a:tc>
                  <a:txBody>
                    <a:bodyPr/>
                    <a:lstStyle/>
                    <a:p>
                      <a:pPr algn="ctr"/>
                      <a:r>
                        <a:rPr lang="en-IN" b="1" dirty="0">
                          <a:solidFill>
                            <a:srgbClr val="FF0000"/>
                          </a:solidFill>
                          <a:latin typeface="Times New Roman" panose="02020603050405020304" pitchFamily="18" charset="0"/>
                          <a:cs typeface="Times New Roman" panose="02020603050405020304" pitchFamily="18" charset="0"/>
                        </a:rPr>
                        <a:t>MOA </a:t>
                      </a:r>
                    </a:p>
                  </a:txBody>
                  <a:tcPr/>
                </a:tc>
                <a:tc>
                  <a:txBody>
                    <a:bodyPr/>
                    <a:lstStyle/>
                    <a:p>
                      <a:pPr algn="ctr"/>
                      <a:r>
                        <a:rPr lang="en-IN" b="1" dirty="0">
                          <a:solidFill>
                            <a:srgbClr val="FF0000"/>
                          </a:solidFill>
                          <a:latin typeface="Times New Roman" panose="02020603050405020304" pitchFamily="18" charset="0"/>
                          <a:cs typeface="Times New Roman" panose="02020603050405020304" pitchFamily="18" charset="0"/>
                        </a:rPr>
                        <a:t>ROA </a:t>
                      </a:r>
                    </a:p>
                  </a:txBody>
                  <a:tcPr/>
                </a:tc>
                <a:tc>
                  <a:txBody>
                    <a:bodyPr/>
                    <a:lstStyle/>
                    <a:p>
                      <a:pPr algn="ctr"/>
                      <a:r>
                        <a:rPr lang="en-IN" b="1" dirty="0">
                          <a:solidFill>
                            <a:srgbClr val="FF0000"/>
                          </a:solidFill>
                          <a:latin typeface="Times New Roman" panose="02020603050405020304" pitchFamily="18" charset="0"/>
                          <a:cs typeface="Times New Roman" panose="02020603050405020304" pitchFamily="18" charset="0"/>
                        </a:rPr>
                        <a:t>Indication </a:t>
                      </a:r>
                    </a:p>
                  </a:txBody>
                  <a:tcPr/>
                </a:tc>
                <a:extLst>
                  <a:ext uri="{0D108BD9-81ED-4DB2-BD59-A6C34878D82A}">
                    <a16:rowId xmlns:a16="http://schemas.microsoft.com/office/drawing/2014/main" xmlns="" val="2342480369"/>
                  </a:ext>
                </a:extLst>
              </a:tr>
            </a:tbl>
          </a:graphicData>
        </a:graphic>
      </p:graphicFrame>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20</a:t>
            </a:fld>
            <a:endParaRPr lang="en-IN"/>
          </a:p>
        </p:txBody>
      </p:sp>
    </p:spTree>
    <p:extLst>
      <p:ext uri="{BB962C8B-B14F-4D97-AF65-F5344CB8AC3E}">
        <p14:creationId xmlns:p14="http://schemas.microsoft.com/office/powerpoint/2010/main" val="3433734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cute intracerebral hemorrhage treatment algorithm | Download Scientific  Diagram">
            <a:extLst>
              <a:ext uri="{FF2B5EF4-FFF2-40B4-BE49-F238E27FC236}">
                <a16:creationId xmlns:a16="http://schemas.microsoft.com/office/drawing/2014/main" xmlns="" id="{7C6D3E50-644B-FB41-CD64-85CFDD54CA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240" y="816747"/>
            <a:ext cx="11597104" cy="57438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1A2E83FE-41F5-6667-CDEF-3D015338E081}"/>
              </a:ext>
            </a:extLst>
          </p:cNvPr>
          <p:cNvSpPr txBox="1"/>
          <p:nvPr/>
        </p:nvSpPr>
        <p:spPr>
          <a:xfrm>
            <a:off x="4332303" y="124287"/>
            <a:ext cx="4776187" cy="584775"/>
          </a:xfrm>
          <a:prstGeom prst="rect">
            <a:avLst/>
          </a:prstGeom>
          <a:noFill/>
        </p:spPr>
        <p:txBody>
          <a:bodyPr wrap="square" rtlCol="0">
            <a:spAutoFit/>
          </a:bodyPr>
          <a:lstStyle/>
          <a:p>
            <a:r>
              <a:rPr lang="en-IN" sz="3200" b="1" dirty="0">
                <a:latin typeface="Times New Roman" panose="02020603050405020304" pitchFamily="18" charset="0"/>
                <a:cs typeface="Times New Roman" panose="02020603050405020304" pitchFamily="18" charset="0"/>
              </a:rPr>
              <a:t>Treatment Algorithm </a:t>
            </a: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BE79F600-1C9D-4C8C-9A6E-8F305934F80B}" type="slidenum">
              <a:rPr lang="en-IN" smtClean="0"/>
              <a:t>21</a:t>
            </a:fld>
            <a:endParaRPr lang="en-IN"/>
          </a:p>
        </p:txBody>
      </p:sp>
    </p:spTree>
    <p:extLst>
      <p:ext uri="{BB962C8B-B14F-4D97-AF65-F5344CB8AC3E}">
        <p14:creationId xmlns:p14="http://schemas.microsoft.com/office/powerpoint/2010/main" val="1513084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TotalTime>
  <Words>468</Words>
  <Application>Microsoft Office PowerPoint</Application>
  <PresentationFormat>Widescreen</PresentationFormat>
  <Paragraphs>179</Paragraphs>
  <Slides>21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Localization of hematoma</vt:lpstr>
      <vt:lpstr>Intraceribral hemorrhage with  rupture into                       the ventriculal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Animesh Das</dc:creator>
  <cp:lastModifiedBy>User</cp:lastModifiedBy>
  <cp:revision>4</cp:revision>
  <dcterms:created xsi:type="dcterms:W3CDTF">2023-09-19T14:44:18Z</dcterms:created>
  <dcterms:modified xsi:type="dcterms:W3CDTF">2024-09-16T07:39:25Z</dcterms:modified>
</cp:coreProperties>
</file>