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handoutMasterIdLst>
    <p:handoutMasterId r:id="rId18"/>
  </p:handoutMasterIdLst>
  <p:sldIdLst>
    <p:sldId id="263" r:id="rId2"/>
    <p:sldId id="262" r:id="rId3"/>
    <p:sldId id="265" r:id="rId4"/>
    <p:sldId id="266" r:id="rId5"/>
    <p:sldId id="267" r:id="rId6"/>
    <p:sldId id="268" r:id="rId7"/>
    <p:sldId id="269" r:id="rId8"/>
    <p:sldId id="277" r:id="rId9"/>
    <p:sldId id="270" r:id="rId10"/>
    <p:sldId id="271" r:id="rId11"/>
    <p:sldId id="272" r:id="rId12"/>
    <p:sldId id="273" r:id="rId13"/>
    <p:sldId id="276" r:id="rId14"/>
    <p:sldId id="275" r:id="rId15"/>
    <p:sldId id="27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 xmlns:a16="http://schemas.microsoft.com/office/drawing/2014/main"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15-09-2024</a:t>
            </a:fld>
            <a:endParaRPr lang="en-IN"/>
          </a:p>
        </p:txBody>
      </p:sp>
      <p:sp>
        <p:nvSpPr>
          <p:cNvPr id="4" name="Footer Placeholder 3">
            <a:extLst>
              <a:ext uri="{FF2B5EF4-FFF2-40B4-BE49-F238E27FC236}">
                <a16:creationId xmlns="" xmlns:a16="http://schemas.microsoft.com/office/drawing/2014/main"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 xmlns:a16="http://schemas.microsoft.com/office/drawing/2014/main"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15-09-2024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11</a:t>
            </a:fld>
            <a:endParaRPr lang="en-IN"/>
          </a:p>
        </p:txBody>
      </p:sp>
    </p:spTree>
    <p:extLst>
      <p:ext uri="{BB962C8B-B14F-4D97-AF65-F5344CB8AC3E}">
        <p14:creationId xmlns:p14="http://schemas.microsoft.com/office/powerpoint/2010/main" val="1327044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3CF557-5423-4CAC-90A9-AEEBCD60A94F}"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53FA61-7A5B-4A93-B9BF-0BFD89364923}"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40FB8A-41AF-407E-A57D-FB5CD573D268}"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52309F-CBE0-4355-AA6D-9DD8FE962EA8}"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90DFC6-BF4A-419E-9504-120310D40315}"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3575C6-97BD-4F1C-94CE-01A08C67B63C}"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592F4A-1153-4FAB-9C93-47965610C630}" type="datetime1">
              <a:rPr lang="en-IN" smtClean="0"/>
              <a:t>15-09-2024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889223-63ED-4E80-AABE-39AF266292B2}" type="datetime1">
              <a:rPr lang="en-IN" smtClean="0"/>
              <a:t>15-09-2024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0A4DF-16D3-4578-A84F-E61EFD0A7F2F}" type="datetime1">
              <a:rPr lang="en-IN" smtClean="0"/>
              <a:t>15-09-2024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75D269-9F45-4D10-A486-E5932AA896D4}"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C9BC373-2165-481F-85CC-70E36D7CAB7F}"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AE743E-0BAE-44D9-8EB1-44F30A2E2C19}" type="datetime1">
              <a:rPr lang="en-IN" smtClean="0"/>
              <a:t>15-09-2024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10"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D8957920-506D-4F31-9CB9-011BD525C6C5}"/>
              </a:ext>
            </a:extLst>
          </p:cNvPr>
          <p:cNvSpPr txBox="1"/>
          <p:nvPr/>
        </p:nvSpPr>
        <p:spPr>
          <a:xfrm>
            <a:off x="2166935" y="1002184"/>
            <a:ext cx="7848600" cy="954107"/>
          </a:xfrm>
          <a:prstGeom prst="rect">
            <a:avLst/>
          </a:prstGeom>
          <a:noFill/>
        </p:spPr>
        <p:txBody>
          <a:bodyPr wrap="square" rtlCol="0">
            <a:spAutoFit/>
          </a:bodyPr>
          <a:lstStyle/>
          <a:p>
            <a:pPr algn="ctr"/>
            <a:r>
              <a:rPr lang="en-IN" sz="2800" b="1" dirty="0" smtClean="0">
                <a:latin typeface="Times New Roman" panose="02020603050405020304" pitchFamily="18" charset="0"/>
                <a:cs typeface="Times New Roman" panose="02020603050405020304" pitchFamily="18" charset="0"/>
              </a:rPr>
              <a:t>BIOSTATISTICS &amp; RESEARCH METHODOLOGY</a:t>
            </a:r>
            <a:endParaRPr lang="en-IN" sz="2800" b="1"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 xmlns:a16="http://schemas.microsoft.com/office/drawing/2014/main" id="{E5D32C6D-EED6-45D3-B2F4-4A294908127E}"/>
              </a:ext>
            </a:extLst>
          </p:cNvPr>
          <p:cNvSpPr txBox="1"/>
          <p:nvPr/>
        </p:nvSpPr>
        <p:spPr>
          <a:xfrm>
            <a:off x="2166935" y="3571545"/>
            <a:ext cx="7848600" cy="584775"/>
          </a:xfrm>
          <a:prstGeom prst="rect">
            <a:avLst/>
          </a:prstGeom>
          <a:noFill/>
        </p:spPr>
        <p:txBody>
          <a:bodyPr wrap="square" rtlCol="0">
            <a:spAutoFit/>
          </a:bodyPr>
          <a:lstStyle/>
          <a:p>
            <a:pPr algn="ctr"/>
            <a:r>
              <a:rPr lang="en-IN" sz="3200" b="1" u="sng" dirty="0" smtClean="0">
                <a:latin typeface="Times New Roman" panose="02020603050405020304" pitchFamily="18" charset="0"/>
                <a:cs typeface="Times New Roman" panose="02020603050405020304" pitchFamily="18" charset="0"/>
              </a:rPr>
              <a:t>UNIT 2 – </a:t>
            </a:r>
            <a:r>
              <a:rPr lang="en-IN" sz="3200" b="1" dirty="0" smtClean="0">
                <a:latin typeface="Times New Roman" panose="02020603050405020304" pitchFamily="18" charset="0"/>
                <a:cs typeface="Times New Roman" panose="02020603050405020304" pitchFamily="18" charset="0"/>
              </a:rPr>
              <a:t> </a:t>
            </a:r>
            <a:r>
              <a:rPr lang="en-IN" sz="3200" b="1" u="sng" dirty="0" smtClean="0">
                <a:latin typeface="Times New Roman" panose="02020603050405020304" pitchFamily="18" charset="0"/>
                <a:cs typeface="Times New Roman" panose="02020603050405020304" pitchFamily="18" charset="0"/>
              </a:rPr>
              <a:t>2.3 Basics </a:t>
            </a:r>
            <a:r>
              <a:rPr lang="en-IN" sz="3200" b="1" u="sng" dirty="0">
                <a:latin typeface="Times New Roman" panose="02020603050405020304" pitchFamily="18" charset="0"/>
                <a:cs typeface="Times New Roman" panose="02020603050405020304" pitchFamily="18" charset="0"/>
              </a:rPr>
              <a:t>of testing hypothesis</a:t>
            </a: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Rectangle 3"/>
          <p:cNvSpPr/>
          <p:nvPr/>
        </p:nvSpPr>
        <p:spPr>
          <a:xfrm>
            <a:off x="971549" y="483478"/>
            <a:ext cx="10580799" cy="3785652"/>
          </a:xfrm>
          <a:prstGeom prst="rect">
            <a:avLst/>
          </a:prstGeom>
        </p:spPr>
        <p:txBody>
          <a:bodyPr wrap="square">
            <a:spAutoFit/>
          </a:bodyPr>
          <a:lstStyle/>
          <a:p>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test found that the data sample was normal, failing to reject the null hypothesis at a 5% significance level.</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significance level can be inverted by subtracting it from 1 to give a confidence level of the hypothesis given the observed sample 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confidence level = 1 - significance </a:t>
            </a:r>
            <a:r>
              <a:rPr lang="en-US" sz="1600" dirty="0" smtClean="0">
                <a:latin typeface="Times New Roman" panose="02020603050405020304" pitchFamily="18" charset="0"/>
                <a:cs typeface="Times New Roman" panose="02020603050405020304" pitchFamily="18" charset="0"/>
              </a:rPr>
              <a:t>level </a:t>
            </a:r>
            <a:endParaRPr lang="en-US" sz="1600" dirty="0">
              <a:latin typeface="Times New Roman" panose="02020603050405020304" pitchFamily="18" charset="0"/>
              <a:cs typeface="Times New Roman" panose="02020603050405020304" pitchFamily="18" charset="0"/>
            </a:endParaRPr>
          </a:p>
          <a:p>
            <a:r>
              <a:rPr lang="en-US" sz="1600" dirty="0" smtClean="0">
                <a:latin typeface="Times New Roman" panose="02020603050405020304" pitchFamily="18" charset="0"/>
                <a:cs typeface="Times New Roman" panose="02020603050405020304" pitchFamily="18" charset="0"/>
              </a:rPr>
              <a:t>Therefore</a:t>
            </a:r>
            <a:r>
              <a:rPr lang="en-US" sz="1600" dirty="0">
                <a:latin typeface="Times New Roman" panose="02020603050405020304" pitchFamily="18" charset="0"/>
                <a:cs typeface="Times New Roman" panose="02020603050405020304" pitchFamily="18" charset="0"/>
              </a:rPr>
              <a:t>, statements such as the following can also be made: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test found that the data was normal, failing to reject the null hypothesis at a 95% confidence level</a:t>
            </a:r>
            <a:r>
              <a:rPr lang="en-US" sz="1600" dirty="0" smtClean="0">
                <a:latin typeface="Times New Roman" panose="02020603050405020304" pitchFamily="18" charset="0"/>
                <a:cs typeface="Times New Roman" panose="02020603050405020304" pitchFamily="18" charset="0"/>
              </a:rPr>
              <a:t>.</a:t>
            </a: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Reject” </a:t>
            </a:r>
            <a:r>
              <a:rPr lang="en-US" sz="1600" b="1" dirty="0" err="1">
                <a:latin typeface="Times New Roman" panose="02020603050405020304" pitchFamily="18" charset="0"/>
                <a:cs typeface="Times New Roman" panose="02020603050405020304" pitchFamily="18" charset="0"/>
              </a:rPr>
              <a:t>vs</a:t>
            </a:r>
            <a:r>
              <a:rPr lang="en-US" sz="1600" b="1" dirty="0">
                <a:latin typeface="Times New Roman" panose="02020603050405020304" pitchFamily="18" charset="0"/>
                <a:cs typeface="Times New Roman" panose="02020603050405020304" pitchFamily="18" charset="0"/>
              </a:rPr>
              <a:t> “Failure to Reject</a:t>
            </a:r>
            <a:r>
              <a:rPr lang="en-US" sz="1600" b="1" dirty="0" smtClean="0">
                <a:latin typeface="Times New Roman" panose="02020603050405020304" pitchFamily="18" charset="0"/>
                <a:cs typeface="Times New Roman" panose="02020603050405020304" pitchFamily="18" charset="0"/>
              </a:rPr>
              <a:t>”</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p-value is probabilistic.</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means that when we interpret the result of a statistical test, we do not know what is true or false, only what is likely</a:t>
            </a:r>
          </a:p>
        </p:txBody>
      </p:sp>
      <p:pic>
        <p:nvPicPr>
          <p:cNvPr id="6" name="Picture 5"/>
          <p:cNvPicPr>
            <a:picLocks noChangeAspect="1"/>
          </p:cNvPicPr>
          <p:nvPr/>
        </p:nvPicPr>
        <p:blipFill>
          <a:blip r:embed="rId2"/>
          <a:stretch>
            <a:fillRect/>
          </a:stretch>
        </p:blipFill>
        <p:spPr>
          <a:xfrm>
            <a:off x="3197247" y="4521062"/>
            <a:ext cx="4774776" cy="2329442"/>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63177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50" y="399245"/>
            <a:ext cx="10889892" cy="6247864"/>
          </a:xfrm>
          <a:prstGeom prst="rect">
            <a:avLst/>
          </a:prstGeom>
          <a:noFill/>
        </p:spPr>
        <p:txBody>
          <a:bodyPr wrap="square" rtlCol="0">
            <a:spAutoFit/>
          </a:bodyPr>
          <a:lstStyle/>
          <a:p>
            <a:r>
              <a:rPr lang="en-US" sz="1600" b="1" dirty="0" smtClean="0">
                <a:latin typeface="Times New Roman" panose="02020603050405020304" pitchFamily="18" charset="0"/>
                <a:cs typeface="Times New Roman" panose="02020603050405020304" pitchFamily="18" charset="0"/>
              </a:rPr>
              <a:t>NULL HYPOTHESIS </a:t>
            </a:r>
          </a:p>
          <a:p>
            <a:endParaRPr lang="en-US" sz="1600" dirty="0">
              <a:latin typeface="Times New Roman" panose="02020603050405020304" pitchFamily="18" charset="0"/>
              <a:cs typeface="Times New Roman" panose="02020603050405020304" pitchFamily="18" charset="0"/>
            </a:endParaRPr>
          </a:p>
          <a:p>
            <a:r>
              <a:rPr lang="en-US" sz="1600" i="1" dirty="0" smtClean="0">
                <a:latin typeface="Times New Roman" panose="02020603050405020304" pitchFamily="18" charset="0"/>
                <a:cs typeface="Times New Roman" panose="02020603050405020304" pitchFamily="18" charset="0"/>
              </a:rPr>
              <a:t>What </a:t>
            </a:r>
            <a:r>
              <a:rPr lang="en-US" sz="1600" i="1" dirty="0">
                <a:latin typeface="Times New Roman" panose="02020603050405020304" pitchFamily="18" charset="0"/>
                <a:cs typeface="Times New Roman" panose="02020603050405020304" pitchFamily="18" charset="0"/>
              </a:rPr>
              <a:t>is the Null </a:t>
            </a:r>
            <a:r>
              <a:rPr lang="en-US" sz="1600" i="1" dirty="0" smtClean="0">
                <a:latin typeface="Times New Roman" panose="02020603050405020304" pitchFamily="18" charset="0"/>
                <a:cs typeface="Times New Roman" panose="02020603050405020304" pitchFamily="18" charset="0"/>
              </a:rPr>
              <a:t>Hypothesis?  - </a:t>
            </a:r>
            <a:r>
              <a:rPr lang="en-US" sz="1600" dirty="0" smtClean="0">
                <a:latin typeface="Times New Roman" panose="02020603050405020304" pitchFamily="18" charset="0"/>
                <a:cs typeface="Times New Roman" panose="02020603050405020304" pitchFamily="18" charset="0"/>
              </a:rPr>
              <a:t>If </a:t>
            </a:r>
            <a:r>
              <a:rPr lang="en-US" sz="1600" dirty="0">
                <a:latin typeface="Times New Roman" panose="02020603050405020304" pitchFamily="18" charset="0"/>
                <a:cs typeface="Times New Roman" panose="02020603050405020304" pitchFamily="18" charset="0"/>
              </a:rPr>
              <a:t>you trace back the history of science, the null hypothesis is always the accepted fact. Simple examples of null hypotheses that are generally accepted as being true are</a:t>
            </a:r>
            <a:r>
              <a:rPr lang="en-US" sz="1600" dirty="0" smtClean="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DNA is shaped like a double helix.</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There are 8 planets in the solar system (excluding Pluto).</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Taking </a:t>
            </a:r>
            <a:r>
              <a:rPr lang="en-US" sz="1600" dirty="0" err="1">
                <a:latin typeface="Times New Roman" panose="02020603050405020304" pitchFamily="18" charset="0"/>
                <a:cs typeface="Times New Roman" panose="02020603050405020304" pitchFamily="18" charset="0"/>
              </a:rPr>
              <a:t>Vioxx</a:t>
            </a:r>
            <a:r>
              <a:rPr lang="en-US" sz="1600" dirty="0">
                <a:latin typeface="Times New Roman" panose="02020603050405020304" pitchFamily="18" charset="0"/>
                <a:cs typeface="Times New Roman" panose="02020603050405020304" pitchFamily="18" charset="0"/>
              </a:rPr>
              <a:t> can increase your risk of heart problems (a drug now taken off the market</a:t>
            </a:r>
            <a:r>
              <a:rPr lang="en-US" sz="1600" dirty="0" smtClean="0">
                <a:latin typeface="Times New Roman" panose="02020603050405020304" pitchFamily="18" charset="0"/>
                <a:cs typeface="Times New Roman" panose="02020603050405020304" pitchFamily="18" charset="0"/>
              </a:rPr>
              <a:t>).</a:t>
            </a:r>
          </a:p>
          <a:p>
            <a:pPr marL="285750" indent="-285750">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r>
              <a:rPr lang="en-US" sz="1600" b="1" i="1" dirty="0" smtClean="0">
                <a:latin typeface="Times New Roman" panose="02020603050405020304" pitchFamily="18" charset="0"/>
                <a:cs typeface="Times New Roman" panose="02020603050405020304" pitchFamily="18" charset="0"/>
              </a:rPr>
              <a:t>A </a:t>
            </a:r>
            <a:r>
              <a:rPr lang="en-US" sz="1600" b="1" i="1" dirty="0">
                <a:latin typeface="Times New Roman" panose="02020603050405020304" pitchFamily="18" charset="0"/>
                <a:cs typeface="Times New Roman" panose="02020603050405020304" pitchFamily="18" charset="0"/>
              </a:rPr>
              <a:t>null hypothesis is a type of hypothesis used in statistics that proposes that there is no difference between certain characteristics of a population (or data-generating process</a:t>
            </a:r>
            <a:r>
              <a:rPr lang="en-US" sz="1600" b="1" i="1" dirty="0" smtClean="0">
                <a:latin typeface="Times New Roman" panose="02020603050405020304" pitchFamily="18" charset="0"/>
                <a:cs typeface="Times New Roman" panose="02020603050405020304" pitchFamily="18" charset="0"/>
              </a:rPr>
              <a:t>).</a:t>
            </a:r>
          </a:p>
          <a:p>
            <a:endParaRPr lang="en-US" sz="1600" b="1" i="1"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How do I State the Null </a:t>
            </a:r>
            <a:r>
              <a:rPr lang="en-US" sz="1600" u="sng" dirty="0" smtClean="0">
                <a:latin typeface="Times New Roman" panose="02020603050405020304" pitchFamily="18" charset="0"/>
                <a:cs typeface="Times New Roman" panose="02020603050405020304" pitchFamily="18" charset="0"/>
              </a:rPr>
              <a:t>Hypothesis? </a:t>
            </a:r>
            <a:r>
              <a:rPr lang="en-US" sz="1600" dirty="0" smtClean="0">
                <a:latin typeface="Times New Roman" panose="02020603050405020304" pitchFamily="18" charset="0"/>
                <a:cs typeface="Times New Roman" panose="02020603050405020304" pitchFamily="18" charset="0"/>
              </a:rPr>
              <a:t>- You </a:t>
            </a:r>
            <a:r>
              <a:rPr lang="en-US" sz="1600" dirty="0">
                <a:latin typeface="Times New Roman" panose="02020603050405020304" pitchFamily="18" charset="0"/>
                <a:cs typeface="Times New Roman" panose="02020603050405020304" pitchFamily="18" charset="0"/>
              </a:rPr>
              <a:t>won’t be required to actually perform a real experiment or survey in elementary statistics (or even disprove a fact like “Pluto is a planet”!), so you’ll be given word problems from real-life situations. You’ll need to figure out what your hypothesis is from the problem. This can be a little trickier than just figuring out what the accepted fact is. With word problems, you are looking to find a fact that is </a:t>
            </a:r>
            <a:r>
              <a:rPr lang="en-US" sz="1600" dirty="0" err="1">
                <a:latin typeface="Times New Roman" panose="02020603050405020304" pitchFamily="18" charset="0"/>
                <a:cs typeface="Times New Roman" panose="02020603050405020304" pitchFamily="18" charset="0"/>
              </a:rPr>
              <a:t>nullifiable</a:t>
            </a:r>
            <a:r>
              <a:rPr lang="en-US" sz="1600" dirty="0">
                <a:latin typeface="Times New Roman" panose="02020603050405020304" pitchFamily="18" charset="0"/>
                <a:cs typeface="Times New Roman" panose="02020603050405020304" pitchFamily="18" charset="0"/>
              </a:rPr>
              <a:t> (i.e. something you can reject</a:t>
            </a:r>
            <a:r>
              <a:rPr lang="en-US" sz="1600" dirty="0" smtClean="0">
                <a:latin typeface="Times New Roman" panose="02020603050405020304" pitchFamily="18" charset="0"/>
                <a:cs typeface="Times New Roman" panose="02020603050405020304" pitchFamily="18" charset="0"/>
              </a:rPr>
              <a:t>).</a:t>
            </a:r>
          </a:p>
          <a:p>
            <a:endParaRPr lang="en-US" sz="1600" u="sng" dirty="0">
              <a:latin typeface="Times New Roman" panose="02020603050405020304" pitchFamily="18" charset="0"/>
              <a:cs typeface="Times New Roman" panose="02020603050405020304" pitchFamily="18" charset="0"/>
            </a:endParaRPr>
          </a:p>
          <a:p>
            <a:r>
              <a:rPr lang="en-US" sz="1600" u="sng" dirty="0">
                <a:latin typeface="Times New Roman" panose="02020603050405020304" pitchFamily="18" charset="0"/>
                <a:cs typeface="Times New Roman" panose="02020603050405020304" pitchFamily="18" charset="0"/>
              </a:rPr>
              <a:t>Null Hypothesis Overview</a:t>
            </a:r>
          </a:p>
          <a:p>
            <a:r>
              <a:rPr lang="en-US" sz="1600" dirty="0">
                <a:latin typeface="Times New Roman" panose="02020603050405020304" pitchFamily="18" charset="0"/>
                <a:cs typeface="Times New Roman" panose="02020603050405020304" pitchFamily="18" charset="0"/>
              </a:rPr>
              <a:t>The null hypothesis, H0 is the commonly accepted fact; it is the opposite of the alternate hypothesis. Researchers work to reject, nullify or disprove the null hypothesis. Researchers come up with an alternate hypothesis, one that they think explains a phenomenon, and then work to reject the null hypothesis.</a:t>
            </a:r>
          </a:p>
          <a:p>
            <a:endParaRPr lang="en-US" sz="1600" dirty="0">
              <a:latin typeface="Times New Roman" panose="02020603050405020304" pitchFamily="18" charset="0"/>
              <a:cs typeface="Times New Roman" panose="02020603050405020304" pitchFamily="18" charset="0"/>
            </a:endParaRPr>
          </a:p>
          <a:p>
            <a:r>
              <a:rPr lang="en-US" sz="1600" i="1" u="sng" dirty="0">
                <a:latin typeface="Times New Roman" panose="02020603050405020304" pitchFamily="18" charset="0"/>
                <a:cs typeface="Times New Roman" panose="02020603050405020304" pitchFamily="18" charset="0"/>
              </a:rPr>
              <a:t>Why is it Called the “Null”?</a:t>
            </a:r>
          </a:p>
          <a:p>
            <a:r>
              <a:rPr lang="en-US" sz="1600" dirty="0">
                <a:latin typeface="Times New Roman" panose="02020603050405020304" pitchFamily="18" charset="0"/>
                <a:cs typeface="Times New Roman" panose="02020603050405020304" pitchFamily="18" charset="0"/>
              </a:rPr>
              <a:t>The word “null” in this context means that it’s a commonly accepted fact that researchers work to nullify. It doesn’t mean that the statement is null itself! (Perhaps the term should be called the “</a:t>
            </a:r>
            <a:r>
              <a:rPr lang="en-US" sz="1600" dirty="0" err="1">
                <a:latin typeface="Times New Roman" panose="02020603050405020304" pitchFamily="18" charset="0"/>
                <a:cs typeface="Times New Roman" panose="02020603050405020304" pitchFamily="18" charset="0"/>
              </a:rPr>
              <a:t>nullifiable</a:t>
            </a:r>
            <a:r>
              <a:rPr lang="en-US" sz="1600" dirty="0">
                <a:latin typeface="Times New Roman" panose="02020603050405020304" pitchFamily="18" charset="0"/>
                <a:cs typeface="Times New Roman" panose="02020603050405020304" pitchFamily="18" charset="0"/>
              </a:rPr>
              <a:t> hypothesis” as that might cause less confusion).</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3349268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81825" y="476518"/>
            <a:ext cx="10740981" cy="4524315"/>
          </a:xfrm>
          <a:prstGeom prst="rect">
            <a:avLst/>
          </a:prstGeom>
          <a:noFill/>
        </p:spPr>
        <p:txBody>
          <a:bodyPr wrap="square" rtlCol="0">
            <a:spAutoFit/>
          </a:bodyPr>
          <a:lstStyle/>
          <a:p>
            <a:r>
              <a:rPr lang="en-US" sz="1600" i="1" dirty="0">
                <a:latin typeface="Times New Roman" panose="02020603050405020304" pitchFamily="18" charset="0"/>
                <a:cs typeface="Times New Roman" panose="02020603050405020304" pitchFamily="18" charset="0"/>
              </a:rPr>
              <a:t>Why Do I need to Test it? Why not just prove an alternate one</a:t>
            </a:r>
            <a:r>
              <a:rPr lang="en-US" sz="1600" i="1" dirty="0" smtClean="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short answer is, as a scientist, you are required to; It’s part of the scientific process. Science uses a battery of processes to prove or disprove theories, making sure than any new hypothesis has no flaws. Including both a null and an alternate hypothesis is one safeguard to ensure your research isn’t flawed. Not including the null hypothesis in your research is considered very bad practice by the scientific community. If you set out to prove an alternate hypothesis without considering it, you are likely setting yourself up for failure. At a minimum, your experiment will likely not be taken seriously</a:t>
            </a:r>
            <a:r>
              <a:rPr lang="en-US" sz="1600" dirty="0" smtClean="0">
                <a:latin typeface="Times New Roman" panose="02020603050405020304" pitchFamily="18" charset="0"/>
                <a:cs typeface="Times New Roman" panose="02020603050405020304" pitchFamily="18" charset="0"/>
              </a:rPr>
              <a:t>.</a:t>
            </a:r>
          </a:p>
          <a:p>
            <a:endParaRPr lang="en-US" sz="1600" dirty="0" smtClean="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i="1" dirty="0">
                <a:latin typeface="Times New Roman" panose="02020603050405020304" pitchFamily="18" charset="0"/>
                <a:cs typeface="Times New Roman" panose="02020603050405020304" pitchFamily="18" charset="0"/>
              </a:rPr>
              <a:t>The null hypothesis </a:t>
            </a:r>
            <a:r>
              <a:rPr lang="en-US" sz="1600" dirty="0">
                <a:latin typeface="Times New Roman" panose="02020603050405020304" pitchFamily="18" charset="0"/>
                <a:cs typeface="Times New Roman" panose="02020603050405020304" pitchFamily="18" charset="0"/>
              </a:rPr>
              <a:t>is one of two mutually exclusive hypotheses in a hypothesis test. The null hypothesis states that a population parameter equals a specified value. If your sample contains sufficient evidence, you can reject the null hypothesis and conclude that the effect is statistically significant. The null hypothesis is often displayed as H0.</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every experiment, there is an effect or difference between groups that the researchers are testing. It could be the effectiveness of a new drug, building material, or other intervention that has benefits. Typically, the null hypothesis states that the true effect size equals zero—that there is no difference between the groups. Therefore, if you can reject the null hypothesis, you can favor the alternative hypothesis, which states that the effect exists (doesn’t equal zero) at the population level.</a:t>
            </a:r>
          </a:p>
          <a:p>
            <a:endParaRPr lang="en-US"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4000000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srcRect t="9055" b="12405"/>
          <a:stretch/>
        </p:blipFill>
        <p:spPr>
          <a:xfrm>
            <a:off x="1630741" y="1116576"/>
            <a:ext cx="9850372" cy="435306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4170212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214916" y="1139053"/>
            <a:ext cx="11057318" cy="4524315"/>
          </a:xfrm>
          <a:prstGeom prst="rect">
            <a:avLst/>
          </a:prstGeom>
        </p:spPr>
        <p:txBody>
          <a:bodyPr wrap="square">
            <a:spAutoFit/>
          </a:bodyPr>
          <a:lstStyle/>
          <a:p>
            <a:r>
              <a:rPr lang="en-US" sz="1600" dirty="0">
                <a:latin typeface="Times New Roman" panose="02020603050405020304" pitchFamily="18" charset="0"/>
                <a:cs typeface="Times New Roman" panose="02020603050405020304" pitchFamily="18" charset="0"/>
              </a:rPr>
              <a:t> A researcher thinks that if knee surgery patients go to physical therapy twice a week (instead of 3 times), their recovery period will be longer. Average recovery times for knee surgery patients is 8.2 weeks</a:t>
            </a:r>
            <a:r>
              <a:rPr lang="en-US" sz="1600" dirty="0" smtClean="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Step 1: Figure out the hypothesis from the problem. The hypothesis is usually hidden in a word problem, and is sometimes a statement of what you expect to happen in the experiment. The hypothesis in the above question is “I expect the average recovery period to be greater than 8.2 weeks.”</a:t>
            </a:r>
          </a:p>
          <a:p>
            <a:r>
              <a:rPr lang="en-US" sz="1600" dirty="0">
                <a:latin typeface="Times New Roman" panose="02020603050405020304" pitchFamily="18" charset="0"/>
                <a:cs typeface="Times New Roman" panose="02020603050405020304" pitchFamily="18" charset="0"/>
              </a:rPr>
              <a:t>Step 2: Convert the hypothesis to math. Remember that the average is sometimes written as μ.</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H1: μ &gt; 8.2</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Broken down into (somewhat) English, that’s H1 (The hypothesis): μ (the average) &gt; (is greater than) 8.2</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Step 3: State what will happen if the hypothesis doesn’t come true. If the recovery time isn’t greater than 8.2 weeks, there are only two possibilities, that the recovery time is equal to 8.2 weeks or less than 8.2 weeks.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H0: μ ≤ 8.2</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Broken down again into English, that’s H0 (The null hypothesis): μ (the average) ≤ (is less than or equal to) 8.2</a:t>
            </a:r>
          </a:p>
        </p:txBody>
      </p:sp>
      <p:pic>
        <p:nvPicPr>
          <p:cNvPr id="6" name="Picture 5"/>
          <p:cNvPicPr>
            <a:picLocks noChangeAspect="1"/>
          </p:cNvPicPr>
          <p:nvPr/>
        </p:nvPicPr>
        <p:blipFill>
          <a:blip r:embed="rId2"/>
          <a:stretch>
            <a:fillRect/>
          </a:stretch>
        </p:blipFill>
        <p:spPr>
          <a:xfrm>
            <a:off x="9783455" y="4419026"/>
            <a:ext cx="2384336" cy="2384336"/>
          </a:xfrm>
          <a:prstGeom prst="rect">
            <a:avLst/>
          </a:prstGeom>
        </p:spPr>
      </p:pic>
      <p:sp>
        <p:nvSpPr>
          <p:cNvPr id="7" name="TextBox 6"/>
          <p:cNvSpPr txBox="1"/>
          <p:nvPr/>
        </p:nvSpPr>
        <p:spPr>
          <a:xfrm>
            <a:off x="7728336" y="5722076"/>
            <a:ext cx="2384336" cy="923330"/>
          </a:xfrm>
          <a:prstGeom prst="rect">
            <a:avLst/>
          </a:prstGeom>
          <a:noFill/>
        </p:spPr>
        <p:txBody>
          <a:bodyPr wrap="square" rtlCol="0">
            <a:spAutoFit/>
          </a:bodyPr>
          <a:lstStyle/>
          <a:p>
            <a:r>
              <a:rPr lang="en-US" dirty="0"/>
              <a:t>Hypothesis testing is vital to test patient outcomes</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3257414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TextBox 3"/>
          <p:cNvSpPr txBox="1"/>
          <p:nvPr/>
        </p:nvSpPr>
        <p:spPr>
          <a:xfrm>
            <a:off x="971550" y="373487"/>
            <a:ext cx="10954287" cy="526297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But what if the researcher doesn’t have any idea what will happen</a:t>
            </a:r>
            <a:r>
              <a:rPr lang="en-US" sz="1600" dirty="0" smtClean="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Sample Problem: A researcher is studying the effects of radical exercise program on knee surgery patients. There is a good chance the therapy will improve recovery time, but there’s also the possibility it will make it worse. Average recovery times for knee surgery patients is 8.2 weeks.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Step 1: State what will happen if the experiment doesn’t make any difference. That’s the null hypothesis–that nothing will happen. In this experiment, if nothing happens, then the recovery time will stay at 8.2 weeks.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H0: μ = 8.2</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Broken down into English, that’s H0 (The null hypothesis): μ (the average) = (is equal to) 8.2</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Step 2: Figure out the alternate hypothesis. The alternate hypothesis is the opposite of the null hypothesis. In other words, what happens if our experiment makes a difference?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H1: μ ≠ 8.2</a:t>
            </a:r>
          </a:p>
          <a:p>
            <a:endParaRPr lang="en-US" sz="1600" dirty="0" smtClean="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English again, that’s H1 (The  alternate hypothesis): μ (the average) ≠ (is not equal to) 8.2</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That’s How to State the Null Hypothesis!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3496415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455251"/>
            <a:ext cx="4455387" cy="400110"/>
          </a:xfrm>
          <a:prstGeom prst="rect">
            <a:avLst/>
          </a:prstGeom>
        </p:spPr>
        <p:txBody>
          <a:bodyPr wrap="none">
            <a:spAutoFit/>
          </a:bodyPr>
          <a:lstStyle/>
          <a:p>
            <a:r>
              <a:rPr lang="en-US" sz="2000" b="1" dirty="0" smtClean="0">
                <a:latin typeface="Times New Roman" panose="02020603050405020304" pitchFamily="18" charset="0"/>
                <a:cs typeface="Times New Roman" panose="02020603050405020304" pitchFamily="18" charset="0"/>
              </a:rPr>
              <a:t>BASICS OF TESTING HYPOTHESIS</a:t>
            </a:r>
            <a:endParaRPr lang="en-US" sz="2000" b="1" dirty="0">
              <a:latin typeface="Times New Roman" panose="02020603050405020304" pitchFamily="18" charset="0"/>
              <a:cs typeface="Times New Roman" panose="02020603050405020304" pitchFamily="18" charset="0"/>
            </a:endParaRPr>
          </a:p>
        </p:txBody>
      </p:sp>
      <p:sp>
        <p:nvSpPr>
          <p:cNvPr id="7" name="Rectangle 6"/>
          <p:cNvSpPr/>
          <p:nvPr/>
        </p:nvSpPr>
        <p:spPr>
          <a:xfrm>
            <a:off x="871639" y="1248594"/>
            <a:ext cx="10515600" cy="3539430"/>
          </a:xfrm>
          <a:prstGeom prst="rect">
            <a:avLst/>
          </a:prstGeom>
        </p:spPr>
        <p:txBody>
          <a:bodyPr wrap="square">
            <a:spAutoFit/>
          </a:bodyPr>
          <a:lstStyle/>
          <a:p>
            <a:pPr>
              <a:lnSpc>
                <a:spcPct val="200000"/>
              </a:lnSpc>
            </a:pPr>
            <a:r>
              <a:rPr lang="en-US" sz="1600" dirty="0">
                <a:latin typeface="Times New Roman" panose="02020603050405020304" pitchFamily="18" charset="0"/>
                <a:cs typeface="Times New Roman" panose="02020603050405020304" pitchFamily="18" charset="0"/>
              </a:rPr>
              <a:t>a) Null hypothesis, level of significance, power of test, P value, </a:t>
            </a:r>
            <a:r>
              <a:rPr lang="en-US" sz="1600" dirty="0" smtClean="0">
                <a:latin typeface="Times New Roman" panose="02020603050405020304" pitchFamily="18" charset="0"/>
                <a:cs typeface="Times New Roman" panose="02020603050405020304" pitchFamily="18" charset="0"/>
              </a:rPr>
              <a:t>statistical estimation </a:t>
            </a:r>
            <a:r>
              <a:rPr lang="en-US" sz="1600" dirty="0">
                <a:latin typeface="Times New Roman" panose="02020603050405020304" pitchFamily="18" charset="0"/>
                <a:cs typeface="Times New Roman" panose="02020603050405020304" pitchFamily="18" charset="0"/>
              </a:rPr>
              <a:t>of confidence intervals.</a:t>
            </a:r>
          </a:p>
          <a:p>
            <a:pPr>
              <a:lnSpc>
                <a:spcPct val="200000"/>
              </a:lnSpc>
            </a:pPr>
            <a:r>
              <a:rPr lang="en-US" sz="1600" dirty="0">
                <a:latin typeface="Times New Roman" panose="02020603050405020304" pitchFamily="18" charset="0"/>
                <a:cs typeface="Times New Roman" panose="02020603050405020304" pitchFamily="18" charset="0"/>
              </a:rPr>
              <a:t>b) </a:t>
            </a:r>
            <a:r>
              <a:rPr lang="en-US" sz="1600" b="1" dirty="0">
                <a:latin typeface="Times New Roman" panose="02020603050405020304" pitchFamily="18" charset="0"/>
                <a:cs typeface="Times New Roman" panose="02020603050405020304" pitchFamily="18" charset="0"/>
              </a:rPr>
              <a:t>Level of significance (Parametric data)</a:t>
            </a:r>
            <a:r>
              <a:rPr lang="en-US" sz="1600" dirty="0">
                <a:latin typeface="Times New Roman" panose="02020603050405020304" pitchFamily="18" charset="0"/>
                <a:cs typeface="Times New Roman" panose="02020603050405020304" pitchFamily="18" charset="0"/>
              </a:rPr>
              <a:t>- students t test (paired and unpaired</a:t>
            </a:r>
            <a:r>
              <a:rPr lang="en-US" sz="1600" dirty="0" smtClean="0">
                <a:latin typeface="Times New Roman" panose="02020603050405020304" pitchFamily="18" charset="0"/>
                <a:cs typeface="Times New Roman" panose="02020603050405020304" pitchFamily="18" charset="0"/>
              </a:rPr>
              <a:t>), chi </a:t>
            </a:r>
            <a:r>
              <a:rPr lang="en-US" sz="1600" dirty="0">
                <a:latin typeface="Times New Roman" panose="02020603050405020304" pitchFamily="18" charset="0"/>
                <a:cs typeface="Times New Roman" panose="02020603050405020304" pitchFamily="18" charset="0"/>
              </a:rPr>
              <a:t>Square test, Analysis of Variance (one-way and two-way)</a:t>
            </a:r>
          </a:p>
          <a:p>
            <a:pPr>
              <a:lnSpc>
                <a:spcPct val="200000"/>
              </a:lnSpc>
            </a:pPr>
            <a:r>
              <a:rPr lang="en-US" sz="1600" dirty="0">
                <a:latin typeface="Times New Roman" panose="02020603050405020304" pitchFamily="18" charset="0"/>
                <a:cs typeface="Times New Roman" panose="02020603050405020304" pitchFamily="18" charset="0"/>
              </a:rPr>
              <a:t>c</a:t>
            </a:r>
            <a:r>
              <a:rPr lang="en-US" sz="1600" b="1" dirty="0">
                <a:latin typeface="Times New Roman" panose="02020603050405020304" pitchFamily="18" charset="0"/>
                <a:cs typeface="Times New Roman" panose="02020603050405020304" pitchFamily="18" charset="0"/>
              </a:rPr>
              <a:t>) Level of significance (Non-parametric data)- </a:t>
            </a:r>
            <a:r>
              <a:rPr lang="en-US" sz="1600" dirty="0">
                <a:latin typeface="Times New Roman" panose="02020603050405020304" pitchFamily="18" charset="0"/>
                <a:cs typeface="Times New Roman" panose="02020603050405020304" pitchFamily="18" charset="0"/>
              </a:rPr>
              <a:t>Sign test, </a:t>
            </a:r>
            <a:r>
              <a:rPr lang="en-US" sz="1600" dirty="0" err="1">
                <a:latin typeface="Times New Roman" panose="02020603050405020304" pitchFamily="18" charset="0"/>
                <a:cs typeface="Times New Roman" panose="02020603050405020304" pitchFamily="18" charset="0"/>
              </a:rPr>
              <a:t>Wilcoxan’s</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signed rank </a:t>
            </a:r>
            <a:r>
              <a:rPr lang="en-US" sz="1600" dirty="0">
                <a:latin typeface="Times New Roman" panose="02020603050405020304" pitchFamily="18" charset="0"/>
                <a:cs typeface="Times New Roman" panose="02020603050405020304" pitchFamily="18" charset="0"/>
              </a:rPr>
              <a:t>test, </a:t>
            </a:r>
            <a:r>
              <a:rPr lang="en-US" sz="1600" dirty="0" err="1">
                <a:latin typeface="Times New Roman" panose="02020603050405020304" pitchFamily="18" charset="0"/>
                <a:cs typeface="Times New Roman" panose="02020603050405020304" pitchFamily="18" charset="0"/>
              </a:rPr>
              <a:t>Wilcoxan</a:t>
            </a:r>
            <a:r>
              <a:rPr lang="en-US" sz="1600" dirty="0">
                <a:latin typeface="Times New Roman" panose="02020603050405020304" pitchFamily="18" charset="0"/>
                <a:cs typeface="Times New Roman" panose="02020603050405020304" pitchFamily="18" charset="0"/>
              </a:rPr>
              <a:t> rank sum test, Mann Whitney U test, </a:t>
            </a:r>
            <a:r>
              <a:rPr lang="en-US" sz="1600" dirty="0" err="1">
                <a:latin typeface="Times New Roman" panose="02020603050405020304" pitchFamily="18" charset="0"/>
                <a:cs typeface="Times New Roman" panose="02020603050405020304" pitchFamily="18" charset="0"/>
              </a:rPr>
              <a:t>Kruskal</a:t>
            </a:r>
            <a:r>
              <a:rPr lang="en-US" sz="1600" dirty="0">
                <a:latin typeface="Times New Roman" panose="02020603050405020304" pitchFamily="18" charset="0"/>
                <a:cs typeface="Times New Roman" panose="02020603050405020304" pitchFamily="18" charset="0"/>
              </a:rPr>
              <a:t> -Wall is </a:t>
            </a:r>
            <a:r>
              <a:rPr lang="en-US" sz="1600" dirty="0" smtClean="0">
                <a:latin typeface="Times New Roman" panose="02020603050405020304" pitchFamily="18" charset="0"/>
                <a:cs typeface="Times New Roman" panose="02020603050405020304" pitchFamily="18" charset="0"/>
              </a:rPr>
              <a:t>test (one </a:t>
            </a:r>
            <a:r>
              <a:rPr lang="en-US" sz="1600" dirty="0">
                <a:latin typeface="Times New Roman" panose="02020603050405020304" pitchFamily="18" charset="0"/>
                <a:cs typeface="Times New Roman" panose="02020603050405020304" pitchFamily="18" charset="0"/>
              </a:rPr>
              <a:t>way ANOVA)</a:t>
            </a:r>
          </a:p>
          <a:p>
            <a:pPr>
              <a:lnSpc>
                <a:spcPct val="200000"/>
              </a:lnSpc>
            </a:pPr>
            <a:r>
              <a:rPr lang="en-US" sz="1600" dirty="0">
                <a:latin typeface="Times New Roman" panose="02020603050405020304" pitchFamily="18" charset="0"/>
                <a:cs typeface="Times New Roman" panose="02020603050405020304" pitchFamily="18" charset="0"/>
              </a:rPr>
              <a:t>d) </a:t>
            </a:r>
            <a:r>
              <a:rPr lang="en-US" sz="1600" b="1" dirty="0">
                <a:latin typeface="Times New Roman" panose="02020603050405020304" pitchFamily="18" charset="0"/>
                <a:cs typeface="Times New Roman" panose="02020603050405020304" pitchFamily="18" charset="0"/>
              </a:rPr>
              <a:t>Linear regression and correlation</a:t>
            </a:r>
            <a:r>
              <a:rPr lang="en-US" sz="1600" dirty="0">
                <a:latin typeface="Times New Roman" panose="02020603050405020304" pitchFamily="18" charset="0"/>
                <a:cs typeface="Times New Roman" panose="02020603050405020304" pitchFamily="18" charset="0"/>
              </a:rPr>
              <a:t>- Introduction, </a:t>
            </a:r>
            <a:r>
              <a:rPr lang="en-US" sz="1600" dirty="0" err="1">
                <a:latin typeface="Times New Roman" panose="02020603050405020304" pitchFamily="18" charset="0"/>
                <a:cs typeface="Times New Roman" panose="02020603050405020304" pitchFamily="18" charset="0"/>
              </a:rPr>
              <a:t>Pearsonn’s</a:t>
            </a:r>
            <a:r>
              <a:rPr lang="en-US" sz="1600" dirty="0">
                <a:latin typeface="Times New Roman" panose="02020603050405020304" pitchFamily="18" charset="0"/>
                <a:cs typeface="Times New Roman" panose="02020603050405020304" pitchFamily="18" charset="0"/>
              </a:rPr>
              <a:t> and </a:t>
            </a:r>
            <a:r>
              <a:rPr lang="en-US" sz="1600" dirty="0" err="1" smtClean="0">
                <a:latin typeface="Times New Roman" panose="02020603050405020304" pitchFamily="18" charset="0"/>
                <a:cs typeface="Times New Roman" panose="02020603050405020304" pitchFamily="18" charset="0"/>
              </a:rPr>
              <a:t>Spearmann’s</a:t>
            </a:r>
            <a:r>
              <a:rPr lang="en-US" sz="1600" dirty="0" smtClean="0">
                <a:latin typeface="Times New Roman" panose="02020603050405020304" pitchFamily="18" charset="0"/>
                <a:cs typeface="Times New Roman" panose="02020603050405020304" pitchFamily="18" charset="0"/>
              </a:rPr>
              <a:t> correlation </a:t>
            </a:r>
            <a:r>
              <a:rPr lang="en-US" sz="1600" dirty="0">
                <a:latin typeface="Times New Roman" panose="02020603050405020304" pitchFamily="18" charset="0"/>
                <a:cs typeface="Times New Roman" panose="02020603050405020304" pitchFamily="18" charset="0"/>
              </a:rPr>
              <a:t>and correlation co-efficient.</a:t>
            </a:r>
          </a:p>
          <a:p>
            <a:pPr>
              <a:lnSpc>
                <a:spcPct val="200000"/>
              </a:lnSpc>
            </a:pPr>
            <a:r>
              <a:rPr lang="en-US" sz="1600" dirty="0">
                <a:latin typeface="Times New Roman" panose="02020603050405020304" pitchFamily="18" charset="0"/>
                <a:cs typeface="Times New Roman" panose="02020603050405020304" pitchFamily="18" charset="0"/>
              </a:rPr>
              <a:t>e) </a:t>
            </a:r>
            <a:r>
              <a:rPr lang="en-US" sz="1600" b="1" dirty="0">
                <a:latin typeface="Times New Roman" panose="02020603050405020304" pitchFamily="18" charset="0"/>
                <a:cs typeface="Times New Roman" panose="02020603050405020304" pitchFamily="18" charset="0"/>
              </a:rPr>
              <a:t>Introduction to statistical software</a:t>
            </a:r>
            <a:r>
              <a:rPr lang="en-US" sz="1600" dirty="0">
                <a:latin typeface="Times New Roman" panose="02020603050405020304" pitchFamily="18" charset="0"/>
                <a:cs typeface="Times New Roman" panose="02020603050405020304" pitchFamily="18" charset="0"/>
              </a:rPr>
              <a:t>: SPSS, </a:t>
            </a:r>
            <a:r>
              <a:rPr lang="en-US" sz="1600" dirty="0" err="1">
                <a:latin typeface="Times New Roman" panose="02020603050405020304" pitchFamily="18" charset="0"/>
                <a:cs typeface="Times New Roman" panose="02020603050405020304" pitchFamily="18" charset="0"/>
              </a:rPr>
              <a:t>Epi</a:t>
            </a:r>
            <a:r>
              <a:rPr lang="en-US" sz="1600" dirty="0">
                <a:latin typeface="Times New Roman" panose="02020603050405020304" pitchFamily="18" charset="0"/>
                <a:cs typeface="Times New Roman" panose="02020603050405020304" pitchFamily="18" charset="0"/>
              </a:rPr>
              <a:t> Info, SAS.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1171575" y="625791"/>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7" name="Rectangle 6"/>
          <p:cNvSpPr/>
          <p:nvPr/>
        </p:nvSpPr>
        <p:spPr>
          <a:xfrm>
            <a:off x="1068544" y="550357"/>
            <a:ext cx="9740721" cy="5509200"/>
          </a:xfrm>
          <a:prstGeom prst="rect">
            <a:avLst/>
          </a:prstGeom>
        </p:spPr>
        <p:txBody>
          <a:bodyPr wrap="square">
            <a:spAutoFit/>
          </a:bodyPr>
          <a:lstStyle/>
          <a:p>
            <a:r>
              <a:rPr lang="en-US" sz="1600" b="1" dirty="0" smtClean="0">
                <a:latin typeface="Times New Roman" panose="02020603050405020304" pitchFamily="18" charset="0"/>
                <a:cs typeface="Times New Roman" panose="02020603050405020304" pitchFamily="18" charset="0"/>
              </a:rPr>
              <a:t>HYPOTHESIS</a:t>
            </a:r>
            <a:r>
              <a:rPr lang="en-US" sz="1600" dirty="0" smtClean="0">
                <a:latin typeface="Times New Roman" panose="02020603050405020304" pitchFamily="18" charset="0"/>
                <a:cs typeface="Times New Roman" panose="02020603050405020304" pitchFamily="18" charset="0"/>
              </a:rPr>
              <a:t>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a:t>
            </a:r>
            <a:r>
              <a:rPr lang="en-US" sz="1600" dirty="0" smtClean="0">
                <a:latin typeface="Times New Roman" panose="02020603050405020304" pitchFamily="18" charset="0"/>
                <a:cs typeface="Times New Roman" panose="02020603050405020304" pitchFamily="18" charset="0"/>
              </a:rPr>
              <a:t>ypothesis </a:t>
            </a:r>
            <a:r>
              <a:rPr lang="en-US" sz="1600" dirty="0">
                <a:latin typeface="Times New Roman" panose="02020603050405020304" pitchFamily="18" charset="0"/>
                <a:cs typeface="Times New Roman" panose="02020603050405020304" pitchFamily="18" charset="0"/>
              </a:rPr>
              <a:t>is an educated guess about something in the world around you. It should be testable, either by experiment or observation. For example</a:t>
            </a:r>
            <a:r>
              <a:rPr lang="en-US" sz="1600" dirty="0" smtClean="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new medicine you think might work.</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way of teaching you think might be better.</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possible location of new species.</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fairer way to administer standardized tests.</a:t>
            </a: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It can really be anything at all as long as you can put it to the test</a:t>
            </a:r>
            <a:r>
              <a:rPr lang="en-US" sz="1600" dirty="0" smtClean="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main purpose of statistics is to test a hypothesis</a:t>
            </a:r>
            <a:r>
              <a:rPr lang="en-US" sz="1600" dirty="0" smtClean="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smtClean="0">
                <a:latin typeface="Times New Roman" panose="02020603050405020304" pitchFamily="18" charset="0"/>
                <a:cs typeface="Times New Roman" panose="02020603050405020304" pitchFamily="18" charset="0"/>
              </a:rPr>
              <a:t> </a:t>
            </a:r>
            <a:r>
              <a:rPr lang="en-US" sz="1600" b="1" u="sng" dirty="0">
                <a:latin typeface="Times New Roman" panose="02020603050405020304" pitchFamily="18" charset="0"/>
                <a:cs typeface="Times New Roman" panose="02020603050405020304" pitchFamily="18" charset="0"/>
              </a:rPr>
              <a:t>For example</a:t>
            </a:r>
            <a:r>
              <a:rPr lang="en-US" sz="1600" dirty="0">
                <a:latin typeface="Times New Roman" panose="02020603050405020304" pitchFamily="18" charset="0"/>
                <a:cs typeface="Times New Roman" panose="02020603050405020304" pitchFamily="18" charset="0"/>
              </a:rPr>
              <a:t>, you might run an experiment and find that a certain drug is effective at treating headaches. But if you can’t repeat that experiment, no one will take your results seriously. A good example of this was the cold fusion discovery, which petered into obscurity because no one was able to duplicate the results.</a:t>
            </a:r>
          </a:p>
          <a:p>
            <a:endParaRPr lang="en-US" sz="1600" dirty="0">
              <a:latin typeface="Times New Roman" panose="02020603050405020304" pitchFamily="18" charset="0"/>
              <a:cs typeface="Times New Roman" panose="02020603050405020304" pitchFamily="18" charset="0"/>
            </a:endParaRPr>
          </a:p>
          <a:p>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What is a Hypothesis Statement</a:t>
            </a:r>
            <a:r>
              <a:rPr lang="en-US" sz="1600" b="1" dirty="0" smtClean="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If you are going to propose a hypothesis, it’s customary to write a statement. Your statement will look like this:</a:t>
            </a:r>
          </a:p>
          <a:p>
            <a:r>
              <a:rPr lang="en-US" sz="1600" dirty="0">
                <a:latin typeface="Times New Roman" panose="02020603050405020304" pitchFamily="18" charset="0"/>
                <a:cs typeface="Times New Roman" panose="02020603050405020304" pitchFamily="18" charset="0"/>
              </a:rPr>
              <a:t>“If I…(do this to an independent variable)….then (this will happen to the dependent variable).”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229564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1171575" y="516162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If I (decrease the amount of water given to herbs) then (the herbs will increase in size).</a:t>
            </a:r>
          </a:p>
          <a:p>
            <a:pPr marL="285750" indent="-285750" algn="l">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If I (give patients counseling in addition to medication) then (their overall depression scale will decrease).</a:t>
            </a:r>
          </a:p>
          <a:p>
            <a:pPr marL="285750" indent="-285750" algn="l">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If I (give exams at noon instead of 7) then (student test scores will improve).</a:t>
            </a:r>
          </a:p>
          <a:p>
            <a:pPr marL="285750" indent="-285750" algn="l">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If I (look in this certain location) then (I am more likely to find new species</a:t>
            </a:r>
            <a:r>
              <a:rPr lang="en-US" sz="1600" dirty="0" smtClean="0">
                <a:latin typeface="Times New Roman" panose="02020603050405020304" pitchFamily="18" charset="0"/>
                <a:cs typeface="Times New Roman" panose="02020603050405020304" pitchFamily="18" charset="0"/>
              </a:rPr>
              <a:t>).</a:t>
            </a:r>
          </a:p>
          <a:p>
            <a:pPr algn="l">
              <a:lnSpc>
                <a:spcPct val="150000"/>
              </a:lnSpc>
            </a:pPr>
            <a:endParaRPr lang="en-US" sz="1600" dirty="0">
              <a:latin typeface="Times New Roman" panose="02020603050405020304" pitchFamily="18" charset="0"/>
              <a:cs typeface="Times New Roman" panose="02020603050405020304" pitchFamily="18" charset="0"/>
            </a:endParaRPr>
          </a:p>
          <a:p>
            <a:pPr algn="l">
              <a:lnSpc>
                <a:spcPct val="150000"/>
              </a:lnSpc>
            </a:pPr>
            <a:endParaRPr lang="en-US" sz="1600" dirty="0">
              <a:latin typeface="Times New Roman" panose="02020603050405020304" pitchFamily="18" charset="0"/>
              <a:cs typeface="Times New Roman" panose="02020603050405020304" pitchFamily="18" charset="0"/>
            </a:endParaRPr>
          </a:p>
          <a:p>
            <a:pPr algn="l">
              <a:lnSpc>
                <a:spcPct val="150000"/>
              </a:lnSpc>
            </a:pPr>
            <a:r>
              <a:rPr lang="en-US" sz="1600" b="1" dirty="0">
                <a:latin typeface="Times New Roman" panose="02020603050405020304" pitchFamily="18" charset="0"/>
                <a:cs typeface="Times New Roman" panose="02020603050405020304" pitchFamily="18" charset="0"/>
              </a:rPr>
              <a:t>A good hypothesis statement should:</a:t>
            </a:r>
          </a:p>
          <a:p>
            <a:pPr marL="285750" indent="-285750" algn="l">
              <a:lnSpc>
                <a:spcPct val="150000"/>
              </a:lnSpc>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lgn="l">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Include an “if” and “then” statement (according to the University of California).</a:t>
            </a:r>
          </a:p>
          <a:p>
            <a:pPr marL="285750" indent="-285750" algn="l">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Include both the independent and dependent variables.</a:t>
            </a:r>
          </a:p>
          <a:p>
            <a:pPr marL="285750" indent="-285750" algn="l">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Be testable by experiment, survey or other scientifically sound technique.</a:t>
            </a:r>
          </a:p>
          <a:p>
            <a:pPr marL="285750" indent="-285750" algn="l">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Be based on information in prior research (either yours or someone else’s).</a:t>
            </a:r>
          </a:p>
          <a:p>
            <a:pPr marL="285750" indent="-285750" algn="l">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Have design criteria (for engineering or programming projects).</a:t>
            </a:r>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71753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US" sz="1600" b="1" dirty="0">
                <a:latin typeface="Times New Roman" panose="02020603050405020304" pitchFamily="18" charset="0"/>
                <a:cs typeface="Times New Roman" panose="02020603050405020304" pitchFamily="18" charset="0"/>
              </a:rPr>
              <a:t>What is Hypothesis Testing?</a:t>
            </a:r>
          </a:p>
          <a:p>
            <a:pPr algn="just"/>
            <a:r>
              <a:rPr lang="en-US" sz="1600" dirty="0" smtClean="0">
                <a:latin typeface="Times New Roman" panose="02020603050405020304" pitchFamily="18" charset="0"/>
                <a:cs typeface="Times New Roman" panose="02020603050405020304" pitchFamily="18" charset="0"/>
              </a:rPr>
              <a:t>Hypothesis </a:t>
            </a:r>
            <a:r>
              <a:rPr lang="en-US" sz="1600" dirty="0">
                <a:latin typeface="Times New Roman" panose="02020603050405020304" pitchFamily="18" charset="0"/>
                <a:cs typeface="Times New Roman" panose="02020603050405020304" pitchFamily="18" charset="0"/>
              </a:rPr>
              <a:t>testing in statistics is a way for you to test the results of a survey or experiment to see if you have meaningful results. You’re basically testing whether your results are valid by figuring out the odds that your results have happened by chance. If your results may have happened by chance, the experiment won’t be repeatable and so has little use.</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Hypothesis testing can be one of the most </a:t>
            </a:r>
            <a:r>
              <a:rPr lang="en-US" sz="1600" dirty="0" smtClean="0">
                <a:latin typeface="Times New Roman" panose="02020603050405020304" pitchFamily="18" charset="0"/>
                <a:cs typeface="Times New Roman" panose="02020603050405020304" pitchFamily="18" charset="0"/>
              </a:rPr>
              <a:t>tricky aspects, mostly </a:t>
            </a:r>
            <a:r>
              <a:rPr lang="en-US" sz="1600" dirty="0">
                <a:latin typeface="Times New Roman" panose="02020603050405020304" pitchFamily="18" charset="0"/>
                <a:cs typeface="Times New Roman" panose="02020603050405020304" pitchFamily="18" charset="0"/>
              </a:rPr>
              <a:t>because before you can even perform a test, you have to know what your null hypothesis is. Often, those tricky </a:t>
            </a:r>
            <a:r>
              <a:rPr lang="en-US" sz="1600" dirty="0" smtClean="0">
                <a:latin typeface="Times New Roman" panose="02020603050405020304" pitchFamily="18" charset="0"/>
                <a:cs typeface="Times New Roman" panose="02020603050405020304" pitchFamily="18" charset="0"/>
              </a:rPr>
              <a:t>words problems </a:t>
            </a:r>
            <a:r>
              <a:rPr lang="en-US" sz="1600" dirty="0">
                <a:latin typeface="Times New Roman" panose="02020603050405020304" pitchFamily="18" charset="0"/>
                <a:cs typeface="Times New Roman" panose="02020603050405020304" pitchFamily="18" charset="0"/>
              </a:rPr>
              <a:t>that you are faced with can be difficult to decipher. But it’s easier than you think; all you need to do is:</a:t>
            </a:r>
          </a:p>
          <a:p>
            <a:pPr marL="285750" indent="-285750" algn="just">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Figure out your null hypothesis,</a:t>
            </a: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State your null hypothesis,</a:t>
            </a: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Choose what kind of test you need to perform,</a:t>
            </a:r>
          </a:p>
          <a:p>
            <a:pPr marL="285750" indent="-285750" algn="just">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Either support or reject the null hypothesis.</a:t>
            </a:r>
            <a:endParaRPr lang="en-IN" sz="16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455251"/>
            <a:ext cx="4455387" cy="400110"/>
          </a:xfrm>
          <a:prstGeom prst="rect">
            <a:avLst/>
          </a:prstGeom>
        </p:spPr>
        <p:txBody>
          <a:bodyPr wrap="none">
            <a:spAutoFit/>
          </a:bodyPr>
          <a:lstStyle/>
          <a:p>
            <a:r>
              <a:rPr lang="en-US" sz="2000" b="1" dirty="0" smtClean="0">
                <a:latin typeface="Times New Roman" panose="02020603050405020304" pitchFamily="18" charset="0"/>
                <a:cs typeface="Times New Roman" panose="02020603050405020304" pitchFamily="18" charset="0"/>
              </a:rPr>
              <a:t>BASICS OF TESTING HYPOTHESIS</a:t>
            </a:r>
            <a:endParaRPr lang="en-US" sz="2000" b="1"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8854171" y="4070180"/>
            <a:ext cx="2420880" cy="1363484"/>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4005788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6" name="Rectangle 5"/>
          <p:cNvSpPr/>
          <p:nvPr/>
        </p:nvSpPr>
        <p:spPr>
          <a:xfrm>
            <a:off x="971550" y="455251"/>
            <a:ext cx="10812620" cy="5632311"/>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Statistical Hypothesis </a:t>
            </a:r>
            <a:r>
              <a:rPr lang="en-US" sz="1600" b="1" dirty="0" smtClean="0">
                <a:latin typeface="Times New Roman" panose="02020603050405020304" pitchFamily="18" charset="0"/>
                <a:cs typeface="Times New Roman" panose="02020603050405020304" pitchFamily="18" charset="0"/>
              </a:rPr>
              <a:t>Testing</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Data alone is not interesting. It is the interpretation of the data that we are really interested in.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statistics, when we wish to start asking questions about the data and interpret the results, we use statistical methods that provide a confidence or likelihood about the answers. In general, this class of methods is called </a:t>
            </a:r>
            <a:r>
              <a:rPr lang="en-US" sz="1600" i="1" dirty="0">
                <a:latin typeface="Times New Roman" panose="02020603050405020304" pitchFamily="18" charset="0"/>
                <a:cs typeface="Times New Roman" panose="02020603050405020304" pitchFamily="18" charset="0"/>
              </a:rPr>
              <a:t>statistical hypothesis testing, or significance tests.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term “hypothesis” may make you think about science, where we investigate a hypothesis. This is along the right track.</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statistics, a hypothesis test calculates some quantity under a given assumption. The result of the test allows us to interpret whether the assumption holds or whether the assumption has been violated.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Two concrete examples that we will use a lot in machine learning are:</a:t>
            </a:r>
          </a:p>
          <a:p>
            <a:endParaRPr lang="en-US" sz="1600" dirty="0">
              <a:latin typeface="Times New Roman" panose="02020603050405020304" pitchFamily="18" charset="0"/>
              <a:cs typeface="Times New Roman" panose="02020603050405020304" pitchFamily="18" charset="0"/>
            </a:endParaRPr>
          </a:p>
          <a:p>
            <a:pPr marL="285750" indent="-285750">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test that assumes that data has a normal distribution.</a:t>
            </a:r>
          </a:p>
          <a:p>
            <a:pPr marL="285750" indent="-285750">
              <a:lnSpc>
                <a:spcPct val="150000"/>
              </a:lnSpc>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A test that assumes that two samples were drawn from the same underlying population </a:t>
            </a:r>
            <a:r>
              <a:rPr lang="en-US" sz="1600" dirty="0" smtClean="0">
                <a:latin typeface="Times New Roman" panose="02020603050405020304" pitchFamily="18" charset="0"/>
                <a:cs typeface="Times New Roman" panose="02020603050405020304" pitchFamily="18" charset="0"/>
              </a:rPr>
              <a:t>distribution.</a:t>
            </a:r>
          </a:p>
          <a:p>
            <a:pPr marL="285750" indent="-285750">
              <a:lnSpc>
                <a:spcPct val="150000"/>
              </a:lnSpc>
              <a:buFont typeface="Courier New" panose="02070309020205020404" pitchFamily="49" charset="0"/>
              <a:buChar char="o"/>
            </a:pPr>
            <a:endParaRPr lang="en-US" sz="1600" dirty="0">
              <a:latin typeface="Times New Roman" panose="02020603050405020304" pitchFamily="18" charset="0"/>
              <a:cs typeface="Times New Roman" panose="02020603050405020304" pitchFamily="18" charset="0"/>
            </a:endParaRPr>
          </a:p>
          <a:p>
            <a:pPr>
              <a:lnSpc>
                <a:spcPct val="150000"/>
              </a:lnSpc>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assumption of a statistical test is called the null hypothesis, or hypothesis 0 (H0 for short). It is often called the default assumption, or the assumption that nothing has changed.</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572354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Rectangle 3"/>
          <p:cNvSpPr/>
          <p:nvPr/>
        </p:nvSpPr>
        <p:spPr>
          <a:xfrm>
            <a:off x="971549" y="464635"/>
            <a:ext cx="10928529" cy="3293209"/>
          </a:xfrm>
          <a:prstGeom prst="rect">
            <a:avLst/>
          </a:prstGeom>
        </p:spPr>
        <p:txBody>
          <a:bodyPr wrap="square">
            <a:spAutoFit/>
          </a:bodyPr>
          <a:lstStyle/>
          <a:p>
            <a:r>
              <a:rPr lang="en-US" sz="1600" dirty="0">
                <a:latin typeface="Times New Roman" panose="02020603050405020304" pitchFamily="18" charset="0"/>
                <a:cs typeface="Times New Roman" panose="02020603050405020304" pitchFamily="18" charset="0"/>
              </a:rPr>
              <a:t>A violation of the test’s assumption is often called the first hypothesis, hypothesis 1 or H1 for short. H1 is really a short hand for “some other hypothesis,” as all we know is that the evidence suggests that the H0 can be rejected.</a:t>
            </a:r>
          </a:p>
          <a:p>
            <a:endParaRPr lang="en-US" sz="1600" dirty="0">
              <a:latin typeface="Times New Roman" panose="02020603050405020304" pitchFamily="18" charset="0"/>
              <a:cs typeface="Times New Roman" panose="02020603050405020304" pitchFamily="18" charset="0"/>
            </a:endParaRPr>
          </a:p>
          <a:p>
            <a:r>
              <a:rPr lang="en-US" sz="1600" i="1" dirty="0">
                <a:latin typeface="Times New Roman" panose="02020603050405020304" pitchFamily="18" charset="0"/>
                <a:cs typeface="Times New Roman" panose="02020603050405020304" pitchFamily="18" charset="0"/>
              </a:rPr>
              <a:t>Hypothesis 0 (H0): </a:t>
            </a:r>
            <a:r>
              <a:rPr lang="en-US" sz="1600" dirty="0">
                <a:latin typeface="Times New Roman" panose="02020603050405020304" pitchFamily="18" charset="0"/>
                <a:cs typeface="Times New Roman" panose="02020603050405020304" pitchFamily="18" charset="0"/>
              </a:rPr>
              <a:t>Assumption of the test holds and is failed to be rejected at some level of significance.</a:t>
            </a:r>
          </a:p>
          <a:p>
            <a:r>
              <a:rPr lang="en-US" sz="1600" i="1" dirty="0">
                <a:latin typeface="Times New Roman" panose="02020603050405020304" pitchFamily="18" charset="0"/>
                <a:cs typeface="Times New Roman" panose="02020603050405020304" pitchFamily="18" charset="0"/>
              </a:rPr>
              <a:t>Hypothesis 1 (H1): </a:t>
            </a:r>
            <a:r>
              <a:rPr lang="en-US" sz="1600" dirty="0">
                <a:latin typeface="Times New Roman" panose="02020603050405020304" pitchFamily="18" charset="0"/>
                <a:cs typeface="Times New Roman" panose="02020603050405020304" pitchFamily="18" charset="0"/>
              </a:rPr>
              <a:t>Assumption of the test does not hold and is rejected at some level of significance.</a:t>
            </a:r>
          </a:p>
          <a:p>
            <a:r>
              <a:rPr lang="en-US" sz="1600" dirty="0">
                <a:latin typeface="Times New Roman" panose="02020603050405020304" pitchFamily="18" charset="0"/>
                <a:cs typeface="Times New Roman" panose="02020603050405020304" pitchFamily="18" charset="0"/>
              </a:rPr>
              <a:t>Before we can reject or fail to reject the null hypothesis, we must interpret the result of the test</a:t>
            </a:r>
            <a:r>
              <a:rPr lang="en-US"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Statistical Test </a:t>
            </a:r>
            <a:r>
              <a:rPr lang="en-US" sz="1600" b="1" dirty="0" smtClean="0">
                <a:latin typeface="Times New Roman" panose="02020603050405020304" pitchFamily="18" charset="0"/>
                <a:cs typeface="Times New Roman" panose="02020603050405020304" pitchFamily="18" charset="0"/>
              </a:rPr>
              <a:t>Interpretation</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 results of a statistical hypothesis test must be interpreted for us to start making claims.</a:t>
            </a:r>
          </a:p>
          <a:p>
            <a:endParaRPr lang="en-US" sz="1600" dirty="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There are two common forms that a result from a statistical hypothesis test may take, and they must be interpreted in different ways. They are the p-value and critical values.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2362591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063325" y="306047"/>
            <a:ext cx="8054917" cy="605699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2292679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713973" y="309277"/>
            <a:ext cx="8030782" cy="6494085"/>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Interpret the </a:t>
            </a:r>
            <a:r>
              <a:rPr lang="en-US" sz="1600" b="1" dirty="0" smtClean="0">
                <a:latin typeface="Times New Roman" panose="02020603050405020304" pitchFamily="18" charset="0"/>
                <a:cs typeface="Times New Roman" panose="02020603050405020304" pitchFamily="18" charset="0"/>
              </a:rPr>
              <a:t>p-value</a:t>
            </a:r>
          </a:p>
          <a:p>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We describe a finding as statistically significant by interpreting the p-value.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For example, we may perform a normality test on a data sample and find that it is unlikely that sample of data deviates from a Gaussian distribution, failing to reject the null hypothesis.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statistical hypothesis test may return a value called p or the p-value. This is a quantity that we can use to interpret or quantify the result of the test and either reject or fail to reject the null hypothesis. This is done by comparing the p-value to a threshold value chosen beforehand called the significance level.</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significance level is often referred to by the Greek lower case letter alpha.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common value used for alpha is 5% or 0.05. A smaller alpha value suggests a more robust interpretation of the null hypothesis, such as 1% or 0.1%.</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p-value is compared to the pre-chosen alpha value. A result is statistically significant when the p-value is less than alpha. This signifies a change was detected: that the default hypothesis can be rejected.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If p-value &gt; alpha: Fail to reject the null hypothesis (i.e. not significant result).</a:t>
            </a:r>
          </a:p>
          <a:p>
            <a:r>
              <a:rPr lang="en-US" sz="1600" dirty="0">
                <a:latin typeface="Times New Roman" panose="02020603050405020304" pitchFamily="18" charset="0"/>
                <a:cs typeface="Times New Roman" panose="02020603050405020304" pitchFamily="18" charset="0"/>
              </a:rPr>
              <a:t>If p-value &lt;= alpha: Reject the null hypothesis (i.e. significant result).</a:t>
            </a:r>
          </a:p>
          <a:p>
            <a:r>
              <a:rPr lang="en-US" sz="1600" dirty="0">
                <a:latin typeface="Times New Roman" panose="02020603050405020304" pitchFamily="18" charset="0"/>
                <a:cs typeface="Times New Roman" panose="02020603050405020304" pitchFamily="18" charset="0"/>
              </a:rPr>
              <a:t>For example, if we were performing a test of whether a data sample was normal and we calculated a p-value of .07, we could state something like:</a:t>
            </a:r>
          </a:p>
        </p:txBody>
      </p:sp>
      <p:pic>
        <p:nvPicPr>
          <p:cNvPr id="4" name="Picture 3"/>
          <p:cNvPicPr>
            <a:picLocks noChangeAspect="1"/>
          </p:cNvPicPr>
          <p:nvPr/>
        </p:nvPicPr>
        <p:blipFill>
          <a:blip r:embed="rId2"/>
          <a:stretch>
            <a:fillRect/>
          </a:stretch>
        </p:blipFill>
        <p:spPr>
          <a:xfrm>
            <a:off x="8738220" y="2033694"/>
            <a:ext cx="2948955" cy="1984514"/>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34642609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543</TotalTime>
  <Words>2520</Words>
  <Application>Microsoft Office PowerPoint</Application>
  <PresentationFormat>Widescreen</PresentationFormat>
  <Paragraphs>226</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30</cp:revision>
  <dcterms:created xsi:type="dcterms:W3CDTF">2020-07-13T05:58:17Z</dcterms:created>
  <dcterms:modified xsi:type="dcterms:W3CDTF">2024-09-15T09:49:02Z</dcterms:modified>
</cp:coreProperties>
</file>