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8" r:id="rId11"/>
    <p:sldId id="269" r:id="rId12"/>
    <p:sldId id="270" r:id="rId13"/>
    <p:sldId id="271" r:id="rId14"/>
    <p:sldId id="265" r:id="rId15"/>
    <p:sldId id="266" r:id="rId16"/>
    <p:sldId id="267" r:id="rId17"/>
    <p:sldId id="272" r:id="rId18"/>
    <p:sldId id="273" r:id="rId19"/>
    <p:sldId id="275" r:id="rId20"/>
    <p:sldId id="274"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 id="29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909"/>
  </p:normalViewPr>
  <p:slideViewPr>
    <p:cSldViewPr snapToGrid="0">
      <p:cViewPr varScale="1">
        <p:scale>
          <a:sx n="74" d="100"/>
          <a:sy n="74" d="100"/>
        </p:scale>
        <p:origin x="5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28DE79-9316-4987-802F-17A507CE0E60}" type="datetimeFigureOut">
              <a:rPr lang="en-US" smtClean="0"/>
              <a:t>9/13/2024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F5777-3ED8-40E3-9760-31DD7B7ACC3B}" type="slidenum">
              <a:rPr lang="en-US" smtClean="0"/>
              <a:t>‹#›</a:t>
            </a:fld>
            <a:endParaRPr lang="en-US"/>
          </a:p>
        </p:txBody>
      </p:sp>
    </p:spTree>
    <p:extLst>
      <p:ext uri="{BB962C8B-B14F-4D97-AF65-F5344CB8AC3E}">
        <p14:creationId xmlns:p14="http://schemas.microsoft.com/office/powerpoint/2010/main" val="328473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E65B71-9601-405F-8D43-0E057A31C2F6}"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28557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86FDD6-5752-400D-B856-09368D5D9903}"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58376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3AA9F5-C71B-46CC-A5A0-AADF0262C738}"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321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FC918B-4DC9-4192-9996-553822D0CFF0}"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8678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0CB49A-4F9A-4A68-82CF-2B33B2683675}" type="datetime1">
              <a:rPr lang="en-US" smtClean="0"/>
              <a:t>9/13/2024</a:t>
            </a:fld>
            <a:endParaRPr lang="en-US" dirty="0"/>
          </a:p>
        </p:txBody>
      </p:sp>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6676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8F48062-0D9D-4934-98BF-91E3CD48BC52}"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747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CC2611-AD3D-4A15-9E44-9063792B3529}" type="datetime1">
              <a:rPr lang="en-US" smtClean="0"/>
              <a:t>9/13/2024</a:t>
            </a:fld>
            <a:endParaRPr lang="en-US" dirty="0"/>
          </a:p>
        </p:txBody>
      </p:sp>
      <p:sp>
        <p:nvSpPr>
          <p:cNvPr id="8" name="Footer Placeholder 7"/>
          <p:cNvSpPr>
            <a:spLocks noGrp="1"/>
          </p:cNvSpPr>
          <p:nvPr>
            <p:ph type="ftr" sz="quarter" idx="11"/>
          </p:nvPr>
        </p:nvSpPr>
        <p:spPr/>
        <p:txBody>
          <a:bodyPr/>
          <a:lstStyle/>
          <a:p>
            <a:r>
              <a:rPr lang="en-US" smtClean="0"/>
              <a:t>RDP</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714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29A3A7-101A-4578-BD18-FD7206F5187B}" type="datetime1">
              <a:rPr lang="en-US" smtClean="0"/>
              <a:t>9/13/2024</a:t>
            </a:fld>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8792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264543-9A37-4C72-9C87-B0EB42EBA9ED}" type="datetime1">
              <a:rPr lang="en-US" smtClean="0"/>
              <a:t>9/13/2024</a:t>
            </a:fld>
            <a:endParaRPr lang="en-US" dirty="0"/>
          </a:p>
        </p:txBody>
      </p:sp>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07352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F0CC63-46D5-4C4B-AF0D-63DAD388B533}"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881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68AE6A-B3C4-4863-A868-F478CD772E41}" type="datetime1">
              <a:rPr lang="en-US" smtClean="0"/>
              <a:t>9/13/2024</a:t>
            </a:fld>
            <a:endParaRPr lang="en-US" dirty="0"/>
          </a:p>
        </p:txBody>
      </p:sp>
      <p:sp>
        <p:nvSpPr>
          <p:cNvPr id="6" name="Footer Placeholder 5"/>
          <p:cNvSpPr>
            <a:spLocks noGrp="1"/>
          </p:cNvSpPr>
          <p:nvPr>
            <p:ph type="ftr" sz="quarter" idx="11"/>
          </p:nvPr>
        </p:nvSpPr>
        <p:spPr/>
        <p:txBody>
          <a:bodyPr/>
          <a:lstStyle/>
          <a:p>
            <a:r>
              <a:rPr lang="en-US" smtClean="0"/>
              <a:t>RDP</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714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36FC1-73DA-4CB7-B686-5457BD551D15}" type="datetime1">
              <a:rPr lang="en-US" smtClean="0"/>
              <a:t>9/13/2024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
        <p:nvSpPr>
          <p:cNvPr id="7" name="TextBox 6"/>
          <p:cNvSpPr txBox="1"/>
          <p:nvPr userDrawn="1"/>
        </p:nvSpPr>
        <p:spPr>
          <a:xfrm rot="19964601">
            <a:off x="1828801" y="2939466"/>
            <a:ext cx="8534400" cy="769441"/>
          </a:xfrm>
          <a:prstGeom prst="rect">
            <a:avLst/>
          </a:prstGeom>
          <a:noFill/>
        </p:spPr>
        <p:txBody>
          <a:bodyPr wrap="square" rtlCol="0">
            <a:spAutoFit/>
          </a:bodyPr>
          <a:lstStyle/>
          <a:p>
            <a:r>
              <a:rPr lang="en-US" sz="4400" b="1" dirty="0" smtClean="0">
                <a:solidFill>
                  <a:schemeClr val="bg2"/>
                </a:solidFill>
                <a:latin typeface="Times" panose="02020603050405020304" pitchFamily="18" charset="0"/>
                <a:cs typeface="Times" panose="02020603050405020304" pitchFamily="18" charset="0"/>
              </a:rPr>
              <a:t>RESEARCH DOCTOR PHARMA</a:t>
            </a:r>
            <a:endParaRPr lang="en-US" sz="4400" b="1" dirty="0">
              <a:solidFill>
                <a:schemeClr val="bg2"/>
              </a:solidFill>
              <a:latin typeface="Times" panose="02020603050405020304" pitchFamily="18" charset="0"/>
              <a:cs typeface="Times"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8436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20EFC-69C5-83AB-EF98-197F450058BC}"/>
              </a:ext>
            </a:extLst>
          </p:cNvPr>
          <p:cNvSpPr>
            <a:spLocks noGrp="1"/>
          </p:cNvSpPr>
          <p:nvPr>
            <p:ph type="ctrTitle"/>
          </p:nvPr>
        </p:nvSpPr>
        <p:spPr/>
        <p:txBody>
          <a:bodyPr/>
          <a:lstStyle/>
          <a:p>
            <a:r>
              <a:rPr lang="en-US" dirty="0"/>
              <a:t> leukemias</a:t>
            </a:r>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2268348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7F8B907-B6EC-EBB7-9CD3-CF3A43FF9068}"/>
              </a:ext>
            </a:extLst>
          </p:cNvPr>
          <p:cNvSpPr txBox="1"/>
          <p:nvPr/>
        </p:nvSpPr>
        <p:spPr>
          <a:xfrm>
            <a:off x="0" y="191742"/>
            <a:ext cx="12192000" cy="5693866"/>
          </a:xfrm>
          <a:prstGeom prst="rect">
            <a:avLst/>
          </a:prstGeom>
          <a:noFill/>
        </p:spPr>
        <p:txBody>
          <a:bodyPr wrap="square">
            <a:spAutoFit/>
          </a:bodyPr>
          <a:lstStyle/>
          <a:p>
            <a:r>
              <a:rPr lang="en-IN" sz="2800" b="1" dirty="0">
                <a:effectLst/>
                <a:latin typeface="Optima" panose="02000503060000020004" pitchFamily="2" charset="0"/>
              </a:rPr>
              <a:t>PRESENTATION OF ACUTE MYELOID LEUKEMIA1</a:t>
            </a:r>
            <a:r>
              <a:rPr lang="en-IN" sz="2800" dirty="0">
                <a:effectLst/>
                <a:latin typeface="CMMIB10"/>
              </a:rPr>
              <a:t>,</a:t>
            </a:r>
            <a:r>
              <a:rPr lang="en-IN" sz="2800" b="1" dirty="0">
                <a:effectLst/>
                <a:latin typeface="Optima" panose="02000503060000020004" pitchFamily="2" charset="0"/>
              </a:rPr>
              <a:t>8</a:t>
            </a:r>
            <a:r>
              <a:rPr lang="en-IN" sz="2800" dirty="0">
                <a:effectLst/>
                <a:latin typeface="CMMIB10"/>
              </a:rPr>
              <a:t>,</a:t>
            </a:r>
            <a:r>
              <a:rPr lang="en-IN" sz="2800" b="1" dirty="0">
                <a:effectLst/>
                <a:latin typeface="Optima" panose="02000503060000020004" pitchFamily="2" charset="0"/>
              </a:rPr>
              <a:t>12 </a:t>
            </a:r>
            <a:endParaRPr lang="en-IN" sz="2800" dirty="0">
              <a:effectLst/>
            </a:endParaRPr>
          </a:p>
          <a:p>
            <a:r>
              <a:rPr lang="en-IN" sz="2800" b="1" dirty="0">
                <a:effectLst/>
                <a:latin typeface="Optima" panose="02000503060000020004" pitchFamily="2" charset="0"/>
              </a:rPr>
              <a:t>GENERAL </a:t>
            </a:r>
            <a:endParaRPr lang="en-IN" sz="2800" dirty="0">
              <a:effectLst/>
            </a:endParaRPr>
          </a:p>
          <a:p>
            <a:r>
              <a:rPr lang="en-IN" sz="2800" dirty="0">
                <a:effectLst/>
                <a:latin typeface="Optima" panose="02000503060000020004" pitchFamily="2" charset="0"/>
              </a:rPr>
              <a:t>Typically a 1- to 3-month history of vague symptoms such as tiredness, lack of exercise tolerance, chest pain, and “feeling unwell,” but in no obvious distress. </a:t>
            </a:r>
            <a:endParaRPr lang="en-IN" sz="2800" dirty="0">
              <a:effectLst/>
            </a:endParaRPr>
          </a:p>
          <a:p>
            <a:r>
              <a:rPr lang="en-IN" sz="2800" b="1" dirty="0">
                <a:effectLst/>
                <a:latin typeface="Optima" panose="02000503060000020004" pitchFamily="2" charset="0"/>
              </a:rPr>
              <a:t>SYMPTOMS </a:t>
            </a:r>
            <a:endParaRPr lang="en-IN" sz="2800" dirty="0">
              <a:effectLst/>
            </a:endParaRPr>
          </a:p>
          <a:p>
            <a:r>
              <a:rPr lang="en-IN" sz="2800" dirty="0">
                <a:effectLst/>
                <a:latin typeface="Optima" panose="02000503060000020004" pitchFamily="2" charset="0"/>
              </a:rPr>
              <a:t>The patient may report weight loss, malaise, fatigue, and palpitations and </a:t>
            </a:r>
            <a:r>
              <a:rPr lang="en-IN" sz="2800" dirty="0" err="1">
                <a:effectLst/>
                <a:latin typeface="Optima" panose="02000503060000020004" pitchFamily="2" charset="0"/>
              </a:rPr>
              <a:t>dyspnea</a:t>
            </a:r>
            <a:r>
              <a:rPr lang="en-IN" sz="2800" dirty="0">
                <a:effectLst/>
                <a:latin typeface="Optima" panose="02000503060000020004" pitchFamily="2" charset="0"/>
              </a:rPr>
              <a:t> on exertion. They may also present with fever, chills, and rigors suggestive of infection; bruising (excessive vaginal bleeding, epistaxis, ecchymoses, and pe- </a:t>
            </a:r>
            <a:r>
              <a:rPr lang="en-IN" sz="2800" dirty="0" err="1">
                <a:effectLst/>
                <a:latin typeface="Optima" panose="02000503060000020004" pitchFamily="2" charset="0"/>
              </a:rPr>
              <a:t>techiae</a:t>
            </a:r>
            <a:r>
              <a:rPr lang="en-IN" sz="2800" dirty="0">
                <a:effectLst/>
                <a:latin typeface="Optima" panose="02000503060000020004" pitchFamily="2" charset="0"/>
              </a:rPr>
              <a:t>); gum hypertrophy (AML M4 and AML M5 subtypes); bone pain; seizures, headache, and diplopia. </a:t>
            </a:r>
            <a:endParaRPr lang="en-IN" sz="2800" dirty="0">
              <a:effectLst/>
            </a:endParaRPr>
          </a:p>
          <a:p>
            <a:r>
              <a:rPr lang="en-IN" sz="2800" b="1" dirty="0">
                <a:effectLst/>
                <a:latin typeface="Optima" panose="02000503060000020004" pitchFamily="2" charset="0"/>
              </a:rPr>
              <a:t>SIGNS </a:t>
            </a:r>
            <a:endParaRPr lang="en-IN" sz="2800" dirty="0">
              <a:effectLst/>
            </a:endParaRPr>
          </a:p>
          <a:p>
            <a:r>
              <a:rPr lang="en-IN" sz="2800" dirty="0">
                <a:effectLst/>
                <a:latin typeface="Optima" panose="02000503060000020004" pitchFamily="2" charset="0"/>
              </a:rPr>
              <a:t>Temperature may be elevated due to low neutrophil count; petechiae </a:t>
            </a:r>
            <a:endParaRPr lang="en-IN" sz="2800"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42929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9E08583-2D29-9F33-BCFD-519EB864D1B7}"/>
              </a:ext>
            </a:extLst>
          </p:cNvPr>
          <p:cNvSpPr txBox="1"/>
          <p:nvPr/>
        </p:nvSpPr>
        <p:spPr>
          <a:xfrm>
            <a:off x="0" y="407777"/>
            <a:ext cx="12192000" cy="6186309"/>
          </a:xfrm>
          <a:prstGeom prst="rect">
            <a:avLst/>
          </a:prstGeom>
          <a:noFill/>
        </p:spPr>
        <p:txBody>
          <a:bodyPr wrap="square">
            <a:spAutoFit/>
          </a:bodyPr>
          <a:lstStyle/>
          <a:p>
            <a:r>
              <a:rPr lang="en-IN" sz="1800" b="1" dirty="0">
                <a:effectLst/>
                <a:latin typeface="Optima" panose="02000503060000020004" pitchFamily="2" charset="0"/>
              </a:rPr>
              <a:t>LABORATORY TESTS </a:t>
            </a:r>
            <a:endParaRPr lang="en-IN" dirty="0">
              <a:effectLst/>
            </a:endParaRPr>
          </a:p>
          <a:p>
            <a:pPr marL="285750" indent="-285750">
              <a:buFont typeface="Arial" panose="020B0604020202020204" pitchFamily="34" charset="0"/>
              <a:buChar char="•"/>
            </a:pPr>
            <a:r>
              <a:rPr lang="en-IN" sz="1800" dirty="0">
                <a:effectLst/>
                <a:latin typeface="Optima" panose="02000503060000020004" pitchFamily="2" charset="0"/>
              </a:rPr>
              <a:t>Complete blood cell count (with differential). </a:t>
            </a:r>
          </a:p>
          <a:p>
            <a:pPr marL="285750" indent="-285750">
              <a:buFont typeface="Arial" panose="020B0604020202020204" pitchFamily="34" charset="0"/>
              <a:buChar char="•"/>
            </a:pPr>
            <a:r>
              <a:rPr lang="en-IN" sz="1800" dirty="0" err="1">
                <a:effectLst/>
                <a:latin typeface="Optima" panose="02000503060000020004" pitchFamily="2" charset="0"/>
              </a:rPr>
              <a:t>Anemia</a:t>
            </a:r>
            <a:r>
              <a:rPr lang="en-IN" sz="1800" dirty="0">
                <a:effectLst/>
                <a:latin typeface="Optima" panose="02000503060000020004" pitchFamily="2" charset="0"/>
              </a:rPr>
              <a:t> is usually present and is normochromic and normocytic (without a compensatory increase in reticulocytes).</a:t>
            </a:r>
          </a:p>
          <a:p>
            <a:pPr marL="285750" indent="-285750">
              <a:buFont typeface="Arial" panose="020B0604020202020204" pitchFamily="34" charset="0"/>
              <a:buChar char="•"/>
            </a:pPr>
            <a:r>
              <a:rPr lang="en-IN" sz="1800" dirty="0">
                <a:effectLst/>
                <a:latin typeface="Optima" panose="02000503060000020004" pitchFamily="2" charset="0"/>
              </a:rPr>
              <a:t>Thrombocytopenia (severe, less than 50,000/mm</a:t>
            </a:r>
            <a:r>
              <a:rPr lang="en-IN" sz="800" dirty="0">
                <a:effectLst/>
                <a:latin typeface="Optima" panose="02000503060000020004" pitchFamily="2" charset="0"/>
              </a:rPr>
              <a:t>3 </a:t>
            </a:r>
            <a:r>
              <a:rPr lang="en-IN" sz="1800" dirty="0">
                <a:effectLst/>
                <a:latin typeface="Optima" panose="02000503060000020004" pitchFamily="2" charset="0"/>
              </a:rPr>
              <a:t>platelets) is present</a:t>
            </a:r>
          </a:p>
          <a:p>
            <a:pPr marL="285750" indent="-285750">
              <a:buFont typeface="Arial" panose="020B0604020202020204" pitchFamily="34" charset="0"/>
              <a:buChar char="•"/>
            </a:pPr>
            <a:r>
              <a:rPr lang="en-IN" sz="1800" dirty="0">
                <a:effectLst/>
                <a:latin typeface="Optima" panose="02000503060000020004" pitchFamily="2" charset="0"/>
              </a:rPr>
              <a:t> Leukopenia/</a:t>
            </a:r>
            <a:r>
              <a:rPr lang="en-IN" sz="1800" dirty="0" err="1">
                <a:effectLst/>
                <a:latin typeface="Optima" panose="02000503060000020004" pitchFamily="2" charset="0"/>
              </a:rPr>
              <a:t>leukocytosis</a:t>
            </a:r>
            <a:r>
              <a:rPr lang="en-IN" sz="1800" dirty="0">
                <a:effectLst/>
                <a:latin typeface="Optima" panose="02000503060000020004" pitchFamily="2" charset="0"/>
              </a:rPr>
              <a:t>: approximately 20% of patients will present with an elevated white blood cell (WBC) count, 20% with a low WBC count, and the rest with normal counts. Even patients with elevated counts can be considered functionally neutropenic. </a:t>
            </a:r>
            <a:endParaRPr lang="en-IN" dirty="0">
              <a:effectLst/>
            </a:endParaRPr>
          </a:p>
          <a:p>
            <a:pPr marL="285750" indent="-285750">
              <a:buFont typeface="Arial" panose="020B0604020202020204" pitchFamily="34" charset="0"/>
              <a:buChar char="•"/>
            </a:pPr>
            <a:r>
              <a:rPr lang="en-IN" sz="1800" dirty="0">
                <a:effectLst/>
                <a:latin typeface="Optima" panose="02000503060000020004" pitchFamily="2" charset="0"/>
              </a:rPr>
              <a:t>Uric acid is elevated in 50% of patients due to rapid cellular turnover (more common in patients presenting with elevated WBC counts). </a:t>
            </a:r>
            <a:endParaRPr lang="en-IN" dirty="0">
              <a:effectLst/>
            </a:endParaRPr>
          </a:p>
          <a:p>
            <a:pPr marL="285750" indent="-285750">
              <a:buFont typeface="Arial" panose="020B0604020202020204" pitchFamily="34" charset="0"/>
              <a:buChar char="•"/>
            </a:pPr>
            <a:r>
              <a:rPr lang="en-IN" sz="1800" dirty="0">
                <a:effectLst/>
                <a:latin typeface="Optima" panose="02000503060000020004" pitchFamily="2" charset="0"/>
              </a:rPr>
              <a:t>Electrolytes: potassium and phosphate are usually elevated. </a:t>
            </a:r>
            <a:endParaRPr lang="en-IN" dirty="0">
              <a:effectLst/>
            </a:endParaRPr>
          </a:p>
          <a:p>
            <a:pPr marL="285750" indent="-285750">
              <a:buFont typeface="Arial" panose="020B0604020202020204" pitchFamily="34" charset="0"/>
              <a:buChar char="•"/>
            </a:pPr>
            <a:r>
              <a:rPr lang="en-IN" sz="1800" dirty="0">
                <a:effectLst/>
                <a:latin typeface="Optima" panose="02000503060000020004" pitchFamily="2" charset="0"/>
              </a:rPr>
              <a:t>Coagulation: elevated prothrombin time, partial thromboplastin time, D-dimers; hypofibrinogenemia. </a:t>
            </a:r>
            <a:endParaRPr lang="en-IN" dirty="0">
              <a:effectLst/>
            </a:endParaRPr>
          </a:p>
          <a:p>
            <a:r>
              <a:rPr lang="en-IN" sz="1800" b="1" dirty="0">
                <a:effectLst/>
                <a:latin typeface="Optima" panose="02000503060000020004" pitchFamily="2" charset="0"/>
              </a:rPr>
              <a:t>OTHER DIAGNOSTIC TESTS </a:t>
            </a:r>
            <a:endParaRPr lang="en-IN" dirty="0">
              <a:effectLst/>
            </a:endParaRPr>
          </a:p>
          <a:p>
            <a:pPr marL="285750" indent="-285750">
              <a:buFont typeface="Arial" panose="020B0604020202020204" pitchFamily="34" charset="0"/>
              <a:buChar char="•"/>
            </a:pPr>
            <a:r>
              <a:rPr lang="en-IN" sz="1800" dirty="0">
                <a:effectLst/>
                <a:latin typeface="Optima" panose="02000503060000020004" pitchFamily="2" charset="0"/>
              </a:rPr>
              <a:t>Bone marrow biopsy and aspirate: send for morphologic examination, cytochemical staining, immunophenotyping, and cytogenetic (chromosome) analysis. At diagnosis the marrow is typically hypercellular, with normal erythropoiesis being replaced by leukemic blasts. </a:t>
            </a:r>
          </a:p>
          <a:p>
            <a:pPr marL="285750" indent="-285750">
              <a:buFont typeface="Arial" panose="020B0604020202020204" pitchFamily="34" charset="0"/>
              <a:buChar char="•"/>
            </a:pPr>
            <a:r>
              <a:rPr lang="en-IN" sz="1800" dirty="0">
                <a:effectLst/>
                <a:latin typeface="Optima" panose="02000503060000020004" pitchFamily="2" charset="0"/>
              </a:rPr>
              <a:t>To be diagnosed with AML, there needs to be more than 20% blasts. </a:t>
            </a:r>
          </a:p>
          <a:p>
            <a:pPr marL="285750" indent="-285750">
              <a:buFont typeface="Arial" panose="020B0604020202020204" pitchFamily="34" charset="0"/>
              <a:buChar char="•"/>
            </a:pPr>
            <a:r>
              <a:rPr lang="en-IN" sz="1800" dirty="0">
                <a:effectLst/>
                <a:latin typeface="Optima" panose="02000503060000020004" pitchFamily="2" charset="0"/>
              </a:rPr>
              <a:t>For patients presenting with CNS signs, a diagnostic lumbar puncture should be performed. CNS involvement is common with AML M4 and M5 subtypes. </a:t>
            </a:r>
            <a:endParaRPr lang="en-IN" dirty="0">
              <a:effectLst/>
            </a:endParaRPr>
          </a:p>
          <a:p>
            <a:endParaRPr lang="en-IN" sz="1800" dirty="0">
              <a:effectLst/>
              <a:latin typeface="Optima" panose="02000503060000020004" pitchFamily="2" charset="0"/>
            </a:endParaRPr>
          </a:p>
          <a:p>
            <a:endParaRPr lang="en-IN" dirty="0">
              <a:latin typeface="Optima" panose="02000503060000020004" pitchFamily="2" charset="0"/>
            </a:endParaRPr>
          </a:p>
          <a:p>
            <a:endParaRPr lang="en-IN" dirty="0">
              <a:effectLst/>
              <a:latin typeface="Optima" panose="02000503060000020004" pitchFamily="2" charset="0"/>
            </a:endParaRPr>
          </a:p>
          <a:p>
            <a:endParaRPr lang="en-IN"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2428394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34E8C15-1EC7-C788-0996-0DBE40BE88A6}"/>
              </a:ext>
            </a:extLst>
          </p:cNvPr>
          <p:cNvSpPr txBox="1"/>
          <p:nvPr/>
        </p:nvSpPr>
        <p:spPr>
          <a:xfrm>
            <a:off x="1" y="261568"/>
            <a:ext cx="11691256" cy="5909310"/>
          </a:xfrm>
          <a:prstGeom prst="rect">
            <a:avLst/>
          </a:prstGeom>
          <a:noFill/>
        </p:spPr>
        <p:txBody>
          <a:bodyPr wrap="square">
            <a:spAutoFit/>
          </a:bodyPr>
          <a:lstStyle/>
          <a:p>
            <a:r>
              <a:rPr lang="en-IN" b="1" dirty="0">
                <a:latin typeface="Optima" panose="02000503060000020004" pitchFamily="2" charset="0"/>
              </a:rPr>
              <a:t>P</a:t>
            </a:r>
            <a:r>
              <a:rPr lang="en-IN" sz="1800" b="1" dirty="0">
                <a:effectLst/>
                <a:latin typeface="Optima" panose="02000503060000020004" pitchFamily="2" charset="0"/>
              </a:rPr>
              <a:t>RESENTATION OF ACUTE LYMPHOBLASTIC LEUKEMIA</a:t>
            </a:r>
            <a:endParaRPr lang="en-IN" dirty="0">
              <a:effectLst/>
            </a:endParaRPr>
          </a:p>
          <a:p>
            <a:r>
              <a:rPr lang="en-IN" sz="1800" b="1" dirty="0">
                <a:effectLst/>
                <a:latin typeface="Optima" panose="02000503060000020004" pitchFamily="2" charset="0"/>
              </a:rPr>
              <a:t>GENERAL </a:t>
            </a:r>
            <a:endParaRPr lang="en-IN" dirty="0">
              <a:effectLst/>
            </a:endParaRPr>
          </a:p>
          <a:p>
            <a:r>
              <a:rPr lang="en-IN" sz="1800" dirty="0">
                <a:effectLst/>
                <a:latin typeface="Optima" panose="02000503060000020004" pitchFamily="2" charset="0"/>
              </a:rPr>
              <a:t>Typically a 1- to 3-month history of vague symptoms such as tiredness, lack of exercise tolerance, chest pain, and “feeling unwell,” but in no obvious distress. </a:t>
            </a:r>
            <a:endParaRPr lang="en-IN" dirty="0">
              <a:effectLst/>
            </a:endParaRPr>
          </a:p>
          <a:p>
            <a:r>
              <a:rPr lang="en-IN" sz="1800" b="1" dirty="0">
                <a:effectLst/>
                <a:latin typeface="Optima" panose="02000503060000020004" pitchFamily="2" charset="0"/>
              </a:rPr>
              <a:t>SYMPTOMS </a:t>
            </a:r>
            <a:endParaRPr lang="en-IN" dirty="0">
              <a:effectLst/>
            </a:endParaRPr>
          </a:p>
          <a:p>
            <a:r>
              <a:rPr lang="en-IN" sz="1800" dirty="0">
                <a:effectLst/>
                <a:latin typeface="Optima" panose="02000503060000020004" pitchFamily="2" charset="0"/>
              </a:rPr>
              <a:t>The patient may report weight loss, malaise, fatigue, and palpitations and </a:t>
            </a:r>
            <a:r>
              <a:rPr lang="en-IN" sz="1800" dirty="0" err="1">
                <a:effectLst/>
                <a:latin typeface="Optima" panose="02000503060000020004" pitchFamily="2" charset="0"/>
              </a:rPr>
              <a:t>dyspnea</a:t>
            </a:r>
            <a:r>
              <a:rPr lang="en-IN" sz="1800" dirty="0">
                <a:effectLst/>
                <a:latin typeface="Optima" panose="02000503060000020004" pitchFamily="2" charset="0"/>
              </a:rPr>
              <a:t> on exertion. They may also present  with fever, chills, and rigors suggestive of infection; bruising (excessive vaginal bleeding, epistaxis, ecchymoses, and petechiae); bone pain; seizures, headache, and diplopia. </a:t>
            </a:r>
            <a:endParaRPr lang="en-IN" dirty="0">
              <a:effectLst/>
            </a:endParaRPr>
          </a:p>
          <a:p>
            <a:r>
              <a:rPr lang="en-IN" sz="1800" b="1" dirty="0">
                <a:effectLst/>
                <a:latin typeface="Optima" panose="02000503060000020004" pitchFamily="2" charset="0"/>
              </a:rPr>
              <a:t>SIGNS </a:t>
            </a:r>
            <a:endParaRPr lang="en-IN" dirty="0">
              <a:effectLst/>
            </a:endParaRPr>
          </a:p>
          <a:p>
            <a:r>
              <a:rPr lang="en-IN" sz="1800" dirty="0">
                <a:effectLst/>
                <a:latin typeface="Optima" panose="02000503060000020004" pitchFamily="2" charset="0"/>
              </a:rPr>
              <a:t>Temperature may be  </a:t>
            </a:r>
            <a:r>
              <a:rPr lang="en-IN" sz="1800" dirty="0" err="1">
                <a:effectLst/>
                <a:latin typeface="Optima" panose="02000503060000020004" pitchFamily="2" charset="0"/>
              </a:rPr>
              <a:t>notelevated</a:t>
            </a:r>
            <a:r>
              <a:rPr lang="en-IN" sz="1800" dirty="0">
                <a:effectLst/>
                <a:latin typeface="Optima" panose="02000503060000020004" pitchFamily="2" charset="0"/>
              </a:rPr>
              <a:t> due to low neutrophil count; petechiae; splenomegaly, hepatomegaly, and lymphadenopathy. </a:t>
            </a:r>
            <a:endParaRPr lang="en-IN" dirty="0">
              <a:effectLst/>
            </a:endParaRPr>
          </a:p>
          <a:p>
            <a:r>
              <a:rPr lang="en-IN" sz="1800" b="1" dirty="0">
                <a:effectLst/>
                <a:latin typeface="Optima" panose="02000503060000020004" pitchFamily="2" charset="0"/>
              </a:rPr>
              <a:t>LABORATORY TESTS </a:t>
            </a:r>
            <a:endParaRPr lang="en-IN" dirty="0">
              <a:effectLst/>
            </a:endParaRPr>
          </a:p>
          <a:p>
            <a:r>
              <a:rPr lang="en-IN" sz="1800" dirty="0">
                <a:effectLst/>
                <a:latin typeface="Optima" panose="02000503060000020004" pitchFamily="2" charset="0"/>
              </a:rPr>
              <a:t>Complete blood cell count (with differential). </a:t>
            </a:r>
            <a:r>
              <a:rPr lang="en-IN" sz="1800" dirty="0" err="1">
                <a:effectLst/>
                <a:latin typeface="Optima" panose="02000503060000020004" pitchFamily="2" charset="0"/>
              </a:rPr>
              <a:t>Anemia</a:t>
            </a:r>
            <a:r>
              <a:rPr lang="en-IN" sz="1800" dirty="0">
                <a:effectLst/>
                <a:latin typeface="Optima" panose="02000503060000020004" pitchFamily="2" charset="0"/>
              </a:rPr>
              <a:t> is usually present and is normochromic and normocytic (without a compensatory increase in reticulocytes). Thrombocytopenia (severe, less than 50,000/mm3 platelets) is present in ap- proximately 50% of cases. Leukopenia/</a:t>
            </a:r>
            <a:r>
              <a:rPr lang="en-IN" sz="1800" dirty="0" err="1">
                <a:effectLst/>
                <a:latin typeface="Optima" panose="02000503060000020004" pitchFamily="2" charset="0"/>
              </a:rPr>
              <a:t>leukocytosis</a:t>
            </a:r>
            <a:r>
              <a:rPr lang="en-IN" sz="1800" dirty="0">
                <a:effectLst/>
                <a:latin typeface="Optima" panose="02000503060000020004" pitchFamily="2" charset="0"/>
              </a:rPr>
              <a:t>: approximately 20% patients will present with an elevated white blood cell (WBC) count, 20% with a low WBC count, and the rest with normal counts. Even patients with elevated counts can be considered functionally neutropenic. </a:t>
            </a:r>
            <a:endParaRPr lang="en-IN" dirty="0">
              <a:effectLst/>
            </a:endParaRPr>
          </a:p>
          <a:p>
            <a:r>
              <a:rPr lang="en-IN" sz="1800" dirty="0">
                <a:effectLst/>
                <a:latin typeface="Optima" panose="02000503060000020004" pitchFamily="2" charset="0"/>
              </a:rPr>
              <a:t>Uric acid is elevated in 50% of patients due to rapid cellular turnover (more common in patients presenting with elevated WBC counts). </a:t>
            </a:r>
            <a:endParaRPr lang="en-IN" dirty="0">
              <a:effectLst/>
            </a:endParaRPr>
          </a:p>
          <a:p>
            <a:r>
              <a:rPr lang="en-IN" sz="1800" dirty="0">
                <a:effectLst/>
                <a:latin typeface="Optima" panose="02000503060000020004" pitchFamily="2" charset="0"/>
              </a:rPr>
              <a:t>Electrolytes: potassium and phosphate are usually elevated. </a:t>
            </a:r>
            <a:endParaRPr lang="en-IN" dirty="0">
              <a:effectLst/>
            </a:endParaRPr>
          </a:p>
          <a:p>
            <a:endParaRPr lang="en-IN"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045289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804ACEC-CB77-6099-836F-EB41CF5421D9}"/>
              </a:ext>
            </a:extLst>
          </p:cNvPr>
          <p:cNvSpPr txBox="1"/>
          <p:nvPr/>
        </p:nvSpPr>
        <p:spPr>
          <a:xfrm>
            <a:off x="198664" y="100124"/>
            <a:ext cx="11993336" cy="1477328"/>
          </a:xfrm>
          <a:prstGeom prst="rect">
            <a:avLst/>
          </a:prstGeom>
          <a:noFill/>
        </p:spPr>
        <p:txBody>
          <a:bodyPr wrap="square">
            <a:spAutoFit/>
          </a:bodyPr>
          <a:lstStyle/>
          <a:p>
            <a:r>
              <a:rPr lang="en-IN" sz="1800" b="1" dirty="0">
                <a:effectLst/>
                <a:latin typeface="Optima" panose="02000503060000020004" pitchFamily="2" charset="0"/>
              </a:rPr>
              <a:t>OTHER DIAGNOSTIC TESTS </a:t>
            </a:r>
            <a:endParaRPr lang="en-IN" dirty="0">
              <a:effectLst/>
            </a:endParaRPr>
          </a:p>
          <a:p>
            <a:r>
              <a:rPr lang="en-IN" sz="1800" dirty="0">
                <a:effectLst/>
                <a:latin typeface="Optima" panose="02000503060000020004" pitchFamily="2" charset="0"/>
              </a:rPr>
              <a:t>Bone marrow biopsy and aspirate: send for morphologic examination, cytochemical staining, immunophenotyping, and cytogenetic (chromosome) analysis. </a:t>
            </a:r>
            <a:endParaRPr lang="en-IN" dirty="0">
              <a:effectLst/>
            </a:endParaRPr>
          </a:p>
          <a:p>
            <a:r>
              <a:rPr lang="en-IN" sz="1800" dirty="0">
                <a:effectLst/>
                <a:latin typeface="Optima" panose="02000503060000020004" pitchFamily="2" charset="0"/>
              </a:rPr>
              <a:t>CNS involvement is common in all ALL patients, and is a common cause of relapse. All patients should have a screening lumbar puncture performed. </a:t>
            </a:r>
            <a:endParaRPr lang="en-IN"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9797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95AF3AB-B919-907B-6CD0-43431C4700BF}"/>
              </a:ext>
            </a:extLst>
          </p:cNvPr>
          <p:cNvSpPr txBox="1"/>
          <p:nvPr/>
        </p:nvSpPr>
        <p:spPr>
          <a:xfrm>
            <a:off x="0" y="202921"/>
            <a:ext cx="12192000" cy="4708981"/>
          </a:xfrm>
          <a:prstGeom prst="rect">
            <a:avLst/>
          </a:prstGeom>
          <a:noFill/>
        </p:spPr>
        <p:txBody>
          <a:bodyPr wrap="square">
            <a:spAutoFit/>
          </a:bodyPr>
          <a:lstStyle/>
          <a:p>
            <a:r>
              <a:rPr lang="en-IN" sz="2000" b="1" dirty="0">
                <a:solidFill>
                  <a:srgbClr val="231E1E"/>
                </a:solidFill>
                <a:effectLst/>
                <a:latin typeface="Avenir" panose="02000503020000020003" pitchFamily="2" charset="0"/>
              </a:rPr>
              <a:t>Chronic leukaemia </a:t>
            </a:r>
            <a:endParaRPr lang="en-IN" sz="2000" dirty="0">
              <a:effectLst/>
            </a:endParaRPr>
          </a:p>
          <a:p>
            <a:r>
              <a:rPr lang="en-IN" sz="2000" dirty="0">
                <a:solidFill>
                  <a:srgbClr val="231E1E"/>
                </a:solidFill>
                <a:effectLst/>
                <a:latin typeface="Avenir" panose="02000503020000020003" pitchFamily="2" charset="0"/>
              </a:rPr>
              <a:t>Chronic myelocytic leukaemia </a:t>
            </a:r>
            <a:endParaRPr lang="en-IN" sz="2000" dirty="0">
              <a:effectLst/>
            </a:endParaRPr>
          </a:p>
          <a:p>
            <a:pPr marL="285750" indent="-285750">
              <a:buFont typeface="Arial" panose="020B0604020202020204" pitchFamily="34" charset="0"/>
              <a:buChar char="•"/>
            </a:pPr>
            <a:r>
              <a:rPr lang="en-IN" sz="2000" dirty="0">
                <a:solidFill>
                  <a:srgbClr val="231E1E"/>
                </a:solidFill>
                <a:effectLst/>
                <a:latin typeface="TimesNRMT"/>
              </a:rPr>
              <a:t>Patients with CML commonly present with non-specific symptoms, such as malaise, weight loss and night sweats. </a:t>
            </a:r>
          </a:p>
          <a:p>
            <a:pPr marL="285750" indent="-285750">
              <a:buFont typeface="Arial" panose="020B0604020202020204" pitchFamily="34" charset="0"/>
              <a:buChar char="•"/>
            </a:pPr>
            <a:r>
              <a:rPr lang="en-IN" sz="2000" dirty="0">
                <a:solidFill>
                  <a:srgbClr val="231E1E"/>
                </a:solidFill>
                <a:effectLst/>
                <a:latin typeface="TimesNRMT"/>
              </a:rPr>
              <a:t>The main physical sign is an enlarged spleen that may give rise to abdominal discomfort. </a:t>
            </a:r>
          </a:p>
          <a:p>
            <a:pPr marL="285750" indent="-285750">
              <a:buFont typeface="Arial" panose="020B0604020202020204" pitchFamily="34" charset="0"/>
              <a:buChar char="•"/>
            </a:pPr>
            <a:r>
              <a:rPr lang="en-IN" sz="2000" dirty="0">
                <a:solidFill>
                  <a:srgbClr val="231E1E"/>
                </a:solidFill>
                <a:effectLst/>
                <a:latin typeface="TimesNRMT"/>
              </a:rPr>
              <a:t>Hepatomegaly is also detected in approximately 40% of newly diagnosed patients. </a:t>
            </a:r>
          </a:p>
          <a:p>
            <a:r>
              <a:rPr lang="en-IN" sz="2000" dirty="0">
                <a:solidFill>
                  <a:srgbClr val="231E1E"/>
                </a:solidFill>
                <a:effectLst/>
                <a:latin typeface="TimesNRMT"/>
              </a:rPr>
              <a:t>Neutropenia and thrombocytopenia are uncommon at presentation. Thus, unlike the acute </a:t>
            </a:r>
            <a:r>
              <a:rPr lang="en-IN" sz="2000" dirty="0" err="1">
                <a:solidFill>
                  <a:srgbClr val="231E1E"/>
                </a:solidFill>
                <a:effectLst/>
                <a:latin typeface="TimesNRMT"/>
              </a:rPr>
              <a:t>leukaemias</a:t>
            </a:r>
            <a:r>
              <a:rPr lang="en-IN" sz="2000" dirty="0">
                <a:solidFill>
                  <a:srgbClr val="231E1E"/>
                </a:solidFill>
                <a:effectLst/>
                <a:latin typeface="TimesNRMT"/>
              </a:rPr>
              <a:t>, patients with CML rarely present with symptoms of infection or haemorrhage. </a:t>
            </a:r>
          </a:p>
          <a:p>
            <a:pPr marL="285750" indent="-285750">
              <a:buFont typeface="Arial" panose="020B0604020202020204" pitchFamily="34" charset="0"/>
              <a:buChar char="•"/>
            </a:pPr>
            <a:r>
              <a:rPr lang="en-IN" sz="2000" dirty="0">
                <a:solidFill>
                  <a:srgbClr val="231E1E"/>
                </a:solidFill>
                <a:effectLst/>
                <a:latin typeface="TimesNRMT"/>
              </a:rPr>
              <a:t>In up to 30% of cases, patients are asymptomatic and the disease is detected as a result of a routine blood test performed for other reasons. </a:t>
            </a:r>
            <a:endParaRPr lang="en-IN" sz="2000" dirty="0">
              <a:effectLst/>
            </a:endParaRPr>
          </a:p>
          <a:p>
            <a:pPr marL="285750" indent="-285750">
              <a:buFont typeface="Arial" panose="020B0604020202020204" pitchFamily="34" charset="0"/>
              <a:buChar char="•"/>
            </a:pPr>
            <a:r>
              <a:rPr lang="en-IN" sz="2000" dirty="0">
                <a:solidFill>
                  <a:srgbClr val="231E1E"/>
                </a:solidFill>
                <a:effectLst/>
                <a:latin typeface="TimesNRMT"/>
              </a:rPr>
              <a:t>CML is a triphasic disease. The initial chronic phase may last from several months to 20 years; the median is around 5 years. During this time, treatment can alleviate symptoms and reduce the white blood count (WBC) and spleen size, allowing patients to lead near normal lives. An accelerated phase eventually occurs where the disease becomes more aggressive with progressively worsening symptoms: unexplained fevers, bone pain, anaemia, thrombocytopenia or thrombocytosis. Finally, after a period of weeks or months, a blast crisis occurs, resembling fulminating acute leukaemia. In a small percentage of patients, this occurs abruptly with no prior accelerated phase. </a:t>
            </a:r>
            <a:endParaRPr lang="en-IN" sz="2000"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701586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E494378-D373-30A7-9CC3-BB5492B8C42B}"/>
              </a:ext>
            </a:extLst>
          </p:cNvPr>
          <p:cNvSpPr txBox="1"/>
          <p:nvPr/>
        </p:nvSpPr>
        <p:spPr>
          <a:xfrm>
            <a:off x="87086" y="0"/>
            <a:ext cx="12017828" cy="3785652"/>
          </a:xfrm>
          <a:prstGeom prst="rect">
            <a:avLst/>
          </a:prstGeom>
          <a:noFill/>
        </p:spPr>
        <p:txBody>
          <a:bodyPr wrap="square">
            <a:spAutoFit/>
          </a:bodyPr>
          <a:lstStyle/>
          <a:p>
            <a:r>
              <a:rPr lang="en-IN" sz="2000" dirty="0">
                <a:solidFill>
                  <a:srgbClr val="231E1E"/>
                </a:solidFill>
                <a:effectLst/>
                <a:latin typeface="Avenir" panose="02000503020000020003" pitchFamily="2" charset="0"/>
              </a:rPr>
              <a:t>Chronic lymphocytic leukaemia </a:t>
            </a:r>
            <a:endParaRPr lang="en-IN" sz="2000" dirty="0">
              <a:effectLst/>
            </a:endParaRPr>
          </a:p>
          <a:p>
            <a:pPr marL="342900" indent="-342900">
              <a:buFont typeface="Arial" panose="020B0604020202020204" pitchFamily="34" charset="0"/>
              <a:buChar char="•"/>
            </a:pPr>
            <a:r>
              <a:rPr lang="en-IN" sz="2000" dirty="0">
                <a:solidFill>
                  <a:srgbClr val="231E1E"/>
                </a:solidFill>
                <a:effectLst/>
                <a:latin typeface="TimesNRMT"/>
              </a:rPr>
              <a:t> Symptomatic patients often suffer B symptoms: night sweats, unexplained fever and weight loss. </a:t>
            </a:r>
          </a:p>
          <a:p>
            <a:pPr marL="342900" indent="-342900">
              <a:buFont typeface="Arial" panose="020B0604020202020204" pitchFamily="34" charset="0"/>
              <a:buChar char="•"/>
            </a:pPr>
            <a:r>
              <a:rPr lang="en-IN" sz="2000" dirty="0">
                <a:solidFill>
                  <a:srgbClr val="231E1E"/>
                </a:solidFill>
                <a:effectLst/>
                <a:latin typeface="TimesNRMT"/>
              </a:rPr>
              <a:t>At diagnosis, findings may include generalised lymph- adenopathy and some enlargement of the liver and spleen. </a:t>
            </a:r>
          </a:p>
          <a:p>
            <a:pPr marL="342900" indent="-342900">
              <a:buFont typeface="Arial" panose="020B0604020202020204" pitchFamily="34" charset="0"/>
              <a:buChar char="•"/>
            </a:pPr>
            <a:r>
              <a:rPr lang="en-IN" sz="2000" dirty="0">
                <a:solidFill>
                  <a:srgbClr val="231E1E"/>
                </a:solidFill>
                <a:effectLst/>
                <a:latin typeface="TimesNRMT"/>
              </a:rPr>
              <a:t>Patients are immunocompromised with a reduction in serum </a:t>
            </a:r>
            <a:r>
              <a:rPr lang="en-IN" sz="2000" dirty="0" err="1">
                <a:solidFill>
                  <a:srgbClr val="231E1E"/>
                </a:solidFill>
                <a:effectLst/>
                <a:latin typeface="TimesNRMT"/>
              </a:rPr>
              <a:t>gammaglobulin</a:t>
            </a:r>
            <a:r>
              <a:rPr lang="en-IN" sz="2000" dirty="0">
                <a:solidFill>
                  <a:srgbClr val="231E1E"/>
                </a:solidFill>
                <a:effectLst/>
                <a:latin typeface="TimesNRMT"/>
              </a:rPr>
              <a:t> and are at increased risk of bacterial and viral infections. There is an increased susceptibility to autoimmune disease, particularly immune haemolytic anaemias and thrombocytopenia. </a:t>
            </a:r>
          </a:p>
          <a:p>
            <a:pPr marL="342900" indent="-342900">
              <a:buFont typeface="Arial" panose="020B0604020202020204" pitchFamily="34" charset="0"/>
              <a:buChar char="•"/>
            </a:pPr>
            <a:r>
              <a:rPr lang="en-IN" sz="2000" dirty="0">
                <a:solidFill>
                  <a:srgbClr val="231E1E"/>
                </a:solidFill>
                <a:effectLst/>
                <a:latin typeface="TimesNRMT"/>
              </a:rPr>
              <a:t>With progressive disease, bone marrow failure becomes apparent, resulting in fatigue, infection and bleeding, and the disease becomes less responsive to treatment. Patients with CLL also have an increased risk of developing a more aggressive malignancy such as high-grade non-Hodgkin's lymphoma (known as Richter's transformation) or prolymphocytic leukaemia (PLL). </a:t>
            </a:r>
            <a:endParaRPr lang="en-IN" sz="2000" dirty="0">
              <a:effectLst/>
            </a:endParaRPr>
          </a:p>
          <a:p>
            <a:r>
              <a:rPr lang="en-IN" sz="2000" dirty="0">
                <a:solidFill>
                  <a:srgbClr val="231E1E"/>
                </a:solidFill>
                <a:effectLst/>
                <a:latin typeface="TimesNRMT"/>
              </a:rPr>
              <a:t> </a:t>
            </a:r>
            <a:endParaRPr lang="en-IN" sz="2000" dirty="0">
              <a:effectLs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779015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27D7530-3679-BD92-7997-6F61597892DA}"/>
              </a:ext>
            </a:extLst>
          </p:cNvPr>
          <p:cNvPicPr>
            <a:picLocks noChangeAspect="1"/>
          </p:cNvPicPr>
          <p:nvPr/>
        </p:nvPicPr>
        <p:blipFill>
          <a:blip r:embed="rId2"/>
          <a:stretch>
            <a:fillRect/>
          </a:stretch>
        </p:blipFill>
        <p:spPr>
          <a:xfrm>
            <a:off x="239486" y="0"/>
            <a:ext cx="11800114" cy="6117771"/>
          </a:xfrm>
          <a:prstGeom prst="rect">
            <a:avLst/>
          </a:prstGeo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3762165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5AF97A-FF47-6999-E1EF-61EAAE8AAD5F}"/>
              </a:ext>
            </a:extLst>
          </p:cNvPr>
          <p:cNvSpPr>
            <a:spLocks noGrp="1"/>
          </p:cNvSpPr>
          <p:nvPr>
            <p:ph type="title"/>
          </p:nvPr>
        </p:nvSpPr>
        <p:spPr/>
        <p:txBody>
          <a:bodyPr/>
          <a:lstStyle/>
          <a:p>
            <a:r>
              <a:rPr lang="en-US" dirty="0"/>
              <a:t>Goals of the treatment</a:t>
            </a:r>
          </a:p>
        </p:txBody>
      </p:sp>
      <p:sp>
        <p:nvSpPr>
          <p:cNvPr id="3" name="Content Placeholder 2">
            <a:extLst>
              <a:ext uri="{FF2B5EF4-FFF2-40B4-BE49-F238E27FC236}">
                <a16:creationId xmlns:a16="http://schemas.microsoft.com/office/drawing/2014/main" xmlns="" id="{DB7E5FD8-9CB5-E729-542F-C582235EB35D}"/>
              </a:ext>
            </a:extLst>
          </p:cNvPr>
          <p:cNvSpPr>
            <a:spLocks noGrp="1"/>
          </p:cNvSpPr>
          <p:nvPr>
            <p:ph idx="1"/>
          </p:nvPr>
        </p:nvSpPr>
        <p:spPr/>
        <p:txBody>
          <a:bodyPr/>
          <a:lstStyle/>
          <a:p>
            <a:r>
              <a:rPr lang="en-IN" sz="1800" dirty="0">
                <a:effectLst/>
                <a:latin typeface="Times" pitchFamily="2" charset="0"/>
              </a:rPr>
              <a:t>The short-term goal of treatment for acute </a:t>
            </a:r>
            <a:r>
              <a:rPr lang="en-IN" sz="1800" dirty="0" err="1">
                <a:effectLst/>
                <a:latin typeface="Times" pitchFamily="2" charset="0"/>
              </a:rPr>
              <a:t>leukemia</a:t>
            </a:r>
            <a:r>
              <a:rPr lang="en-IN" sz="1800" dirty="0">
                <a:effectLst/>
                <a:latin typeface="Times" pitchFamily="2" charset="0"/>
              </a:rPr>
              <a:t> is to rapidly achieve a complete clinical and hematologic remission. </a:t>
            </a:r>
            <a:endParaRPr lang="en-IN" dirty="0"/>
          </a:p>
          <a:p>
            <a:r>
              <a:rPr lang="en-IN" sz="1800" dirty="0">
                <a:latin typeface="Times" pitchFamily="2" charset="0"/>
              </a:rPr>
              <a:t>A</a:t>
            </a:r>
            <a:r>
              <a:rPr lang="en-IN" sz="1800" dirty="0">
                <a:effectLst/>
                <a:latin typeface="Times" pitchFamily="2" charset="0"/>
              </a:rPr>
              <a:t>fter a CR is achieved, the goal is to maintain the patient in continuous CR. </a:t>
            </a:r>
            <a:endParaRPr lang="en-IN" dirty="0">
              <a:effectLs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1008717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7E2D4C-2F3A-0BA3-BE37-65328EEB14EC}"/>
              </a:ext>
            </a:extLst>
          </p:cNvPr>
          <p:cNvSpPr>
            <a:spLocks noGrp="1"/>
          </p:cNvSpPr>
          <p:nvPr>
            <p:ph type="title"/>
          </p:nvPr>
        </p:nvSpPr>
        <p:spPr/>
        <p:txBody>
          <a:bodyPr/>
          <a:lstStyle/>
          <a:p>
            <a:r>
              <a:rPr lang="en-US" dirty="0"/>
              <a:t>treatment</a:t>
            </a:r>
          </a:p>
        </p:txBody>
      </p:sp>
      <p:sp>
        <p:nvSpPr>
          <p:cNvPr id="3" name="Content Placeholder 2">
            <a:extLst>
              <a:ext uri="{FF2B5EF4-FFF2-40B4-BE49-F238E27FC236}">
                <a16:creationId xmlns:a16="http://schemas.microsoft.com/office/drawing/2014/main" xmlns="" id="{7405530E-A5D9-C2F7-5B6D-94839687C51A}"/>
              </a:ext>
            </a:extLst>
          </p:cNvPr>
          <p:cNvSpPr>
            <a:spLocks noGrp="1"/>
          </p:cNvSpPr>
          <p:nvPr>
            <p:ph idx="1"/>
          </p:nvPr>
        </p:nvSpPr>
        <p:spPr/>
        <p:txBody>
          <a:bodyPr>
            <a:normAutofit/>
          </a:bodyPr>
          <a:lstStyle/>
          <a:p>
            <a:r>
              <a:rPr lang="en-IN" sz="1800" b="1" dirty="0">
                <a:solidFill>
                  <a:srgbClr val="231E1E"/>
                </a:solidFill>
                <a:effectLst/>
                <a:latin typeface="Avenir" panose="02000503020000020003" pitchFamily="2" charset="0"/>
              </a:rPr>
              <a:t>Acute lymphoblastic  leukaemia </a:t>
            </a:r>
            <a:endParaRPr lang="en-IN" dirty="0"/>
          </a:p>
          <a:p>
            <a:r>
              <a:rPr lang="en-IN" sz="1800" dirty="0">
                <a:effectLst/>
                <a:latin typeface="Times" pitchFamily="2" charset="0"/>
              </a:rPr>
              <a:t>Therapy for ALL has historically been divided into three phases: </a:t>
            </a:r>
          </a:p>
          <a:p>
            <a:r>
              <a:rPr lang="en-IN" sz="1800" dirty="0">
                <a:effectLst/>
                <a:latin typeface="Times" pitchFamily="2" charset="0"/>
              </a:rPr>
              <a:t>(1) remission induction</a:t>
            </a:r>
          </a:p>
          <a:p>
            <a:r>
              <a:rPr lang="en-IN" sz="1800" dirty="0">
                <a:effectLst/>
                <a:latin typeface="Times" pitchFamily="2" charset="0"/>
              </a:rPr>
              <a:t>(2) consolidation therapy</a:t>
            </a:r>
          </a:p>
          <a:p>
            <a:r>
              <a:rPr lang="en-IN" sz="1800" dirty="0">
                <a:effectLst/>
                <a:latin typeface="Times" pitchFamily="2" charset="0"/>
              </a:rPr>
              <a:t> (3) maintenance therapy </a:t>
            </a:r>
          </a:p>
          <a:p>
            <a:r>
              <a:rPr lang="en-IN" sz="1800" dirty="0">
                <a:effectLst/>
                <a:latin typeface="Times" pitchFamily="2" charset="0"/>
              </a:rPr>
              <a:t>Central nervous system (CNS) </a:t>
            </a:r>
          </a:p>
          <a:p>
            <a:r>
              <a:rPr lang="en-IN" sz="1800" dirty="0">
                <a:effectLst/>
                <a:latin typeface="Times" pitchFamily="2" charset="0"/>
              </a:rPr>
              <a:t>prophylaxis is a mandatory component of any ALL treatment regimen and is administered longitudinally during the induction and consolidation phases. </a:t>
            </a:r>
          </a:p>
          <a:p>
            <a:r>
              <a:rPr lang="en-IN" sz="1800" dirty="0">
                <a:solidFill>
                  <a:srgbClr val="231E1E"/>
                </a:solidFill>
                <a:effectLst/>
                <a:latin typeface="TimesNRMT"/>
              </a:rPr>
              <a:t>The combination of vincristine, prednisolone, anthracyclines and asparaginase induces CR in about 90% of children with ALL and 80% of adults, although sadly relapse is far more common in adults </a:t>
            </a:r>
            <a:endParaRPr lang="en-IN" dirty="0"/>
          </a:p>
          <a:p>
            <a:r>
              <a:rPr lang="en-IN" sz="1800" dirty="0">
                <a:solidFill>
                  <a:srgbClr val="231E1E"/>
                </a:solidFill>
                <a:effectLst/>
                <a:latin typeface="TimesNRMT"/>
              </a:rPr>
              <a:t>Other active drugs in the treatment of ALL include methotrexate, 6-mercaptopurine, cyclophosphamide and mitoxantrone. </a:t>
            </a:r>
            <a:endParaRPr lang="en-IN" dirty="0"/>
          </a:p>
          <a:p>
            <a:endParaRPr lang="en-IN" dirty="0">
              <a:effectLs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054086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33253B-B8D4-3382-7DE9-33503867D4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AAB3C32D-F4A3-5CB2-388D-7AA142CEB98D}"/>
              </a:ext>
            </a:extLst>
          </p:cNvPr>
          <p:cNvSpPr>
            <a:spLocks noGrp="1"/>
          </p:cNvSpPr>
          <p:nvPr>
            <p:ph idx="1"/>
          </p:nvPr>
        </p:nvSpPr>
        <p:spPr/>
        <p:txBody>
          <a:bodyPr>
            <a:normAutofit/>
          </a:bodyPr>
          <a:lstStyle/>
          <a:p>
            <a:r>
              <a:rPr lang="en-IN" sz="1800" dirty="0">
                <a:solidFill>
                  <a:srgbClr val="231E1E"/>
                </a:solidFill>
                <a:effectLst/>
                <a:latin typeface="TimesNRMT"/>
              </a:rPr>
              <a:t>patients with ALL are at a high risk of developing CNS infiltration. Cytotoxic drugs penetrate poorly into the CNS which thus acts as a sanctuary site for </a:t>
            </a:r>
            <a:r>
              <a:rPr lang="en-IN" sz="1800" dirty="0" err="1">
                <a:solidFill>
                  <a:srgbClr val="231E1E"/>
                </a:solidFill>
                <a:effectLst/>
                <a:latin typeface="TimesNRMT"/>
              </a:rPr>
              <a:t>leukaemic</a:t>
            </a:r>
            <a:r>
              <a:rPr lang="en-IN" sz="1800" dirty="0">
                <a:solidFill>
                  <a:srgbClr val="231E1E"/>
                </a:solidFill>
                <a:effectLst/>
                <a:latin typeface="TimesNRMT"/>
              </a:rPr>
              <a:t> cells. For this reason, all patients with ALL receive CNS prophylaxis. Cranial irradiation plus intrathecal methotrexate or high- dose systemic methotrexate can be used. </a:t>
            </a:r>
          </a:p>
          <a:p>
            <a:r>
              <a:rPr lang="en-IN" sz="1800" dirty="0">
                <a:solidFill>
                  <a:srgbClr val="231E1E"/>
                </a:solidFill>
                <a:effectLst/>
                <a:latin typeface="TimesNRMT"/>
              </a:rPr>
              <a:t>Maintenance treatment is important to sustain a CR. It is usually milder than induction or consolidation chemotherapy, but is carried on for at least 18 months. Treatment usually consists of weekly methotrexate and daily 6-mercaptopurine with intermittent vincristine and prednisolone. </a:t>
            </a:r>
            <a:endParaRPr lang="en-IN" dirty="0"/>
          </a:p>
          <a:p>
            <a:r>
              <a:rPr lang="en-IN" sz="1800" dirty="0">
                <a:solidFill>
                  <a:srgbClr val="231E1E"/>
                </a:solidFill>
                <a:effectLst/>
                <a:latin typeface="TimesNRMT"/>
              </a:rPr>
              <a:t>The treatment of relapsed disease varies with the site of relapse. Isolated CNS or testicular relapse may be successfully treated with radiation and reinduction therapy. Cure can still be achieved for some patients. Bone marrow relapse is much more difficult to cure, especially if it occurs early. </a:t>
            </a:r>
            <a:endParaRPr lang="en-IN" dirty="0"/>
          </a:p>
          <a:p>
            <a:r>
              <a:rPr lang="en-IN" sz="1800" dirty="0">
                <a:solidFill>
                  <a:srgbClr val="231E1E"/>
                </a:solidFill>
                <a:effectLst/>
                <a:latin typeface="TimesNRMT"/>
              </a:rPr>
              <a:t>A small proportion of paediatric patients and a larger </a:t>
            </a:r>
            <a:r>
              <a:rPr lang="en-IN" sz="1800" dirty="0" err="1">
                <a:solidFill>
                  <a:srgbClr val="231E1E"/>
                </a:solidFill>
                <a:effectLst/>
                <a:latin typeface="TimesNRMT"/>
              </a:rPr>
              <a:t>propor</a:t>
            </a:r>
            <a:r>
              <a:rPr lang="en-IN" sz="1800" dirty="0">
                <a:solidFill>
                  <a:srgbClr val="231E1E"/>
                </a:solidFill>
                <a:effectLst/>
                <a:latin typeface="TimesNRMT"/>
              </a:rPr>
              <a:t>- </a:t>
            </a:r>
            <a:r>
              <a:rPr lang="en-IN" sz="1800" dirty="0" err="1">
                <a:solidFill>
                  <a:srgbClr val="231E1E"/>
                </a:solidFill>
                <a:effectLst/>
                <a:latin typeface="TimesNRMT"/>
              </a:rPr>
              <a:t>tion</a:t>
            </a:r>
            <a:r>
              <a:rPr lang="en-IN" sz="1800" dirty="0">
                <a:solidFill>
                  <a:srgbClr val="231E1E"/>
                </a:solidFill>
                <a:effectLst/>
                <a:latin typeface="TimesNRMT"/>
              </a:rPr>
              <a:t> of adult patients have the Philadelphia chromosome trans- location within their ALL blasts. Such patients have a relatively poor prognosis and therefore require more intensive therapy. There is some evidence that drug combinations including </a:t>
            </a:r>
            <a:r>
              <a:rPr lang="en-IN" sz="1800" dirty="0" err="1">
                <a:solidFill>
                  <a:srgbClr val="231E1E"/>
                </a:solidFill>
                <a:effectLst/>
                <a:latin typeface="TimesNRMT"/>
              </a:rPr>
              <a:t>ima</a:t>
            </a:r>
            <a:r>
              <a:rPr lang="en-IN" sz="1800" dirty="0">
                <a:solidFill>
                  <a:srgbClr val="231E1E"/>
                </a:solidFill>
                <a:effectLst/>
                <a:latin typeface="TimesNRMT"/>
              </a:rPr>
              <a:t>- </a:t>
            </a:r>
            <a:r>
              <a:rPr lang="en-IN" sz="1800" dirty="0" err="1">
                <a:solidFill>
                  <a:srgbClr val="231E1E"/>
                </a:solidFill>
                <a:effectLst/>
                <a:latin typeface="TimesNRMT"/>
              </a:rPr>
              <a:t>tinib</a:t>
            </a:r>
            <a:r>
              <a:rPr lang="en-IN" sz="1800" dirty="0">
                <a:solidFill>
                  <a:srgbClr val="231E1E"/>
                </a:solidFill>
                <a:effectLst/>
                <a:latin typeface="TimesNRMT"/>
              </a:rPr>
              <a:t> may enhance the response of these </a:t>
            </a:r>
            <a:r>
              <a:rPr lang="en-IN" sz="1800" dirty="0" err="1">
                <a:solidFill>
                  <a:srgbClr val="231E1E"/>
                </a:solidFill>
                <a:effectLst/>
                <a:latin typeface="TimesNRMT"/>
              </a:rPr>
              <a:t>leukaemias</a:t>
            </a:r>
            <a:r>
              <a:rPr lang="en-IN" sz="1800" dirty="0">
                <a:solidFill>
                  <a:srgbClr val="231E1E"/>
                </a:solidFill>
                <a:effectLst/>
                <a:latin typeface="TimesNRMT"/>
              </a:rPr>
              <a:t> to therapy. </a:t>
            </a:r>
            <a:endParaRPr lang="en-IN" dirty="0"/>
          </a:p>
          <a:p>
            <a:endParaRPr lang="en-IN" dirty="0"/>
          </a:p>
          <a:p>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1761021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83D5B1-F7FA-6E22-634B-0EACA6F2DFB4}"/>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xmlns="" id="{FD3521B2-898F-14A5-DA80-D5938061D791}"/>
              </a:ext>
            </a:extLst>
          </p:cNvPr>
          <p:cNvSpPr>
            <a:spLocks noGrp="1"/>
          </p:cNvSpPr>
          <p:nvPr>
            <p:ph idx="1"/>
          </p:nvPr>
        </p:nvSpPr>
        <p:spPr/>
        <p:txBody>
          <a:bodyPr/>
          <a:lstStyle/>
          <a:p>
            <a:r>
              <a:rPr lang="en-IN" sz="1800" dirty="0">
                <a:effectLst/>
                <a:latin typeface="Times" pitchFamily="2" charset="0"/>
              </a:rPr>
              <a:t>The </a:t>
            </a:r>
            <a:r>
              <a:rPr lang="en-IN" sz="1800" dirty="0" err="1">
                <a:effectLst/>
                <a:latin typeface="Times" pitchFamily="2" charset="0"/>
              </a:rPr>
              <a:t>leukemias</a:t>
            </a:r>
            <a:r>
              <a:rPr lang="en-IN" sz="1800" dirty="0">
                <a:effectLst/>
                <a:latin typeface="Times" pitchFamily="2" charset="0"/>
              </a:rPr>
              <a:t> are heterogeneous hematologic malignancies characterized by unregulated proliferation of the blood-forming cells of the bone marrow. These immature proliferating </a:t>
            </a:r>
            <a:r>
              <a:rPr lang="en-IN" sz="1800" dirty="0" err="1">
                <a:effectLst/>
                <a:latin typeface="Times" pitchFamily="2" charset="0"/>
              </a:rPr>
              <a:t>leukemia</a:t>
            </a:r>
            <a:r>
              <a:rPr lang="en-IN" sz="1800" dirty="0">
                <a:effectLst/>
                <a:latin typeface="Times" pitchFamily="2" charset="0"/>
              </a:rPr>
              <a:t> cells (blasts) physically “crowd out” or inhibit normal cellular maturation in bone marrow, resulting in </a:t>
            </a:r>
            <a:r>
              <a:rPr lang="en-IN" sz="1800" dirty="0" err="1">
                <a:effectLst/>
                <a:latin typeface="Times" pitchFamily="2" charset="0"/>
              </a:rPr>
              <a:t>anemia</a:t>
            </a:r>
            <a:r>
              <a:rPr lang="en-IN" sz="1800" dirty="0">
                <a:effectLst/>
                <a:latin typeface="Times" pitchFamily="2" charset="0"/>
              </a:rPr>
              <a:t>, neutropenia, and thrombocytopenia. Leukemic blasts may also infiltrate a variety of tissues such as lymph nodes, skin, liver, spleen, kidney, testes, and the central nervous system. </a:t>
            </a:r>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25918234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C36DF95-E72E-D17E-DFFE-6C94ED61374E}"/>
              </a:ext>
            </a:extLst>
          </p:cNvPr>
          <p:cNvPicPr>
            <a:picLocks noChangeAspect="1"/>
          </p:cNvPicPr>
          <p:nvPr/>
        </p:nvPicPr>
        <p:blipFill>
          <a:blip r:embed="rId2"/>
          <a:stretch>
            <a:fillRect/>
          </a:stretch>
        </p:blipFill>
        <p:spPr>
          <a:xfrm>
            <a:off x="631371" y="225843"/>
            <a:ext cx="11146972" cy="5481099"/>
          </a:xfrm>
          <a:prstGeom prst="rect">
            <a:avLst/>
          </a:prstGeom>
        </p:spPr>
      </p:pic>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2688236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DF4443-5C11-AB3C-1BD2-D0E0B1FE0D6E}"/>
              </a:ext>
            </a:extLst>
          </p:cNvPr>
          <p:cNvSpPr>
            <a:spLocks noGrp="1"/>
          </p:cNvSpPr>
          <p:nvPr>
            <p:ph type="title" idx="4294967295"/>
          </p:nvPr>
        </p:nvSpPr>
        <p:spPr>
          <a:xfrm>
            <a:off x="0" y="0"/>
            <a:ext cx="9604375" cy="1049338"/>
          </a:xfrm>
        </p:spPr>
        <p:txBody>
          <a:bodyPr/>
          <a:lstStyle/>
          <a:p>
            <a:r>
              <a:rPr lang="en-IN" sz="1800" dirty="0">
                <a:solidFill>
                  <a:srgbClr val="231E1E"/>
                </a:solidFill>
                <a:effectLst/>
                <a:latin typeface="Avenir" panose="02000503020000020003" pitchFamily="2" charset="0"/>
              </a:rPr>
              <a:t>Acute myeloblastic leukaemia (non-acute promyelocytic leukaemia)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D2C3C4E3-576F-3699-3496-65C4F1CA4B55}"/>
              </a:ext>
            </a:extLst>
          </p:cNvPr>
          <p:cNvSpPr>
            <a:spLocks noGrp="1"/>
          </p:cNvSpPr>
          <p:nvPr>
            <p:ph idx="4294967295"/>
          </p:nvPr>
        </p:nvSpPr>
        <p:spPr>
          <a:xfrm>
            <a:off x="301625" y="1220788"/>
            <a:ext cx="11890375" cy="4711700"/>
          </a:xfrm>
        </p:spPr>
        <p:txBody>
          <a:bodyPr>
            <a:normAutofit lnSpcReduction="10000"/>
          </a:bodyPr>
          <a:lstStyle/>
          <a:p>
            <a:r>
              <a:rPr lang="en-IN" sz="1800" dirty="0">
                <a:solidFill>
                  <a:srgbClr val="231E1E"/>
                </a:solidFill>
                <a:effectLst/>
                <a:latin typeface="TimesNRMT"/>
              </a:rPr>
              <a:t>As for ALL, the treatment of AML involves induction and consolidation chemotherapy. </a:t>
            </a:r>
          </a:p>
          <a:p>
            <a:r>
              <a:rPr lang="en-IN" sz="1800" dirty="0">
                <a:solidFill>
                  <a:srgbClr val="231E1E"/>
                </a:solidFill>
                <a:effectLst/>
                <a:latin typeface="TimesNRMT"/>
              </a:rPr>
              <a:t>In AML therapy, however, the chemotherapy regimens used to achieve remission are much more myelotoxic, and patients require intensive supportive care to survive periods of bone marrow aplasia.</a:t>
            </a:r>
          </a:p>
          <a:p>
            <a:r>
              <a:rPr lang="en-IN" sz="1800" dirty="0">
                <a:solidFill>
                  <a:srgbClr val="231E1E"/>
                </a:solidFill>
                <a:effectLst/>
                <a:latin typeface="TimesNRMT"/>
              </a:rPr>
              <a:t>The addition of daunorubicin and oral thioguanine has achieved a CR rate of 75% in patients under the age of 60 years and about 50% in those over 60 years.</a:t>
            </a:r>
          </a:p>
          <a:p>
            <a:r>
              <a:rPr lang="en-IN" sz="1800" b="1" dirty="0">
                <a:solidFill>
                  <a:srgbClr val="FF00FF"/>
                </a:solidFill>
                <a:effectLst/>
                <a:latin typeface="Optima" panose="02000503060000020004" pitchFamily="2" charset="0"/>
              </a:rPr>
              <a:t>ACUTE LYMPHOBLASTIC LEUKEMIA IN INFANTS </a:t>
            </a:r>
            <a:endParaRPr lang="en-IN" sz="1600" dirty="0"/>
          </a:p>
          <a:p>
            <a:r>
              <a:rPr lang="en-IN" sz="1800" dirty="0">
                <a:effectLst/>
                <a:latin typeface="Times" pitchFamily="2" charset="0"/>
              </a:rPr>
              <a:t>Patients with infant ALL may have greater drug resistance to asparaginase and prednisone, but increased sensitivity to cytarabine. Although the use of intensive regimens such as high-dose methotrexate and high-dose cytarabine have improved survival rates, unacceptably high mortality rates have also been observed with some regimens. Lack of pharmacokinetic data for chemotherapy in infants has contributed to toxicity from inappropriate dosing of doxorubicin and vincristine. To reduce neuropsychological complications, most protocols avoid cranial irradiation. The use of HSCT for infants with ALL remains controversial .</a:t>
            </a:r>
          </a:p>
          <a:p>
            <a:r>
              <a:rPr lang="en-IN" sz="1800" b="1" dirty="0">
                <a:solidFill>
                  <a:srgbClr val="FF00FF"/>
                </a:solidFill>
                <a:effectLst/>
                <a:latin typeface="Optima" panose="02000503060000020004" pitchFamily="2" charset="0"/>
              </a:rPr>
              <a:t>ACUTE LYMPHOBLASTIC LEUKEMIA IN THE ELDERLY </a:t>
            </a:r>
            <a:endParaRPr lang="en-IN" sz="1400" dirty="0"/>
          </a:p>
          <a:p>
            <a:r>
              <a:rPr lang="en-IN" sz="1800" dirty="0">
                <a:effectLst/>
                <a:latin typeface="Times" pitchFamily="2" charset="0"/>
              </a:rPr>
              <a:t>the addition of imatinib to conventional chemotherapy in Ph</a:t>
            </a:r>
            <a:r>
              <a:rPr lang="en-IN" sz="1800" dirty="0">
                <a:effectLst/>
                <a:latin typeface="MTSY"/>
              </a:rPr>
              <a:t>+ </a:t>
            </a:r>
            <a:r>
              <a:rPr lang="en-IN" sz="1800" dirty="0">
                <a:effectLst/>
                <a:latin typeface="Times" pitchFamily="2" charset="0"/>
              </a:rPr>
              <a:t>ALL patients is an increasingly common </a:t>
            </a:r>
            <a:r>
              <a:rPr lang="en-IN" sz="1800" dirty="0" err="1">
                <a:effectLst/>
                <a:latin typeface="Times" pitchFamily="2" charset="0"/>
              </a:rPr>
              <a:t>approach.Whether</a:t>
            </a:r>
            <a:r>
              <a:rPr lang="en-IN" sz="1800" dirty="0">
                <a:effectLst/>
                <a:latin typeface="Times" pitchFamily="2" charset="0"/>
              </a:rPr>
              <a:t> this leads to any increase in EFS or overall survival (OS) remains to be seen. In general, older patients have a lower CR rate, and when achieved, the duration of remission is shorter than with younger patients. </a:t>
            </a:r>
            <a:endParaRPr lang="en-IN" sz="1400" dirty="0"/>
          </a:p>
          <a:p>
            <a:r>
              <a:rPr lang="en-IN" sz="1800" dirty="0">
                <a:solidFill>
                  <a:srgbClr val="231E1E"/>
                </a:solidFill>
                <a:effectLst/>
                <a:latin typeface="TimesNRMT"/>
              </a:rPr>
              <a:t> </a:t>
            </a:r>
            <a:endParaRPr lang="en-IN" dirty="0"/>
          </a:p>
          <a:p>
            <a:endParaRPr lang="en-IN" dirty="0"/>
          </a:p>
          <a:p>
            <a:endParaRPr lang="en-IN" dirty="0"/>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923120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13EC60B-ABA2-C386-4E8B-62CD10040ABF}"/>
              </a:ext>
            </a:extLst>
          </p:cNvPr>
          <p:cNvSpPr txBox="1"/>
          <p:nvPr/>
        </p:nvSpPr>
        <p:spPr>
          <a:xfrm>
            <a:off x="0" y="0"/>
            <a:ext cx="11898086" cy="6432530"/>
          </a:xfrm>
          <a:prstGeom prst="rect">
            <a:avLst/>
          </a:prstGeom>
          <a:noFill/>
        </p:spPr>
        <p:txBody>
          <a:bodyPr wrap="square">
            <a:spAutoFit/>
          </a:bodyPr>
          <a:lstStyle/>
          <a:p>
            <a:r>
              <a:rPr lang="en-IN" sz="1800" b="1" dirty="0">
                <a:solidFill>
                  <a:srgbClr val="FF00FF"/>
                </a:solidFill>
                <a:effectLst/>
                <a:latin typeface="Optima" panose="02000503060000020004" pitchFamily="2" charset="0"/>
              </a:rPr>
              <a:t>TREATMENT OF RELAPSED ACUTE LYMPHOBLASTIC LEUKEMIA </a:t>
            </a:r>
            <a:endParaRPr lang="en-IN" sz="1400" dirty="0"/>
          </a:p>
          <a:p>
            <a:endParaRPr lang="en-IN" sz="1600" dirty="0"/>
          </a:p>
          <a:p>
            <a:pPr marL="285750" indent="-285750">
              <a:buFont typeface="Arial" panose="020B0604020202020204" pitchFamily="34" charset="0"/>
              <a:buChar char="•"/>
            </a:pPr>
            <a:r>
              <a:rPr lang="en-IN" sz="1800" dirty="0">
                <a:effectLst/>
                <a:latin typeface="Times" pitchFamily="2" charset="0"/>
              </a:rPr>
              <a:t>The most common site for relapse is the bone marrow, although isolated relapses can occur in the CNS or testicles. Marrow relapse usually follows isolated CNS or testicular relapses. Therefore patients with isolated extramedullary relapses are treated with localized radiation (cranial or testicular) and aggressive systemic chemotherapy similar to that given to patients with a marrow relapse.</a:t>
            </a:r>
            <a:endParaRPr lang="en-IN" dirty="0"/>
          </a:p>
          <a:p>
            <a:pPr marL="285750" indent="-285750">
              <a:buFont typeface="Arial" panose="020B0604020202020204" pitchFamily="34" charset="0"/>
              <a:buChar char="•"/>
            </a:pPr>
            <a:r>
              <a:rPr lang="en-IN" sz="1800" dirty="0">
                <a:effectLst/>
                <a:latin typeface="Times" pitchFamily="2" charset="0"/>
              </a:rPr>
              <a:t>Patients who have completed treatment and who have stayed in remission for longer periods are more likely to be reinduced into remission again. Patients with more </a:t>
            </a:r>
            <a:r>
              <a:rPr lang="en-IN" sz="1800" dirty="0" err="1">
                <a:effectLst/>
                <a:latin typeface="Times" pitchFamily="2" charset="0"/>
              </a:rPr>
              <a:t>favorable</a:t>
            </a:r>
            <a:r>
              <a:rPr lang="en-IN" sz="1800" dirty="0">
                <a:effectLst/>
                <a:latin typeface="Times" pitchFamily="2" charset="0"/>
              </a:rPr>
              <a:t> risk factors initially, and those who received less intensive initial treatments, are more likely to respond well to reinduction/salvage regimens.</a:t>
            </a:r>
            <a:r>
              <a:rPr lang="en-IN" sz="800" dirty="0">
                <a:latin typeface="Times" pitchFamily="2" charset="0"/>
              </a:rPr>
              <a:t> </a:t>
            </a:r>
            <a:r>
              <a:rPr lang="en-IN" sz="800" dirty="0">
                <a:effectLst/>
                <a:latin typeface="Times" pitchFamily="2" charset="0"/>
              </a:rPr>
              <a:t> </a:t>
            </a:r>
            <a:r>
              <a:rPr lang="en-IN" sz="1800" dirty="0">
                <a:effectLst/>
                <a:latin typeface="Times" pitchFamily="2" charset="0"/>
              </a:rPr>
              <a:t>In general, long-term survival after relapse is very poor, and aggressive therapies are used. </a:t>
            </a:r>
          </a:p>
          <a:p>
            <a:pPr marL="285750" indent="-285750">
              <a:buFont typeface="Arial" panose="020B0604020202020204" pitchFamily="34" charset="0"/>
              <a:buChar char="•"/>
            </a:pPr>
            <a:r>
              <a:rPr lang="en-IN" sz="1800" dirty="0">
                <a:solidFill>
                  <a:srgbClr val="231E1E"/>
                </a:solidFill>
                <a:effectLst/>
                <a:latin typeface="TimesNRMT"/>
              </a:rPr>
              <a:t>Treatment of AML in relapse is difficult and the prognosis is generally poor. Encouraging results have been seen using a combination of fludarabine, cytosine arabinoside and granulocyte colony-stimulating factor (G-CSF). </a:t>
            </a:r>
            <a:endParaRPr lang="en-IN" dirty="0"/>
          </a:p>
          <a:p>
            <a:pPr marL="285750" indent="-285750">
              <a:buFont typeface="Arial" panose="020B0604020202020204" pitchFamily="34" charset="0"/>
              <a:buChar char="•"/>
            </a:pPr>
            <a:r>
              <a:rPr lang="en-IN" sz="1800" dirty="0">
                <a:solidFill>
                  <a:srgbClr val="231E1E"/>
                </a:solidFill>
                <a:effectLst/>
                <a:latin typeface="TimesNRMT"/>
              </a:rPr>
              <a:t>A combination of anti-CD33 antibody, which targets myeloid blasts, with calicheamicin, an anthracycline antibiotic, is a promising and effective approach, but appears most effective when given in combination with conventional chemotherapy. </a:t>
            </a:r>
          </a:p>
          <a:p>
            <a:pPr marL="285750" indent="-285750">
              <a:buFont typeface="Arial" panose="020B0604020202020204" pitchFamily="34" charset="0"/>
              <a:buChar char="•"/>
            </a:pPr>
            <a:r>
              <a:rPr lang="en-IN" sz="1800" dirty="0">
                <a:solidFill>
                  <a:srgbClr val="231E1E"/>
                </a:solidFill>
                <a:effectLst/>
                <a:latin typeface="TimesNRMT"/>
              </a:rPr>
              <a:t>A newly developed purine analogue, clofarabine, has also been shown to have activity against AML. This drug is a promising agent, particularly in the treatment of older patients, as pilot studies suggest that its toxic effects may be less severe than those associated with other chemotherapy regimens.</a:t>
            </a:r>
          </a:p>
          <a:p>
            <a:pPr marL="285750" indent="-285750">
              <a:buFont typeface="Arial" panose="020B0604020202020204" pitchFamily="34" charset="0"/>
              <a:buChar char="•"/>
            </a:pPr>
            <a:r>
              <a:rPr lang="en-IN" sz="1800" dirty="0">
                <a:solidFill>
                  <a:srgbClr val="231E1E"/>
                </a:solidFill>
                <a:effectLst/>
                <a:latin typeface="TimesNRMT"/>
              </a:rPr>
              <a:t> 5-Azacytidine is also of interest, especially in older patients and those whose disease has evolved from myelodysplastic syndrome MDS. This agent inhibits DNA methyltransferase resulting in DNA hypomethylation. This process is thought to increase activity of some tumour suppressor genes resulting in anti- tumour effects. The agent has been shown to slow the rate of progression to AML in patients with high-risk myelodysplastic syndrome and is currently the subject of clinical trials in AML. </a:t>
            </a:r>
            <a:endParaRPr lang="en-IN" dirty="0"/>
          </a:p>
          <a:p>
            <a:pPr marL="285750" indent="-285750">
              <a:buFont typeface="Arial" panose="020B0604020202020204" pitchFamily="34" charset="0"/>
              <a:buChar char="•"/>
            </a:pP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34928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1FF4BA-3CB3-BA89-AED7-5A68F250F161}"/>
              </a:ext>
            </a:extLst>
          </p:cNvPr>
          <p:cNvSpPr>
            <a:spLocks noGrp="1"/>
          </p:cNvSpPr>
          <p:nvPr>
            <p:ph type="title"/>
          </p:nvPr>
        </p:nvSpPr>
        <p:spPr/>
        <p:txBody>
          <a:bodyPr/>
          <a:lstStyle/>
          <a:p>
            <a:r>
              <a:rPr lang="en-US" dirty="0"/>
              <a:t>Representative chemotherapy regimens for adult </a:t>
            </a:r>
            <a:r>
              <a:rPr lang="en-US" dirty="0" err="1"/>
              <a:t>aml</a:t>
            </a:r>
            <a:endParaRPr lang="en-US" dirty="0"/>
          </a:p>
        </p:txBody>
      </p:sp>
      <p:sp>
        <p:nvSpPr>
          <p:cNvPr id="3" name="Content Placeholder 2">
            <a:extLst>
              <a:ext uri="{FF2B5EF4-FFF2-40B4-BE49-F238E27FC236}">
                <a16:creationId xmlns:a16="http://schemas.microsoft.com/office/drawing/2014/main" xmlns="" id="{C87B544E-F58D-8BBD-6D1A-0A785114CE8C}"/>
              </a:ext>
            </a:extLst>
          </p:cNvPr>
          <p:cNvSpPr>
            <a:spLocks noGrp="1"/>
          </p:cNvSpPr>
          <p:nvPr>
            <p:ph idx="1"/>
          </p:nvPr>
        </p:nvSpPr>
        <p:spPr/>
        <p:txBody>
          <a:bodyPr/>
          <a:lstStyle/>
          <a:p>
            <a:r>
              <a:rPr lang="en-US" dirty="0"/>
              <a:t>Induction therapy</a:t>
            </a:r>
          </a:p>
        </p:txBody>
      </p:sp>
      <p:pic>
        <p:nvPicPr>
          <p:cNvPr id="4" name="Picture 3">
            <a:extLst>
              <a:ext uri="{FF2B5EF4-FFF2-40B4-BE49-F238E27FC236}">
                <a16:creationId xmlns:a16="http://schemas.microsoft.com/office/drawing/2014/main" xmlns="" id="{4011602B-4EDD-A37B-B6D8-61B1FCAAE209}"/>
              </a:ext>
            </a:extLst>
          </p:cNvPr>
          <p:cNvPicPr>
            <a:picLocks noChangeAspect="1"/>
          </p:cNvPicPr>
          <p:nvPr/>
        </p:nvPicPr>
        <p:blipFill>
          <a:blip r:embed="rId2"/>
          <a:stretch>
            <a:fillRect/>
          </a:stretch>
        </p:blipFill>
        <p:spPr>
          <a:xfrm>
            <a:off x="4086677" y="1853754"/>
            <a:ext cx="6741743" cy="4199727"/>
          </a:xfrm>
          <a:prstGeom prst="rect">
            <a:avLst/>
          </a:prstGeom>
        </p:spPr>
      </p:pic>
      <p:sp>
        <p:nvSpPr>
          <p:cNvPr id="5" name="Footer Placeholder 4"/>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94067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6E272F-BFAE-25C8-6B44-6ED07B104546}"/>
              </a:ext>
            </a:extLst>
          </p:cNvPr>
          <p:cNvSpPr>
            <a:spLocks noGrp="1"/>
          </p:cNvSpPr>
          <p:nvPr>
            <p:ph type="title"/>
          </p:nvPr>
        </p:nvSpPr>
        <p:spPr/>
        <p:txBody>
          <a:bodyPr/>
          <a:lstStyle/>
          <a:p>
            <a:r>
              <a:rPr lang="en-US" dirty="0"/>
              <a:t>Post </a:t>
            </a:r>
            <a:r>
              <a:rPr lang="en-US" dirty="0" err="1"/>
              <a:t>remmision</a:t>
            </a:r>
            <a:r>
              <a:rPr lang="en-US" dirty="0"/>
              <a:t> chemotherapy of AML</a:t>
            </a:r>
          </a:p>
        </p:txBody>
      </p:sp>
      <p:pic>
        <p:nvPicPr>
          <p:cNvPr id="4" name="Content Placeholder 3">
            <a:extLst>
              <a:ext uri="{FF2B5EF4-FFF2-40B4-BE49-F238E27FC236}">
                <a16:creationId xmlns:a16="http://schemas.microsoft.com/office/drawing/2014/main" xmlns="" id="{29FB818C-7383-AC0D-F91E-EDEAD8379E62}"/>
              </a:ext>
            </a:extLst>
          </p:cNvPr>
          <p:cNvPicPr>
            <a:picLocks noGrp="1" noChangeAspect="1"/>
          </p:cNvPicPr>
          <p:nvPr>
            <p:ph idx="1"/>
          </p:nvPr>
        </p:nvPicPr>
        <p:blipFill>
          <a:blip r:embed="rId2"/>
          <a:stretch>
            <a:fillRect/>
          </a:stretch>
        </p:blipFill>
        <p:spPr>
          <a:xfrm>
            <a:off x="4143375" y="3258344"/>
            <a:ext cx="3905250" cy="1485900"/>
          </a:xfrm>
          <a:prstGeom prst="rect">
            <a:avLst/>
          </a:prstGeo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2596365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FA8E15-F377-D1AD-3FBA-AEE2CE02A1F1}"/>
              </a:ext>
            </a:extLst>
          </p:cNvPr>
          <p:cNvSpPr>
            <a:spLocks noGrp="1"/>
          </p:cNvSpPr>
          <p:nvPr>
            <p:ph type="title"/>
          </p:nvPr>
        </p:nvSpPr>
        <p:spPr>
          <a:xfrm>
            <a:off x="823760" y="140491"/>
            <a:ext cx="9603275" cy="1049235"/>
          </a:xfrm>
        </p:spPr>
        <p:txBody>
          <a:bodyPr/>
          <a:lstStyle/>
          <a:p>
            <a:r>
              <a:rPr lang="en-US" dirty="0"/>
              <a:t>CHRONIC LEUKAEMIA</a:t>
            </a:r>
          </a:p>
        </p:txBody>
      </p:sp>
      <p:sp>
        <p:nvSpPr>
          <p:cNvPr id="3" name="Content Placeholder 2">
            <a:extLst>
              <a:ext uri="{FF2B5EF4-FFF2-40B4-BE49-F238E27FC236}">
                <a16:creationId xmlns:a16="http://schemas.microsoft.com/office/drawing/2014/main" xmlns="" id="{ECE74A03-B662-6863-CDA8-5B5BDD351786}"/>
              </a:ext>
            </a:extLst>
          </p:cNvPr>
          <p:cNvSpPr>
            <a:spLocks noGrp="1"/>
          </p:cNvSpPr>
          <p:nvPr>
            <p:ph idx="1"/>
          </p:nvPr>
        </p:nvSpPr>
        <p:spPr>
          <a:xfrm>
            <a:off x="87086" y="1189726"/>
            <a:ext cx="11593285" cy="4906274"/>
          </a:xfrm>
        </p:spPr>
        <p:txBody>
          <a:bodyPr>
            <a:noAutofit/>
          </a:bodyPr>
          <a:lstStyle/>
          <a:p>
            <a:r>
              <a:rPr lang="en-IN" sz="1400" dirty="0">
                <a:effectLst/>
                <a:latin typeface="Times" pitchFamily="2" charset="0"/>
              </a:rPr>
              <a:t>Chronic </a:t>
            </a:r>
            <a:r>
              <a:rPr lang="en-IN" sz="1400" dirty="0" err="1">
                <a:effectLst/>
                <a:latin typeface="Times" pitchFamily="2" charset="0"/>
              </a:rPr>
              <a:t>leukemia</a:t>
            </a:r>
            <a:r>
              <a:rPr lang="en-IN" sz="1400" dirty="0">
                <a:effectLst/>
                <a:latin typeface="Times" pitchFamily="2" charset="0"/>
              </a:rPr>
              <a:t> includes at least four disease types: chronic myelogenous </a:t>
            </a:r>
            <a:r>
              <a:rPr lang="en-IN" sz="1400" dirty="0" err="1">
                <a:effectLst/>
                <a:latin typeface="Times" pitchFamily="2" charset="0"/>
              </a:rPr>
              <a:t>leukemia</a:t>
            </a:r>
            <a:r>
              <a:rPr lang="en-IN" sz="1400" dirty="0">
                <a:effectLst/>
                <a:latin typeface="Times" pitchFamily="2" charset="0"/>
              </a:rPr>
              <a:t> (CML), chronic lymphocytic </a:t>
            </a:r>
            <a:r>
              <a:rPr lang="en-IN" sz="1400" dirty="0" err="1">
                <a:effectLst/>
                <a:latin typeface="Times" pitchFamily="2" charset="0"/>
              </a:rPr>
              <a:t>leukemia</a:t>
            </a:r>
            <a:r>
              <a:rPr lang="en-IN" sz="1400" dirty="0">
                <a:effectLst/>
                <a:latin typeface="Times" pitchFamily="2" charset="0"/>
              </a:rPr>
              <a:t> (CLL), prolymphocytic </a:t>
            </a:r>
            <a:r>
              <a:rPr lang="en-IN" sz="1400" dirty="0" err="1">
                <a:effectLst/>
                <a:latin typeface="Times" pitchFamily="2" charset="0"/>
              </a:rPr>
              <a:t>leukemia</a:t>
            </a:r>
            <a:r>
              <a:rPr lang="en-IN" sz="1400" dirty="0">
                <a:effectLst/>
                <a:latin typeface="Times" pitchFamily="2" charset="0"/>
              </a:rPr>
              <a:t>, and hairy cell </a:t>
            </a:r>
            <a:r>
              <a:rPr lang="en-IN" sz="1400" dirty="0" err="1">
                <a:effectLst/>
                <a:latin typeface="Times" pitchFamily="2" charset="0"/>
              </a:rPr>
              <a:t>leukemia</a:t>
            </a:r>
            <a:r>
              <a:rPr lang="en-IN" sz="1400" dirty="0">
                <a:effectLst/>
                <a:latin typeface="Times" pitchFamily="2" charset="0"/>
              </a:rPr>
              <a:t>. </a:t>
            </a:r>
            <a:endParaRPr lang="en-IN" sz="1400" dirty="0"/>
          </a:p>
          <a:p>
            <a:r>
              <a:rPr lang="en-IN" sz="1400" b="1" dirty="0">
                <a:solidFill>
                  <a:srgbClr val="FFFFFF"/>
                </a:solidFill>
                <a:effectLst/>
                <a:latin typeface="Optima" panose="02000503060000020004" pitchFamily="2" charset="0"/>
              </a:rPr>
              <a:t>Chronic Myelogenous </a:t>
            </a:r>
            <a:r>
              <a:rPr lang="en-IN" sz="1400" b="1" dirty="0" err="1">
                <a:solidFill>
                  <a:srgbClr val="FFFFFF"/>
                </a:solidFill>
                <a:effectLst/>
                <a:latin typeface="Optima" panose="02000503060000020004" pitchFamily="2" charset="0"/>
              </a:rPr>
              <a:t>Leukemia</a:t>
            </a:r>
            <a:r>
              <a:rPr lang="en-IN" sz="1400" b="1" dirty="0">
                <a:solidFill>
                  <a:srgbClr val="FFFFFF"/>
                </a:solidFill>
                <a:effectLst/>
                <a:latin typeface="Optima" panose="02000503060000020004" pitchFamily="2" charset="0"/>
              </a:rPr>
              <a:t> </a:t>
            </a:r>
            <a:endParaRPr lang="en-IN" sz="1400" dirty="0">
              <a:effectLst/>
            </a:endParaRPr>
          </a:p>
          <a:p>
            <a:r>
              <a:rPr lang="en-IN" sz="1400" dirty="0">
                <a:effectLst/>
                <a:latin typeface="Times" pitchFamily="2" charset="0"/>
              </a:rPr>
              <a:t>Cure of CML can be achieved only by eradication of the malignant clone (i.e., Ph-positive cells). </a:t>
            </a:r>
          </a:p>
          <a:p>
            <a:r>
              <a:rPr lang="en-IN" sz="1400" dirty="0">
                <a:effectLst/>
                <a:latin typeface="Times" pitchFamily="2" charset="0"/>
              </a:rPr>
              <a:t>Treatment response can be defined  depending on the tests used to measure response </a:t>
            </a:r>
          </a:p>
          <a:p>
            <a:r>
              <a:rPr lang="en-IN" sz="1400" i="1" dirty="0">
                <a:effectLst/>
                <a:latin typeface="Times" pitchFamily="2" charset="0"/>
              </a:rPr>
              <a:t>Hematologic </a:t>
            </a:r>
            <a:r>
              <a:rPr lang="en-IN" sz="1400" dirty="0">
                <a:effectLst/>
                <a:latin typeface="Times" pitchFamily="2" charset="0"/>
              </a:rPr>
              <a:t>response is defined as the normalization of peripheral blood counts. Although hematologic response is the easiest type of response to measure, this type of response is not associated with changes in the percentage of cells positive for the Patient.</a:t>
            </a:r>
          </a:p>
          <a:p>
            <a:r>
              <a:rPr lang="en-IN" sz="1400" dirty="0">
                <a:effectLst/>
                <a:latin typeface="Times" pitchFamily="2" charset="0"/>
              </a:rPr>
              <a:t> </a:t>
            </a:r>
            <a:r>
              <a:rPr lang="en-IN" sz="1400" i="1" dirty="0">
                <a:effectLst/>
                <a:latin typeface="Times" pitchFamily="2" charset="0"/>
              </a:rPr>
              <a:t>Cytogenetic </a:t>
            </a:r>
            <a:r>
              <a:rPr lang="en-IN" sz="1400" dirty="0">
                <a:effectLst/>
                <a:latin typeface="Times" pitchFamily="2" charset="0"/>
              </a:rPr>
              <a:t>responses evaluate the percentage of cells positive for Patient</a:t>
            </a:r>
          </a:p>
          <a:p>
            <a:r>
              <a:rPr lang="en-IN" sz="1400" i="1" dirty="0">
                <a:effectLst/>
                <a:latin typeface="Times" pitchFamily="2" charset="0"/>
              </a:rPr>
              <a:t>complete </a:t>
            </a:r>
            <a:r>
              <a:rPr lang="en-IN" sz="1400" dirty="0">
                <a:effectLst/>
                <a:latin typeface="Times" pitchFamily="2" charset="0"/>
              </a:rPr>
              <a:t>cytogenetic remission defined as the elimination of Ph from bone marrow, and </a:t>
            </a:r>
            <a:r>
              <a:rPr lang="en-IN" sz="1400" i="1" dirty="0">
                <a:effectLst/>
                <a:latin typeface="Times" pitchFamily="2" charset="0"/>
              </a:rPr>
              <a:t>major </a:t>
            </a:r>
            <a:r>
              <a:rPr lang="en-IN" sz="1400" dirty="0">
                <a:effectLst/>
                <a:latin typeface="Times" pitchFamily="2" charset="0"/>
              </a:rPr>
              <a:t>cytogenetic response defined as fewer than 35% Ph-positive cells in the bone marrow. </a:t>
            </a:r>
          </a:p>
          <a:p>
            <a:r>
              <a:rPr lang="en-IN" sz="1400" dirty="0">
                <a:effectLst/>
                <a:latin typeface="Times" pitchFamily="2" charset="0"/>
              </a:rPr>
              <a:t>Patients who have a cytogenetic response have an improved survival compared to those who fail to achieve a response. Conventional cytotoxic chemotherapy can be used in chronic-phase CML to attain a hematologic remission. However, low-dose chemotherapy used in chronic phase does not produce cytogenetic responses and has little or no effect on median survival. Interferon, imatinib, and hematopoietic stem cell transplantation (HSCT) can produce cytogenetic responses that are associated with longer median survivals. However, even complete cytogenetic response does not define cure. </a:t>
            </a:r>
            <a:endParaRPr lang="en-IN" sz="1400" dirty="0">
              <a:effectLst/>
            </a:endParaRPr>
          </a:p>
          <a:p>
            <a:endParaRPr lang="en-IN" sz="1200" dirty="0">
              <a:effectLst/>
            </a:endParaRPr>
          </a:p>
          <a:p>
            <a:endParaRPr lang="en-US" sz="1200"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1860234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290D2CF-F796-DE29-EA34-B53FEFA48D48}"/>
              </a:ext>
            </a:extLst>
          </p:cNvPr>
          <p:cNvSpPr txBox="1"/>
          <p:nvPr/>
        </p:nvSpPr>
        <p:spPr>
          <a:xfrm>
            <a:off x="361951" y="136463"/>
            <a:ext cx="11644992" cy="5078313"/>
          </a:xfrm>
          <a:prstGeom prst="rect">
            <a:avLst/>
          </a:prstGeom>
          <a:noFill/>
        </p:spPr>
        <p:txBody>
          <a:bodyPr wrap="square">
            <a:spAutoFit/>
          </a:bodyPr>
          <a:lstStyle/>
          <a:p>
            <a:r>
              <a:rPr lang="en-IN" sz="1800" b="1" dirty="0">
                <a:solidFill>
                  <a:srgbClr val="FF00FF"/>
                </a:solidFill>
                <a:effectLst/>
                <a:latin typeface="Optima" panose="02000503060000020004" pitchFamily="2" charset="0"/>
              </a:rPr>
              <a:t>CONVENTIONAL CHEMOTHERAPY</a:t>
            </a:r>
          </a:p>
          <a:p>
            <a:pPr marL="285750" indent="-285750">
              <a:buFont typeface="Arial" panose="020B0604020202020204" pitchFamily="34" charset="0"/>
              <a:buChar char="•"/>
            </a:pPr>
            <a:r>
              <a:rPr lang="en-IN" sz="1800" dirty="0">
                <a:effectLst/>
                <a:latin typeface="Times" pitchFamily="2" charset="0"/>
              </a:rPr>
              <a:t>Busulfan (</a:t>
            </a:r>
            <a:r>
              <a:rPr lang="en-IN" sz="1800" dirty="0" err="1">
                <a:effectLst/>
                <a:latin typeface="Times" pitchFamily="2" charset="0"/>
              </a:rPr>
              <a:t>Myleran</a:t>
            </a:r>
            <a:r>
              <a:rPr lang="en-IN" sz="1800" dirty="0">
                <a:effectLst/>
                <a:latin typeface="Times" pitchFamily="2" charset="0"/>
              </a:rPr>
              <a:t>) and hydroxyurea (</a:t>
            </a:r>
            <a:r>
              <a:rPr lang="en-IN" sz="1800" dirty="0" err="1">
                <a:effectLst/>
                <a:latin typeface="Times" pitchFamily="2" charset="0"/>
              </a:rPr>
              <a:t>Hydrea</a:t>
            </a:r>
            <a:r>
              <a:rPr lang="en-IN" sz="1800" dirty="0">
                <a:effectLst/>
                <a:latin typeface="Times" pitchFamily="2" charset="0"/>
              </a:rPr>
              <a:t>) can be used to reduce white cell count shortly after diagnosis. These agents can be taken orally, are inexpensive, have reasonable side-effect profiles, and are able to rapidly normalize elevated WBC counts in chronic-phase CML. </a:t>
            </a:r>
          </a:p>
          <a:p>
            <a:pPr marL="285750" indent="-285750">
              <a:buFont typeface="Arial" panose="020B0604020202020204" pitchFamily="34" charset="0"/>
              <a:buChar char="•"/>
            </a:pPr>
            <a:r>
              <a:rPr lang="en-IN" sz="1800" dirty="0">
                <a:effectLst/>
                <a:latin typeface="Times" pitchFamily="2" charset="0"/>
              </a:rPr>
              <a:t>Although both agents produce predictable declines in WBC count and hematologic remissions in 70% to 80% of chronic-phase CML patients, busulfan and hydroxyurea have very little effect on Ph-positive cells in bone marrow.</a:t>
            </a:r>
          </a:p>
          <a:p>
            <a:pPr marL="285750" indent="-285750">
              <a:buFont typeface="Arial" panose="020B0604020202020204" pitchFamily="34" charset="0"/>
              <a:buChar char="•"/>
            </a:pPr>
            <a:r>
              <a:rPr lang="en-IN" sz="1800" dirty="0">
                <a:effectLst/>
                <a:latin typeface="Times" pitchFamily="2" charset="0"/>
              </a:rPr>
              <a:t> Based on results from a randomized study which showed that hydroxyurea treatment provided a significant survival advantage over busulfan, hydroxyurea is the preferred conventional agent in newly diagnosed chronic-phase CML.</a:t>
            </a:r>
          </a:p>
          <a:p>
            <a:pPr marL="285750" indent="-285750">
              <a:buFont typeface="Arial" panose="020B0604020202020204" pitchFamily="34" charset="0"/>
              <a:buChar char="•"/>
            </a:pPr>
            <a:r>
              <a:rPr lang="en-IN" dirty="0"/>
              <a:t>h</a:t>
            </a:r>
            <a:r>
              <a:rPr lang="en-IN" sz="1800" dirty="0">
                <a:effectLst/>
                <a:latin typeface="Times" pitchFamily="2" charset="0"/>
              </a:rPr>
              <a:t>ydroxyurea inhibits the enzyme ribonucleotide reductase, leading to suppression of DNA synthesis, elimination of cells in the S phase of the cell cycle, and synchronization in the G1 or pre-DNA synthesis phase.</a:t>
            </a:r>
          </a:p>
          <a:p>
            <a:pPr marL="285750" indent="-285750">
              <a:buFont typeface="Arial" panose="020B0604020202020204" pitchFamily="34" charset="0"/>
              <a:buChar char="•"/>
            </a:pPr>
            <a:r>
              <a:rPr lang="en-IN" sz="1800" dirty="0">
                <a:effectLst/>
                <a:latin typeface="Times" pitchFamily="2" charset="0"/>
              </a:rPr>
              <a:t>The drug is usually administered daily and can be initiated at 40 to 50 mg/kg per day in divided doses until the WBC count falls below 10,000/mm3. </a:t>
            </a:r>
          </a:p>
          <a:p>
            <a:pPr marL="285750" indent="-285750">
              <a:buFont typeface="Arial" panose="020B0604020202020204" pitchFamily="34" charset="0"/>
              <a:buChar char="•"/>
            </a:pPr>
            <a:r>
              <a:rPr lang="en-IN" sz="1800" dirty="0">
                <a:effectLst/>
                <a:latin typeface="Times" pitchFamily="2" charset="0"/>
              </a:rPr>
              <a:t>At that point, the dose can be decreased to a maintenance level of 20 mg/kg per day, but increasingly is tapered and stopped once imatinib therapy is started. </a:t>
            </a:r>
          </a:p>
          <a:p>
            <a:pPr marL="285750" indent="-285750">
              <a:buFont typeface="Arial" panose="020B0604020202020204" pitchFamily="34" charset="0"/>
              <a:buChar char="•"/>
            </a:pPr>
            <a:r>
              <a:rPr lang="en-IN" sz="1800" dirty="0">
                <a:effectLst/>
                <a:latin typeface="Times" pitchFamily="2" charset="0"/>
              </a:rPr>
              <a:t>Imatinib normalizes blood counts based on suppression of the malignant clone in the bone marrow, an effect not seen with hydroxyurea. Suppression of the malignant clone in the bone marrow is the desired therapeutic effect because of its impact on survival.</a:t>
            </a:r>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3174478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8C7293B-9DD0-514F-568B-DD17283E66B0}"/>
              </a:ext>
            </a:extLst>
          </p:cNvPr>
          <p:cNvSpPr txBox="1"/>
          <p:nvPr/>
        </p:nvSpPr>
        <p:spPr>
          <a:xfrm>
            <a:off x="383721" y="169120"/>
            <a:ext cx="11481707" cy="4801314"/>
          </a:xfrm>
          <a:prstGeom prst="rect">
            <a:avLst/>
          </a:prstGeom>
          <a:noFill/>
        </p:spPr>
        <p:txBody>
          <a:bodyPr wrap="square">
            <a:spAutoFit/>
          </a:bodyPr>
          <a:lstStyle/>
          <a:p>
            <a:r>
              <a:rPr lang="en-IN" sz="1800" b="1" dirty="0">
                <a:solidFill>
                  <a:srgbClr val="FF00FF"/>
                </a:solidFill>
                <a:effectLst/>
                <a:latin typeface="Optima" panose="02000503060000020004" pitchFamily="2" charset="0"/>
              </a:rPr>
              <a:t>INTERFERONS </a:t>
            </a:r>
          </a:p>
          <a:p>
            <a:pPr marL="285750" indent="-285750">
              <a:buFont typeface="Arial" panose="020B0604020202020204" pitchFamily="34" charset="0"/>
              <a:buChar char="•"/>
            </a:pPr>
            <a:r>
              <a:rPr lang="en-IN" sz="1800" dirty="0">
                <a:effectLst/>
                <a:latin typeface="Times" pitchFamily="2" charset="0"/>
              </a:rPr>
              <a:t>Interferon was the first biologic therapy that showed important activity in cancer.</a:t>
            </a:r>
          </a:p>
          <a:p>
            <a:pPr marL="285750" indent="-285750">
              <a:buFont typeface="Arial" panose="020B0604020202020204" pitchFamily="34" charset="0"/>
              <a:buChar char="•"/>
            </a:pPr>
            <a:r>
              <a:rPr lang="en-IN" sz="1800" dirty="0">
                <a:effectLst/>
                <a:latin typeface="Times" pitchFamily="2" charset="0"/>
              </a:rPr>
              <a:t>The exact mechanism of IFN-</a:t>
            </a:r>
            <a:r>
              <a:rPr lang="el-GR" sz="1800" dirty="0">
                <a:effectLst/>
                <a:latin typeface="RMTMI"/>
              </a:rPr>
              <a:t>α </a:t>
            </a:r>
            <a:r>
              <a:rPr lang="en-IN" sz="1800" dirty="0">
                <a:effectLst/>
                <a:latin typeface="Times" pitchFamily="2" charset="0"/>
              </a:rPr>
              <a:t>activity in CML is unknown, but is complex with multiple effects on cellular function. Some of the proposed alterations include changes in gene transcription, substrate phosphorylation, antigen presentation, and apoptosis </a:t>
            </a:r>
          </a:p>
          <a:p>
            <a:r>
              <a:rPr lang="en-IN" sz="1800" dirty="0">
                <a:effectLst/>
                <a:latin typeface="Times" pitchFamily="2" charset="0"/>
              </a:rPr>
              <a:t>The most predictable early toxicity is a flu-like syndrome characterized by fever, chills, myalgias, headache, and anorexia. These dose-dependent effects may be a result of IFN-</a:t>
            </a:r>
            <a:r>
              <a:rPr lang="el-GR" sz="1800" dirty="0">
                <a:effectLst/>
                <a:latin typeface="RMTMI"/>
              </a:rPr>
              <a:t>α</a:t>
            </a:r>
            <a:r>
              <a:rPr lang="el-GR" sz="1800" dirty="0">
                <a:effectLst/>
                <a:latin typeface="Times" pitchFamily="2" charset="0"/>
              </a:rPr>
              <a:t>–</a:t>
            </a:r>
            <a:r>
              <a:rPr lang="en-IN" sz="1800" dirty="0">
                <a:effectLst/>
                <a:latin typeface="Times" pitchFamily="2" charset="0"/>
              </a:rPr>
              <a:t>induced </a:t>
            </a:r>
            <a:r>
              <a:rPr lang="en-IN" sz="1800" dirty="0" err="1">
                <a:effectLst/>
                <a:latin typeface="Times" pitchFamily="2" charset="0"/>
              </a:rPr>
              <a:t>leukocytosis</a:t>
            </a:r>
            <a:r>
              <a:rPr lang="en-IN" sz="1800" dirty="0">
                <a:effectLst/>
                <a:latin typeface="Times" pitchFamily="2" charset="0"/>
              </a:rPr>
              <a:t> and release of cytokines. This acute flu-like syndrome can be ameliorated by starting IFN-</a:t>
            </a:r>
            <a:r>
              <a:rPr lang="el-GR" sz="1800" dirty="0">
                <a:effectLst/>
                <a:latin typeface="RMTMI"/>
              </a:rPr>
              <a:t>α </a:t>
            </a:r>
            <a:r>
              <a:rPr lang="en-IN" sz="1800" dirty="0">
                <a:effectLst/>
                <a:latin typeface="Times" pitchFamily="2" charset="0"/>
              </a:rPr>
              <a:t>dosing at 50% of the final dose during the first week, giving the drug at bedtime, and co administering acetaminophen or indomethacin with each IFN-</a:t>
            </a:r>
            <a:r>
              <a:rPr lang="el-GR" sz="1800" dirty="0">
                <a:effectLst/>
                <a:latin typeface="RMTMI"/>
              </a:rPr>
              <a:t>α </a:t>
            </a:r>
            <a:r>
              <a:rPr lang="en-IN" sz="1800" dirty="0">
                <a:effectLst/>
                <a:latin typeface="Times" pitchFamily="2" charset="0"/>
              </a:rPr>
              <a:t>dose.</a:t>
            </a:r>
          </a:p>
          <a:p>
            <a:r>
              <a:rPr lang="en-IN" sz="1800" dirty="0">
                <a:effectLst/>
                <a:latin typeface="Times" pitchFamily="2" charset="0"/>
              </a:rPr>
              <a:t> Reduction of initial WBC counts to around 10,000/mm3 with hydroxyurea may also reduce these symptoms.</a:t>
            </a:r>
          </a:p>
          <a:p>
            <a:r>
              <a:rPr lang="en-IN" sz="1800" dirty="0">
                <a:effectLst/>
                <a:latin typeface="Times" pitchFamily="2" charset="0"/>
              </a:rPr>
              <a:t> Despite these methods of ameliorating toxicity, the flu-like syndrome is an important source of morbidity, occasionally requiring termination of therapy. Cardiovascular toxicities (tachycardia and hypotension) are seen in about 15% of patients in the first few weeks. Long-term adverse effects include weight loss, alopecia, neurologic effects (</a:t>
            </a:r>
            <a:r>
              <a:rPr lang="en-IN" sz="1800" dirty="0" err="1">
                <a:effectLst/>
                <a:latin typeface="Times" pitchFamily="2" charset="0"/>
              </a:rPr>
              <a:t>paresthesias</a:t>
            </a:r>
            <a:r>
              <a:rPr lang="en-IN" sz="1800" dirty="0">
                <a:effectLst/>
                <a:latin typeface="Times" pitchFamily="2" charset="0"/>
              </a:rPr>
              <a:t>, cognitive impairment, and depression), and immune-mediated complications (</a:t>
            </a:r>
            <a:r>
              <a:rPr lang="en-IN" sz="1800" dirty="0" err="1">
                <a:effectLst/>
                <a:latin typeface="Times" pitchFamily="2" charset="0"/>
              </a:rPr>
              <a:t>hemolysis</a:t>
            </a:r>
            <a:r>
              <a:rPr lang="en-IN" sz="1800" dirty="0">
                <a:effectLst/>
                <a:latin typeface="Times" pitchFamily="2" charset="0"/>
              </a:rPr>
              <a:t>, thrombocytopenia, nephrotic syndrome, systemic lupus erythematosus, and hypothyroidism).</a:t>
            </a:r>
            <a:endParaRPr lang="en-IN" dirty="0"/>
          </a:p>
          <a:p>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5265479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77A4F19-D8B8-F065-203F-9FADFC72906B}"/>
              </a:ext>
            </a:extLst>
          </p:cNvPr>
          <p:cNvSpPr txBox="1"/>
          <p:nvPr/>
        </p:nvSpPr>
        <p:spPr>
          <a:xfrm>
            <a:off x="1" y="114692"/>
            <a:ext cx="11854542" cy="5078313"/>
          </a:xfrm>
          <a:prstGeom prst="rect">
            <a:avLst/>
          </a:prstGeom>
          <a:noFill/>
        </p:spPr>
        <p:txBody>
          <a:bodyPr wrap="square">
            <a:spAutoFit/>
          </a:bodyPr>
          <a:lstStyle/>
          <a:p>
            <a:r>
              <a:rPr lang="en-IN" sz="1800" b="1" dirty="0">
                <a:solidFill>
                  <a:srgbClr val="FF00FF"/>
                </a:solidFill>
                <a:effectLst/>
                <a:latin typeface="Optima" panose="02000503060000020004" pitchFamily="2" charset="0"/>
              </a:rPr>
              <a:t>IMATINIB </a:t>
            </a:r>
          </a:p>
          <a:p>
            <a:pPr marL="285750" indent="-285750">
              <a:buFont typeface="Arial" panose="020B0604020202020204" pitchFamily="34" charset="0"/>
              <a:buChar char="•"/>
            </a:pPr>
            <a:r>
              <a:rPr lang="en-IN" sz="1800" dirty="0">
                <a:effectLst/>
                <a:latin typeface="Times" pitchFamily="2" charset="0"/>
              </a:rPr>
              <a:t>Inhibits the p210 tyrosine kinase, leading to differentiation and apoptosis of the CML clone. </a:t>
            </a:r>
          </a:p>
          <a:p>
            <a:pPr marL="285750" indent="-285750">
              <a:buFont typeface="Arial" panose="020B0604020202020204" pitchFamily="34" charset="0"/>
              <a:buChar char="•"/>
            </a:pPr>
            <a:r>
              <a:rPr lang="en-IN" sz="1800" dirty="0">
                <a:effectLst/>
                <a:latin typeface="Times" pitchFamily="2" charset="0"/>
              </a:rPr>
              <a:t>Imatinib competitively binds to the ATP-binding site on the tyrosine kinase, which leads to inhibition of the phosphorylation of kinase substrates and inhibition of growth factor signals for the CML clone. </a:t>
            </a:r>
          </a:p>
          <a:p>
            <a:pPr marL="285750" indent="-285750">
              <a:buFont typeface="Arial" panose="020B0604020202020204" pitchFamily="34" charset="0"/>
              <a:buChar char="•"/>
            </a:pPr>
            <a:r>
              <a:rPr lang="en-IN" sz="1800" dirty="0" err="1">
                <a:solidFill>
                  <a:srgbClr val="231E1E"/>
                </a:solidFill>
                <a:effectLst/>
                <a:latin typeface="TimesNRMT"/>
              </a:rPr>
              <a:t>Dasatinib</a:t>
            </a:r>
            <a:r>
              <a:rPr lang="en-IN" sz="1800" dirty="0">
                <a:solidFill>
                  <a:srgbClr val="231E1E"/>
                </a:solidFill>
                <a:effectLst/>
                <a:latin typeface="TimesNRMT"/>
              </a:rPr>
              <a:t> and nilotinib are second-generation tyrosine kinase inhibitors (TKIs) designed to overcome resistance to imatinib caused by mutations in the kinase domain of BCR- ABL. Both agents work well as second-line therapies, </a:t>
            </a:r>
            <a:r>
              <a:rPr lang="en-IN" sz="1800" dirty="0" err="1">
                <a:solidFill>
                  <a:srgbClr val="231E1E"/>
                </a:solidFill>
                <a:effectLst/>
                <a:latin typeface="TimesNRMT"/>
              </a:rPr>
              <a:t>produc</a:t>
            </a:r>
            <a:r>
              <a:rPr lang="en-IN" sz="1800" dirty="0">
                <a:solidFill>
                  <a:srgbClr val="231E1E"/>
                </a:solidFill>
                <a:effectLst/>
                <a:latin typeface="TimesNRMT"/>
              </a:rPr>
              <a:t>- </a:t>
            </a:r>
            <a:r>
              <a:rPr lang="en-IN" sz="1800" dirty="0" err="1">
                <a:solidFill>
                  <a:srgbClr val="231E1E"/>
                </a:solidFill>
                <a:effectLst/>
                <a:latin typeface="TimesNRMT"/>
              </a:rPr>
              <a:t>ing</a:t>
            </a:r>
            <a:r>
              <a:rPr lang="en-IN" sz="1800" dirty="0">
                <a:solidFill>
                  <a:srgbClr val="231E1E"/>
                </a:solidFill>
                <a:effectLst/>
                <a:latin typeface="TimesNRMT"/>
              </a:rPr>
              <a:t> complete cytogenetic responses in about 50% of patients. The use of </a:t>
            </a:r>
            <a:r>
              <a:rPr lang="en-IN" sz="1800" dirty="0" err="1">
                <a:solidFill>
                  <a:srgbClr val="231E1E"/>
                </a:solidFill>
                <a:effectLst/>
                <a:latin typeface="TimesNRMT"/>
              </a:rPr>
              <a:t>dasatinib</a:t>
            </a:r>
            <a:r>
              <a:rPr lang="en-IN" sz="1800" dirty="0">
                <a:solidFill>
                  <a:srgbClr val="231E1E"/>
                </a:solidFill>
                <a:effectLst/>
                <a:latin typeface="TimesNRMT"/>
              </a:rPr>
              <a:t> and nilotinib in newly diagnosed patients is currently being evaluated in ongoing clinical trial </a:t>
            </a:r>
            <a:endParaRPr lang="en-IN" dirty="0"/>
          </a:p>
          <a:p>
            <a:r>
              <a:rPr lang="en-IN" sz="1800" dirty="0">
                <a:solidFill>
                  <a:srgbClr val="231E1E"/>
                </a:solidFill>
                <a:effectLst/>
                <a:latin typeface="TimesNRMT"/>
              </a:rPr>
              <a:t>Due to the effectiveness of imatinib therapy and the development of Second-generation agents, allogeneic stem cell transplantation is now rarely used to treat CML, but it does represent a potentially curative option for patients with resistant disease. </a:t>
            </a:r>
            <a:endParaRPr lang="en-IN" dirty="0"/>
          </a:p>
          <a:p>
            <a:r>
              <a:rPr lang="en-IN" sz="1800" dirty="0">
                <a:solidFill>
                  <a:srgbClr val="231E1E"/>
                </a:solidFill>
                <a:effectLst/>
                <a:latin typeface="TimesNRMT"/>
              </a:rPr>
              <a:t>Transformation of CML into acute leukaemia can be treated in the same manner as </a:t>
            </a:r>
            <a:r>
              <a:rPr lang="en-IN" sz="1800" i="1" dirty="0">
                <a:solidFill>
                  <a:srgbClr val="231E1E"/>
                </a:solidFill>
                <a:effectLst/>
                <a:latin typeface="TimesNRMT"/>
              </a:rPr>
              <a:t>de novo </a:t>
            </a:r>
            <a:r>
              <a:rPr lang="en-IN" sz="1800" dirty="0">
                <a:solidFill>
                  <a:srgbClr val="231E1E"/>
                </a:solidFill>
                <a:effectLst/>
                <a:latin typeface="TimesNRMT"/>
              </a:rPr>
              <a:t>acute leukaemia, in an effort to achieve a second chronic phase. Treatment is slightly more successful if transformation is lymphoid rather than myeloid. Imatinib, typically at higher doses than are used in chronic phase disease, can also be used to attempt to return patients to chronic phase disease. In general, remissions are rare and the median survival is less than 6 months. </a:t>
            </a: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562271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21A2328-7FF2-3EAA-A23D-D92D91F0C399}"/>
              </a:ext>
            </a:extLst>
          </p:cNvPr>
          <p:cNvSpPr txBox="1"/>
          <p:nvPr/>
        </p:nvSpPr>
        <p:spPr>
          <a:xfrm>
            <a:off x="0" y="174482"/>
            <a:ext cx="11985171" cy="4524315"/>
          </a:xfrm>
          <a:prstGeom prst="rect">
            <a:avLst/>
          </a:prstGeom>
          <a:noFill/>
        </p:spPr>
        <p:txBody>
          <a:bodyPr wrap="square">
            <a:spAutoFit/>
          </a:bodyPr>
          <a:lstStyle/>
          <a:p>
            <a:r>
              <a:rPr lang="en-IN" sz="1800" b="1" u="sng" dirty="0">
                <a:solidFill>
                  <a:srgbClr val="231E1E"/>
                </a:solidFill>
                <a:effectLst/>
                <a:latin typeface="Avenir" panose="02000503020000020003" pitchFamily="2" charset="0"/>
              </a:rPr>
              <a:t>Chronic lymphocytic leukaemia </a:t>
            </a:r>
            <a:endParaRPr lang="en-IN" b="1" u="sng" dirty="0"/>
          </a:p>
          <a:p>
            <a:r>
              <a:rPr lang="en-IN" sz="1800" dirty="0">
                <a:solidFill>
                  <a:srgbClr val="231E1E"/>
                </a:solidFill>
                <a:effectLst/>
                <a:latin typeface="TimesNRMT"/>
              </a:rPr>
              <a:t>Currently, there is no cure for CLL. All treatment is, therefore, considered palliative. There is no evidence that early treatment of asymptomatic patients improves outcome. Indications for treatment are: </a:t>
            </a:r>
            <a:endParaRPr lang="en-IN" dirty="0"/>
          </a:p>
          <a:p>
            <a:pPr>
              <a:buFont typeface="Arial" panose="020B0604020202020204" pitchFamily="34" charset="0"/>
              <a:buChar char="•"/>
            </a:pPr>
            <a:r>
              <a:rPr lang="en-IN" sz="1800" dirty="0">
                <a:solidFill>
                  <a:srgbClr val="231E1E"/>
                </a:solidFill>
                <a:effectLst/>
                <a:latin typeface="TimesNRMT"/>
              </a:rPr>
              <a:t>rapidly increasing WBC </a:t>
            </a:r>
          </a:p>
          <a:p>
            <a:pPr>
              <a:buFont typeface="Arial" panose="020B0604020202020204" pitchFamily="34" charset="0"/>
              <a:buChar char="•"/>
            </a:pPr>
            <a:r>
              <a:rPr lang="en-IN" sz="1800" dirty="0">
                <a:solidFill>
                  <a:srgbClr val="231E1E"/>
                </a:solidFill>
                <a:effectLst/>
                <a:latin typeface="TimesNRMT"/>
              </a:rPr>
              <a:t>increasing or troublesome lymphadenopathy </a:t>
            </a:r>
          </a:p>
          <a:p>
            <a:pPr>
              <a:buFont typeface="Arial" panose="020B0604020202020204" pitchFamily="34" charset="0"/>
              <a:buChar char="•"/>
            </a:pPr>
            <a:r>
              <a:rPr lang="en-IN" sz="1800" dirty="0">
                <a:solidFill>
                  <a:srgbClr val="231E1E"/>
                </a:solidFill>
                <a:effectLst/>
                <a:latin typeface="TimesNRMT"/>
              </a:rPr>
              <a:t>systemic symptoms </a:t>
            </a:r>
          </a:p>
          <a:p>
            <a:pPr>
              <a:buFont typeface="Arial" panose="020B0604020202020204" pitchFamily="34" charset="0"/>
              <a:buChar char="•"/>
            </a:pPr>
            <a:r>
              <a:rPr lang="en-IN" sz="1800" dirty="0">
                <a:solidFill>
                  <a:srgbClr val="231E1E"/>
                </a:solidFill>
                <a:effectLst/>
                <a:latin typeface="TimesNRMT"/>
              </a:rPr>
              <a:t>marrow failure </a:t>
            </a:r>
          </a:p>
          <a:p>
            <a:pPr>
              <a:buFont typeface="Arial" panose="020B0604020202020204" pitchFamily="34" charset="0"/>
              <a:buChar char="•"/>
            </a:pPr>
            <a:r>
              <a:rPr lang="en-IN" sz="1800" dirty="0">
                <a:solidFill>
                  <a:srgbClr val="231E1E"/>
                </a:solidFill>
                <a:effectLst/>
                <a:latin typeface="TimesNRMT"/>
              </a:rPr>
              <a:t>autoimmune complications. </a:t>
            </a:r>
          </a:p>
          <a:p>
            <a:pPr>
              <a:buFont typeface="Arial" panose="020B0604020202020204" pitchFamily="34" charset="0"/>
              <a:buChar char="•"/>
            </a:pPr>
            <a:r>
              <a:rPr lang="en-IN" sz="1800" dirty="0">
                <a:solidFill>
                  <a:srgbClr val="231E1E"/>
                </a:solidFill>
                <a:effectLst/>
                <a:latin typeface="TimesNRMT"/>
              </a:rPr>
              <a:t>The alkylating agent chlorambucil was the most common agent used in the treatment of CLL. Corticosteroids can reduce the lymphocyte count without contributing to myelosuppression and are used to treat autoimmune phenomena such as haemolytic anaemia and immune thrombocytopenia. The use of purine analogues, particularly fludarabine, marked the beginning of an exciting phase in the treatment of CLL. Although CRs were unusual, good responses were seen even in patients whose leukaemia was resistant to alkylating agents. With regard to initial therapy of CLL, fludarabine-treated patients show a higher response rate than patients treated with chlorambucil. However, no survival advantage for the use of fludarabine has been demonstrated.</a:t>
            </a:r>
            <a:endParaRPr lang="en-IN" dirty="0">
              <a:effectLst/>
            </a:endParaRPr>
          </a:p>
          <a:p>
            <a:pPr>
              <a:buFont typeface="Arial" panose="020B0604020202020204" pitchFamily="34" charset="0"/>
              <a:buChar char="•"/>
            </a:pPr>
            <a:endParaRPr lang="en-IN" sz="1800" dirty="0">
              <a:solidFill>
                <a:srgbClr val="231E1E"/>
              </a:solidFill>
              <a:effectLst/>
              <a:latin typeface="TimesNRMT"/>
            </a:endParaRPr>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297792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526A2D-14DA-D4BD-2854-02DD6D0DFA33}"/>
              </a:ext>
            </a:extLst>
          </p:cNvPr>
          <p:cNvSpPr>
            <a:spLocks noGrp="1"/>
          </p:cNvSpPr>
          <p:nvPr>
            <p:ph type="title"/>
          </p:nvPr>
        </p:nvSpPr>
        <p:spPr/>
        <p:txBody>
          <a:bodyPr/>
          <a:lstStyle/>
          <a:p>
            <a:r>
              <a:rPr lang="en-US" dirty="0"/>
              <a:t>pathophysiology</a:t>
            </a:r>
          </a:p>
        </p:txBody>
      </p:sp>
      <p:sp>
        <p:nvSpPr>
          <p:cNvPr id="3" name="Content Placeholder 2">
            <a:extLst>
              <a:ext uri="{FF2B5EF4-FFF2-40B4-BE49-F238E27FC236}">
                <a16:creationId xmlns:a16="http://schemas.microsoft.com/office/drawing/2014/main" xmlns="" id="{613FF88B-D2C0-E98C-8119-834DAF6671B5}"/>
              </a:ext>
            </a:extLst>
          </p:cNvPr>
          <p:cNvSpPr>
            <a:spLocks noGrp="1"/>
          </p:cNvSpPr>
          <p:nvPr>
            <p:ph idx="1"/>
          </p:nvPr>
        </p:nvSpPr>
        <p:spPr/>
        <p:txBody>
          <a:bodyPr>
            <a:normAutofit/>
          </a:bodyPr>
          <a:lstStyle/>
          <a:p>
            <a:r>
              <a:rPr lang="en-US" dirty="0"/>
              <a:t>Normal </a:t>
            </a:r>
            <a:r>
              <a:rPr lang="en-US" dirty="0" err="1"/>
              <a:t>haematopoiesis</a:t>
            </a:r>
            <a:endParaRPr lang="en-US" dirty="0"/>
          </a:p>
          <a:p>
            <a:pPr marL="0" indent="0">
              <a:buNone/>
            </a:pPr>
            <a:r>
              <a:rPr lang="en-IN" sz="1800" dirty="0">
                <a:effectLst/>
                <a:latin typeface="Times" pitchFamily="2" charset="0"/>
              </a:rPr>
              <a:t>A pool of pluripotent stem cells undergoes differentiation, proliferation, and maturation, to form the mature blood cells seen in the peripheral circulation. These pluripotent stem cells initially differentiate to form two distinct stem cell pools. The myeloid stem cell gives rise to six types of blood cells (erythrocytes, platelets, monocytes, basophils, neutrophils, and eosinophils), while the lymphoid stem cell differentiates to form circulating B and T lymphocytes. </a:t>
            </a:r>
            <a:r>
              <a:rPr lang="en-IN" sz="1800" dirty="0" err="1">
                <a:effectLst/>
                <a:latin typeface="Times" pitchFamily="2" charset="0"/>
              </a:rPr>
              <a:t>Leukemia</a:t>
            </a:r>
            <a:r>
              <a:rPr lang="en-IN" sz="1800" dirty="0">
                <a:effectLst/>
                <a:latin typeface="Times" pitchFamily="2" charset="0"/>
              </a:rPr>
              <a:t> may develop at any stage and within any cell line. </a:t>
            </a: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006878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5D9016-A603-2819-1A74-28D038D0F183}"/>
              </a:ext>
            </a:extLst>
          </p:cNvPr>
          <p:cNvSpPr>
            <a:spLocks noGrp="1"/>
          </p:cNvSpPr>
          <p:nvPr>
            <p:ph type="title"/>
          </p:nvPr>
        </p:nvSpPr>
        <p:spPr/>
        <p:txBody>
          <a:bodyPr/>
          <a:lstStyle/>
          <a:p>
            <a:r>
              <a:rPr lang="en-IN" sz="1800" b="1" dirty="0">
                <a:solidFill>
                  <a:srgbClr val="231E1E"/>
                </a:solidFill>
                <a:effectLst/>
                <a:latin typeface="Avenir" panose="02000503020000020003" pitchFamily="2" charset="0"/>
              </a:rPr>
              <a:t>Stem cell transplantation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D3BF3C17-1025-3A21-12BF-0FAE0DE3C32F}"/>
              </a:ext>
            </a:extLst>
          </p:cNvPr>
          <p:cNvSpPr>
            <a:spLocks noGrp="1"/>
          </p:cNvSpPr>
          <p:nvPr>
            <p:ph idx="1"/>
          </p:nvPr>
        </p:nvSpPr>
        <p:spPr/>
        <p:txBody>
          <a:bodyPr>
            <a:normAutofit/>
          </a:bodyPr>
          <a:lstStyle/>
          <a:p>
            <a:r>
              <a:rPr lang="en-IN" sz="1800" dirty="0">
                <a:effectLst/>
                <a:latin typeface="Optima" panose="02000503060000020004" pitchFamily="2" charset="0"/>
              </a:rPr>
              <a:t>Hematopoietic stem cell transplantation (HSCT) is a process that involves intravenous infusion of hematopoietic stem cells from a donor into a recipient, following the </a:t>
            </a:r>
            <a:r>
              <a:rPr lang="en-IN" sz="1800" dirty="0" err="1">
                <a:effectLst/>
                <a:latin typeface="Optima" panose="02000503060000020004" pitchFamily="2" charset="0"/>
              </a:rPr>
              <a:t>adminis</a:t>
            </a:r>
            <a:r>
              <a:rPr lang="en-IN" sz="1800" dirty="0">
                <a:effectLst/>
                <a:latin typeface="Optima" panose="02000503060000020004" pitchFamily="2" charset="0"/>
              </a:rPr>
              <a:t>- </a:t>
            </a:r>
            <a:r>
              <a:rPr lang="en-IN" sz="1800" dirty="0" err="1">
                <a:effectLst/>
                <a:latin typeface="Optima" panose="02000503060000020004" pitchFamily="2" charset="0"/>
              </a:rPr>
              <a:t>tration</a:t>
            </a:r>
            <a:r>
              <a:rPr lang="en-IN" sz="1800" dirty="0">
                <a:effectLst/>
                <a:latin typeface="Optima" panose="02000503060000020004" pitchFamily="2" charset="0"/>
              </a:rPr>
              <a:t> of chemotherapy with or without radiation. The </a:t>
            </a:r>
            <a:r>
              <a:rPr lang="en-IN" sz="1800" dirty="0" err="1">
                <a:effectLst/>
                <a:latin typeface="Optima" panose="02000503060000020004" pitchFamily="2" charset="0"/>
              </a:rPr>
              <a:t>ra</a:t>
            </a:r>
            <a:r>
              <a:rPr lang="en-IN" sz="1800" dirty="0">
                <a:effectLst/>
                <a:latin typeface="Optima" panose="02000503060000020004" pitchFamily="2" charset="0"/>
              </a:rPr>
              <a:t>- </a:t>
            </a:r>
            <a:r>
              <a:rPr lang="en-IN" sz="1800" dirty="0" err="1">
                <a:effectLst/>
                <a:latin typeface="Optima" panose="02000503060000020004" pitchFamily="2" charset="0"/>
              </a:rPr>
              <a:t>tionale</a:t>
            </a:r>
            <a:r>
              <a:rPr lang="en-IN" sz="1800" dirty="0">
                <a:effectLst/>
                <a:latin typeface="Optima" panose="02000503060000020004" pitchFamily="2" charset="0"/>
              </a:rPr>
              <a:t> is to increase </a:t>
            </a:r>
            <a:r>
              <a:rPr lang="en-IN" sz="1800" dirty="0" err="1">
                <a:effectLst/>
                <a:latin typeface="Optima" panose="02000503060000020004" pitchFamily="2" charset="0"/>
              </a:rPr>
              <a:t>tumor</a:t>
            </a:r>
            <a:r>
              <a:rPr lang="en-IN" sz="1800" dirty="0">
                <a:effectLst/>
                <a:latin typeface="Optima" panose="02000503060000020004" pitchFamily="2" charset="0"/>
              </a:rPr>
              <a:t> cell kill by increasing the dose of chemotherapy. Immune-mediated effects may also con- tribute to the </a:t>
            </a:r>
            <a:r>
              <a:rPr lang="en-IN" sz="1800" dirty="0" err="1">
                <a:effectLst/>
                <a:latin typeface="Optima" panose="02000503060000020004" pitchFamily="2" charset="0"/>
              </a:rPr>
              <a:t>tumor</a:t>
            </a:r>
            <a:r>
              <a:rPr lang="en-IN" sz="1800" dirty="0">
                <a:effectLst/>
                <a:latin typeface="Optima" panose="02000503060000020004" pitchFamily="2" charset="0"/>
              </a:rPr>
              <a:t> cell kill observed after allogeneic HSCT. </a:t>
            </a:r>
            <a:endParaRPr lang="en-IN" dirty="0">
              <a:effectLst/>
            </a:endParaRPr>
          </a:p>
          <a:p>
            <a:r>
              <a:rPr lang="en-IN" sz="1800" dirty="0">
                <a:effectLst/>
                <a:latin typeface="Optima" panose="02000503060000020004" pitchFamily="2" charset="0"/>
              </a:rPr>
              <a:t>Hematopoietic stem cells used for transplantation can come from the recipient (autologous) or from a related or unrelated donor (allogeneic). If the related donor is a twin, the transplant is referred to as a syngeneic transplant. </a:t>
            </a:r>
            <a:endParaRPr lang="en-IN" dirty="0">
              <a:effectLst/>
            </a:endParaRPr>
          </a:p>
          <a:p>
            <a:endParaRPr lang="en-US" dirty="0"/>
          </a:p>
        </p:txBody>
      </p:sp>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889084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CEED416-C829-3BF9-EDEF-86E39E1CC603}"/>
              </a:ext>
            </a:extLst>
          </p:cNvPr>
          <p:cNvSpPr txBox="1"/>
          <p:nvPr/>
        </p:nvSpPr>
        <p:spPr>
          <a:xfrm>
            <a:off x="130629" y="250014"/>
            <a:ext cx="11963400" cy="5355312"/>
          </a:xfrm>
          <a:prstGeom prst="rect">
            <a:avLst/>
          </a:prstGeom>
          <a:noFill/>
        </p:spPr>
        <p:txBody>
          <a:bodyPr wrap="square">
            <a:spAutoFit/>
          </a:bodyPr>
          <a:lstStyle/>
          <a:p>
            <a:r>
              <a:rPr lang="en-IN" sz="1800" dirty="0">
                <a:solidFill>
                  <a:srgbClr val="231E1E"/>
                </a:solidFill>
                <a:effectLst/>
                <a:latin typeface="Avenir" panose="02000503020000020003" pitchFamily="2" charset="0"/>
              </a:rPr>
              <a:t>The basic principle </a:t>
            </a:r>
            <a:endParaRPr lang="en-IN" dirty="0"/>
          </a:p>
          <a:p>
            <a:pPr marL="285750" indent="-285750">
              <a:buFont typeface="Arial" panose="020B0604020202020204" pitchFamily="34" charset="0"/>
              <a:buChar char="•"/>
            </a:pPr>
            <a:r>
              <a:rPr lang="en-IN" sz="1800" dirty="0">
                <a:solidFill>
                  <a:srgbClr val="231E1E"/>
                </a:solidFill>
                <a:effectLst/>
                <a:latin typeface="TimesNRMT"/>
              </a:rPr>
              <a:t>This technique provides a means of rescuing the patient from the potentially lethal effects on the bone marrow of ablative therapy given in an attempt to eradicate all traces of disease. The conditioning regimen most commonly used is a combination of high-dose cyclophosphamide and total body irradiation. Other conditioning regimens include high-dose melphalan, etoposide, </a:t>
            </a:r>
            <a:r>
              <a:rPr lang="en-IN" sz="1800" dirty="0" err="1">
                <a:solidFill>
                  <a:srgbClr val="231E1E"/>
                </a:solidFill>
                <a:effectLst/>
                <a:latin typeface="TimesNRMT"/>
              </a:rPr>
              <a:t>busulphan</a:t>
            </a:r>
            <a:r>
              <a:rPr lang="en-IN" sz="1800" dirty="0">
                <a:solidFill>
                  <a:srgbClr val="231E1E"/>
                </a:solidFill>
                <a:effectLst/>
                <a:latin typeface="TimesNRMT"/>
              </a:rPr>
              <a:t> or cytarabine. </a:t>
            </a:r>
            <a:endParaRPr lang="en-IN" dirty="0"/>
          </a:p>
          <a:p>
            <a:pPr marL="285750" indent="-285750">
              <a:buFont typeface="Arial" panose="020B0604020202020204" pitchFamily="34" charset="0"/>
              <a:buChar char="•"/>
            </a:pPr>
            <a:r>
              <a:rPr lang="en-IN" sz="1800" dirty="0">
                <a:solidFill>
                  <a:srgbClr val="231E1E"/>
                </a:solidFill>
                <a:effectLst/>
                <a:latin typeface="TimesNRMT"/>
              </a:rPr>
              <a:t>Following administration of conditioning therapy, 2–3 days elapse to allow its elimination from the body, and then previously harvested stem cells are reinfused peripherally. The stem cells will return to and repopulate the marrow, restoring normal haemopoiesis. Peripheral blood counts recover in 2–4 weeks. Throughout this time, patients require intensive supportive care and the procedure, particularly allogeneic stem cell transplantation, causes significant morbidity and has a mortality rate of 5–30%. </a:t>
            </a:r>
          </a:p>
          <a:p>
            <a:r>
              <a:rPr lang="en-IN" sz="1800" dirty="0">
                <a:solidFill>
                  <a:srgbClr val="231E1E"/>
                </a:solidFill>
                <a:effectLst/>
                <a:latin typeface="Avenir" panose="02000503020000020003" pitchFamily="2" charset="0"/>
              </a:rPr>
              <a:t>The source of stem cells </a:t>
            </a:r>
            <a:endParaRPr lang="en-IN" dirty="0"/>
          </a:p>
          <a:p>
            <a:r>
              <a:rPr lang="en-IN" sz="1800" dirty="0">
                <a:solidFill>
                  <a:srgbClr val="231E1E"/>
                </a:solidFill>
                <a:effectLst/>
                <a:latin typeface="TimesNRMT"/>
              </a:rPr>
              <a:t>During allogeneic stem cell transplantation (allograft), stem cells are obtained from a human leucocyte antigen (HLA)-matched donor. These stem cells can be removed directly from the bone marrow, under general anaesthetic, or harvested from the peripheral blood. Under certain circumstances, in the absence of a matched donor, an autologous bone marrow or peripheral blood stem cell transplant (autograft) can be performed. Following conditioning, the patients receive their own cryopreserved marrow or peripheral blood stem cells, previously harvested from them while in CR. There is a potential risk, however, that stem cells obtained in this way may contain undetected, residual disease. Attempts have been made to purge the bone marrow of disease </a:t>
            </a:r>
            <a:r>
              <a:rPr lang="en-IN" sz="1800" i="1" dirty="0">
                <a:solidFill>
                  <a:srgbClr val="231E1E"/>
                </a:solidFill>
                <a:effectLst/>
                <a:latin typeface="TimesNRMT"/>
              </a:rPr>
              <a:t>in vitro</a:t>
            </a:r>
            <a:r>
              <a:rPr lang="en-IN" sz="1800" dirty="0">
                <a:solidFill>
                  <a:srgbClr val="231E1E"/>
                </a:solidFill>
                <a:effectLst/>
                <a:latin typeface="TimesNRMT"/>
              </a:rPr>
              <a:t>, but these have generally been unsuccessful. </a:t>
            </a:r>
            <a:endParaRPr lang="en-IN" dirty="0"/>
          </a:p>
          <a:p>
            <a:pPr marL="285750" indent="-285750">
              <a:buFont typeface="Arial" panose="020B0604020202020204" pitchFamily="34" charset="0"/>
              <a:buChar char="•"/>
            </a:pP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2248984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421DF8F-A418-CC28-FD32-40C361273286}"/>
              </a:ext>
            </a:extLst>
          </p:cNvPr>
          <p:cNvSpPr txBox="1"/>
          <p:nvPr/>
        </p:nvSpPr>
        <p:spPr>
          <a:xfrm>
            <a:off x="0" y="500743"/>
            <a:ext cx="10907486" cy="3693319"/>
          </a:xfrm>
          <a:prstGeom prst="rect">
            <a:avLst/>
          </a:prstGeom>
          <a:noFill/>
        </p:spPr>
        <p:txBody>
          <a:bodyPr wrap="square">
            <a:spAutoFit/>
          </a:bodyPr>
          <a:lstStyle/>
          <a:p>
            <a:r>
              <a:rPr lang="en-IN" sz="1800" dirty="0">
                <a:solidFill>
                  <a:srgbClr val="231E1E"/>
                </a:solidFill>
                <a:effectLst/>
                <a:latin typeface="Avenir" panose="02000503020000020003" pitchFamily="2" charset="0"/>
              </a:rPr>
              <a:t>Peripheral blood stem cell transplantation</a:t>
            </a:r>
          </a:p>
          <a:p>
            <a:r>
              <a:rPr lang="en-IN" sz="1800" dirty="0">
                <a:solidFill>
                  <a:srgbClr val="231E1E"/>
                </a:solidFill>
                <a:effectLst/>
                <a:latin typeface="TimesNRMT"/>
              </a:rPr>
              <a:t>This technique for rescuing bone marrow following ablative conditioning therapy is used to restore haemopoiesis. Patients receive the </a:t>
            </a:r>
            <a:r>
              <a:rPr lang="en-IN" sz="1800" dirty="0" err="1">
                <a:solidFill>
                  <a:srgbClr val="231E1E"/>
                </a:solidFill>
                <a:effectLst/>
                <a:latin typeface="TimesNRMT"/>
              </a:rPr>
              <a:t>haematopoetic</a:t>
            </a:r>
            <a:r>
              <a:rPr lang="en-IN" sz="1800" dirty="0">
                <a:solidFill>
                  <a:srgbClr val="231E1E"/>
                </a:solidFill>
                <a:effectLst/>
                <a:latin typeface="TimesNRMT"/>
              </a:rPr>
              <a:t> growth factor G-CSF, either alone or following an infusion of high-dose chemotherapy such as high-dose cyclophosphamide. Patients receive G-CSF for a period of about 7 days. This stimulates the release of stem cells into the peripheral circulation. Stem cells are then harvested from the peripheral circulation by a process of cell pheresis. The harvested cells can then be </a:t>
            </a:r>
            <a:r>
              <a:rPr lang="en-IN" sz="1800" dirty="0" err="1">
                <a:solidFill>
                  <a:srgbClr val="231E1E"/>
                </a:solidFill>
                <a:effectLst/>
                <a:latin typeface="TimesNRMT"/>
              </a:rPr>
              <a:t>reinFused</a:t>
            </a:r>
            <a:r>
              <a:rPr lang="en-IN" sz="1800" dirty="0">
                <a:solidFill>
                  <a:srgbClr val="231E1E"/>
                </a:solidFill>
                <a:effectLst/>
                <a:latin typeface="TimesNRMT"/>
              </a:rPr>
              <a:t>, fresh, into the patient following conditioning therapy or frozen and stored for later use. </a:t>
            </a:r>
            <a:endParaRPr lang="en-IN" dirty="0"/>
          </a:p>
          <a:p>
            <a:r>
              <a:rPr lang="en-IN" sz="1800" dirty="0">
                <a:solidFill>
                  <a:srgbClr val="231E1E"/>
                </a:solidFill>
                <a:effectLst/>
                <a:latin typeface="TimesNRMT"/>
              </a:rPr>
              <a:t>Peripheral stem cell transplantation offers some advantages over conventional bone marrow transplant techniques; collection of peripheral stem cells negates the need for general anaesthesia and it has been found that the haemopoietic recovery period following transplantation is shortened by 5–10 days. This technique can also be used to harvest stem cells from allogeneic donors. In this case, G-CSF is used alone to stimulate stem cell release into the peripheral circulation. It is sometimes impossible to harvest enough stem </a:t>
            </a:r>
            <a:endParaRPr lang="en-IN" dirty="0"/>
          </a:p>
          <a:p>
            <a:r>
              <a:rPr lang="en-IN" sz="1800" dirty="0">
                <a:solidFill>
                  <a:srgbClr val="231E1E"/>
                </a:solidFill>
                <a:effectLst/>
                <a:latin typeface="Avenir" panose="02000503020000020003" pitchFamily="2" charset="0"/>
              </a:rPr>
              <a:t> </a:t>
            </a: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815334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2897B72-6A1C-413A-D95E-11B373E84575}"/>
              </a:ext>
            </a:extLst>
          </p:cNvPr>
          <p:cNvSpPr txBox="1"/>
          <p:nvPr/>
        </p:nvSpPr>
        <p:spPr>
          <a:xfrm>
            <a:off x="1178378" y="289679"/>
            <a:ext cx="9881507" cy="3970318"/>
          </a:xfrm>
          <a:prstGeom prst="rect">
            <a:avLst/>
          </a:prstGeom>
          <a:noFill/>
        </p:spPr>
        <p:txBody>
          <a:bodyPr wrap="square">
            <a:spAutoFit/>
          </a:bodyPr>
          <a:lstStyle/>
          <a:p>
            <a:r>
              <a:rPr lang="en-IN" sz="1800" dirty="0">
                <a:solidFill>
                  <a:srgbClr val="231E1E"/>
                </a:solidFill>
                <a:effectLst/>
                <a:latin typeface="Avenir" panose="02000503020000020003" pitchFamily="2" charset="0"/>
              </a:rPr>
              <a:t>Complications </a:t>
            </a:r>
            <a:endParaRPr lang="en-IN" dirty="0"/>
          </a:p>
          <a:p>
            <a:pPr marL="285750" indent="-285750">
              <a:buFont typeface="Arial" panose="020B0604020202020204" pitchFamily="34" charset="0"/>
              <a:buChar char="•"/>
            </a:pPr>
            <a:r>
              <a:rPr lang="en-IN" sz="1800" dirty="0">
                <a:solidFill>
                  <a:srgbClr val="231E1E"/>
                </a:solidFill>
                <a:effectLst/>
                <a:latin typeface="TimesNRMT"/>
              </a:rPr>
              <a:t>Infection is almost inevitable in patients undergoing bone marrow transplantation. Other significant complications of allografts include interstitial pneumonitis and hepatic </a:t>
            </a:r>
            <a:r>
              <a:rPr lang="en-IN" sz="1800" dirty="0" err="1">
                <a:solidFill>
                  <a:srgbClr val="231E1E"/>
                </a:solidFill>
                <a:effectLst/>
                <a:latin typeface="TimesNRMT"/>
              </a:rPr>
              <a:t>veno</a:t>
            </a:r>
            <a:r>
              <a:rPr lang="en-IN" sz="1800" dirty="0">
                <a:solidFill>
                  <a:srgbClr val="231E1E"/>
                </a:solidFill>
                <a:effectLst/>
                <a:latin typeface="TimesNRMT"/>
              </a:rPr>
              <a:t>- occlusive disease, but the major life-threatening complication is acute graft-versus-host disease (GVHD). The likelihood of graft-versus-host disease occurring increases with age, and for this reason, </a:t>
            </a:r>
            <a:r>
              <a:rPr lang="en-IN" sz="1800" dirty="0" err="1">
                <a:solidFill>
                  <a:srgbClr val="231E1E"/>
                </a:solidFill>
                <a:effectLst/>
                <a:latin typeface="TimesNRMT"/>
              </a:rPr>
              <a:t>myeloblative</a:t>
            </a:r>
            <a:r>
              <a:rPr lang="en-IN" sz="1800" dirty="0">
                <a:solidFill>
                  <a:srgbClr val="231E1E"/>
                </a:solidFill>
                <a:effectLst/>
                <a:latin typeface="TimesNRMT"/>
              </a:rPr>
              <a:t> allografts are largely restricted to patients under 45 years of age. Graft-versus-host dis- ease is caused by T-lymphocytes in the donated marrow reacting to host tissues. </a:t>
            </a:r>
            <a:endParaRPr lang="en-IN" dirty="0">
              <a:solidFill>
                <a:srgbClr val="231E1E"/>
              </a:solidFill>
              <a:latin typeface="TimesNRMT"/>
            </a:endParaRPr>
          </a:p>
          <a:p>
            <a:pPr marL="285750" indent="-285750">
              <a:buFont typeface="Arial" panose="020B0604020202020204" pitchFamily="34" charset="0"/>
              <a:buChar char="•"/>
            </a:pPr>
            <a:r>
              <a:rPr lang="en-IN" sz="1800" dirty="0">
                <a:effectLst/>
                <a:latin typeface="Optima" panose="02000503060000020004" pitchFamily="2" charset="0"/>
              </a:rPr>
              <a:t>Treatment of acute GVHD is often unsuccessful and the resulting complications can be fatal. Patients undergoing allogeneic HSCT are given prophylactic immunosuppressive therapy which inhibits T-cell activation and/or proliferation. The most commonly used GVHD prophylaxis regimens are cyclosporine or tacrolimus and methotrexate. </a:t>
            </a:r>
            <a:endParaRPr lang="en-IN" dirty="0"/>
          </a:p>
          <a:p>
            <a:pPr marL="285750" indent="-285750">
              <a:buFont typeface="Arial" panose="020B0604020202020204" pitchFamily="34" charset="0"/>
              <a:buChar char="•"/>
            </a:pPr>
            <a:r>
              <a:rPr lang="en-IN" sz="1800" dirty="0">
                <a:effectLst/>
                <a:latin typeface="Optima" panose="02000503060000020004" pitchFamily="2" charset="0"/>
              </a:rPr>
              <a:t>Treatment of chronic GVHD consists of prednisone alone, or alternate-day prednisone and either daily or alternate- day cyclosporine. Tacrolimus can be substituted for cyclosporine. </a:t>
            </a:r>
            <a:endParaRPr lang="en-IN" dirty="0"/>
          </a:p>
          <a:p>
            <a:pPr marL="285750" indent="-285750">
              <a:buFont typeface="Arial" panose="020B0604020202020204" pitchFamily="34" charset="0"/>
              <a:buChar char="•"/>
            </a:pPr>
            <a:endParaRPr lang="en-IN"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3543237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9968200-BEAF-1CFE-16B1-8B83A9A42804}"/>
              </a:ext>
            </a:extLst>
          </p:cNvPr>
          <p:cNvPicPr>
            <a:picLocks noChangeAspect="1"/>
          </p:cNvPicPr>
          <p:nvPr/>
        </p:nvPicPr>
        <p:blipFill>
          <a:blip r:embed="rId2"/>
          <a:stretch>
            <a:fillRect/>
          </a:stretch>
        </p:blipFill>
        <p:spPr>
          <a:xfrm>
            <a:off x="515024" y="213856"/>
            <a:ext cx="11397342" cy="5847236"/>
          </a:xfrm>
          <a:prstGeom prst="rect">
            <a:avLst/>
          </a:prstGeo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67807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7461A96-E6D0-B893-1449-2CE7AF0137CC}"/>
              </a:ext>
            </a:extLst>
          </p:cNvPr>
          <p:cNvSpPr>
            <a:spLocks noGrp="1"/>
          </p:cNvSpPr>
          <p:nvPr>
            <p:ph idx="4294967295"/>
          </p:nvPr>
        </p:nvSpPr>
        <p:spPr>
          <a:xfrm>
            <a:off x="306388" y="98425"/>
            <a:ext cx="11885612" cy="6000750"/>
          </a:xfrm>
        </p:spPr>
        <p:txBody>
          <a:bodyPr>
            <a:normAutofit/>
          </a:bodyPr>
          <a:lstStyle/>
          <a:p>
            <a:pPr marL="0" indent="0">
              <a:buNone/>
            </a:pPr>
            <a:r>
              <a:rPr lang="en-IN" sz="1800" b="1" dirty="0">
                <a:solidFill>
                  <a:srgbClr val="231E1E"/>
                </a:solidFill>
                <a:effectLst/>
                <a:latin typeface="Avenir" panose="02000503020000020003" pitchFamily="2" charset="0"/>
              </a:rPr>
              <a:t>Acute </a:t>
            </a:r>
            <a:r>
              <a:rPr lang="en-IN" sz="1800" b="1" dirty="0" err="1">
                <a:solidFill>
                  <a:srgbClr val="231E1E"/>
                </a:solidFill>
                <a:effectLst/>
                <a:latin typeface="Avenir" panose="02000503020000020003" pitchFamily="2" charset="0"/>
              </a:rPr>
              <a:t>leukaemias</a:t>
            </a:r>
            <a:r>
              <a:rPr lang="en-IN" sz="1800" b="1" dirty="0">
                <a:solidFill>
                  <a:srgbClr val="231E1E"/>
                </a:solidFill>
                <a:effectLst/>
                <a:latin typeface="Avenir" panose="02000503020000020003" pitchFamily="2" charset="0"/>
              </a:rPr>
              <a:t> </a:t>
            </a:r>
            <a:endParaRPr lang="en-IN" sz="1800" dirty="0"/>
          </a:p>
          <a:p>
            <a:r>
              <a:rPr lang="en-IN" sz="1800" dirty="0">
                <a:effectLst/>
                <a:latin typeface="Times" pitchFamily="2" charset="0"/>
              </a:rPr>
              <a:t>Two features are common to both AML and ALL: first, both arise from a single leukemic cell that expands and acquires additional mutations, culminating in a monoclonal population of </a:t>
            </a:r>
            <a:r>
              <a:rPr lang="en-IN" sz="1800" dirty="0" err="1">
                <a:effectLst/>
                <a:latin typeface="Times" pitchFamily="2" charset="0"/>
              </a:rPr>
              <a:t>leukemia</a:t>
            </a:r>
            <a:r>
              <a:rPr lang="en-IN" sz="1800" dirty="0">
                <a:effectLst/>
                <a:latin typeface="Times" pitchFamily="2" charset="0"/>
              </a:rPr>
              <a:t> cells. </a:t>
            </a:r>
          </a:p>
          <a:p>
            <a:r>
              <a:rPr lang="en-IN" sz="1800" dirty="0">
                <a:effectLst/>
                <a:latin typeface="Times" pitchFamily="2" charset="0"/>
              </a:rPr>
              <a:t>Second, there is a failure to maintain a relative balance between proliferation and differentiation, so that the cells do not differentiate past a particular stage of </a:t>
            </a:r>
            <a:r>
              <a:rPr lang="en-IN" sz="1800" dirty="0" err="1">
                <a:effectLst/>
                <a:latin typeface="Times" pitchFamily="2" charset="0"/>
              </a:rPr>
              <a:t>hematopoiesis</a:t>
            </a:r>
            <a:r>
              <a:rPr lang="en-IN" sz="1800" dirty="0">
                <a:effectLst/>
                <a:latin typeface="Times" pitchFamily="2" charset="0"/>
              </a:rPr>
              <a:t>. Cells (lymphoblasts or myeloblasts) then proliferate uncontrollably. Proliferation, differentiation, and apoptosis are under genetic control, and </a:t>
            </a:r>
            <a:r>
              <a:rPr lang="en-IN" sz="1800" dirty="0" err="1">
                <a:effectLst/>
                <a:latin typeface="Times" pitchFamily="2" charset="0"/>
              </a:rPr>
              <a:t>leukemia</a:t>
            </a:r>
            <a:r>
              <a:rPr lang="en-IN" sz="1800" dirty="0">
                <a:effectLst/>
                <a:latin typeface="Times" pitchFamily="2" charset="0"/>
              </a:rPr>
              <a:t> can occur when the balance between these processes is altered. </a:t>
            </a:r>
            <a:endParaRPr lang="en-IN" sz="1800" dirty="0"/>
          </a:p>
          <a:p>
            <a:pPr marL="0" indent="0">
              <a:buNone/>
            </a:pPr>
            <a:endParaRPr lang="en-IN" sz="1800" dirty="0"/>
          </a:p>
          <a:p>
            <a:r>
              <a:rPr lang="en-IN" sz="1800" dirty="0">
                <a:solidFill>
                  <a:srgbClr val="231E1E"/>
                </a:solidFill>
                <a:latin typeface="TimesNRMT"/>
              </a:rPr>
              <a:t>I</a:t>
            </a:r>
            <a:r>
              <a:rPr lang="en-IN" sz="1800" dirty="0">
                <a:solidFill>
                  <a:srgbClr val="231E1E"/>
                </a:solidFill>
                <a:effectLst/>
                <a:latin typeface="TimesNRMT"/>
              </a:rPr>
              <a:t>n acute leukaemia, the normal bone marrow is replaced by a malignant clone of immature blast cells derived from the myeloid (in AML) or lymphoid (in ALL) series. More than 20% of the cellular elements of the bone marrow are replaced with blasts. This is usually associated with the appearance of blasts in the peripheral circulation accompanied by worsening pancytopenia as a result of the marrow's reduced ability to produce normal blood cells as the proportion of malignant cells increases. In ALL, the blasts may infiltrate lymph nodes and other tissues such as liver, spleen, testis and the meninges, in particular. In AML, blasts tend to infiltrate skin, gums, liver and spleen. </a:t>
            </a:r>
            <a:endParaRPr lang="en-IN" dirty="0"/>
          </a:p>
          <a:p>
            <a:endParaRPr lang="en-US"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3894681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E36F17C8-C81D-672D-E35C-B9416042DBDE}"/>
              </a:ext>
            </a:extLst>
          </p:cNvPr>
          <p:cNvPicPr>
            <a:picLocks noChangeAspect="1"/>
          </p:cNvPicPr>
          <p:nvPr/>
        </p:nvPicPr>
        <p:blipFill>
          <a:blip r:embed="rId2"/>
          <a:stretch>
            <a:fillRect/>
          </a:stretch>
        </p:blipFill>
        <p:spPr>
          <a:xfrm>
            <a:off x="327758" y="247513"/>
            <a:ext cx="11846312" cy="5709424"/>
          </a:xfrm>
          <a:prstGeom prst="rect">
            <a:avLst/>
          </a:prstGeom>
        </p:spPr>
      </p:pic>
      <p:sp>
        <p:nvSpPr>
          <p:cNvPr id="3" name="Footer Placeholder 2"/>
          <p:cNvSpPr>
            <a:spLocks noGrp="1"/>
          </p:cNvSpPr>
          <p:nvPr>
            <p:ph type="ftr" sz="quarter" idx="11"/>
          </p:nvPr>
        </p:nvSpPr>
        <p:spPr/>
        <p:txBody>
          <a:bodyPr/>
          <a:lstStyle/>
          <a:p>
            <a:r>
              <a:rPr lang="en-US" smtClean="0"/>
              <a:t>RDP</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1235811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36F276-420C-F701-D498-DABE2391BAF5}"/>
              </a:ext>
            </a:extLst>
          </p:cNvPr>
          <p:cNvSpPr>
            <a:spLocks noGrp="1"/>
          </p:cNvSpPr>
          <p:nvPr>
            <p:ph type="title"/>
          </p:nvPr>
        </p:nvSpPr>
        <p:spPr/>
        <p:txBody>
          <a:bodyPr/>
          <a:lstStyle/>
          <a:p>
            <a:r>
              <a:rPr lang="en-US" dirty="0"/>
              <a:t>etiology</a:t>
            </a:r>
          </a:p>
        </p:txBody>
      </p:sp>
      <p:sp>
        <p:nvSpPr>
          <p:cNvPr id="6" name="Text Placeholder 5">
            <a:extLst>
              <a:ext uri="{FF2B5EF4-FFF2-40B4-BE49-F238E27FC236}">
                <a16:creationId xmlns:a16="http://schemas.microsoft.com/office/drawing/2014/main" xmlns="" id="{70924C46-C7BF-E529-9F10-28C3F110D0C3}"/>
              </a:ext>
            </a:extLst>
          </p:cNvPr>
          <p:cNvSpPr>
            <a:spLocks noGrp="1"/>
          </p:cNvSpPr>
          <p:nvPr>
            <p:ph type="body" idx="1"/>
          </p:nvPr>
        </p:nvSpPr>
        <p:spPr/>
        <p:txBody>
          <a:bodyPr/>
          <a:lstStyle/>
          <a:p>
            <a:endParaRPr lang="en-US"/>
          </a:p>
        </p:txBody>
      </p:sp>
      <p:sp>
        <p:nvSpPr>
          <p:cNvPr id="3" name="Content Placeholder 2">
            <a:extLst>
              <a:ext uri="{FF2B5EF4-FFF2-40B4-BE49-F238E27FC236}">
                <a16:creationId xmlns:a16="http://schemas.microsoft.com/office/drawing/2014/main" xmlns="" id="{1E7CB8E5-0403-781F-384D-C25041B62CAD}"/>
              </a:ext>
            </a:extLst>
          </p:cNvPr>
          <p:cNvSpPr>
            <a:spLocks noGrp="1"/>
          </p:cNvSpPr>
          <p:nvPr>
            <p:ph sz="half" idx="2"/>
          </p:nvPr>
        </p:nvSpPr>
        <p:spPr/>
        <p:txBody>
          <a:bodyPr/>
          <a:lstStyle/>
          <a:p>
            <a:r>
              <a:rPr lang="en-IN" sz="1800" dirty="0">
                <a:effectLst/>
                <a:latin typeface="Times" pitchFamily="2" charset="0"/>
              </a:rPr>
              <a:t>A multifactorial process involving genetics, environmental and socioeconomic </a:t>
            </a:r>
            <a:r>
              <a:rPr lang="en-IN" sz="1800" dirty="0" err="1">
                <a:effectLst/>
                <a:latin typeface="Times" pitchFamily="2" charset="0"/>
              </a:rPr>
              <a:t>fac</a:t>
            </a:r>
            <a:r>
              <a:rPr lang="en-IN" sz="1800" dirty="0">
                <a:effectLst/>
                <a:latin typeface="Times" pitchFamily="2" charset="0"/>
              </a:rPr>
              <a:t>- tors, toxins, immunologic status, and viral exposures </a:t>
            </a:r>
            <a:endParaRPr lang="en-IN" dirty="0"/>
          </a:p>
          <a:p>
            <a:endParaRPr lang="en-US" dirty="0"/>
          </a:p>
        </p:txBody>
      </p:sp>
      <p:sp>
        <p:nvSpPr>
          <p:cNvPr id="7" name="Text Placeholder 6">
            <a:extLst>
              <a:ext uri="{FF2B5EF4-FFF2-40B4-BE49-F238E27FC236}">
                <a16:creationId xmlns:a16="http://schemas.microsoft.com/office/drawing/2014/main" xmlns="" id="{3DA2BE98-22B9-15DB-BA88-E3D74B05BDE8}"/>
              </a:ext>
            </a:extLst>
          </p:cNvPr>
          <p:cNvSpPr>
            <a:spLocks noGrp="1"/>
          </p:cNvSpPr>
          <p:nvPr>
            <p:ph type="body" sz="quarter" idx="3"/>
          </p:nvPr>
        </p:nvSpPr>
        <p:spPr/>
        <p:txBody>
          <a:bodyPr/>
          <a:lstStyle/>
          <a:p>
            <a:endParaRPr lang="en-US"/>
          </a:p>
        </p:txBody>
      </p:sp>
      <p:sp>
        <p:nvSpPr>
          <p:cNvPr id="8" name="Content Placeholder 7">
            <a:extLst>
              <a:ext uri="{FF2B5EF4-FFF2-40B4-BE49-F238E27FC236}">
                <a16:creationId xmlns:a16="http://schemas.microsoft.com/office/drawing/2014/main" xmlns="" id="{1265ED21-4A67-D187-DE4E-5BAD59641DBF}"/>
              </a:ext>
            </a:extLst>
          </p:cNvPr>
          <p:cNvSpPr>
            <a:spLocks noGrp="1"/>
          </p:cNvSpPr>
          <p:nvPr>
            <p:ph sz="quarter" idx="4"/>
          </p:nvPr>
        </p:nvSpPr>
        <p:spPr/>
        <p:txBody>
          <a:bodyPr/>
          <a:lstStyle/>
          <a:p>
            <a:endParaRPr lang="en-US"/>
          </a:p>
        </p:txBody>
      </p:sp>
      <p:pic>
        <p:nvPicPr>
          <p:cNvPr id="4" name="Picture 3">
            <a:extLst>
              <a:ext uri="{FF2B5EF4-FFF2-40B4-BE49-F238E27FC236}">
                <a16:creationId xmlns:a16="http://schemas.microsoft.com/office/drawing/2014/main" xmlns="" id="{51BC9431-F2CF-0091-4849-C1509BCF8E67}"/>
              </a:ext>
            </a:extLst>
          </p:cNvPr>
          <p:cNvPicPr>
            <a:picLocks noChangeAspect="1"/>
          </p:cNvPicPr>
          <p:nvPr/>
        </p:nvPicPr>
        <p:blipFill>
          <a:blip r:embed="rId2"/>
          <a:stretch>
            <a:fillRect/>
          </a:stretch>
        </p:blipFill>
        <p:spPr>
          <a:xfrm>
            <a:off x="6099660" y="524107"/>
            <a:ext cx="4955192" cy="4944619"/>
          </a:xfrm>
          <a:prstGeom prst="rect">
            <a:avLst/>
          </a:prstGeom>
        </p:spPr>
      </p:pic>
      <p:sp>
        <p:nvSpPr>
          <p:cNvPr id="5" name="Footer Placeholder 4"/>
          <p:cNvSpPr>
            <a:spLocks noGrp="1"/>
          </p:cNvSpPr>
          <p:nvPr>
            <p:ph type="ftr" sz="quarter" idx="11"/>
          </p:nvPr>
        </p:nvSpPr>
        <p:spPr/>
        <p:txBody>
          <a:bodyPr/>
          <a:lstStyle/>
          <a:p>
            <a:r>
              <a:rPr lang="en-US" smtClean="0"/>
              <a:t>RDP</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85290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00BBB009-6313-ADE4-7AC8-E1A2BF2DBABB}"/>
              </a:ext>
            </a:extLst>
          </p:cNvPr>
          <p:cNvSpPr>
            <a:spLocks noGrp="1"/>
          </p:cNvSpPr>
          <p:nvPr>
            <p:ph type="title"/>
          </p:nvPr>
        </p:nvSpPr>
        <p:spPr/>
        <p:txBody>
          <a:bodyPr/>
          <a:lstStyle/>
          <a:p>
            <a:r>
              <a:rPr lang="en-IN" sz="1800" dirty="0">
                <a:solidFill>
                  <a:srgbClr val="231E1E"/>
                </a:solidFill>
                <a:effectLst/>
                <a:latin typeface="Avenir" panose="02000503020000020003" pitchFamily="2" charset="0"/>
              </a:rPr>
              <a:t>Classification of acute myeloblastic leukaemia </a:t>
            </a:r>
            <a:r>
              <a:rPr lang="en-IN" dirty="0"/>
              <a:t/>
            </a:r>
            <a:br>
              <a:rPr lang="en-IN" dirty="0"/>
            </a:br>
            <a:endParaRPr lang="en-US" dirty="0"/>
          </a:p>
        </p:txBody>
      </p:sp>
      <p:sp>
        <p:nvSpPr>
          <p:cNvPr id="8" name="Content Placeholder 7">
            <a:extLst>
              <a:ext uri="{FF2B5EF4-FFF2-40B4-BE49-F238E27FC236}">
                <a16:creationId xmlns:a16="http://schemas.microsoft.com/office/drawing/2014/main" xmlns="" id="{4D0DB3E3-8A58-AFAB-EA41-E0ACCD39CA3F}"/>
              </a:ext>
            </a:extLst>
          </p:cNvPr>
          <p:cNvSpPr>
            <a:spLocks noGrp="1"/>
          </p:cNvSpPr>
          <p:nvPr>
            <p:ph sz="half" idx="1"/>
          </p:nvPr>
        </p:nvSpPr>
        <p:spPr/>
        <p:txBody>
          <a:bodyPr/>
          <a:lstStyle/>
          <a:p>
            <a:r>
              <a:rPr lang="en-IN" sz="1800" dirty="0">
                <a:solidFill>
                  <a:srgbClr val="231E1E"/>
                </a:solidFill>
                <a:effectLst/>
                <a:latin typeface="TimesNRMT"/>
              </a:rPr>
              <a:t>AML has traditionally been classified on the basis of morphological features of the disease. Subtypes displaying granulocytic, monocytic, erythroid and megakaryocytic differentiation can be demonstrated. </a:t>
            </a:r>
            <a:endParaRPr lang="en-IN" dirty="0"/>
          </a:p>
          <a:p>
            <a:endParaRPr lang="en-US" dirty="0"/>
          </a:p>
        </p:txBody>
      </p:sp>
      <p:sp>
        <p:nvSpPr>
          <p:cNvPr id="10" name="Content Placeholder 9">
            <a:extLst>
              <a:ext uri="{FF2B5EF4-FFF2-40B4-BE49-F238E27FC236}">
                <a16:creationId xmlns:a16="http://schemas.microsoft.com/office/drawing/2014/main" xmlns="" id="{53272EB3-C98A-45A7-C633-CF7F82EB5FF2}"/>
              </a:ext>
            </a:extLst>
          </p:cNvPr>
          <p:cNvSpPr>
            <a:spLocks noGrp="1"/>
          </p:cNvSpPr>
          <p:nvPr>
            <p:ph sz="half" idx="2"/>
          </p:nvPr>
        </p:nvSpPr>
        <p:spPr/>
        <p:txBody>
          <a:bodyPr/>
          <a:lstStyle/>
          <a:p>
            <a:endParaRPr lang="en-US"/>
          </a:p>
        </p:txBody>
      </p:sp>
      <p:pic>
        <p:nvPicPr>
          <p:cNvPr id="9" name="Picture 8">
            <a:extLst>
              <a:ext uri="{FF2B5EF4-FFF2-40B4-BE49-F238E27FC236}">
                <a16:creationId xmlns:a16="http://schemas.microsoft.com/office/drawing/2014/main" xmlns="" id="{308E8889-30C6-452E-E296-1B95796B5684}"/>
              </a:ext>
            </a:extLst>
          </p:cNvPr>
          <p:cNvPicPr>
            <a:picLocks noChangeAspect="1"/>
          </p:cNvPicPr>
          <p:nvPr/>
        </p:nvPicPr>
        <p:blipFill>
          <a:blip r:embed="rId2"/>
          <a:stretch>
            <a:fillRect/>
          </a:stretch>
        </p:blipFill>
        <p:spPr>
          <a:xfrm>
            <a:off x="6413770" y="1081668"/>
            <a:ext cx="5607245" cy="4971443"/>
          </a:xfrm>
          <a:prstGeom prst="rect">
            <a:avLst/>
          </a:prstGeom>
        </p:spPr>
      </p:pic>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508634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8420FE-FA6D-2462-AB91-D004946495EE}"/>
              </a:ext>
            </a:extLst>
          </p:cNvPr>
          <p:cNvSpPr>
            <a:spLocks noGrp="1"/>
          </p:cNvSpPr>
          <p:nvPr>
            <p:ph type="title"/>
          </p:nvPr>
        </p:nvSpPr>
        <p:spPr/>
        <p:txBody>
          <a:bodyPr/>
          <a:lstStyle/>
          <a:p>
            <a:r>
              <a:rPr lang="en-IN" sz="1800" dirty="0">
                <a:solidFill>
                  <a:srgbClr val="231E1E"/>
                </a:solidFill>
                <a:effectLst/>
                <a:latin typeface="Avenir" panose="02000503020000020003" pitchFamily="2" charset="0"/>
              </a:rPr>
              <a:t>Classification of acute lymphoblastic leukaemia </a:t>
            </a:r>
            <a:r>
              <a:rPr lang="en-IN" dirty="0"/>
              <a:t/>
            </a:r>
            <a:br>
              <a:rPr lang="en-IN" dirty="0"/>
            </a:br>
            <a:endParaRPr lang="en-US" dirty="0"/>
          </a:p>
        </p:txBody>
      </p:sp>
      <p:sp>
        <p:nvSpPr>
          <p:cNvPr id="3" name="Content Placeholder 2">
            <a:extLst>
              <a:ext uri="{FF2B5EF4-FFF2-40B4-BE49-F238E27FC236}">
                <a16:creationId xmlns:a16="http://schemas.microsoft.com/office/drawing/2014/main" xmlns="" id="{6359B18B-411E-1293-9FD9-38DA2C06ADDE}"/>
              </a:ext>
            </a:extLst>
          </p:cNvPr>
          <p:cNvSpPr>
            <a:spLocks noGrp="1"/>
          </p:cNvSpPr>
          <p:nvPr>
            <p:ph sz="half" idx="1"/>
          </p:nvPr>
        </p:nvSpPr>
        <p:spPr/>
        <p:txBody>
          <a:bodyPr>
            <a:normAutofit/>
          </a:bodyPr>
          <a:lstStyle/>
          <a:p>
            <a:r>
              <a:rPr lang="en-IN" sz="1800" dirty="0">
                <a:solidFill>
                  <a:srgbClr val="231E1E"/>
                </a:solidFill>
                <a:effectLst/>
                <a:latin typeface="TimesNRMT"/>
              </a:rPr>
              <a:t>As with AML, the WHO classification system takes account of morphological, genetic and immunological features. </a:t>
            </a:r>
          </a:p>
          <a:p>
            <a:r>
              <a:rPr lang="en-IN" sz="1800" dirty="0">
                <a:solidFill>
                  <a:srgbClr val="231E1E"/>
                </a:solidFill>
                <a:effectLst/>
                <a:latin typeface="TimesNRMT"/>
              </a:rPr>
              <a:t>The disease is, however, mainly classified immunologically, based on the presence or absence of B- or T-cell markers  </a:t>
            </a:r>
          </a:p>
          <a:p>
            <a:r>
              <a:rPr lang="en-IN" sz="1800" dirty="0">
                <a:solidFill>
                  <a:srgbClr val="231E1E"/>
                </a:solidFill>
                <a:effectLst/>
                <a:latin typeface="TimesNRMT"/>
              </a:rPr>
              <a:t>Each subtype displays different clinical </a:t>
            </a:r>
            <a:r>
              <a:rPr lang="en-IN" sz="1800" dirty="0" err="1">
                <a:solidFill>
                  <a:srgbClr val="231E1E"/>
                </a:solidFill>
                <a:effectLst/>
                <a:latin typeface="TimesNRMT"/>
              </a:rPr>
              <a:t>presentaions</a:t>
            </a:r>
            <a:r>
              <a:rPr lang="en-IN" sz="1800" dirty="0">
                <a:solidFill>
                  <a:srgbClr val="231E1E"/>
                </a:solidFill>
                <a:effectLst/>
                <a:latin typeface="TimesNRMT"/>
              </a:rPr>
              <a:t>, response to treatment and, ultimately, prognosis, with pre-B having the best prognosis and B-ALL the worst. </a:t>
            </a:r>
          </a:p>
          <a:p>
            <a:r>
              <a:rPr lang="en-IN" sz="1800" dirty="0">
                <a:solidFill>
                  <a:srgbClr val="231E1E"/>
                </a:solidFill>
                <a:effectLst/>
                <a:latin typeface="TimesNRMT"/>
              </a:rPr>
              <a:t>It is worth noting that B-ALL (Burkitt's type), which is associated with translocations of the </a:t>
            </a:r>
            <a:r>
              <a:rPr lang="en-IN" sz="1800" dirty="0" err="1">
                <a:solidFill>
                  <a:srgbClr val="231E1E"/>
                </a:solidFill>
                <a:effectLst/>
                <a:latin typeface="TimesNRMT"/>
              </a:rPr>
              <a:t>myc</a:t>
            </a:r>
            <a:r>
              <a:rPr lang="en-IN" sz="1800" dirty="0">
                <a:solidFill>
                  <a:srgbClr val="231E1E"/>
                </a:solidFill>
                <a:effectLst/>
                <a:latin typeface="TimesNRMT"/>
              </a:rPr>
              <a:t> gene normally located on </a:t>
            </a:r>
            <a:r>
              <a:rPr lang="en-IN" sz="1800" dirty="0" err="1">
                <a:solidFill>
                  <a:srgbClr val="231E1E"/>
                </a:solidFill>
                <a:effectLst/>
                <a:latin typeface="TimesNRMT"/>
              </a:rPr>
              <a:t>chro</a:t>
            </a:r>
            <a:r>
              <a:rPr lang="en-IN" sz="1800" dirty="0">
                <a:solidFill>
                  <a:srgbClr val="231E1E"/>
                </a:solidFill>
                <a:effectLst/>
                <a:latin typeface="TimesNRMT"/>
              </a:rPr>
              <a:t>- </a:t>
            </a:r>
            <a:r>
              <a:rPr lang="en-IN" sz="1800" dirty="0" err="1">
                <a:solidFill>
                  <a:srgbClr val="231E1E"/>
                </a:solidFill>
                <a:effectLst/>
                <a:latin typeface="TimesNRMT"/>
              </a:rPr>
              <a:t>mosome</a:t>
            </a:r>
            <a:r>
              <a:rPr lang="en-IN" sz="1800" dirty="0">
                <a:solidFill>
                  <a:srgbClr val="231E1E"/>
                </a:solidFill>
                <a:effectLst/>
                <a:latin typeface="TimesNRMT"/>
              </a:rPr>
              <a:t> 8, seems to be a morphologically and biologically distinct form of leukaemia. </a:t>
            </a:r>
            <a:endParaRPr lang="en-IN" dirty="0"/>
          </a:p>
          <a:p>
            <a:endParaRPr lang="en-US" dirty="0"/>
          </a:p>
        </p:txBody>
      </p:sp>
      <p:pic>
        <p:nvPicPr>
          <p:cNvPr id="5" name="Content Placeholder 4">
            <a:extLst>
              <a:ext uri="{FF2B5EF4-FFF2-40B4-BE49-F238E27FC236}">
                <a16:creationId xmlns:a16="http://schemas.microsoft.com/office/drawing/2014/main" xmlns="" id="{9A1B5FA2-C445-5D4D-90BC-86A37F0FB9B1}"/>
              </a:ext>
            </a:extLst>
          </p:cNvPr>
          <p:cNvPicPr>
            <a:picLocks noGrp="1" noChangeAspect="1"/>
          </p:cNvPicPr>
          <p:nvPr>
            <p:ph sz="half" idx="2"/>
          </p:nvPr>
        </p:nvPicPr>
        <p:blipFill>
          <a:blip r:embed="rId2"/>
          <a:stretch>
            <a:fillRect/>
          </a:stretch>
        </p:blipFill>
        <p:spPr>
          <a:xfrm>
            <a:off x="7081837" y="3139281"/>
            <a:ext cx="3362325" cy="1724025"/>
          </a:xfrm>
          <a:prstGeom prst="rect">
            <a:avLst/>
          </a:prstGeom>
        </p:spPr>
      </p:pic>
      <p:sp>
        <p:nvSpPr>
          <p:cNvPr id="4" name="Footer Placeholder 3"/>
          <p:cNvSpPr>
            <a:spLocks noGrp="1"/>
          </p:cNvSpPr>
          <p:nvPr>
            <p:ph type="ftr" sz="quarter" idx="11"/>
          </p:nvPr>
        </p:nvSpPr>
        <p:spPr/>
        <p:txBody>
          <a:bodyPr/>
          <a:lstStyle/>
          <a:p>
            <a:r>
              <a:rPr lang="en-US" smtClean="0"/>
              <a:t>RDP</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1749193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B84A7E3E-45F2-91A9-03F9-621A67450F90}"/>
              </a:ext>
            </a:extLst>
          </p:cNvPr>
          <p:cNvSpPr>
            <a:spLocks noGrp="1"/>
          </p:cNvSpPr>
          <p:nvPr>
            <p:ph type="title"/>
          </p:nvPr>
        </p:nvSpPr>
        <p:spPr/>
        <p:txBody>
          <a:bodyPr/>
          <a:lstStyle/>
          <a:p>
            <a:r>
              <a:rPr lang="en-US" dirty="0"/>
              <a:t>Clinical manifestations</a:t>
            </a:r>
          </a:p>
        </p:txBody>
      </p:sp>
      <p:sp>
        <p:nvSpPr>
          <p:cNvPr id="6" name="Content Placeholder 5">
            <a:extLst>
              <a:ext uri="{FF2B5EF4-FFF2-40B4-BE49-F238E27FC236}">
                <a16:creationId xmlns:a16="http://schemas.microsoft.com/office/drawing/2014/main" xmlns="" id="{BAEDA4DD-1EBC-DC7A-4060-0C29B4C06A1E}"/>
              </a:ext>
            </a:extLst>
          </p:cNvPr>
          <p:cNvSpPr>
            <a:spLocks noGrp="1"/>
          </p:cNvSpPr>
          <p:nvPr>
            <p:ph idx="1"/>
          </p:nvPr>
        </p:nvSpPr>
        <p:spPr>
          <a:xfrm>
            <a:off x="1294362" y="1329136"/>
            <a:ext cx="9603275" cy="3450613"/>
          </a:xfrm>
        </p:spPr>
        <p:txBody>
          <a:bodyPr>
            <a:noAutofit/>
          </a:bodyPr>
          <a:lstStyle/>
          <a:p>
            <a:r>
              <a:rPr lang="en-IN" sz="1600" b="1" dirty="0">
                <a:solidFill>
                  <a:srgbClr val="231E1E"/>
                </a:solidFill>
                <a:effectLst/>
                <a:latin typeface="Avenir" panose="02000503020000020003" pitchFamily="2" charset="0"/>
              </a:rPr>
              <a:t>Acute leukaemia </a:t>
            </a:r>
            <a:endParaRPr lang="en-IN" sz="1600" dirty="0"/>
          </a:p>
          <a:p>
            <a:r>
              <a:rPr lang="en-IN" sz="1600" dirty="0">
                <a:solidFill>
                  <a:srgbClr val="231E1E"/>
                </a:solidFill>
                <a:latin typeface="TimesNRMT"/>
              </a:rPr>
              <a:t>M</a:t>
            </a:r>
            <a:r>
              <a:rPr lang="en-IN" sz="1600" dirty="0">
                <a:solidFill>
                  <a:srgbClr val="231E1E"/>
                </a:solidFill>
                <a:effectLst/>
                <a:latin typeface="TimesNRMT"/>
              </a:rPr>
              <a:t>ost of the clinical manifestations of acute leukaemia are related to bone marrow failure. </a:t>
            </a:r>
          </a:p>
          <a:p>
            <a:r>
              <a:rPr lang="en-IN" sz="1600" dirty="0">
                <a:solidFill>
                  <a:srgbClr val="231E1E"/>
                </a:solidFill>
                <a:effectLst/>
                <a:latin typeface="TimesNRMT"/>
              </a:rPr>
              <a:t>The disease commonly presents with a short history, and left untreated, it is rapidly fatal. Symptoms of infection, anaemia and bleeding are common and life-threatening presenting problems.</a:t>
            </a:r>
          </a:p>
          <a:p>
            <a:r>
              <a:rPr lang="en-IN" sz="1600" dirty="0">
                <a:solidFill>
                  <a:srgbClr val="231E1E"/>
                </a:solidFill>
                <a:effectLst/>
                <a:latin typeface="TimesNRMT"/>
              </a:rPr>
              <a:t> Bleeding may be particularly severe in one subtype of AML, acute promyelocytic leukaemia (APL). This condition is associated with a translocation of genetic material between chromosomes 15 and 17, t(15;17). Disseminated intravascular coagulation (DIC) is commonly the presenting feature of this disease. Some patients with AML develop symptoms and signs due to infiltration of major organs by </a:t>
            </a:r>
            <a:r>
              <a:rPr lang="en-IN" sz="1600" dirty="0" err="1">
                <a:solidFill>
                  <a:srgbClr val="231E1E"/>
                </a:solidFill>
                <a:effectLst/>
                <a:latin typeface="TimesNRMT"/>
              </a:rPr>
              <a:t>leukaemic</a:t>
            </a:r>
            <a:r>
              <a:rPr lang="en-IN" sz="1600" dirty="0">
                <a:solidFill>
                  <a:srgbClr val="231E1E"/>
                </a:solidFill>
                <a:effectLst/>
                <a:latin typeface="TimesNRMT"/>
              </a:rPr>
              <a:t> cells. </a:t>
            </a:r>
            <a:endParaRPr lang="en-IN" sz="1600" dirty="0"/>
          </a:p>
          <a:p>
            <a:r>
              <a:rPr lang="en-IN" sz="1600" dirty="0">
                <a:solidFill>
                  <a:srgbClr val="231E1E"/>
                </a:solidFill>
                <a:effectLst/>
                <a:latin typeface="TimesNRMT"/>
              </a:rPr>
              <a:t>The involvement of other tissues such as spleen, liver, lymph nodes and meninges is more common in ALL than AML. Involvement of the central nervous system (CNS) may give rise to headaches, vomiting and irritable behaviour. CNS disease is rare at presentation, but develops in up to 75% of children with ALL unless specific prophylactic treatment is given. </a:t>
            </a:r>
          </a:p>
          <a:p>
            <a:r>
              <a:rPr lang="en-IN" sz="1600" dirty="0">
                <a:solidFill>
                  <a:srgbClr val="231E1E"/>
                </a:solidFill>
                <a:effectLst/>
                <a:latin typeface="TimesNRMT"/>
              </a:rPr>
              <a:t>Less commonly, patients present with features of hypermetabolism, hyperuricaemia or generalised aches and pains. </a:t>
            </a:r>
            <a:endParaRPr lang="en-IN" sz="1600" dirty="0"/>
          </a:p>
          <a:p>
            <a:endParaRPr lang="en-US" sz="1600" dirty="0"/>
          </a:p>
        </p:txBody>
      </p:sp>
      <p:sp>
        <p:nvSpPr>
          <p:cNvPr id="2" name="Footer Placeholder 1"/>
          <p:cNvSpPr>
            <a:spLocks noGrp="1"/>
          </p:cNvSpPr>
          <p:nvPr>
            <p:ph type="ftr" sz="quarter" idx="11"/>
          </p:nvPr>
        </p:nvSpPr>
        <p:spPr/>
        <p:txBody>
          <a:bodyPr/>
          <a:lstStyle/>
          <a:p>
            <a:r>
              <a:rPr lang="en-US" smtClean="0"/>
              <a:t>RDP</a:t>
            </a:r>
            <a:endParaRPr lang="en-US" dirty="0"/>
          </a:p>
        </p:txBody>
      </p:sp>
      <p:sp>
        <p:nvSpPr>
          <p:cNvPr id="3" name="Slide Number Placeholder 2"/>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5300355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2656</TotalTime>
  <Words>4705</Words>
  <Application>Microsoft Office PowerPoint</Application>
  <PresentationFormat>Widescreen</PresentationFormat>
  <Paragraphs>237</Paragraphs>
  <Slides>34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34</vt:i4>
      </vt:variant>
    </vt:vector>
  </HeadingPairs>
  <TitlesOfParts>
    <vt:vector size="45" baseType="lpstr">
      <vt:lpstr>Arial</vt:lpstr>
      <vt:lpstr>Avenir</vt:lpstr>
      <vt:lpstr>Calibri</vt:lpstr>
      <vt:lpstr>Calibri Light</vt:lpstr>
      <vt:lpstr>CMMIB10</vt:lpstr>
      <vt:lpstr>MTSY</vt:lpstr>
      <vt:lpstr>Optima</vt:lpstr>
      <vt:lpstr>RMTMI</vt:lpstr>
      <vt:lpstr>Times</vt:lpstr>
      <vt:lpstr>TimesNRMT</vt:lpstr>
      <vt:lpstr>Office Theme</vt:lpstr>
      <vt:lpstr> leukemias</vt:lpstr>
      <vt:lpstr>definition</vt:lpstr>
      <vt:lpstr>pathophysiology</vt:lpstr>
      <vt:lpstr>PowerPoint Presentation</vt:lpstr>
      <vt:lpstr>PowerPoint Presentation</vt:lpstr>
      <vt:lpstr>etiology</vt:lpstr>
      <vt:lpstr>Classification of acute myeloblastic leukaemia  </vt:lpstr>
      <vt:lpstr>Classification of acute lymphoblastic leukaemia  </vt:lpstr>
      <vt:lpstr>Clinical manifestations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Goals of the treatment</vt:lpstr>
      <vt:lpstr>treatment</vt:lpstr>
      <vt:lpstr>PowerPoint Presentation</vt:lpstr>
      <vt:lpstr>PowerPoint Presentation</vt:lpstr>
      <vt:lpstr>Acute myeloblastic leukaemia (non-acute promyelocytic leukaemia)  </vt:lpstr>
      <vt:lpstr>PowerPoint Presentation</vt:lpstr>
      <vt:lpstr>Representative chemotherapy regimens for adult aml</vt:lpstr>
      <vt:lpstr>Post remmision chemotherapy of AML</vt:lpstr>
      <vt:lpstr>CHRONIC LEUKAEMIA</vt:lpstr>
      <vt:lpstr>PowerPoint Presentation</vt:lpstr>
      <vt:lpstr>PowerPoint Presentation</vt:lpstr>
      <vt:lpstr>PowerPoint Presentation</vt:lpstr>
      <vt:lpstr>PowerPoint Presentation</vt:lpstr>
      <vt:lpstr>Stem cell transplantation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leukemias</dc:title>
  <dc:creator>Microsoft Office User</dc:creator>
  <cp:lastModifiedBy>User</cp:lastModifiedBy>
  <cp:revision>54</cp:revision>
  <dcterms:created xsi:type="dcterms:W3CDTF">2022-10-13T13:13:49Z</dcterms:created>
  <dcterms:modified xsi:type="dcterms:W3CDTF">2024-09-13T12:35:58Z</dcterms:modified>
</cp:coreProperties>
</file>