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4" r:id="rId3"/>
  </p:sldMasterIdLst>
  <p:notesMasterIdLst>
    <p:notesMasterId r:id="rId28"/>
  </p:notesMasterIdLst>
  <p:sldIdLst>
    <p:sldId id="256" r:id="rId4"/>
    <p:sldId id="267" r:id="rId5"/>
    <p:sldId id="260" r:id="rId6"/>
    <p:sldId id="261" r:id="rId7"/>
    <p:sldId id="257" r:id="rId8"/>
    <p:sldId id="259" r:id="rId9"/>
    <p:sldId id="258" r:id="rId10"/>
    <p:sldId id="271" r:id="rId11"/>
    <p:sldId id="272" r:id="rId12"/>
    <p:sldId id="273" r:id="rId13"/>
    <p:sldId id="274" r:id="rId14"/>
    <p:sldId id="276" r:id="rId15"/>
    <p:sldId id="262" r:id="rId16"/>
    <p:sldId id="263" r:id="rId17"/>
    <p:sldId id="278" r:id="rId18"/>
    <p:sldId id="279" r:id="rId19"/>
    <p:sldId id="280" r:id="rId20"/>
    <p:sldId id="264" r:id="rId21"/>
    <p:sldId id="265" r:id="rId22"/>
    <p:sldId id="352" r:id="rId23"/>
    <p:sldId id="353" r:id="rId24"/>
    <p:sldId id="354" r:id="rId25"/>
    <p:sldId id="356" r:id="rId26"/>
    <p:sldId id="357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0087"/>
    <a:srgbClr val="FFABCB"/>
    <a:srgbClr val="E20071"/>
    <a:srgbClr val="6F4001"/>
    <a:srgbClr val="EF720B"/>
    <a:srgbClr val="157FFF"/>
    <a:srgbClr val="FF9E1D"/>
    <a:srgbClr val="F79B4F"/>
    <a:srgbClr val="CC9900"/>
    <a:srgbClr val="F7E2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79" autoAdjust="0"/>
    <p:restoredTop sz="94660"/>
  </p:normalViewPr>
  <p:slideViewPr>
    <p:cSldViewPr>
      <p:cViewPr varScale="1">
        <p:scale>
          <a:sx n="74" d="100"/>
          <a:sy n="74" d="100"/>
        </p:scale>
        <p:origin x="38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6CA575-8CC2-41F7-9778-1A6C51E853C0}" type="datetimeFigureOut">
              <a:rPr lang="en-US" smtClean="0"/>
              <a:pPr/>
              <a:t>9/12/2024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FFE193-E83E-4508-89F6-EB59D545D0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436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FFE193-E83E-4508-89F6-EB59D545D0E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0392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FFE193-E83E-4508-89F6-EB59D545D0EE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419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245507" y="1138425"/>
            <a:ext cx="8144267" cy="152705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38293" y="5261461"/>
            <a:ext cx="8534400" cy="1068935"/>
          </a:xfrm>
        </p:spPr>
        <p:txBody>
          <a:bodyPr>
            <a:normAutofit/>
          </a:bodyPr>
          <a:lstStyle>
            <a:lvl1pPr marL="0" indent="0" algn="r">
              <a:buNone/>
              <a:defRPr sz="2600">
                <a:solidFill>
                  <a:srgbClr val="FFABCB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</a:t>
            </a:r>
          </a:p>
          <a:p>
            <a:r>
              <a:rPr lang="en-US" dirty="0"/>
              <a:t>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4CD42-6115-43D4-9FA7-C3A848938693}" type="datetime1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EEBE5-9458-4C51-BFEE-96B861C9B676}" type="datetime1">
              <a:rPr lang="en-US" smtClean="0"/>
              <a:t>9/12/2024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CA52B-29EA-49CB-8539-C89467747368}" type="datetime1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D2475-7861-4BA5-9DA4-D52EFFC06E67}" type="datetime1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342900"/>
            <a:ext cx="10972800" cy="575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58A33-9425-4D36-9E9C-3A5004BDAB8F}" type="datetime1">
              <a:rPr lang="en-US" smtClean="0"/>
              <a:t>9/12/2024</a:t>
            </a:fld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FA11F0-5938-4EFD-A6B0-07F408041F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1" y="0"/>
            <a:ext cx="12191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355848"/>
            <a:ext cx="107696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1828800"/>
            <a:ext cx="107696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7CFBB-F1AE-4986-9BEE-1436CEC13A73}" type="datetime1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5448"/>
            <a:ext cx="10972800" cy="125272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1A17C-203E-4C30-8A89-7FF478CB0778}" type="datetime1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12192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9744" y="118872"/>
            <a:ext cx="10684256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7552" y="1828800"/>
            <a:ext cx="10696448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78DEF-8FEA-4CB8-8151-29895DFE3E2C}" type="datetime1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773936"/>
            <a:ext cx="53848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773936"/>
            <a:ext cx="53848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7991-5F3A-4F56-808F-AEF21B79048D}" type="datetime1">
              <a:rPr lang="en-US" smtClean="0"/>
              <a:t>9/12/2024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98988"/>
            <a:ext cx="5386917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449512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698988"/>
            <a:ext cx="5389033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449512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50557-D47E-4E14-8A32-2469A5A5923D}" type="datetime1">
              <a:rPr lang="en-US" smtClean="0"/>
              <a:t>9/12/2024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EF9FB-F33D-4A2F-89FA-16E6540662E1}" type="datetime1">
              <a:rPr lang="en-US" smtClean="0"/>
              <a:t>9/12/2024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2720" y="1291130"/>
            <a:ext cx="10994760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E2007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8620" y="2054656"/>
            <a:ext cx="10994760" cy="4123035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FCFCE-A29A-4064-8706-C049D28B880A}" type="datetime1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37E4C-9201-42B2-83B1-E3AF29CE7030}" type="datetime1">
              <a:rPr lang="en-US" smtClean="0"/>
              <a:t>9/12/2024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784" y="152400"/>
            <a:ext cx="3364992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5837" y="1743134"/>
            <a:ext cx="7894188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784" y="1730018"/>
            <a:ext cx="329184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7567-D5E9-469C-853C-65E292A90911}" type="datetime1">
              <a:rPr lang="en-US" smtClean="0"/>
              <a:t>9/12/2024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3807649" y="0"/>
            <a:ext cx="6096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Rectangle 8"/>
          <p:cNvSpPr/>
          <p:nvPr/>
        </p:nvSpPr>
        <p:spPr bwMode="invGray">
          <a:xfrm>
            <a:off x="3807649" y="0"/>
            <a:ext cx="6096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5448"/>
            <a:ext cx="3366867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71741" y="1484808"/>
            <a:ext cx="8329863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" y="1728216"/>
            <a:ext cx="329184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19456" y="1170432"/>
            <a:ext cx="3364992" cy="201168"/>
          </a:xfrm>
        </p:spPr>
        <p:txBody>
          <a:bodyPr/>
          <a:lstStyle/>
          <a:p>
            <a:fld id="{F771FEFD-7079-496E-A46B-CD55145F467D}" type="datetime1">
              <a:rPr lang="en-US" smtClean="0"/>
              <a:t>9/12/2024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807649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Rectangle 8"/>
          <p:cNvSpPr/>
          <p:nvPr/>
        </p:nvSpPr>
        <p:spPr bwMode="invGray">
          <a:xfrm>
            <a:off x="3807649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47744" y="1170432"/>
            <a:ext cx="6925056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119104" y="1170432"/>
            <a:ext cx="978485" cy="201168"/>
          </a:xfrm>
        </p:spPr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40F7C-42EB-4217-970A-D63C604C5937}" type="datetime1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8798560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Rectangle 7"/>
          <p:cNvSpPr/>
          <p:nvPr/>
        </p:nvSpPr>
        <p:spPr bwMode="ltGray">
          <a:xfrm>
            <a:off x="8863584" y="0"/>
            <a:ext cx="33528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274641"/>
            <a:ext cx="25400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1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F0229-F9B1-4F7D-AB2F-91CDED3D6533}" type="datetime1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20796" y="6377460"/>
            <a:ext cx="5115205" cy="365125"/>
          </a:xfrm>
        </p:spPr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F6473-BF17-4141-947C-E34664BE1864}" type="datetime1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726D1-EF8D-4898-B397-164BF7FEC90B}" type="datetime1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C9098-9ED6-494B-AB8E-09B12A9E6185}" type="datetime1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3DC49-B51E-4308-B2E9-C8266151D0E4}" type="datetime1">
              <a:rPr lang="en-US" smtClean="0"/>
              <a:t>9/12/2024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4A97B-C543-4D5A-B49F-DBFCBCD45DE1}" type="datetime1">
              <a:rPr lang="en-US" smtClean="0"/>
              <a:t>9/12/2024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1900" y="527606"/>
            <a:ext cx="8744107" cy="68488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E2007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1900" y="1443835"/>
            <a:ext cx="8744107" cy="4275740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5EDBB-5F66-471A-BA24-80016992279B}" type="datetime1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68F5B-A0FD-4312-8768-7AC620E2E365}" type="datetime1">
              <a:rPr lang="en-US" smtClean="0"/>
              <a:t>9/12/2024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3D78E-0594-4A2A-B9F4-B7272F59068B}" type="datetime1">
              <a:rPr lang="en-US" smtClean="0"/>
              <a:t>9/12/2024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BBA6-D31E-4AB0-85F7-14D286F25A81}" type="datetime1">
              <a:rPr lang="en-US" smtClean="0"/>
              <a:t>9/12/2024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49A89-3C88-46D4-9339-40C087120E51}" type="datetime1">
              <a:rPr lang="en-US" smtClean="0"/>
              <a:t>9/12/2024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59D7A-6C13-4B81-810A-5B1DBD849952}" type="datetime1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561B3-1C06-4DC6-9FFC-8160F09CA0E2}" type="datetime1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FB654-B581-4AB1-8165-29F475F9E61D}" type="datetime1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D0F59-CFA6-4EE0-9E08-2D77C230EACD}" type="datetime1">
              <a:rPr lang="en-US" smtClean="0"/>
              <a:t>9/12/2024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2721" y="1291130"/>
            <a:ext cx="7918700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E2007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227" y="2054655"/>
            <a:ext cx="5090167" cy="773424"/>
          </a:xfrm>
        </p:spPr>
        <p:txBody>
          <a:bodyPr anchor="b"/>
          <a:lstStyle>
            <a:lvl1pPr marL="0" indent="0">
              <a:buNone/>
              <a:defRPr sz="2400" b="1" baseline="0">
                <a:solidFill>
                  <a:srgbClr val="E2007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2227" y="2818180"/>
            <a:ext cx="5090167" cy="3035058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03214" y="2054655"/>
            <a:ext cx="5090167" cy="773424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E2007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03214" y="2818180"/>
            <a:ext cx="5090167" cy="3035058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A9EEC-EEC8-4D31-915C-91827A550F4B}" type="datetime1">
              <a:rPr lang="en-US" smtClean="0"/>
              <a:t>9/12/2024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2946E-23CE-4E94-A7E5-87CC14DC082B}" type="datetime1">
              <a:rPr lang="en-US" smtClean="0"/>
              <a:t>9/12/2024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7AC19-6149-4D39-8379-ECA43A8D1741}" type="datetime1">
              <a:rPr lang="en-US" smtClean="0"/>
              <a:t>9/12/2024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2D3EB-89E7-4BCF-A4CE-4A2DCAE70636}" type="datetime1">
              <a:rPr lang="en-US" smtClean="0"/>
              <a:t>9/12/2024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3BA08-BEB8-43B4-9309-0BEBEC588234}" type="datetime1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 rot="19483553">
            <a:off x="2105708" y="2975799"/>
            <a:ext cx="853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4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73" r:id="rId13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7" name="Rectangle 6"/>
          <p:cNvSpPr/>
          <p:nvPr/>
        </p:nvSpPr>
        <p:spPr bwMode="ltGray">
          <a:xfrm>
            <a:off x="1" y="1"/>
            <a:ext cx="12191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75192"/>
            <a:ext cx="109728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476999"/>
            <a:ext cx="28448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815ABD16-5A3D-4433-A136-606328BA289D}" type="datetime1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20796" y="6476999"/>
            <a:ext cx="7343625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39195" y="6476999"/>
            <a:ext cx="978485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C5120F-D2C2-4C50-8647-45B725F25910}" type="datetime1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8130" y="1291130"/>
            <a:ext cx="6108200" cy="1527050"/>
          </a:xfrm>
        </p:spPr>
        <p:txBody>
          <a:bodyPr>
            <a:normAutofit/>
          </a:bodyPr>
          <a:lstStyle/>
          <a:p>
            <a:r>
              <a:rPr lang="en-US" dirty="0"/>
              <a:t>MASS SPECTROSCOPY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1752600"/>
            <a:ext cx="8458200" cy="4800600"/>
          </a:xfrm>
        </p:spPr>
        <p:txBody>
          <a:bodyPr/>
          <a:lstStyle/>
          <a:p>
            <a:pPr>
              <a:defRPr/>
            </a:pPr>
            <a:endParaRPr lang="en-US" sz="2400" dirty="0"/>
          </a:p>
          <a:p>
            <a:pPr>
              <a:defRPr/>
            </a:pPr>
            <a:r>
              <a:rPr lang="en-US" sz="2400" dirty="0"/>
              <a:t>When the ions are accelerated by the electric field in the ion source they acquire the energy</a:t>
            </a:r>
          </a:p>
          <a:p>
            <a:pPr>
              <a:buFont typeface="Monotype Sorts" pitchFamily="2" charset="2"/>
              <a:buNone/>
              <a:defRPr/>
            </a:pPr>
            <a:r>
              <a:rPr lang="en-US" sz="2400" dirty="0"/>
              <a:t>                 </a:t>
            </a:r>
          </a:p>
          <a:p>
            <a:pPr>
              <a:buFont typeface="Monotype Sorts" pitchFamily="2" charset="2"/>
              <a:buNone/>
              <a:defRPr/>
            </a:pPr>
            <a:r>
              <a:rPr lang="en-US" sz="2400" dirty="0"/>
              <a:t>                  E = e V</a:t>
            </a:r>
          </a:p>
          <a:p>
            <a:pPr>
              <a:buFont typeface="Monotype Sorts" pitchFamily="2" charset="2"/>
              <a:buNone/>
              <a:defRPr/>
            </a:pPr>
            <a:r>
              <a:rPr lang="en-US" sz="2400" dirty="0"/>
              <a:t>                                where, e = Charge on the ions</a:t>
            </a:r>
          </a:p>
          <a:p>
            <a:pPr>
              <a:buFont typeface="Monotype Sorts" pitchFamily="2" charset="2"/>
              <a:buNone/>
              <a:defRPr/>
            </a:pPr>
            <a:r>
              <a:rPr lang="en-US" sz="2400" dirty="0"/>
              <a:t>                                            V = Applied potential</a:t>
            </a:r>
          </a:p>
          <a:p>
            <a:pPr>
              <a:buFont typeface="Monotype Sorts" pitchFamily="2" charset="2"/>
              <a:buNone/>
              <a:defRPr/>
            </a:pPr>
            <a:r>
              <a:rPr lang="en-US" sz="2400" dirty="0"/>
              <a:t>    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en-US" sz="2400" dirty="0"/>
              <a:t> When the ions are emerging out of ion source at that time the potential energy  (electric energy) is converted into the kinetic energy (movement ) represented by the equation</a:t>
            </a:r>
          </a:p>
          <a:p>
            <a:pPr>
              <a:buFont typeface="Monotype Sorts" pitchFamily="2" charset="2"/>
              <a:buNone/>
              <a:defRPr/>
            </a:pP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3810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sz="4000" dirty="0"/>
              <a:t>Principle</a:t>
            </a:r>
            <a:r>
              <a:rPr lang="en-US" dirty="0"/>
              <a:t> of Mass Spectrometry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038600" y="1295400"/>
            <a:ext cx="6019800" cy="9906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4000" dirty="0">
                <a:solidFill>
                  <a:schemeClr val="tx1"/>
                </a:solidFill>
              </a:rPr>
              <a:t>Principle of Mass Spectrometry</a:t>
            </a:r>
          </a:p>
        </p:txBody>
      </p:sp>
      <p:sp>
        <p:nvSpPr>
          <p:cNvPr id="46086" name="Text Box 6"/>
          <p:cNvSpPr txBox="1">
            <a:spLocks noChangeArrowheads="1"/>
          </p:cNvSpPr>
          <p:nvPr/>
        </p:nvSpPr>
        <p:spPr bwMode="auto">
          <a:xfrm>
            <a:off x="5699125" y="2630489"/>
            <a:ext cx="2471254" cy="120032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Where,</a:t>
            </a: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V is Acceleration voltage</a:t>
            </a: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v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is the velocity  of ions</a:t>
            </a:r>
          </a:p>
          <a:p>
            <a:pPr>
              <a:defRPr/>
            </a:pP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is mass of ions</a:t>
            </a:r>
          </a:p>
        </p:txBody>
      </p:sp>
      <p:sp>
        <p:nvSpPr>
          <p:cNvPr id="9" name="Rectangle 8"/>
          <p:cNvSpPr/>
          <p:nvPr/>
        </p:nvSpPr>
        <p:spPr>
          <a:xfrm>
            <a:off x="3276600" y="2101850"/>
            <a:ext cx="2209800" cy="6413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36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sz="3600" dirty="0"/>
              <a:t>½ mv</a:t>
            </a:r>
            <a:r>
              <a:rPr lang="en-US" sz="3600" baseline="30000" dirty="0"/>
              <a:t>2</a:t>
            </a:r>
            <a:endParaRPr lang="en-US" sz="3600" dirty="0"/>
          </a:p>
        </p:txBody>
      </p:sp>
      <p:sp>
        <p:nvSpPr>
          <p:cNvPr id="27653" name="Rectangle 10"/>
          <p:cNvSpPr>
            <a:spLocks noChangeArrowheads="1"/>
          </p:cNvSpPr>
          <p:nvPr/>
        </p:nvSpPr>
        <p:spPr bwMode="auto">
          <a:xfrm>
            <a:off x="2057400" y="2133600"/>
            <a:ext cx="1219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/>
              <a:t>e V</a:t>
            </a:r>
            <a:r>
              <a:rPr lang="en-US" sz="3200">
                <a:latin typeface="Arial" pitchFamily="34" charset="0"/>
              </a:rPr>
              <a:t> =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24000" y="4343401"/>
            <a:ext cx="902335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buFont typeface="Wingdings" pitchFamily="2" charset="2"/>
              <a:buChar char="ü"/>
              <a:defRPr/>
            </a:pP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dirty="0"/>
              <a:t>When the ions enter the magnetic field (H) of the analyzer they </a:t>
            </a:r>
          </a:p>
          <a:p>
            <a:pPr marL="355600" algn="just">
              <a:defRPr/>
            </a:pPr>
            <a:r>
              <a:rPr lang="en-US" dirty="0"/>
              <a:t>assume circular path and are subjected to magnetic force of Magnitude  </a:t>
            </a:r>
            <a:r>
              <a:rPr lang="en-US" dirty="0" err="1"/>
              <a:t>HeV</a:t>
            </a:r>
            <a:r>
              <a:rPr lang="en-US" dirty="0"/>
              <a:t>. </a:t>
            </a:r>
          </a:p>
          <a:p>
            <a:pPr marL="355600" indent="-355600" algn="just">
              <a:buFont typeface="Wingdings" pitchFamily="2" charset="2"/>
              <a:buChar char="ü"/>
              <a:defRPr/>
            </a:pPr>
            <a:r>
              <a:rPr lang="en-US" dirty="0"/>
              <a:t>At the equilibrium magnetic force will be equal to the centrifugal force mV</a:t>
            </a:r>
            <a:r>
              <a:rPr lang="en-US" baseline="30000" dirty="0"/>
              <a:t>2</a:t>
            </a:r>
            <a:r>
              <a:rPr lang="en-US" dirty="0"/>
              <a:t>/r,</a:t>
            </a:r>
          </a:p>
          <a:p>
            <a:pPr marL="355600" indent="-355600" algn="just">
              <a:buFont typeface="Wingdings" pitchFamily="2" charset="2"/>
              <a:buChar char="ü"/>
              <a:defRPr/>
            </a:pPr>
            <a:r>
              <a:rPr lang="en-US" dirty="0"/>
              <a:t> where r is radius of circular path and H is applied magnetic field strength.</a:t>
            </a:r>
            <a:endParaRPr lang="en-US" baseline="30000" dirty="0"/>
          </a:p>
        </p:txBody>
      </p:sp>
      <p:sp>
        <p:nvSpPr>
          <p:cNvPr id="27655" name="TextBox 13"/>
          <p:cNvSpPr txBox="1">
            <a:spLocks noChangeArrowheads="1"/>
          </p:cNvSpPr>
          <p:nvPr/>
        </p:nvSpPr>
        <p:spPr bwMode="auto">
          <a:xfrm>
            <a:off x="2514600" y="3429001"/>
            <a:ext cx="2286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/>
              <a:t>V</a:t>
            </a:r>
            <a:r>
              <a:rPr lang="en-US" sz="2800" baseline="30000"/>
              <a:t>2</a:t>
            </a:r>
            <a:r>
              <a:rPr lang="en-US" sz="2800"/>
              <a:t> = 2 eV /m</a:t>
            </a:r>
            <a:endParaRPr lang="en-US" sz="2800" baseline="3000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/>
              <a:t>How a Mass Spectrometer Works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  <a:defRPr/>
            </a:pPr>
            <a:r>
              <a:rPr lang="en-US" dirty="0">
                <a:effectLst/>
              </a:rPr>
              <a:t>The Sequence is </a:t>
            </a:r>
          </a:p>
          <a:p>
            <a:pPr>
              <a:buFont typeface="Monotype Sorts" pitchFamily="2" charset="2"/>
              <a:buChar char="F"/>
              <a:defRPr/>
            </a:pPr>
            <a:r>
              <a:rPr lang="en-US" dirty="0">
                <a:solidFill>
                  <a:srgbClr val="FF3399"/>
                </a:solidFill>
                <a:effectLst/>
                <a:latin typeface="Monotype Corsiva" pitchFamily="66" charset="0"/>
                <a:sym typeface="Monotype Sorts" pitchFamily="2" charset="2"/>
              </a:rPr>
              <a:t>Ionization</a:t>
            </a:r>
          </a:p>
          <a:p>
            <a:pPr>
              <a:buFont typeface="Monotype Sorts" pitchFamily="2" charset="2"/>
              <a:buChar char="F"/>
              <a:defRPr/>
            </a:pPr>
            <a:r>
              <a:rPr lang="en-US" dirty="0">
                <a:solidFill>
                  <a:srgbClr val="FF3399"/>
                </a:solidFill>
                <a:effectLst/>
                <a:latin typeface="Monotype Corsiva" pitchFamily="66" charset="0"/>
                <a:sym typeface="Monotype Sorts" pitchFamily="2" charset="2"/>
              </a:rPr>
              <a:t>Acceleration</a:t>
            </a:r>
          </a:p>
          <a:p>
            <a:pPr>
              <a:buFont typeface="Monotype Sorts" pitchFamily="2" charset="2"/>
              <a:buChar char="F"/>
              <a:defRPr/>
            </a:pPr>
            <a:r>
              <a:rPr lang="en-US" dirty="0">
                <a:solidFill>
                  <a:srgbClr val="FF3399"/>
                </a:solidFill>
                <a:effectLst/>
                <a:latin typeface="Monotype Corsiva" pitchFamily="66" charset="0"/>
                <a:sym typeface="Monotype Sorts" pitchFamily="2" charset="2"/>
              </a:rPr>
              <a:t>Deflection</a:t>
            </a:r>
          </a:p>
          <a:p>
            <a:pPr>
              <a:buFont typeface="Monotype Sorts" pitchFamily="2" charset="2"/>
              <a:buChar char="F"/>
              <a:defRPr/>
            </a:pPr>
            <a:r>
              <a:rPr lang="en-US" dirty="0">
                <a:solidFill>
                  <a:srgbClr val="FF3399"/>
                </a:solidFill>
                <a:effectLst/>
                <a:latin typeface="Monotype Corsiva" pitchFamily="66" charset="0"/>
                <a:sym typeface="Monotype Sorts" pitchFamily="2" charset="2"/>
              </a:rPr>
              <a:t>Detection</a:t>
            </a:r>
          </a:p>
          <a:p>
            <a:pPr>
              <a:buFont typeface="Monotype Sorts" pitchFamily="2" charset="2"/>
              <a:buNone/>
              <a:defRPr/>
            </a:pP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4876800" y="4114800"/>
            <a:ext cx="1143000" cy="1066800"/>
          </a:xfrm>
          <a:prstGeom prst="rect">
            <a:avLst/>
          </a:prstGeom>
          <a:solidFill>
            <a:srgbClr val="FFFFFF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6400800" y="4114800"/>
            <a:ext cx="2057400" cy="1066800"/>
          </a:xfrm>
          <a:prstGeom prst="rect">
            <a:avLst/>
          </a:prstGeom>
          <a:solidFill>
            <a:srgbClr val="FFFFFF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8915400" y="4114800"/>
            <a:ext cx="1524000" cy="1066800"/>
          </a:xfrm>
          <a:prstGeom prst="rect">
            <a:avLst/>
          </a:prstGeom>
          <a:solidFill>
            <a:srgbClr val="FFFFFF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55303" name="Line 7"/>
          <p:cNvSpPr>
            <a:spLocks noChangeShapeType="1"/>
          </p:cNvSpPr>
          <p:nvPr/>
        </p:nvSpPr>
        <p:spPr bwMode="auto">
          <a:xfrm>
            <a:off x="8991600" y="4495800"/>
            <a:ext cx="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55304" name="Freeform 8"/>
          <p:cNvSpPr>
            <a:spLocks noChangeArrowheads="1"/>
          </p:cNvSpPr>
          <p:nvPr/>
        </p:nvSpPr>
        <p:spPr bwMode="auto">
          <a:xfrm>
            <a:off x="4953000" y="4572000"/>
            <a:ext cx="152400" cy="152400"/>
          </a:xfrm>
          <a:custGeom>
            <a:avLst/>
            <a:gdLst/>
            <a:ahLst/>
            <a:cxnLst>
              <a:cxn ang="0">
                <a:pos x="106" y="0"/>
              </a:cxn>
              <a:cxn ang="0">
                <a:pos x="93" y="0"/>
              </a:cxn>
              <a:cxn ang="0">
                <a:pos x="80" y="13"/>
              </a:cxn>
              <a:cxn ang="0">
                <a:pos x="53" y="13"/>
              </a:cxn>
              <a:cxn ang="0">
                <a:pos x="40" y="26"/>
              </a:cxn>
              <a:cxn ang="0">
                <a:pos x="26" y="40"/>
              </a:cxn>
              <a:cxn ang="0">
                <a:pos x="13" y="53"/>
              </a:cxn>
              <a:cxn ang="0">
                <a:pos x="13" y="80"/>
              </a:cxn>
              <a:cxn ang="0">
                <a:pos x="0" y="93"/>
              </a:cxn>
              <a:cxn ang="0">
                <a:pos x="0" y="106"/>
              </a:cxn>
              <a:cxn ang="0">
                <a:pos x="0" y="133"/>
              </a:cxn>
              <a:cxn ang="0">
                <a:pos x="0" y="146"/>
              </a:cxn>
              <a:cxn ang="0">
                <a:pos x="13" y="160"/>
              </a:cxn>
              <a:cxn ang="0">
                <a:pos x="13" y="186"/>
              </a:cxn>
              <a:cxn ang="0">
                <a:pos x="26" y="200"/>
              </a:cxn>
              <a:cxn ang="0">
                <a:pos x="40" y="213"/>
              </a:cxn>
              <a:cxn ang="0">
                <a:pos x="53" y="226"/>
              </a:cxn>
              <a:cxn ang="0">
                <a:pos x="80" y="226"/>
              </a:cxn>
              <a:cxn ang="0">
                <a:pos x="93" y="240"/>
              </a:cxn>
              <a:cxn ang="0">
                <a:pos x="106" y="240"/>
              </a:cxn>
              <a:cxn ang="0">
                <a:pos x="133" y="240"/>
              </a:cxn>
              <a:cxn ang="0">
                <a:pos x="146" y="240"/>
              </a:cxn>
              <a:cxn ang="0">
                <a:pos x="160" y="226"/>
              </a:cxn>
              <a:cxn ang="0">
                <a:pos x="186" y="226"/>
              </a:cxn>
              <a:cxn ang="0">
                <a:pos x="200" y="213"/>
              </a:cxn>
              <a:cxn ang="0">
                <a:pos x="213" y="200"/>
              </a:cxn>
              <a:cxn ang="0">
                <a:pos x="226" y="186"/>
              </a:cxn>
              <a:cxn ang="0">
                <a:pos x="226" y="160"/>
              </a:cxn>
              <a:cxn ang="0">
                <a:pos x="240" y="146"/>
              </a:cxn>
              <a:cxn ang="0">
                <a:pos x="240" y="133"/>
              </a:cxn>
              <a:cxn ang="0">
                <a:pos x="240" y="106"/>
              </a:cxn>
              <a:cxn ang="0">
                <a:pos x="240" y="93"/>
              </a:cxn>
              <a:cxn ang="0">
                <a:pos x="226" y="80"/>
              </a:cxn>
              <a:cxn ang="0">
                <a:pos x="226" y="53"/>
              </a:cxn>
              <a:cxn ang="0">
                <a:pos x="213" y="40"/>
              </a:cxn>
              <a:cxn ang="0">
                <a:pos x="200" y="26"/>
              </a:cxn>
              <a:cxn ang="0">
                <a:pos x="186" y="13"/>
              </a:cxn>
              <a:cxn ang="0">
                <a:pos x="160" y="13"/>
              </a:cxn>
              <a:cxn ang="0">
                <a:pos x="146" y="0"/>
              </a:cxn>
              <a:cxn ang="0">
                <a:pos x="133" y="0"/>
              </a:cxn>
            </a:cxnLst>
            <a:rect l="0" t="0" r="r" b="b"/>
            <a:pathLst>
              <a:path w="240" h="240">
                <a:moveTo>
                  <a:pt x="120" y="0"/>
                </a:moveTo>
                <a:lnTo>
                  <a:pt x="106" y="0"/>
                </a:lnTo>
                <a:lnTo>
                  <a:pt x="106" y="0"/>
                </a:lnTo>
                <a:lnTo>
                  <a:pt x="93" y="0"/>
                </a:lnTo>
                <a:lnTo>
                  <a:pt x="80" y="0"/>
                </a:lnTo>
                <a:lnTo>
                  <a:pt x="80" y="13"/>
                </a:lnTo>
                <a:lnTo>
                  <a:pt x="66" y="13"/>
                </a:lnTo>
                <a:lnTo>
                  <a:pt x="53" y="13"/>
                </a:lnTo>
                <a:lnTo>
                  <a:pt x="53" y="26"/>
                </a:lnTo>
                <a:lnTo>
                  <a:pt x="40" y="26"/>
                </a:lnTo>
                <a:lnTo>
                  <a:pt x="40" y="40"/>
                </a:lnTo>
                <a:lnTo>
                  <a:pt x="26" y="40"/>
                </a:lnTo>
                <a:lnTo>
                  <a:pt x="26" y="53"/>
                </a:lnTo>
                <a:lnTo>
                  <a:pt x="13" y="53"/>
                </a:lnTo>
                <a:lnTo>
                  <a:pt x="13" y="66"/>
                </a:lnTo>
                <a:lnTo>
                  <a:pt x="13" y="80"/>
                </a:lnTo>
                <a:lnTo>
                  <a:pt x="0" y="80"/>
                </a:lnTo>
                <a:lnTo>
                  <a:pt x="0" y="93"/>
                </a:lnTo>
                <a:lnTo>
                  <a:pt x="0" y="106"/>
                </a:lnTo>
                <a:lnTo>
                  <a:pt x="0" y="106"/>
                </a:lnTo>
                <a:lnTo>
                  <a:pt x="0" y="120"/>
                </a:lnTo>
                <a:lnTo>
                  <a:pt x="0" y="133"/>
                </a:lnTo>
                <a:lnTo>
                  <a:pt x="0" y="133"/>
                </a:lnTo>
                <a:lnTo>
                  <a:pt x="0" y="146"/>
                </a:lnTo>
                <a:lnTo>
                  <a:pt x="0" y="160"/>
                </a:lnTo>
                <a:lnTo>
                  <a:pt x="13" y="160"/>
                </a:lnTo>
                <a:lnTo>
                  <a:pt x="13" y="173"/>
                </a:lnTo>
                <a:lnTo>
                  <a:pt x="13" y="186"/>
                </a:lnTo>
                <a:lnTo>
                  <a:pt x="26" y="186"/>
                </a:lnTo>
                <a:lnTo>
                  <a:pt x="26" y="200"/>
                </a:lnTo>
                <a:lnTo>
                  <a:pt x="40" y="200"/>
                </a:lnTo>
                <a:lnTo>
                  <a:pt x="40" y="213"/>
                </a:lnTo>
                <a:lnTo>
                  <a:pt x="53" y="213"/>
                </a:lnTo>
                <a:lnTo>
                  <a:pt x="53" y="226"/>
                </a:lnTo>
                <a:lnTo>
                  <a:pt x="66" y="226"/>
                </a:lnTo>
                <a:lnTo>
                  <a:pt x="80" y="226"/>
                </a:lnTo>
                <a:lnTo>
                  <a:pt x="80" y="240"/>
                </a:lnTo>
                <a:lnTo>
                  <a:pt x="93" y="240"/>
                </a:lnTo>
                <a:lnTo>
                  <a:pt x="106" y="240"/>
                </a:lnTo>
                <a:lnTo>
                  <a:pt x="106" y="240"/>
                </a:lnTo>
                <a:lnTo>
                  <a:pt x="120" y="240"/>
                </a:lnTo>
                <a:lnTo>
                  <a:pt x="133" y="240"/>
                </a:lnTo>
                <a:lnTo>
                  <a:pt x="133" y="240"/>
                </a:lnTo>
                <a:lnTo>
                  <a:pt x="146" y="240"/>
                </a:lnTo>
                <a:lnTo>
                  <a:pt x="160" y="240"/>
                </a:lnTo>
                <a:lnTo>
                  <a:pt x="160" y="226"/>
                </a:lnTo>
                <a:lnTo>
                  <a:pt x="173" y="226"/>
                </a:lnTo>
                <a:lnTo>
                  <a:pt x="186" y="226"/>
                </a:lnTo>
                <a:lnTo>
                  <a:pt x="186" y="213"/>
                </a:lnTo>
                <a:lnTo>
                  <a:pt x="200" y="213"/>
                </a:lnTo>
                <a:lnTo>
                  <a:pt x="200" y="200"/>
                </a:lnTo>
                <a:lnTo>
                  <a:pt x="213" y="200"/>
                </a:lnTo>
                <a:lnTo>
                  <a:pt x="213" y="186"/>
                </a:lnTo>
                <a:lnTo>
                  <a:pt x="226" y="186"/>
                </a:lnTo>
                <a:lnTo>
                  <a:pt x="226" y="173"/>
                </a:lnTo>
                <a:lnTo>
                  <a:pt x="226" y="160"/>
                </a:lnTo>
                <a:lnTo>
                  <a:pt x="240" y="160"/>
                </a:lnTo>
                <a:lnTo>
                  <a:pt x="240" y="146"/>
                </a:lnTo>
                <a:lnTo>
                  <a:pt x="240" y="133"/>
                </a:lnTo>
                <a:lnTo>
                  <a:pt x="240" y="133"/>
                </a:lnTo>
                <a:lnTo>
                  <a:pt x="240" y="120"/>
                </a:lnTo>
                <a:lnTo>
                  <a:pt x="240" y="106"/>
                </a:lnTo>
                <a:lnTo>
                  <a:pt x="240" y="106"/>
                </a:lnTo>
                <a:lnTo>
                  <a:pt x="240" y="93"/>
                </a:lnTo>
                <a:lnTo>
                  <a:pt x="240" y="80"/>
                </a:lnTo>
                <a:lnTo>
                  <a:pt x="226" y="80"/>
                </a:lnTo>
                <a:lnTo>
                  <a:pt x="226" y="66"/>
                </a:lnTo>
                <a:lnTo>
                  <a:pt x="226" y="53"/>
                </a:lnTo>
                <a:lnTo>
                  <a:pt x="213" y="53"/>
                </a:lnTo>
                <a:lnTo>
                  <a:pt x="213" y="40"/>
                </a:lnTo>
                <a:lnTo>
                  <a:pt x="200" y="40"/>
                </a:lnTo>
                <a:lnTo>
                  <a:pt x="200" y="26"/>
                </a:lnTo>
                <a:lnTo>
                  <a:pt x="186" y="26"/>
                </a:lnTo>
                <a:lnTo>
                  <a:pt x="186" y="13"/>
                </a:lnTo>
                <a:lnTo>
                  <a:pt x="173" y="13"/>
                </a:lnTo>
                <a:lnTo>
                  <a:pt x="160" y="13"/>
                </a:lnTo>
                <a:lnTo>
                  <a:pt x="160" y="0"/>
                </a:lnTo>
                <a:lnTo>
                  <a:pt x="146" y="0"/>
                </a:lnTo>
                <a:lnTo>
                  <a:pt x="133" y="0"/>
                </a:lnTo>
                <a:lnTo>
                  <a:pt x="133" y="0"/>
                </a:lnTo>
                <a:lnTo>
                  <a:pt x="120" y="0"/>
                </a:lnTo>
                <a:close/>
              </a:path>
            </a:pathLst>
          </a:custGeom>
          <a:solidFill>
            <a:srgbClr val="4F917E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55305" name="Freeform 9"/>
          <p:cNvSpPr>
            <a:spLocks noChangeArrowheads="1"/>
          </p:cNvSpPr>
          <p:nvPr/>
        </p:nvSpPr>
        <p:spPr bwMode="auto">
          <a:xfrm>
            <a:off x="5334000" y="4343400"/>
            <a:ext cx="152400" cy="152400"/>
          </a:xfrm>
          <a:custGeom>
            <a:avLst/>
            <a:gdLst/>
            <a:ahLst/>
            <a:cxnLst>
              <a:cxn ang="0">
                <a:pos x="120" y="0"/>
              </a:cxn>
              <a:cxn ang="0">
                <a:pos x="0" y="240"/>
              </a:cxn>
              <a:cxn ang="0">
                <a:pos x="240" y="240"/>
              </a:cxn>
              <a:cxn ang="0">
                <a:pos x="120" y="0"/>
              </a:cxn>
            </a:cxnLst>
            <a:rect l="0" t="0" r="r" b="b"/>
            <a:pathLst>
              <a:path w="240" h="240">
                <a:moveTo>
                  <a:pt x="120" y="0"/>
                </a:moveTo>
                <a:lnTo>
                  <a:pt x="0" y="240"/>
                </a:lnTo>
                <a:lnTo>
                  <a:pt x="240" y="240"/>
                </a:lnTo>
                <a:lnTo>
                  <a:pt x="120" y="0"/>
                </a:lnTo>
                <a:close/>
              </a:path>
            </a:pathLst>
          </a:custGeom>
          <a:solidFill>
            <a:srgbClr val="CC99FF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55306" name="Freeform 10"/>
          <p:cNvSpPr>
            <a:spLocks noChangeArrowheads="1"/>
          </p:cNvSpPr>
          <p:nvPr/>
        </p:nvSpPr>
        <p:spPr bwMode="auto">
          <a:xfrm>
            <a:off x="5334000" y="4724400"/>
            <a:ext cx="152400" cy="1524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40"/>
              </a:cxn>
              <a:cxn ang="0">
                <a:pos x="240" y="240"/>
              </a:cxn>
              <a:cxn ang="0">
                <a:pos x="240" y="0"/>
              </a:cxn>
              <a:cxn ang="0">
                <a:pos x="0" y="0"/>
              </a:cxn>
            </a:cxnLst>
            <a:rect l="0" t="0" r="r" b="b"/>
            <a:pathLst>
              <a:path w="240" h="240">
                <a:moveTo>
                  <a:pt x="0" y="0"/>
                </a:moveTo>
                <a:lnTo>
                  <a:pt x="0" y="240"/>
                </a:lnTo>
                <a:lnTo>
                  <a:pt x="240" y="240"/>
                </a:lnTo>
                <a:lnTo>
                  <a:pt x="240" y="0"/>
                </a:lnTo>
                <a:lnTo>
                  <a:pt x="0" y="0"/>
                </a:lnTo>
                <a:close/>
              </a:path>
            </a:pathLst>
          </a:custGeom>
          <a:solidFill>
            <a:srgbClr val="80008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55307" name="Freeform 11"/>
          <p:cNvSpPr>
            <a:spLocks noChangeArrowheads="1"/>
          </p:cNvSpPr>
          <p:nvPr/>
        </p:nvSpPr>
        <p:spPr bwMode="auto">
          <a:xfrm>
            <a:off x="5715000" y="4953000"/>
            <a:ext cx="152400" cy="152400"/>
          </a:xfrm>
          <a:custGeom>
            <a:avLst/>
            <a:gdLst/>
            <a:ahLst/>
            <a:cxnLst>
              <a:cxn ang="0">
                <a:pos x="120" y="0"/>
              </a:cxn>
              <a:cxn ang="0">
                <a:pos x="0" y="240"/>
              </a:cxn>
              <a:cxn ang="0">
                <a:pos x="240" y="240"/>
              </a:cxn>
              <a:cxn ang="0">
                <a:pos x="120" y="0"/>
              </a:cxn>
            </a:cxnLst>
            <a:rect l="0" t="0" r="r" b="b"/>
            <a:pathLst>
              <a:path w="240" h="240">
                <a:moveTo>
                  <a:pt x="120" y="0"/>
                </a:moveTo>
                <a:lnTo>
                  <a:pt x="0" y="240"/>
                </a:lnTo>
                <a:lnTo>
                  <a:pt x="240" y="240"/>
                </a:lnTo>
                <a:lnTo>
                  <a:pt x="120" y="0"/>
                </a:lnTo>
                <a:close/>
              </a:path>
            </a:pathLst>
          </a:custGeom>
          <a:solidFill>
            <a:srgbClr val="CC99FF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55308" name="Freeform 12"/>
          <p:cNvSpPr>
            <a:spLocks noChangeArrowheads="1"/>
          </p:cNvSpPr>
          <p:nvPr/>
        </p:nvSpPr>
        <p:spPr bwMode="auto">
          <a:xfrm>
            <a:off x="5334000" y="5029200"/>
            <a:ext cx="152400" cy="152400"/>
          </a:xfrm>
          <a:custGeom>
            <a:avLst/>
            <a:gdLst/>
            <a:ahLst/>
            <a:cxnLst>
              <a:cxn ang="0">
                <a:pos x="106" y="0"/>
              </a:cxn>
              <a:cxn ang="0">
                <a:pos x="93" y="0"/>
              </a:cxn>
              <a:cxn ang="0">
                <a:pos x="80" y="13"/>
              </a:cxn>
              <a:cxn ang="0">
                <a:pos x="53" y="13"/>
              </a:cxn>
              <a:cxn ang="0">
                <a:pos x="40" y="26"/>
              </a:cxn>
              <a:cxn ang="0">
                <a:pos x="26" y="40"/>
              </a:cxn>
              <a:cxn ang="0">
                <a:pos x="13" y="53"/>
              </a:cxn>
              <a:cxn ang="0">
                <a:pos x="13" y="80"/>
              </a:cxn>
              <a:cxn ang="0">
                <a:pos x="0" y="93"/>
              </a:cxn>
              <a:cxn ang="0">
                <a:pos x="0" y="106"/>
              </a:cxn>
              <a:cxn ang="0">
                <a:pos x="0" y="133"/>
              </a:cxn>
              <a:cxn ang="0">
                <a:pos x="0" y="146"/>
              </a:cxn>
              <a:cxn ang="0">
                <a:pos x="13" y="160"/>
              </a:cxn>
              <a:cxn ang="0">
                <a:pos x="13" y="186"/>
              </a:cxn>
              <a:cxn ang="0">
                <a:pos x="26" y="200"/>
              </a:cxn>
              <a:cxn ang="0">
                <a:pos x="40" y="213"/>
              </a:cxn>
              <a:cxn ang="0">
                <a:pos x="53" y="226"/>
              </a:cxn>
              <a:cxn ang="0">
                <a:pos x="80" y="226"/>
              </a:cxn>
              <a:cxn ang="0">
                <a:pos x="93" y="240"/>
              </a:cxn>
              <a:cxn ang="0">
                <a:pos x="106" y="240"/>
              </a:cxn>
              <a:cxn ang="0">
                <a:pos x="133" y="240"/>
              </a:cxn>
              <a:cxn ang="0">
                <a:pos x="146" y="240"/>
              </a:cxn>
              <a:cxn ang="0">
                <a:pos x="160" y="226"/>
              </a:cxn>
              <a:cxn ang="0">
                <a:pos x="186" y="226"/>
              </a:cxn>
              <a:cxn ang="0">
                <a:pos x="200" y="213"/>
              </a:cxn>
              <a:cxn ang="0">
                <a:pos x="213" y="200"/>
              </a:cxn>
              <a:cxn ang="0">
                <a:pos x="226" y="186"/>
              </a:cxn>
              <a:cxn ang="0">
                <a:pos x="226" y="160"/>
              </a:cxn>
              <a:cxn ang="0">
                <a:pos x="240" y="146"/>
              </a:cxn>
              <a:cxn ang="0">
                <a:pos x="240" y="133"/>
              </a:cxn>
              <a:cxn ang="0">
                <a:pos x="240" y="106"/>
              </a:cxn>
              <a:cxn ang="0">
                <a:pos x="240" y="93"/>
              </a:cxn>
              <a:cxn ang="0">
                <a:pos x="226" y="80"/>
              </a:cxn>
              <a:cxn ang="0">
                <a:pos x="226" y="53"/>
              </a:cxn>
              <a:cxn ang="0">
                <a:pos x="213" y="40"/>
              </a:cxn>
              <a:cxn ang="0">
                <a:pos x="200" y="26"/>
              </a:cxn>
              <a:cxn ang="0">
                <a:pos x="186" y="13"/>
              </a:cxn>
              <a:cxn ang="0">
                <a:pos x="160" y="13"/>
              </a:cxn>
              <a:cxn ang="0">
                <a:pos x="146" y="0"/>
              </a:cxn>
              <a:cxn ang="0">
                <a:pos x="133" y="0"/>
              </a:cxn>
            </a:cxnLst>
            <a:rect l="0" t="0" r="r" b="b"/>
            <a:pathLst>
              <a:path w="240" h="240">
                <a:moveTo>
                  <a:pt x="120" y="0"/>
                </a:moveTo>
                <a:lnTo>
                  <a:pt x="106" y="0"/>
                </a:lnTo>
                <a:lnTo>
                  <a:pt x="106" y="0"/>
                </a:lnTo>
                <a:lnTo>
                  <a:pt x="93" y="0"/>
                </a:lnTo>
                <a:lnTo>
                  <a:pt x="80" y="0"/>
                </a:lnTo>
                <a:lnTo>
                  <a:pt x="80" y="13"/>
                </a:lnTo>
                <a:lnTo>
                  <a:pt x="66" y="13"/>
                </a:lnTo>
                <a:lnTo>
                  <a:pt x="53" y="13"/>
                </a:lnTo>
                <a:lnTo>
                  <a:pt x="53" y="26"/>
                </a:lnTo>
                <a:lnTo>
                  <a:pt x="40" y="26"/>
                </a:lnTo>
                <a:lnTo>
                  <a:pt x="40" y="40"/>
                </a:lnTo>
                <a:lnTo>
                  <a:pt x="26" y="40"/>
                </a:lnTo>
                <a:lnTo>
                  <a:pt x="26" y="53"/>
                </a:lnTo>
                <a:lnTo>
                  <a:pt x="13" y="53"/>
                </a:lnTo>
                <a:lnTo>
                  <a:pt x="13" y="66"/>
                </a:lnTo>
                <a:lnTo>
                  <a:pt x="13" y="80"/>
                </a:lnTo>
                <a:lnTo>
                  <a:pt x="0" y="80"/>
                </a:lnTo>
                <a:lnTo>
                  <a:pt x="0" y="93"/>
                </a:lnTo>
                <a:lnTo>
                  <a:pt x="0" y="106"/>
                </a:lnTo>
                <a:lnTo>
                  <a:pt x="0" y="106"/>
                </a:lnTo>
                <a:lnTo>
                  <a:pt x="0" y="120"/>
                </a:lnTo>
                <a:lnTo>
                  <a:pt x="0" y="133"/>
                </a:lnTo>
                <a:lnTo>
                  <a:pt x="0" y="133"/>
                </a:lnTo>
                <a:lnTo>
                  <a:pt x="0" y="146"/>
                </a:lnTo>
                <a:lnTo>
                  <a:pt x="0" y="160"/>
                </a:lnTo>
                <a:lnTo>
                  <a:pt x="13" y="160"/>
                </a:lnTo>
                <a:lnTo>
                  <a:pt x="13" y="173"/>
                </a:lnTo>
                <a:lnTo>
                  <a:pt x="13" y="186"/>
                </a:lnTo>
                <a:lnTo>
                  <a:pt x="26" y="186"/>
                </a:lnTo>
                <a:lnTo>
                  <a:pt x="26" y="200"/>
                </a:lnTo>
                <a:lnTo>
                  <a:pt x="40" y="200"/>
                </a:lnTo>
                <a:lnTo>
                  <a:pt x="40" y="213"/>
                </a:lnTo>
                <a:lnTo>
                  <a:pt x="53" y="213"/>
                </a:lnTo>
                <a:lnTo>
                  <a:pt x="53" y="226"/>
                </a:lnTo>
                <a:lnTo>
                  <a:pt x="66" y="226"/>
                </a:lnTo>
                <a:lnTo>
                  <a:pt x="80" y="226"/>
                </a:lnTo>
                <a:lnTo>
                  <a:pt x="80" y="240"/>
                </a:lnTo>
                <a:lnTo>
                  <a:pt x="93" y="240"/>
                </a:lnTo>
                <a:lnTo>
                  <a:pt x="106" y="240"/>
                </a:lnTo>
                <a:lnTo>
                  <a:pt x="106" y="240"/>
                </a:lnTo>
                <a:lnTo>
                  <a:pt x="120" y="240"/>
                </a:lnTo>
                <a:lnTo>
                  <a:pt x="133" y="240"/>
                </a:lnTo>
                <a:lnTo>
                  <a:pt x="133" y="240"/>
                </a:lnTo>
                <a:lnTo>
                  <a:pt x="146" y="240"/>
                </a:lnTo>
                <a:lnTo>
                  <a:pt x="160" y="240"/>
                </a:lnTo>
                <a:lnTo>
                  <a:pt x="160" y="226"/>
                </a:lnTo>
                <a:lnTo>
                  <a:pt x="173" y="226"/>
                </a:lnTo>
                <a:lnTo>
                  <a:pt x="186" y="226"/>
                </a:lnTo>
                <a:lnTo>
                  <a:pt x="186" y="213"/>
                </a:lnTo>
                <a:lnTo>
                  <a:pt x="200" y="213"/>
                </a:lnTo>
                <a:lnTo>
                  <a:pt x="200" y="200"/>
                </a:lnTo>
                <a:lnTo>
                  <a:pt x="213" y="200"/>
                </a:lnTo>
                <a:lnTo>
                  <a:pt x="213" y="186"/>
                </a:lnTo>
                <a:lnTo>
                  <a:pt x="226" y="186"/>
                </a:lnTo>
                <a:lnTo>
                  <a:pt x="226" y="173"/>
                </a:lnTo>
                <a:lnTo>
                  <a:pt x="226" y="160"/>
                </a:lnTo>
                <a:lnTo>
                  <a:pt x="240" y="160"/>
                </a:lnTo>
                <a:lnTo>
                  <a:pt x="240" y="146"/>
                </a:lnTo>
                <a:lnTo>
                  <a:pt x="240" y="133"/>
                </a:lnTo>
                <a:lnTo>
                  <a:pt x="240" y="133"/>
                </a:lnTo>
                <a:lnTo>
                  <a:pt x="240" y="120"/>
                </a:lnTo>
                <a:lnTo>
                  <a:pt x="240" y="106"/>
                </a:lnTo>
                <a:lnTo>
                  <a:pt x="240" y="106"/>
                </a:lnTo>
                <a:lnTo>
                  <a:pt x="240" y="93"/>
                </a:lnTo>
                <a:lnTo>
                  <a:pt x="240" y="80"/>
                </a:lnTo>
                <a:lnTo>
                  <a:pt x="226" y="80"/>
                </a:lnTo>
                <a:lnTo>
                  <a:pt x="226" y="66"/>
                </a:lnTo>
                <a:lnTo>
                  <a:pt x="226" y="53"/>
                </a:lnTo>
                <a:lnTo>
                  <a:pt x="213" y="53"/>
                </a:lnTo>
                <a:lnTo>
                  <a:pt x="213" y="40"/>
                </a:lnTo>
                <a:lnTo>
                  <a:pt x="200" y="40"/>
                </a:lnTo>
                <a:lnTo>
                  <a:pt x="200" y="26"/>
                </a:lnTo>
                <a:lnTo>
                  <a:pt x="186" y="26"/>
                </a:lnTo>
                <a:lnTo>
                  <a:pt x="186" y="13"/>
                </a:lnTo>
                <a:lnTo>
                  <a:pt x="173" y="13"/>
                </a:lnTo>
                <a:lnTo>
                  <a:pt x="160" y="13"/>
                </a:lnTo>
                <a:lnTo>
                  <a:pt x="160" y="0"/>
                </a:lnTo>
                <a:lnTo>
                  <a:pt x="146" y="0"/>
                </a:lnTo>
                <a:lnTo>
                  <a:pt x="133" y="0"/>
                </a:lnTo>
                <a:lnTo>
                  <a:pt x="133" y="0"/>
                </a:lnTo>
                <a:lnTo>
                  <a:pt x="120" y="0"/>
                </a:lnTo>
                <a:close/>
              </a:path>
            </a:pathLst>
          </a:custGeom>
          <a:solidFill>
            <a:srgbClr val="4F917E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55309" name="Freeform 13"/>
          <p:cNvSpPr>
            <a:spLocks noChangeArrowheads="1"/>
          </p:cNvSpPr>
          <p:nvPr/>
        </p:nvSpPr>
        <p:spPr bwMode="auto">
          <a:xfrm>
            <a:off x="5638800" y="4572000"/>
            <a:ext cx="152400" cy="152400"/>
          </a:xfrm>
          <a:custGeom>
            <a:avLst/>
            <a:gdLst/>
            <a:ahLst/>
            <a:cxnLst>
              <a:cxn ang="0">
                <a:pos x="106" y="0"/>
              </a:cxn>
              <a:cxn ang="0">
                <a:pos x="93" y="0"/>
              </a:cxn>
              <a:cxn ang="0">
                <a:pos x="80" y="13"/>
              </a:cxn>
              <a:cxn ang="0">
                <a:pos x="53" y="13"/>
              </a:cxn>
              <a:cxn ang="0">
                <a:pos x="40" y="26"/>
              </a:cxn>
              <a:cxn ang="0">
                <a:pos x="26" y="40"/>
              </a:cxn>
              <a:cxn ang="0">
                <a:pos x="13" y="53"/>
              </a:cxn>
              <a:cxn ang="0">
                <a:pos x="13" y="80"/>
              </a:cxn>
              <a:cxn ang="0">
                <a:pos x="0" y="93"/>
              </a:cxn>
              <a:cxn ang="0">
                <a:pos x="0" y="106"/>
              </a:cxn>
              <a:cxn ang="0">
                <a:pos x="0" y="133"/>
              </a:cxn>
              <a:cxn ang="0">
                <a:pos x="0" y="146"/>
              </a:cxn>
              <a:cxn ang="0">
                <a:pos x="13" y="160"/>
              </a:cxn>
              <a:cxn ang="0">
                <a:pos x="13" y="186"/>
              </a:cxn>
              <a:cxn ang="0">
                <a:pos x="26" y="200"/>
              </a:cxn>
              <a:cxn ang="0">
                <a:pos x="40" y="213"/>
              </a:cxn>
              <a:cxn ang="0">
                <a:pos x="53" y="226"/>
              </a:cxn>
              <a:cxn ang="0">
                <a:pos x="80" y="226"/>
              </a:cxn>
              <a:cxn ang="0">
                <a:pos x="93" y="240"/>
              </a:cxn>
              <a:cxn ang="0">
                <a:pos x="106" y="240"/>
              </a:cxn>
              <a:cxn ang="0">
                <a:pos x="133" y="240"/>
              </a:cxn>
              <a:cxn ang="0">
                <a:pos x="146" y="240"/>
              </a:cxn>
              <a:cxn ang="0">
                <a:pos x="160" y="226"/>
              </a:cxn>
              <a:cxn ang="0">
                <a:pos x="186" y="226"/>
              </a:cxn>
              <a:cxn ang="0">
                <a:pos x="200" y="213"/>
              </a:cxn>
              <a:cxn ang="0">
                <a:pos x="213" y="200"/>
              </a:cxn>
              <a:cxn ang="0">
                <a:pos x="226" y="186"/>
              </a:cxn>
              <a:cxn ang="0">
                <a:pos x="226" y="160"/>
              </a:cxn>
              <a:cxn ang="0">
                <a:pos x="240" y="146"/>
              </a:cxn>
              <a:cxn ang="0">
                <a:pos x="240" y="133"/>
              </a:cxn>
              <a:cxn ang="0">
                <a:pos x="240" y="106"/>
              </a:cxn>
              <a:cxn ang="0">
                <a:pos x="240" y="93"/>
              </a:cxn>
              <a:cxn ang="0">
                <a:pos x="226" y="80"/>
              </a:cxn>
              <a:cxn ang="0">
                <a:pos x="226" y="53"/>
              </a:cxn>
              <a:cxn ang="0">
                <a:pos x="213" y="40"/>
              </a:cxn>
              <a:cxn ang="0">
                <a:pos x="200" y="26"/>
              </a:cxn>
              <a:cxn ang="0">
                <a:pos x="186" y="13"/>
              </a:cxn>
              <a:cxn ang="0">
                <a:pos x="160" y="13"/>
              </a:cxn>
              <a:cxn ang="0">
                <a:pos x="146" y="0"/>
              </a:cxn>
              <a:cxn ang="0">
                <a:pos x="133" y="0"/>
              </a:cxn>
            </a:cxnLst>
            <a:rect l="0" t="0" r="r" b="b"/>
            <a:pathLst>
              <a:path w="240" h="240">
                <a:moveTo>
                  <a:pt x="120" y="0"/>
                </a:moveTo>
                <a:lnTo>
                  <a:pt x="106" y="0"/>
                </a:lnTo>
                <a:lnTo>
                  <a:pt x="106" y="0"/>
                </a:lnTo>
                <a:lnTo>
                  <a:pt x="93" y="0"/>
                </a:lnTo>
                <a:lnTo>
                  <a:pt x="80" y="0"/>
                </a:lnTo>
                <a:lnTo>
                  <a:pt x="80" y="13"/>
                </a:lnTo>
                <a:lnTo>
                  <a:pt x="66" y="13"/>
                </a:lnTo>
                <a:lnTo>
                  <a:pt x="53" y="13"/>
                </a:lnTo>
                <a:lnTo>
                  <a:pt x="53" y="26"/>
                </a:lnTo>
                <a:lnTo>
                  <a:pt x="40" y="26"/>
                </a:lnTo>
                <a:lnTo>
                  <a:pt x="40" y="40"/>
                </a:lnTo>
                <a:lnTo>
                  <a:pt x="26" y="40"/>
                </a:lnTo>
                <a:lnTo>
                  <a:pt x="26" y="53"/>
                </a:lnTo>
                <a:lnTo>
                  <a:pt x="13" y="53"/>
                </a:lnTo>
                <a:lnTo>
                  <a:pt x="13" y="66"/>
                </a:lnTo>
                <a:lnTo>
                  <a:pt x="13" y="80"/>
                </a:lnTo>
                <a:lnTo>
                  <a:pt x="0" y="80"/>
                </a:lnTo>
                <a:lnTo>
                  <a:pt x="0" y="93"/>
                </a:lnTo>
                <a:lnTo>
                  <a:pt x="0" y="106"/>
                </a:lnTo>
                <a:lnTo>
                  <a:pt x="0" y="106"/>
                </a:lnTo>
                <a:lnTo>
                  <a:pt x="0" y="120"/>
                </a:lnTo>
                <a:lnTo>
                  <a:pt x="0" y="133"/>
                </a:lnTo>
                <a:lnTo>
                  <a:pt x="0" y="133"/>
                </a:lnTo>
                <a:lnTo>
                  <a:pt x="0" y="146"/>
                </a:lnTo>
                <a:lnTo>
                  <a:pt x="0" y="160"/>
                </a:lnTo>
                <a:lnTo>
                  <a:pt x="13" y="160"/>
                </a:lnTo>
                <a:lnTo>
                  <a:pt x="13" y="173"/>
                </a:lnTo>
                <a:lnTo>
                  <a:pt x="13" y="186"/>
                </a:lnTo>
                <a:lnTo>
                  <a:pt x="26" y="186"/>
                </a:lnTo>
                <a:lnTo>
                  <a:pt x="26" y="200"/>
                </a:lnTo>
                <a:lnTo>
                  <a:pt x="40" y="200"/>
                </a:lnTo>
                <a:lnTo>
                  <a:pt x="40" y="213"/>
                </a:lnTo>
                <a:lnTo>
                  <a:pt x="53" y="213"/>
                </a:lnTo>
                <a:lnTo>
                  <a:pt x="53" y="226"/>
                </a:lnTo>
                <a:lnTo>
                  <a:pt x="66" y="226"/>
                </a:lnTo>
                <a:lnTo>
                  <a:pt x="80" y="226"/>
                </a:lnTo>
                <a:lnTo>
                  <a:pt x="80" y="240"/>
                </a:lnTo>
                <a:lnTo>
                  <a:pt x="93" y="240"/>
                </a:lnTo>
                <a:lnTo>
                  <a:pt x="106" y="240"/>
                </a:lnTo>
                <a:lnTo>
                  <a:pt x="106" y="240"/>
                </a:lnTo>
                <a:lnTo>
                  <a:pt x="120" y="240"/>
                </a:lnTo>
                <a:lnTo>
                  <a:pt x="133" y="240"/>
                </a:lnTo>
                <a:lnTo>
                  <a:pt x="133" y="240"/>
                </a:lnTo>
                <a:lnTo>
                  <a:pt x="146" y="240"/>
                </a:lnTo>
                <a:lnTo>
                  <a:pt x="160" y="240"/>
                </a:lnTo>
                <a:lnTo>
                  <a:pt x="160" y="226"/>
                </a:lnTo>
                <a:lnTo>
                  <a:pt x="173" y="226"/>
                </a:lnTo>
                <a:lnTo>
                  <a:pt x="186" y="226"/>
                </a:lnTo>
                <a:lnTo>
                  <a:pt x="186" y="213"/>
                </a:lnTo>
                <a:lnTo>
                  <a:pt x="200" y="213"/>
                </a:lnTo>
                <a:lnTo>
                  <a:pt x="200" y="200"/>
                </a:lnTo>
                <a:lnTo>
                  <a:pt x="213" y="200"/>
                </a:lnTo>
                <a:lnTo>
                  <a:pt x="213" y="186"/>
                </a:lnTo>
                <a:lnTo>
                  <a:pt x="226" y="186"/>
                </a:lnTo>
                <a:lnTo>
                  <a:pt x="226" y="173"/>
                </a:lnTo>
                <a:lnTo>
                  <a:pt x="226" y="160"/>
                </a:lnTo>
                <a:lnTo>
                  <a:pt x="240" y="160"/>
                </a:lnTo>
                <a:lnTo>
                  <a:pt x="240" y="146"/>
                </a:lnTo>
                <a:lnTo>
                  <a:pt x="240" y="133"/>
                </a:lnTo>
                <a:lnTo>
                  <a:pt x="240" y="133"/>
                </a:lnTo>
                <a:lnTo>
                  <a:pt x="240" y="120"/>
                </a:lnTo>
                <a:lnTo>
                  <a:pt x="240" y="106"/>
                </a:lnTo>
                <a:lnTo>
                  <a:pt x="240" y="106"/>
                </a:lnTo>
                <a:lnTo>
                  <a:pt x="240" y="93"/>
                </a:lnTo>
                <a:lnTo>
                  <a:pt x="240" y="80"/>
                </a:lnTo>
                <a:lnTo>
                  <a:pt x="226" y="80"/>
                </a:lnTo>
                <a:lnTo>
                  <a:pt x="226" y="66"/>
                </a:lnTo>
                <a:lnTo>
                  <a:pt x="226" y="53"/>
                </a:lnTo>
                <a:lnTo>
                  <a:pt x="213" y="53"/>
                </a:lnTo>
                <a:lnTo>
                  <a:pt x="213" y="40"/>
                </a:lnTo>
                <a:lnTo>
                  <a:pt x="200" y="40"/>
                </a:lnTo>
                <a:lnTo>
                  <a:pt x="200" y="26"/>
                </a:lnTo>
                <a:lnTo>
                  <a:pt x="186" y="26"/>
                </a:lnTo>
                <a:lnTo>
                  <a:pt x="186" y="13"/>
                </a:lnTo>
                <a:lnTo>
                  <a:pt x="173" y="13"/>
                </a:lnTo>
                <a:lnTo>
                  <a:pt x="160" y="13"/>
                </a:lnTo>
                <a:lnTo>
                  <a:pt x="160" y="0"/>
                </a:lnTo>
                <a:lnTo>
                  <a:pt x="146" y="0"/>
                </a:lnTo>
                <a:lnTo>
                  <a:pt x="133" y="0"/>
                </a:lnTo>
                <a:lnTo>
                  <a:pt x="133" y="0"/>
                </a:lnTo>
                <a:lnTo>
                  <a:pt x="120" y="0"/>
                </a:lnTo>
                <a:close/>
              </a:path>
            </a:pathLst>
          </a:custGeom>
          <a:solidFill>
            <a:srgbClr val="4F917E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55310" name="Freeform 14"/>
          <p:cNvSpPr>
            <a:spLocks noChangeArrowheads="1"/>
          </p:cNvSpPr>
          <p:nvPr/>
        </p:nvSpPr>
        <p:spPr bwMode="auto">
          <a:xfrm>
            <a:off x="4953000" y="4267200"/>
            <a:ext cx="152400" cy="1524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40"/>
              </a:cxn>
              <a:cxn ang="0">
                <a:pos x="240" y="240"/>
              </a:cxn>
              <a:cxn ang="0">
                <a:pos x="240" y="0"/>
              </a:cxn>
              <a:cxn ang="0">
                <a:pos x="0" y="0"/>
              </a:cxn>
            </a:cxnLst>
            <a:rect l="0" t="0" r="r" b="b"/>
            <a:pathLst>
              <a:path w="240" h="240">
                <a:moveTo>
                  <a:pt x="0" y="0"/>
                </a:moveTo>
                <a:lnTo>
                  <a:pt x="0" y="240"/>
                </a:lnTo>
                <a:lnTo>
                  <a:pt x="240" y="240"/>
                </a:lnTo>
                <a:lnTo>
                  <a:pt x="240" y="0"/>
                </a:lnTo>
                <a:lnTo>
                  <a:pt x="0" y="0"/>
                </a:lnTo>
                <a:close/>
              </a:path>
            </a:pathLst>
          </a:custGeom>
          <a:solidFill>
            <a:srgbClr val="80008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55311" name="Freeform 15"/>
          <p:cNvSpPr>
            <a:spLocks noChangeArrowheads="1"/>
          </p:cNvSpPr>
          <p:nvPr/>
        </p:nvSpPr>
        <p:spPr bwMode="auto">
          <a:xfrm>
            <a:off x="5715000" y="4267200"/>
            <a:ext cx="152400" cy="1524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40"/>
              </a:cxn>
              <a:cxn ang="0">
                <a:pos x="240" y="240"/>
              </a:cxn>
              <a:cxn ang="0">
                <a:pos x="240" y="0"/>
              </a:cxn>
              <a:cxn ang="0">
                <a:pos x="0" y="0"/>
              </a:cxn>
            </a:cxnLst>
            <a:rect l="0" t="0" r="r" b="b"/>
            <a:pathLst>
              <a:path w="240" h="240">
                <a:moveTo>
                  <a:pt x="0" y="0"/>
                </a:moveTo>
                <a:lnTo>
                  <a:pt x="0" y="240"/>
                </a:lnTo>
                <a:lnTo>
                  <a:pt x="240" y="240"/>
                </a:lnTo>
                <a:lnTo>
                  <a:pt x="240" y="0"/>
                </a:lnTo>
                <a:lnTo>
                  <a:pt x="0" y="0"/>
                </a:lnTo>
                <a:close/>
              </a:path>
            </a:pathLst>
          </a:custGeom>
          <a:solidFill>
            <a:srgbClr val="80008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55312" name="Freeform 16"/>
          <p:cNvSpPr>
            <a:spLocks noChangeArrowheads="1"/>
          </p:cNvSpPr>
          <p:nvPr/>
        </p:nvSpPr>
        <p:spPr bwMode="auto">
          <a:xfrm>
            <a:off x="4953000" y="4953000"/>
            <a:ext cx="152400" cy="152400"/>
          </a:xfrm>
          <a:custGeom>
            <a:avLst/>
            <a:gdLst/>
            <a:ahLst/>
            <a:cxnLst>
              <a:cxn ang="0">
                <a:pos x="120" y="0"/>
              </a:cxn>
              <a:cxn ang="0">
                <a:pos x="0" y="240"/>
              </a:cxn>
              <a:cxn ang="0">
                <a:pos x="240" y="240"/>
              </a:cxn>
              <a:cxn ang="0">
                <a:pos x="120" y="0"/>
              </a:cxn>
            </a:cxnLst>
            <a:rect l="0" t="0" r="r" b="b"/>
            <a:pathLst>
              <a:path w="240" h="240">
                <a:moveTo>
                  <a:pt x="120" y="0"/>
                </a:moveTo>
                <a:lnTo>
                  <a:pt x="0" y="240"/>
                </a:lnTo>
                <a:lnTo>
                  <a:pt x="240" y="240"/>
                </a:lnTo>
                <a:lnTo>
                  <a:pt x="120" y="0"/>
                </a:lnTo>
                <a:close/>
              </a:path>
            </a:pathLst>
          </a:custGeom>
          <a:solidFill>
            <a:srgbClr val="CC99FF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55313" name="AutoShape 17"/>
          <p:cNvSpPr>
            <a:spLocks noChangeArrowheads="1"/>
          </p:cNvSpPr>
          <p:nvPr/>
        </p:nvSpPr>
        <p:spPr bwMode="auto">
          <a:xfrm>
            <a:off x="6019800" y="4648200"/>
            <a:ext cx="381000" cy="152400"/>
          </a:xfrm>
          <a:prstGeom prst="rightArrow">
            <a:avLst>
              <a:gd name="adj1" fmla="val 50000"/>
              <a:gd name="adj2" fmla="val 62500"/>
            </a:avLst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55314" name="AutoShape 18"/>
          <p:cNvSpPr>
            <a:spLocks noChangeArrowheads="1"/>
          </p:cNvSpPr>
          <p:nvPr/>
        </p:nvSpPr>
        <p:spPr bwMode="auto">
          <a:xfrm>
            <a:off x="8458201" y="4648200"/>
            <a:ext cx="442913" cy="152400"/>
          </a:xfrm>
          <a:prstGeom prst="rightArrow">
            <a:avLst>
              <a:gd name="adj1" fmla="val 50000"/>
              <a:gd name="adj2" fmla="val 72656"/>
            </a:avLst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55316" name="Freeform 20"/>
          <p:cNvSpPr>
            <a:spLocks noChangeArrowheads="1"/>
          </p:cNvSpPr>
          <p:nvPr/>
        </p:nvSpPr>
        <p:spPr bwMode="auto">
          <a:xfrm>
            <a:off x="9829800" y="4343400"/>
            <a:ext cx="152400" cy="152400"/>
          </a:xfrm>
          <a:custGeom>
            <a:avLst/>
            <a:gdLst/>
            <a:ahLst/>
            <a:cxnLst>
              <a:cxn ang="0">
                <a:pos x="120" y="0"/>
              </a:cxn>
              <a:cxn ang="0">
                <a:pos x="0" y="240"/>
              </a:cxn>
              <a:cxn ang="0">
                <a:pos x="240" y="240"/>
              </a:cxn>
              <a:cxn ang="0">
                <a:pos x="120" y="0"/>
              </a:cxn>
            </a:cxnLst>
            <a:rect l="0" t="0" r="r" b="b"/>
            <a:pathLst>
              <a:path w="240" h="240">
                <a:moveTo>
                  <a:pt x="120" y="0"/>
                </a:moveTo>
                <a:lnTo>
                  <a:pt x="0" y="240"/>
                </a:lnTo>
                <a:lnTo>
                  <a:pt x="240" y="240"/>
                </a:lnTo>
                <a:lnTo>
                  <a:pt x="120" y="0"/>
                </a:lnTo>
                <a:close/>
              </a:path>
            </a:pathLst>
          </a:custGeom>
          <a:solidFill>
            <a:srgbClr val="CC99FF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55317" name="Freeform 21"/>
          <p:cNvSpPr>
            <a:spLocks noChangeArrowheads="1"/>
          </p:cNvSpPr>
          <p:nvPr/>
        </p:nvSpPr>
        <p:spPr bwMode="auto">
          <a:xfrm>
            <a:off x="6934200" y="4648200"/>
            <a:ext cx="152400" cy="152400"/>
          </a:xfrm>
          <a:custGeom>
            <a:avLst/>
            <a:gdLst/>
            <a:ahLst/>
            <a:cxnLst>
              <a:cxn ang="0">
                <a:pos x="120" y="0"/>
              </a:cxn>
              <a:cxn ang="0">
                <a:pos x="0" y="240"/>
              </a:cxn>
              <a:cxn ang="0">
                <a:pos x="240" y="240"/>
              </a:cxn>
              <a:cxn ang="0">
                <a:pos x="120" y="0"/>
              </a:cxn>
            </a:cxnLst>
            <a:rect l="0" t="0" r="r" b="b"/>
            <a:pathLst>
              <a:path w="240" h="240">
                <a:moveTo>
                  <a:pt x="120" y="0"/>
                </a:moveTo>
                <a:lnTo>
                  <a:pt x="0" y="240"/>
                </a:lnTo>
                <a:lnTo>
                  <a:pt x="240" y="240"/>
                </a:lnTo>
                <a:lnTo>
                  <a:pt x="120" y="0"/>
                </a:lnTo>
                <a:close/>
              </a:path>
            </a:pathLst>
          </a:custGeom>
          <a:solidFill>
            <a:srgbClr val="CC99FF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55318" name="Freeform 22"/>
          <p:cNvSpPr>
            <a:spLocks noChangeArrowheads="1"/>
          </p:cNvSpPr>
          <p:nvPr/>
        </p:nvSpPr>
        <p:spPr bwMode="auto">
          <a:xfrm>
            <a:off x="6705600" y="4648200"/>
            <a:ext cx="152400" cy="152400"/>
          </a:xfrm>
          <a:custGeom>
            <a:avLst/>
            <a:gdLst/>
            <a:ahLst/>
            <a:cxnLst>
              <a:cxn ang="0">
                <a:pos x="120" y="0"/>
              </a:cxn>
              <a:cxn ang="0">
                <a:pos x="0" y="240"/>
              </a:cxn>
              <a:cxn ang="0">
                <a:pos x="240" y="240"/>
              </a:cxn>
              <a:cxn ang="0">
                <a:pos x="120" y="0"/>
              </a:cxn>
            </a:cxnLst>
            <a:rect l="0" t="0" r="r" b="b"/>
            <a:pathLst>
              <a:path w="240" h="240">
                <a:moveTo>
                  <a:pt x="120" y="0"/>
                </a:moveTo>
                <a:lnTo>
                  <a:pt x="0" y="240"/>
                </a:lnTo>
                <a:lnTo>
                  <a:pt x="240" y="240"/>
                </a:lnTo>
                <a:lnTo>
                  <a:pt x="120" y="0"/>
                </a:lnTo>
                <a:close/>
              </a:path>
            </a:pathLst>
          </a:custGeom>
          <a:solidFill>
            <a:srgbClr val="CC99FF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55319" name="Freeform 23"/>
          <p:cNvSpPr>
            <a:spLocks noChangeArrowheads="1"/>
          </p:cNvSpPr>
          <p:nvPr/>
        </p:nvSpPr>
        <p:spPr bwMode="auto">
          <a:xfrm>
            <a:off x="6477000" y="4648200"/>
            <a:ext cx="152400" cy="152400"/>
          </a:xfrm>
          <a:custGeom>
            <a:avLst/>
            <a:gdLst/>
            <a:ahLst/>
            <a:cxnLst>
              <a:cxn ang="0">
                <a:pos x="120" y="0"/>
              </a:cxn>
              <a:cxn ang="0">
                <a:pos x="0" y="240"/>
              </a:cxn>
              <a:cxn ang="0">
                <a:pos x="240" y="240"/>
              </a:cxn>
              <a:cxn ang="0">
                <a:pos x="120" y="0"/>
              </a:cxn>
            </a:cxnLst>
            <a:rect l="0" t="0" r="r" b="b"/>
            <a:pathLst>
              <a:path w="240" h="240">
                <a:moveTo>
                  <a:pt x="120" y="0"/>
                </a:moveTo>
                <a:lnTo>
                  <a:pt x="0" y="240"/>
                </a:lnTo>
                <a:lnTo>
                  <a:pt x="240" y="240"/>
                </a:lnTo>
                <a:lnTo>
                  <a:pt x="120" y="0"/>
                </a:lnTo>
                <a:close/>
              </a:path>
            </a:pathLst>
          </a:custGeom>
          <a:solidFill>
            <a:srgbClr val="CC99FF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55320" name="Freeform 24"/>
          <p:cNvSpPr>
            <a:spLocks noChangeArrowheads="1"/>
          </p:cNvSpPr>
          <p:nvPr/>
        </p:nvSpPr>
        <p:spPr bwMode="auto">
          <a:xfrm>
            <a:off x="9525000" y="4191000"/>
            <a:ext cx="152400" cy="1524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40"/>
              </a:cxn>
              <a:cxn ang="0">
                <a:pos x="240" y="240"/>
              </a:cxn>
              <a:cxn ang="0">
                <a:pos x="240" y="0"/>
              </a:cxn>
              <a:cxn ang="0">
                <a:pos x="0" y="0"/>
              </a:cxn>
            </a:cxnLst>
            <a:rect l="0" t="0" r="r" b="b"/>
            <a:pathLst>
              <a:path w="240" h="240">
                <a:moveTo>
                  <a:pt x="0" y="0"/>
                </a:moveTo>
                <a:lnTo>
                  <a:pt x="0" y="240"/>
                </a:lnTo>
                <a:lnTo>
                  <a:pt x="240" y="240"/>
                </a:lnTo>
                <a:lnTo>
                  <a:pt x="240" y="0"/>
                </a:lnTo>
                <a:lnTo>
                  <a:pt x="0" y="0"/>
                </a:lnTo>
                <a:close/>
              </a:path>
            </a:pathLst>
          </a:custGeom>
          <a:solidFill>
            <a:srgbClr val="80008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55321" name="Freeform 25"/>
          <p:cNvSpPr>
            <a:spLocks noChangeArrowheads="1"/>
          </p:cNvSpPr>
          <p:nvPr/>
        </p:nvSpPr>
        <p:spPr bwMode="auto">
          <a:xfrm>
            <a:off x="7620000" y="4648200"/>
            <a:ext cx="152400" cy="1524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40"/>
              </a:cxn>
              <a:cxn ang="0">
                <a:pos x="240" y="240"/>
              </a:cxn>
              <a:cxn ang="0">
                <a:pos x="240" y="0"/>
              </a:cxn>
              <a:cxn ang="0">
                <a:pos x="0" y="0"/>
              </a:cxn>
            </a:cxnLst>
            <a:rect l="0" t="0" r="r" b="b"/>
            <a:pathLst>
              <a:path w="240" h="240">
                <a:moveTo>
                  <a:pt x="0" y="0"/>
                </a:moveTo>
                <a:lnTo>
                  <a:pt x="0" y="240"/>
                </a:lnTo>
                <a:lnTo>
                  <a:pt x="240" y="240"/>
                </a:lnTo>
                <a:lnTo>
                  <a:pt x="240" y="0"/>
                </a:lnTo>
                <a:lnTo>
                  <a:pt x="0" y="0"/>
                </a:lnTo>
                <a:close/>
              </a:path>
            </a:pathLst>
          </a:custGeom>
          <a:solidFill>
            <a:srgbClr val="80008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55322" name="Freeform 26"/>
          <p:cNvSpPr>
            <a:spLocks noChangeArrowheads="1"/>
          </p:cNvSpPr>
          <p:nvPr/>
        </p:nvSpPr>
        <p:spPr bwMode="auto">
          <a:xfrm>
            <a:off x="7391400" y="4648200"/>
            <a:ext cx="152400" cy="1524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40"/>
              </a:cxn>
              <a:cxn ang="0">
                <a:pos x="240" y="240"/>
              </a:cxn>
              <a:cxn ang="0">
                <a:pos x="240" y="0"/>
              </a:cxn>
              <a:cxn ang="0">
                <a:pos x="0" y="0"/>
              </a:cxn>
            </a:cxnLst>
            <a:rect l="0" t="0" r="r" b="b"/>
            <a:pathLst>
              <a:path w="240" h="240">
                <a:moveTo>
                  <a:pt x="0" y="0"/>
                </a:moveTo>
                <a:lnTo>
                  <a:pt x="0" y="240"/>
                </a:lnTo>
                <a:lnTo>
                  <a:pt x="240" y="240"/>
                </a:lnTo>
                <a:lnTo>
                  <a:pt x="240" y="0"/>
                </a:lnTo>
                <a:lnTo>
                  <a:pt x="0" y="0"/>
                </a:lnTo>
                <a:close/>
              </a:path>
            </a:pathLst>
          </a:custGeom>
          <a:solidFill>
            <a:srgbClr val="80008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55323" name="Freeform 27"/>
          <p:cNvSpPr>
            <a:spLocks noChangeArrowheads="1"/>
          </p:cNvSpPr>
          <p:nvPr/>
        </p:nvSpPr>
        <p:spPr bwMode="auto">
          <a:xfrm>
            <a:off x="7162800" y="4648200"/>
            <a:ext cx="152400" cy="1524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40"/>
              </a:cxn>
              <a:cxn ang="0">
                <a:pos x="240" y="240"/>
              </a:cxn>
              <a:cxn ang="0">
                <a:pos x="240" y="0"/>
              </a:cxn>
              <a:cxn ang="0">
                <a:pos x="0" y="0"/>
              </a:cxn>
            </a:cxnLst>
            <a:rect l="0" t="0" r="r" b="b"/>
            <a:pathLst>
              <a:path w="240" h="240">
                <a:moveTo>
                  <a:pt x="0" y="0"/>
                </a:moveTo>
                <a:lnTo>
                  <a:pt x="0" y="240"/>
                </a:lnTo>
                <a:lnTo>
                  <a:pt x="240" y="240"/>
                </a:lnTo>
                <a:lnTo>
                  <a:pt x="240" y="0"/>
                </a:lnTo>
                <a:lnTo>
                  <a:pt x="0" y="0"/>
                </a:lnTo>
                <a:close/>
              </a:path>
            </a:pathLst>
          </a:custGeom>
          <a:solidFill>
            <a:srgbClr val="80008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55324" name="Freeform 28"/>
          <p:cNvSpPr>
            <a:spLocks noChangeArrowheads="1"/>
          </p:cNvSpPr>
          <p:nvPr/>
        </p:nvSpPr>
        <p:spPr bwMode="auto">
          <a:xfrm>
            <a:off x="8305800" y="4648200"/>
            <a:ext cx="152400" cy="152400"/>
          </a:xfrm>
          <a:custGeom>
            <a:avLst/>
            <a:gdLst/>
            <a:ahLst/>
            <a:cxnLst>
              <a:cxn ang="0">
                <a:pos x="106" y="0"/>
              </a:cxn>
              <a:cxn ang="0">
                <a:pos x="93" y="0"/>
              </a:cxn>
              <a:cxn ang="0">
                <a:pos x="80" y="13"/>
              </a:cxn>
              <a:cxn ang="0">
                <a:pos x="53" y="13"/>
              </a:cxn>
              <a:cxn ang="0">
                <a:pos x="40" y="26"/>
              </a:cxn>
              <a:cxn ang="0">
                <a:pos x="26" y="40"/>
              </a:cxn>
              <a:cxn ang="0">
                <a:pos x="13" y="53"/>
              </a:cxn>
              <a:cxn ang="0">
                <a:pos x="13" y="80"/>
              </a:cxn>
              <a:cxn ang="0">
                <a:pos x="0" y="93"/>
              </a:cxn>
              <a:cxn ang="0">
                <a:pos x="0" y="106"/>
              </a:cxn>
              <a:cxn ang="0">
                <a:pos x="0" y="133"/>
              </a:cxn>
              <a:cxn ang="0">
                <a:pos x="0" y="146"/>
              </a:cxn>
              <a:cxn ang="0">
                <a:pos x="13" y="160"/>
              </a:cxn>
              <a:cxn ang="0">
                <a:pos x="13" y="186"/>
              </a:cxn>
              <a:cxn ang="0">
                <a:pos x="26" y="200"/>
              </a:cxn>
              <a:cxn ang="0">
                <a:pos x="40" y="213"/>
              </a:cxn>
              <a:cxn ang="0">
                <a:pos x="53" y="226"/>
              </a:cxn>
              <a:cxn ang="0">
                <a:pos x="80" y="226"/>
              </a:cxn>
              <a:cxn ang="0">
                <a:pos x="93" y="240"/>
              </a:cxn>
              <a:cxn ang="0">
                <a:pos x="106" y="240"/>
              </a:cxn>
              <a:cxn ang="0">
                <a:pos x="133" y="240"/>
              </a:cxn>
              <a:cxn ang="0">
                <a:pos x="146" y="240"/>
              </a:cxn>
              <a:cxn ang="0">
                <a:pos x="160" y="226"/>
              </a:cxn>
              <a:cxn ang="0">
                <a:pos x="186" y="226"/>
              </a:cxn>
              <a:cxn ang="0">
                <a:pos x="200" y="213"/>
              </a:cxn>
              <a:cxn ang="0">
                <a:pos x="213" y="200"/>
              </a:cxn>
              <a:cxn ang="0">
                <a:pos x="226" y="186"/>
              </a:cxn>
              <a:cxn ang="0">
                <a:pos x="226" y="160"/>
              </a:cxn>
              <a:cxn ang="0">
                <a:pos x="240" y="146"/>
              </a:cxn>
              <a:cxn ang="0">
                <a:pos x="240" y="133"/>
              </a:cxn>
              <a:cxn ang="0">
                <a:pos x="240" y="106"/>
              </a:cxn>
              <a:cxn ang="0">
                <a:pos x="240" y="93"/>
              </a:cxn>
              <a:cxn ang="0">
                <a:pos x="226" y="80"/>
              </a:cxn>
              <a:cxn ang="0">
                <a:pos x="226" y="53"/>
              </a:cxn>
              <a:cxn ang="0">
                <a:pos x="213" y="40"/>
              </a:cxn>
              <a:cxn ang="0">
                <a:pos x="200" y="26"/>
              </a:cxn>
              <a:cxn ang="0">
                <a:pos x="186" y="13"/>
              </a:cxn>
              <a:cxn ang="0">
                <a:pos x="160" y="13"/>
              </a:cxn>
              <a:cxn ang="0">
                <a:pos x="146" y="0"/>
              </a:cxn>
              <a:cxn ang="0">
                <a:pos x="133" y="0"/>
              </a:cxn>
            </a:cxnLst>
            <a:rect l="0" t="0" r="r" b="b"/>
            <a:pathLst>
              <a:path w="240" h="240">
                <a:moveTo>
                  <a:pt x="120" y="0"/>
                </a:moveTo>
                <a:lnTo>
                  <a:pt x="106" y="0"/>
                </a:lnTo>
                <a:lnTo>
                  <a:pt x="106" y="0"/>
                </a:lnTo>
                <a:lnTo>
                  <a:pt x="93" y="0"/>
                </a:lnTo>
                <a:lnTo>
                  <a:pt x="80" y="0"/>
                </a:lnTo>
                <a:lnTo>
                  <a:pt x="80" y="13"/>
                </a:lnTo>
                <a:lnTo>
                  <a:pt x="66" y="13"/>
                </a:lnTo>
                <a:lnTo>
                  <a:pt x="53" y="13"/>
                </a:lnTo>
                <a:lnTo>
                  <a:pt x="53" y="26"/>
                </a:lnTo>
                <a:lnTo>
                  <a:pt x="40" y="26"/>
                </a:lnTo>
                <a:lnTo>
                  <a:pt x="40" y="40"/>
                </a:lnTo>
                <a:lnTo>
                  <a:pt x="26" y="40"/>
                </a:lnTo>
                <a:lnTo>
                  <a:pt x="26" y="53"/>
                </a:lnTo>
                <a:lnTo>
                  <a:pt x="13" y="53"/>
                </a:lnTo>
                <a:lnTo>
                  <a:pt x="13" y="66"/>
                </a:lnTo>
                <a:lnTo>
                  <a:pt x="13" y="80"/>
                </a:lnTo>
                <a:lnTo>
                  <a:pt x="0" y="80"/>
                </a:lnTo>
                <a:lnTo>
                  <a:pt x="0" y="93"/>
                </a:lnTo>
                <a:lnTo>
                  <a:pt x="0" y="106"/>
                </a:lnTo>
                <a:lnTo>
                  <a:pt x="0" y="106"/>
                </a:lnTo>
                <a:lnTo>
                  <a:pt x="0" y="120"/>
                </a:lnTo>
                <a:lnTo>
                  <a:pt x="0" y="133"/>
                </a:lnTo>
                <a:lnTo>
                  <a:pt x="0" y="133"/>
                </a:lnTo>
                <a:lnTo>
                  <a:pt x="0" y="146"/>
                </a:lnTo>
                <a:lnTo>
                  <a:pt x="0" y="160"/>
                </a:lnTo>
                <a:lnTo>
                  <a:pt x="13" y="160"/>
                </a:lnTo>
                <a:lnTo>
                  <a:pt x="13" y="173"/>
                </a:lnTo>
                <a:lnTo>
                  <a:pt x="13" y="186"/>
                </a:lnTo>
                <a:lnTo>
                  <a:pt x="26" y="186"/>
                </a:lnTo>
                <a:lnTo>
                  <a:pt x="26" y="200"/>
                </a:lnTo>
                <a:lnTo>
                  <a:pt x="40" y="200"/>
                </a:lnTo>
                <a:lnTo>
                  <a:pt x="40" y="213"/>
                </a:lnTo>
                <a:lnTo>
                  <a:pt x="53" y="213"/>
                </a:lnTo>
                <a:lnTo>
                  <a:pt x="53" y="226"/>
                </a:lnTo>
                <a:lnTo>
                  <a:pt x="66" y="226"/>
                </a:lnTo>
                <a:lnTo>
                  <a:pt x="80" y="226"/>
                </a:lnTo>
                <a:lnTo>
                  <a:pt x="80" y="240"/>
                </a:lnTo>
                <a:lnTo>
                  <a:pt x="93" y="240"/>
                </a:lnTo>
                <a:lnTo>
                  <a:pt x="106" y="240"/>
                </a:lnTo>
                <a:lnTo>
                  <a:pt x="106" y="240"/>
                </a:lnTo>
                <a:lnTo>
                  <a:pt x="120" y="240"/>
                </a:lnTo>
                <a:lnTo>
                  <a:pt x="133" y="240"/>
                </a:lnTo>
                <a:lnTo>
                  <a:pt x="133" y="240"/>
                </a:lnTo>
                <a:lnTo>
                  <a:pt x="146" y="240"/>
                </a:lnTo>
                <a:lnTo>
                  <a:pt x="160" y="240"/>
                </a:lnTo>
                <a:lnTo>
                  <a:pt x="160" y="226"/>
                </a:lnTo>
                <a:lnTo>
                  <a:pt x="173" y="226"/>
                </a:lnTo>
                <a:lnTo>
                  <a:pt x="186" y="226"/>
                </a:lnTo>
                <a:lnTo>
                  <a:pt x="186" y="213"/>
                </a:lnTo>
                <a:lnTo>
                  <a:pt x="200" y="213"/>
                </a:lnTo>
                <a:lnTo>
                  <a:pt x="200" y="200"/>
                </a:lnTo>
                <a:lnTo>
                  <a:pt x="213" y="200"/>
                </a:lnTo>
                <a:lnTo>
                  <a:pt x="213" y="186"/>
                </a:lnTo>
                <a:lnTo>
                  <a:pt x="226" y="186"/>
                </a:lnTo>
                <a:lnTo>
                  <a:pt x="226" y="173"/>
                </a:lnTo>
                <a:lnTo>
                  <a:pt x="226" y="160"/>
                </a:lnTo>
                <a:lnTo>
                  <a:pt x="240" y="160"/>
                </a:lnTo>
                <a:lnTo>
                  <a:pt x="240" y="146"/>
                </a:lnTo>
                <a:lnTo>
                  <a:pt x="240" y="133"/>
                </a:lnTo>
                <a:lnTo>
                  <a:pt x="240" y="133"/>
                </a:lnTo>
                <a:lnTo>
                  <a:pt x="240" y="120"/>
                </a:lnTo>
                <a:lnTo>
                  <a:pt x="240" y="106"/>
                </a:lnTo>
                <a:lnTo>
                  <a:pt x="240" y="106"/>
                </a:lnTo>
                <a:lnTo>
                  <a:pt x="240" y="93"/>
                </a:lnTo>
                <a:lnTo>
                  <a:pt x="240" y="80"/>
                </a:lnTo>
                <a:lnTo>
                  <a:pt x="226" y="80"/>
                </a:lnTo>
                <a:lnTo>
                  <a:pt x="226" y="66"/>
                </a:lnTo>
                <a:lnTo>
                  <a:pt x="226" y="53"/>
                </a:lnTo>
                <a:lnTo>
                  <a:pt x="213" y="53"/>
                </a:lnTo>
                <a:lnTo>
                  <a:pt x="213" y="40"/>
                </a:lnTo>
                <a:lnTo>
                  <a:pt x="200" y="40"/>
                </a:lnTo>
                <a:lnTo>
                  <a:pt x="200" y="26"/>
                </a:lnTo>
                <a:lnTo>
                  <a:pt x="186" y="26"/>
                </a:lnTo>
                <a:lnTo>
                  <a:pt x="186" y="13"/>
                </a:lnTo>
                <a:lnTo>
                  <a:pt x="173" y="13"/>
                </a:lnTo>
                <a:lnTo>
                  <a:pt x="160" y="13"/>
                </a:lnTo>
                <a:lnTo>
                  <a:pt x="160" y="0"/>
                </a:lnTo>
                <a:lnTo>
                  <a:pt x="146" y="0"/>
                </a:lnTo>
                <a:lnTo>
                  <a:pt x="133" y="0"/>
                </a:lnTo>
                <a:lnTo>
                  <a:pt x="133" y="0"/>
                </a:lnTo>
                <a:lnTo>
                  <a:pt x="120" y="0"/>
                </a:lnTo>
                <a:close/>
              </a:path>
            </a:pathLst>
          </a:custGeom>
          <a:solidFill>
            <a:srgbClr val="4F917E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55325" name="Freeform 29"/>
          <p:cNvSpPr>
            <a:spLocks noChangeArrowheads="1"/>
          </p:cNvSpPr>
          <p:nvPr/>
        </p:nvSpPr>
        <p:spPr bwMode="auto">
          <a:xfrm>
            <a:off x="9220200" y="4572000"/>
            <a:ext cx="152400" cy="152400"/>
          </a:xfrm>
          <a:custGeom>
            <a:avLst/>
            <a:gdLst/>
            <a:ahLst/>
            <a:cxnLst>
              <a:cxn ang="0">
                <a:pos x="106" y="0"/>
              </a:cxn>
              <a:cxn ang="0">
                <a:pos x="93" y="0"/>
              </a:cxn>
              <a:cxn ang="0">
                <a:pos x="80" y="13"/>
              </a:cxn>
              <a:cxn ang="0">
                <a:pos x="53" y="13"/>
              </a:cxn>
              <a:cxn ang="0">
                <a:pos x="40" y="26"/>
              </a:cxn>
              <a:cxn ang="0">
                <a:pos x="26" y="40"/>
              </a:cxn>
              <a:cxn ang="0">
                <a:pos x="13" y="53"/>
              </a:cxn>
              <a:cxn ang="0">
                <a:pos x="13" y="80"/>
              </a:cxn>
              <a:cxn ang="0">
                <a:pos x="0" y="93"/>
              </a:cxn>
              <a:cxn ang="0">
                <a:pos x="0" y="106"/>
              </a:cxn>
              <a:cxn ang="0">
                <a:pos x="0" y="133"/>
              </a:cxn>
              <a:cxn ang="0">
                <a:pos x="0" y="146"/>
              </a:cxn>
              <a:cxn ang="0">
                <a:pos x="13" y="160"/>
              </a:cxn>
              <a:cxn ang="0">
                <a:pos x="13" y="186"/>
              </a:cxn>
              <a:cxn ang="0">
                <a:pos x="26" y="200"/>
              </a:cxn>
              <a:cxn ang="0">
                <a:pos x="40" y="213"/>
              </a:cxn>
              <a:cxn ang="0">
                <a:pos x="53" y="226"/>
              </a:cxn>
              <a:cxn ang="0">
                <a:pos x="80" y="226"/>
              </a:cxn>
              <a:cxn ang="0">
                <a:pos x="93" y="240"/>
              </a:cxn>
              <a:cxn ang="0">
                <a:pos x="106" y="240"/>
              </a:cxn>
              <a:cxn ang="0">
                <a:pos x="133" y="240"/>
              </a:cxn>
              <a:cxn ang="0">
                <a:pos x="146" y="240"/>
              </a:cxn>
              <a:cxn ang="0">
                <a:pos x="160" y="226"/>
              </a:cxn>
              <a:cxn ang="0">
                <a:pos x="186" y="226"/>
              </a:cxn>
              <a:cxn ang="0">
                <a:pos x="200" y="213"/>
              </a:cxn>
              <a:cxn ang="0">
                <a:pos x="213" y="200"/>
              </a:cxn>
              <a:cxn ang="0">
                <a:pos x="226" y="186"/>
              </a:cxn>
              <a:cxn ang="0">
                <a:pos x="226" y="160"/>
              </a:cxn>
              <a:cxn ang="0">
                <a:pos x="240" y="146"/>
              </a:cxn>
              <a:cxn ang="0">
                <a:pos x="240" y="133"/>
              </a:cxn>
              <a:cxn ang="0">
                <a:pos x="240" y="106"/>
              </a:cxn>
              <a:cxn ang="0">
                <a:pos x="240" y="93"/>
              </a:cxn>
              <a:cxn ang="0">
                <a:pos x="226" y="80"/>
              </a:cxn>
              <a:cxn ang="0">
                <a:pos x="226" y="53"/>
              </a:cxn>
              <a:cxn ang="0">
                <a:pos x="213" y="40"/>
              </a:cxn>
              <a:cxn ang="0">
                <a:pos x="200" y="26"/>
              </a:cxn>
              <a:cxn ang="0">
                <a:pos x="186" y="13"/>
              </a:cxn>
              <a:cxn ang="0">
                <a:pos x="160" y="13"/>
              </a:cxn>
              <a:cxn ang="0">
                <a:pos x="146" y="0"/>
              </a:cxn>
              <a:cxn ang="0">
                <a:pos x="133" y="0"/>
              </a:cxn>
            </a:cxnLst>
            <a:rect l="0" t="0" r="r" b="b"/>
            <a:pathLst>
              <a:path w="240" h="240">
                <a:moveTo>
                  <a:pt x="120" y="0"/>
                </a:moveTo>
                <a:lnTo>
                  <a:pt x="106" y="0"/>
                </a:lnTo>
                <a:lnTo>
                  <a:pt x="106" y="0"/>
                </a:lnTo>
                <a:lnTo>
                  <a:pt x="93" y="0"/>
                </a:lnTo>
                <a:lnTo>
                  <a:pt x="80" y="0"/>
                </a:lnTo>
                <a:lnTo>
                  <a:pt x="80" y="13"/>
                </a:lnTo>
                <a:lnTo>
                  <a:pt x="66" y="13"/>
                </a:lnTo>
                <a:lnTo>
                  <a:pt x="53" y="13"/>
                </a:lnTo>
                <a:lnTo>
                  <a:pt x="53" y="26"/>
                </a:lnTo>
                <a:lnTo>
                  <a:pt x="40" y="26"/>
                </a:lnTo>
                <a:lnTo>
                  <a:pt x="40" y="40"/>
                </a:lnTo>
                <a:lnTo>
                  <a:pt x="26" y="40"/>
                </a:lnTo>
                <a:lnTo>
                  <a:pt x="26" y="53"/>
                </a:lnTo>
                <a:lnTo>
                  <a:pt x="13" y="53"/>
                </a:lnTo>
                <a:lnTo>
                  <a:pt x="13" y="66"/>
                </a:lnTo>
                <a:lnTo>
                  <a:pt x="13" y="80"/>
                </a:lnTo>
                <a:lnTo>
                  <a:pt x="0" y="80"/>
                </a:lnTo>
                <a:lnTo>
                  <a:pt x="0" y="93"/>
                </a:lnTo>
                <a:lnTo>
                  <a:pt x="0" y="106"/>
                </a:lnTo>
                <a:lnTo>
                  <a:pt x="0" y="106"/>
                </a:lnTo>
                <a:lnTo>
                  <a:pt x="0" y="120"/>
                </a:lnTo>
                <a:lnTo>
                  <a:pt x="0" y="133"/>
                </a:lnTo>
                <a:lnTo>
                  <a:pt x="0" y="133"/>
                </a:lnTo>
                <a:lnTo>
                  <a:pt x="0" y="146"/>
                </a:lnTo>
                <a:lnTo>
                  <a:pt x="0" y="160"/>
                </a:lnTo>
                <a:lnTo>
                  <a:pt x="13" y="160"/>
                </a:lnTo>
                <a:lnTo>
                  <a:pt x="13" y="173"/>
                </a:lnTo>
                <a:lnTo>
                  <a:pt x="13" y="186"/>
                </a:lnTo>
                <a:lnTo>
                  <a:pt x="26" y="186"/>
                </a:lnTo>
                <a:lnTo>
                  <a:pt x="26" y="200"/>
                </a:lnTo>
                <a:lnTo>
                  <a:pt x="40" y="200"/>
                </a:lnTo>
                <a:lnTo>
                  <a:pt x="40" y="213"/>
                </a:lnTo>
                <a:lnTo>
                  <a:pt x="53" y="213"/>
                </a:lnTo>
                <a:lnTo>
                  <a:pt x="53" y="226"/>
                </a:lnTo>
                <a:lnTo>
                  <a:pt x="66" y="226"/>
                </a:lnTo>
                <a:lnTo>
                  <a:pt x="80" y="226"/>
                </a:lnTo>
                <a:lnTo>
                  <a:pt x="80" y="240"/>
                </a:lnTo>
                <a:lnTo>
                  <a:pt x="93" y="240"/>
                </a:lnTo>
                <a:lnTo>
                  <a:pt x="106" y="240"/>
                </a:lnTo>
                <a:lnTo>
                  <a:pt x="106" y="240"/>
                </a:lnTo>
                <a:lnTo>
                  <a:pt x="120" y="240"/>
                </a:lnTo>
                <a:lnTo>
                  <a:pt x="133" y="240"/>
                </a:lnTo>
                <a:lnTo>
                  <a:pt x="133" y="240"/>
                </a:lnTo>
                <a:lnTo>
                  <a:pt x="146" y="240"/>
                </a:lnTo>
                <a:lnTo>
                  <a:pt x="160" y="240"/>
                </a:lnTo>
                <a:lnTo>
                  <a:pt x="160" y="226"/>
                </a:lnTo>
                <a:lnTo>
                  <a:pt x="173" y="226"/>
                </a:lnTo>
                <a:lnTo>
                  <a:pt x="186" y="226"/>
                </a:lnTo>
                <a:lnTo>
                  <a:pt x="186" y="213"/>
                </a:lnTo>
                <a:lnTo>
                  <a:pt x="200" y="213"/>
                </a:lnTo>
                <a:lnTo>
                  <a:pt x="200" y="200"/>
                </a:lnTo>
                <a:lnTo>
                  <a:pt x="213" y="200"/>
                </a:lnTo>
                <a:lnTo>
                  <a:pt x="213" y="186"/>
                </a:lnTo>
                <a:lnTo>
                  <a:pt x="226" y="186"/>
                </a:lnTo>
                <a:lnTo>
                  <a:pt x="226" y="173"/>
                </a:lnTo>
                <a:lnTo>
                  <a:pt x="226" y="160"/>
                </a:lnTo>
                <a:lnTo>
                  <a:pt x="240" y="160"/>
                </a:lnTo>
                <a:lnTo>
                  <a:pt x="240" y="146"/>
                </a:lnTo>
                <a:lnTo>
                  <a:pt x="240" y="133"/>
                </a:lnTo>
                <a:lnTo>
                  <a:pt x="240" y="133"/>
                </a:lnTo>
                <a:lnTo>
                  <a:pt x="240" y="120"/>
                </a:lnTo>
                <a:lnTo>
                  <a:pt x="240" y="106"/>
                </a:lnTo>
                <a:lnTo>
                  <a:pt x="240" y="106"/>
                </a:lnTo>
                <a:lnTo>
                  <a:pt x="240" y="93"/>
                </a:lnTo>
                <a:lnTo>
                  <a:pt x="240" y="80"/>
                </a:lnTo>
                <a:lnTo>
                  <a:pt x="226" y="80"/>
                </a:lnTo>
                <a:lnTo>
                  <a:pt x="226" y="66"/>
                </a:lnTo>
                <a:lnTo>
                  <a:pt x="226" y="53"/>
                </a:lnTo>
                <a:lnTo>
                  <a:pt x="213" y="53"/>
                </a:lnTo>
                <a:lnTo>
                  <a:pt x="213" y="40"/>
                </a:lnTo>
                <a:lnTo>
                  <a:pt x="200" y="40"/>
                </a:lnTo>
                <a:lnTo>
                  <a:pt x="200" y="26"/>
                </a:lnTo>
                <a:lnTo>
                  <a:pt x="186" y="26"/>
                </a:lnTo>
                <a:lnTo>
                  <a:pt x="186" y="13"/>
                </a:lnTo>
                <a:lnTo>
                  <a:pt x="173" y="13"/>
                </a:lnTo>
                <a:lnTo>
                  <a:pt x="160" y="13"/>
                </a:lnTo>
                <a:lnTo>
                  <a:pt x="160" y="0"/>
                </a:lnTo>
                <a:lnTo>
                  <a:pt x="146" y="0"/>
                </a:lnTo>
                <a:lnTo>
                  <a:pt x="133" y="0"/>
                </a:lnTo>
                <a:lnTo>
                  <a:pt x="133" y="0"/>
                </a:lnTo>
                <a:lnTo>
                  <a:pt x="120" y="0"/>
                </a:lnTo>
                <a:close/>
              </a:path>
            </a:pathLst>
          </a:custGeom>
          <a:solidFill>
            <a:srgbClr val="4F917E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55326" name="Freeform 30"/>
          <p:cNvSpPr>
            <a:spLocks noChangeArrowheads="1"/>
          </p:cNvSpPr>
          <p:nvPr/>
        </p:nvSpPr>
        <p:spPr bwMode="auto">
          <a:xfrm>
            <a:off x="8077200" y="4648200"/>
            <a:ext cx="152400" cy="152400"/>
          </a:xfrm>
          <a:custGeom>
            <a:avLst/>
            <a:gdLst/>
            <a:ahLst/>
            <a:cxnLst>
              <a:cxn ang="0">
                <a:pos x="106" y="0"/>
              </a:cxn>
              <a:cxn ang="0">
                <a:pos x="93" y="0"/>
              </a:cxn>
              <a:cxn ang="0">
                <a:pos x="80" y="13"/>
              </a:cxn>
              <a:cxn ang="0">
                <a:pos x="53" y="13"/>
              </a:cxn>
              <a:cxn ang="0">
                <a:pos x="40" y="26"/>
              </a:cxn>
              <a:cxn ang="0">
                <a:pos x="26" y="40"/>
              </a:cxn>
              <a:cxn ang="0">
                <a:pos x="13" y="53"/>
              </a:cxn>
              <a:cxn ang="0">
                <a:pos x="13" y="80"/>
              </a:cxn>
              <a:cxn ang="0">
                <a:pos x="0" y="93"/>
              </a:cxn>
              <a:cxn ang="0">
                <a:pos x="0" y="106"/>
              </a:cxn>
              <a:cxn ang="0">
                <a:pos x="0" y="133"/>
              </a:cxn>
              <a:cxn ang="0">
                <a:pos x="0" y="146"/>
              </a:cxn>
              <a:cxn ang="0">
                <a:pos x="13" y="160"/>
              </a:cxn>
              <a:cxn ang="0">
                <a:pos x="13" y="186"/>
              </a:cxn>
              <a:cxn ang="0">
                <a:pos x="26" y="200"/>
              </a:cxn>
              <a:cxn ang="0">
                <a:pos x="40" y="213"/>
              </a:cxn>
              <a:cxn ang="0">
                <a:pos x="53" y="226"/>
              </a:cxn>
              <a:cxn ang="0">
                <a:pos x="80" y="226"/>
              </a:cxn>
              <a:cxn ang="0">
                <a:pos x="93" y="240"/>
              </a:cxn>
              <a:cxn ang="0">
                <a:pos x="106" y="240"/>
              </a:cxn>
              <a:cxn ang="0">
                <a:pos x="133" y="240"/>
              </a:cxn>
              <a:cxn ang="0">
                <a:pos x="146" y="240"/>
              </a:cxn>
              <a:cxn ang="0">
                <a:pos x="160" y="226"/>
              </a:cxn>
              <a:cxn ang="0">
                <a:pos x="186" y="226"/>
              </a:cxn>
              <a:cxn ang="0">
                <a:pos x="200" y="213"/>
              </a:cxn>
              <a:cxn ang="0">
                <a:pos x="213" y="200"/>
              </a:cxn>
              <a:cxn ang="0">
                <a:pos x="226" y="186"/>
              </a:cxn>
              <a:cxn ang="0">
                <a:pos x="226" y="160"/>
              </a:cxn>
              <a:cxn ang="0">
                <a:pos x="240" y="146"/>
              </a:cxn>
              <a:cxn ang="0">
                <a:pos x="240" y="133"/>
              </a:cxn>
              <a:cxn ang="0">
                <a:pos x="240" y="106"/>
              </a:cxn>
              <a:cxn ang="0">
                <a:pos x="240" y="93"/>
              </a:cxn>
              <a:cxn ang="0">
                <a:pos x="226" y="80"/>
              </a:cxn>
              <a:cxn ang="0">
                <a:pos x="226" y="53"/>
              </a:cxn>
              <a:cxn ang="0">
                <a:pos x="213" y="40"/>
              </a:cxn>
              <a:cxn ang="0">
                <a:pos x="200" y="26"/>
              </a:cxn>
              <a:cxn ang="0">
                <a:pos x="186" y="13"/>
              </a:cxn>
              <a:cxn ang="0">
                <a:pos x="160" y="13"/>
              </a:cxn>
              <a:cxn ang="0">
                <a:pos x="146" y="0"/>
              </a:cxn>
              <a:cxn ang="0">
                <a:pos x="133" y="0"/>
              </a:cxn>
            </a:cxnLst>
            <a:rect l="0" t="0" r="r" b="b"/>
            <a:pathLst>
              <a:path w="240" h="240">
                <a:moveTo>
                  <a:pt x="120" y="0"/>
                </a:moveTo>
                <a:lnTo>
                  <a:pt x="106" y="0"/>
                </a:lnTo>
                <a:lnTo>
                  <a:pt x="106" y="0"/>
                </a:lnTo>
                <a:lnTo>
                  <a:pt x="93" y="0"/>
                </a:lnTo>
                <a:lnTo>
                  <a:pt x="80" y="0"/>
                </a:lnTo>
                <a:lnTo>
                  <a:pt x="80" y="13"/>
                </a:lnTo>
                <a:lnTo>
                  <a:pt x="66" y="13"/>
                </a:lnTo>
                <a:lnTo>
                  <a:pt x="53" y="13"/>
                </a:lnTo>
                <a:lnTo>
                  <a:pt x="53" y="26"/>
                </a:lnTo>
                <a:lnTo>
                  <a:pt x="40" y="26"/>
                </a:lnTo>
                <a:lnTo>
                  <a:pt x="40" y="40"/>
                </a:lnTo>
                <a:lnTo>
                  <a:pt x="26" y="40"/>
                </a:lnTo>
                <a:lnTo>
                  <a:pt x="26" y="53"/>
                </a:lnTo>
                <a:lnTo>
                  <a:pt x="13" y="53"/>
                </a:lnTo>
                <a:lnTo>
                  <a:pt x="13" y="66"/>
                </a:lnTo>
                <a:lnTo>
                  <a:pt x="13" y="80"/>
                </a:lnTo>
                <a:lnTo>
                  <a:pt x="0" y="80"/>
                </a:lnTo>
                <a:lnTo>
                  <a:pt x="0" y="93"/>
                </a:lnTo>
                <a:lnTo>
                  <a:pt x="0" y="106"/>
                </a:lnTo>
                <a:lnTo>
                  <a:pt x="0" y="106"/>
                </a:lnTo>
                <a:lnTo>
                  <a:pt x="0" y="120"/>
                </a:lnTo>
                <a:lnTo>
                  <a:pt x="0" y="133"/>
                </a:lnTo>
                <a:lnTo>
                  <a:pt x="0" y="133"/>
                </a:lnTo>
                <a:lnTo>
                  <a:pt x="0" y="146"/>
                </a:lnTo>
                <a:lnTo>
                  <a:pt x="0" y="160"/>
                </a:lnTo>
                <a:lnTo>
                  <a:pt x="13" y="160"/>
                </a:lnTo>
                <a:lnTo>
                  <a:pt x="13" y="173"/>
                </a:lnTo>
                <a:lnTo>
                  <a:pt x="13" y="186"/>
                </a:lnTo>
                <a:lnTo>
                  <a:pt x="26" y="186"/>
                </a:lnTo>
                <a:lnTo>
                  <a:pt x="26" y="200"/>
                </a:lnTo>
                <a:lnTo>
                  <a:pt x="40" y="200"/>
                </a:lnTo>
                <a:lnTo>
                  <a:pt x="40" y="213"/>
                </a:lnTo>
                <a:lnTo>
                  <a:pt x="53" y="213"/>
                </a:lnTo>
                <a:lnTo>
                  <a:pt x="53" y="226"/>
                </a:lnTo>
                <a:lnTo>
                  <a:pt x="66" y="226"/>
                </a:lnTo>
                <a:lnTo>
                  <a:pt x="80" y="226"/>
                </a:lnTo>
                <a:lnTo>
                  <a:pt x="80" y="240"/>
                </a:lnTo>
                <a:lnTo>
                  <a:pt x="93" y="240"/>
                </a:lnTo>
                <a:lnTo>
                  <a:pt x="106" y="240"/>
                </a:lnTo>
                <a:lnTo>
                  <a:pt x="106" y="240"/>
                </a:lnTo>
                <a:lnTo>
                  <a:pt x="120" y="240"/>
                </a:lnTo>
                <a:lnTo>
                  <a:pt x="133" y="240"/>
                </a:lnTo>
                <a:lnTo>
                  <a:pt x="133" y="240"/>
                </a:lnTo>
                <a:lnTo>
                  <a:pt x="146" y="240"/>
                </a:lnTo>
                <a:lnTo>
                  <a:pt x="160" y="240"/>
                </a:lnTo>
                <a:lnTo>
                  <a:pt x="160" y="226"/>
                </a:lnTo>
                <a:lnTo>
                  <a:pt x="173" y="226"/>
                </a:lnTo>
                <a:lnTo>
                  <a:pt x="186" y="226"/>
                </a:lnTo>
                <a:lnTo>
                  <a:pt x="186" y="213"/>
                </a:lnTo>
                <a:lnTo>
                  <a:pt x="200" y="213"/>
                </a:lnTo>
                <a:lnTo>
                  <a:pt x="200" y="200"/>
                </a:lnTo>
                <a:lnTo>
                  <a:pt x="213" y="200"/>
                </a:lnTo>
                <a:lnTo>
                  <a:pt x="213" y="186"/>
                </a:lnTo>
                <a:lnTo>
                  <a:pt x="226" y="186"/>
                </a:lnTo>
                <a:lnTo>
                  <a:pt x="226" y="173"/>
                </a:lnTo>
                <a:lnTo>
                  <a:pt x="226" y="160"/>
                </a:lnTo>
                <a:lnTo>
                  <a:pt x="240" y="160"/>
                </a:lnTo>
                <a:lnTo>
                  <a:pt x="240" y="146"/>
                </a:lnTo>
                <a:lnTo>
                  <a:pt x="240" y="133"/>
                </a:lnTo>
                <a:lnTo>
                  <a:pt x="240" y="133"/>
                </a:lnTo>
                <a:lnTo>
                  <a:pt x="240" y="120"/>
                </a:lnTo>
                <a:lnTo>
                  <a:pt x="240" y="106"/>
                </a:lnTo>
                <a:lnTo>
                  <a:pt x="240" y="106"/>
                </a:lnTo>
                <a:lnTo>
                  <a:pt x="240" y="93"/>
                </a:lnTo>
                <a:lnTo>
                  <a:pt x="240" y="80"/>
                </a:lnTo>
                <a:lnTo>
                  <a:pt x="226" y="80"/>
                </a:lnTo>
                <a:lnTo>
                  <a:pt x="226" y="66"/>
                </a:lnTo>
                <a:lnTo>
                  <a:pt x="226" y="53"/>
                </a:lnTo>
                <a:lnTo>
                  <a:pt x="213" y="53"/>
                </a:lnTo>
                <a:lnTo>
                  <a:pt x="213" y="40"/>
                </a:lnTo>
                <a:lnTo>
                  <a:pt x="200" y="40"/>
                </a:lnTo>
                <a:lnTo>
                  <a:pt x="200" y="26"/>
                </a:lnTo>
                <a:lnTo>
                  <a:pt x="186" y="26"/>
                </a:lnTo>
                <a:lnTo>
                  <a:pt x="186" y="13"/>
                </a:lnTo>
                <a:lnTo>
                  <a:pt x="173" y="13"/>
                </a:lnTo>
                <a:lnTo>
                  <a:pt x="160" y="13"/>
                </a:lnTo>
                <a:lnTo>
                  <a:pt x="160" y="0"/>
                </a:lnTo>
                <a:lnTo>
                  <a:pt x="146" y="0"/>
                </a:lnTo>
                <a:lnTo>
                  <a:pt x="133" y="0"/>
                </a:lnTo>
                <a:lnTo>
                  <a:pt x="133" y="0"/>
                </a:lnTo>
                <a:lnTo>
                  <a:pt x="120" y="0"/>
                </a:lnTo>
                <a:close/>
              </a:path>
            </a:pathLst>
          </a:custGeom>
          <a:solidFill>
            <a:srgbClr val="4F917E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55327" name="Freeform 31"/>
          <p:cNvSpPr>
            <a:spLocks noChangeArrowheads="1"/>
          </p:cNvSpPr>
          <p:nvPr/>
        </p:nvSpPr>
        <p:spPr bwMode="auto">
          <a:xfrm>
            <a:off x="7848600" y="4648200"/>
            <a:ext cx="152400" cy="152400"/>
          </a:xfrm>
          <a:custGeom>
            <a:avLst/>
            <a:gdLst/>
            <a:ahLst/>
            <a:cxnLst>
              <a:cxn ang="0">
                <a:pos x="106" y="0"/>
              </a:cxn>
              <a:cxn ang="0">
                <a:pos x="93" y="0"/>
              </a:cxn>
              <a:cxn ang="0">
                <a:pos x="80" y="13"/>
              </a:cxn>
              <a:cxn ang="0">
                <a:pos x="53" y="13"/>
              </a:cxn>
              <a:cxn ang="0">
                <a:pos x="40" y="26"/>
              </a:cxn>
              <a:cxn ang="0">
                <a:pos x="26" y="40"/>
              </a:cxn>
              <a:cxn ang="0">
                <a:pos x="13" y="53"/>
              </a:cxn>
              <a:cxn ang="0">
                <a:pos x="13" y="80"/>
              </a:cxn>
              <a:cxn ang="0">
                <a:pos x="0" y="93"/>
              </a:cxn>
              <a:cxn ang="0">
                <a:pos x="0" y="106"/>
              </a:cxn>
              <a:cxn ang="0">
                <a:pos x="0" y="133"/>
              </a:cxn>
              <a:cxn ang="0">
                <a:pos x="0" y="146"/>
              </a:cxn>
              <a:cxn ang="0">
                <a:pos x="13" y="160"/>
              </a:cxn>
              <a:cxn ang="0">
                <a:pos x="13" y="186"/>
              </a:cxn>
              <a:cxn ang="0">
                <a:pos x="26" y="200"/>
              </a:cxn>
              <a:cxn ang="0">
                <a:pos x="40" y="213"/>
              </a:cxn>
              <a:cxn ang="0">
                <a:pos x="53" y="226"/>
              </a:cxn>
              <a:cxn ang="0">
                <a:pos x="80" y="226"/>
              </a:cxn>
              <a:cxn ang="0">
                <a:pos x="93" y="240"/>
              </a:cxn>
              <a:cxn ang="0">
                <a:pos x="106" y="240"/>
              </a:cxn>
              <a:cxn ang="0">
                <a:pos x="133" y="240"/>
              </a:cxn>
              <a:cxn ang="0">
                <a:pos x="146" y="240"/>
              </a:cxn>
              <a:cxn ang="0">
                <a:pos x="160" y="226"/>
              </a:cxn>
              <a:cxn ang="0">
                <a:pos x="186" y="226"/>
              </a:cxn>
              <a:cxn ang="0">
                <a:pos x="200" y="213"/>
              </a:cxn>
              <a:cxn ang="0">
                <a:pos x="213" y="200"/>
              </a:cxn>
              <a:cxn ang="0">
                <a:pos x="226" y="186"/>
              </a:cxn>
              <a:cxn ang="0">
                <a:pos x="226" y="160"/>
              </a:cxn>
              <a:cxn ang="0">
                <a:pos x="240" y="146"/>
              </a:cxn>
              <a:cxn ang="0">
                <a:pos x="240" y="133"/>
              </a:cxn>
              <a:cxn ang="0">
                <a:pos x="240" y="106"/>
              </a:cxn>
              <a:cxn ang="0">
                <a:pos x="240" y="93"/>
              </a:cxn>
              <a:cxn ang="0">
                <a:pos x="226" y="80"/>
              </a:cxn>
              <a:cxn ang="0">
                <a:pos x="226" y="53"/>
              </a:cxn>
              <a:cxn ang="0">
                <a:pos x="213" y="40"/>
              </a:cxn>
              <a:cxn ang="0">
                <a:pos x="200" y="26"/>
              </a:cxn>
              <a:cxn ang="0">
                <a:pos x="186" y="13"/>
              </a:cxn>
              <a:cxn ang="0">
                <a:pos x="160" y="13"/>
              </a:cxn>
              <a:cxn ang="0">
                <a:pos x="146" y="0"/>
              </a:cxn>
              <a:cxn ang="0">
                <a:pos x="133" y="0"/>
              </a:cxn>
            </a:cxnLst>
            <a:rect l="0" t="0" r="r" b="b"/>
            <a:pathLst>
              <a:path w="240" h="240">
                <a:moveTo>
                  <a:pt x="120" y="0"/>
                </a:moveTo>
                <a:lnTo>
                  <a:pt x="106" y="0"/>
                </a:lnTo>
                <a:lnTo>
                  <a:pt x="106" y="0"/>
                </a:lnTo>
                <a:lnTo>
                  <a:pt x="93" y="0"/>
                </a:lnTo>
                <a:lnTo>
                  <a:pt x="80" y="0"/>
                </a:lnTo>
                <a:lnTo>
                  <a:pt x="80" y="13"/>
                </a:lnTo>
                <a:lnTo>
                  <a:pt x="66" y="13"/>
                </a:lnTo>
                <a:lnTo>
                  <a:pt x="53" y="13"/>
                </a:lnTo>
                <a:lnTo>
                  <a:pt x="53" y="26"/>
                </a:lnTo>
                <a:lnTo>
                  <a:pt x="40" y="26"/>
                </a:lnTo>
                <a:lnTo>
                  <a:pt x="40" y="40"/>
                </a:lnTo>
                <a:lnTo>
                  <a:pt x="26" y="40"/>
                </a:lnTo>
                <a:lnTo>
                  <a:pt x="26" y="53"/>
                </a:lnTo>
                <a:lnTo>
                  <a:pt x="13" y="53"/>
                </a:lnTo>
                <a:lnTo>
                  <a:pt x="13" y="66"/>
                </a:lnTo>
                <a:lnTo>
                  <a:pt x="13" y="80"/>
                </a:lnTo>
                <a:lnTo>
                  <a:pt x="0" y="80"/>
                </a:lnTo>
                <a:lnTo>
                  <a:pt x="0" y="93"/>
                </a:lnTo>
                <a:lnTo>
                  <a:pt x="0" y="106"/>
                </a:lnTo>
                <a:lnTo>
                  <a:pt x="0" y="106"/>
                </a:lnTo>
                <a:lnTo>
                  <a:pt x="0" y="120"/>
                </a:lnTo>
                <a:lnTo>
                  <a:pt x="0" y="133"/>
                </a:lnTo>
                <a:lnTo>
                  <a:pt x="0" y="133"/>
                </a:lnTo>
                <a:lnTo>
                  <a:pt x="0" y="146"/>
                </a:lnTo>
                <a:lnTo>
                  <a:pt x="0" y="160"/>
                </a:lnTo>
                <a:lnTo>
                  <a:pt x="13" y="160"/>
                </a:lnTo>
                <a:lnTo>
                  <a:pt x="13" y="173"/>
                </a:lnTo>
                <a:lnTo>
                  <a:pt x="13" y="186"/>
                </a:lnTo>
                <a:lnTo>
                  <a:pt x="26" y="186"/>
                </a:lnTo>
                <a:lnTo>
                  <a:pt x="26" y="200"/>
                </a:lnTo>
                <a:lnTo>
                  <a:pt x="40" y="200"/>
                </a:lnTo>
                <a:lnTo>
                  <a:pt x="40" y="213"/>
                </a:lnTo>
                <a:lnTo>
                  <a:pt x="53" y="213"/>
                </a:lnTo>
                <a:lnTo>
                  <a:pt x="53" y="226"/>
                </a:lnTo>
                <a:lnTo>
                  <a:pt x="66" y="226"/>
                </a:lnTo>
                <a:lnTo>
                  <a:pt x="80" y="226"/>
                </a:lnTo>
                <a:lnTo>
                  <a:pt x="80" y="240"/>
                </a:lnTo>
                <a:lnTo>
                  <a:pt x="93" y="240"/>
                </a:lnTo>
                <a:lnTo>
                  <a:pt x="106" y="240"/>
                </a:lnTo>
                <a:lnTo>
                  <a:pt x="106" y="240"/>
                </a:lnTo>
                <a:lnTo>
                  <a:pt x="120" y="240"/>
                </a:lnTo>
                <a:lnTo>
                  <a:pt x="133" y="240"/>
                </a:lnTo>
                <a:lnTo>
                  <a:pt x="133" y="240"/>
                </a:lnTo>
                <a:lnTo>
                  <a:pt x="146" y="240"/>
                </a:lnTo>
                <a:lnTo>
                  <a:pt x="160" y="240"/>
                </a:lnTo>
                <a:lnTo>
                  <a:pt x="160" y="226"/>
                </a:lnTo>
                <a:lnTo>
                  <a:pt x="173" y="226"/>
                </a:lnTo>
                <a:lnTo>
                  <a:pt x="186" y="226"/>
                </a:lnTo>
                <a:lnTo>
                  <a:pt x="186" y="213"/>
                </a:lnTo>
                <a:lnTo>
                  <a:pt x="200" y="213"/>
                </a:lnTo>
                <a:lnTo>
                  <a:pt x="200" y="200"/>
                </a:lnTo>
                <a:lnTo>
                  <a:pt x="213" y="200"/>
                </a:lnTo>
                <a:lnTo>
                  <a:pt x="213" y="186"/>
                </a:lnTo>
                <a:lnTo>
                  <a:pt x="226" y="186"/>
                </a:lnTo>
                <a:lnTo>
                  <a:pt x="226" y="173"/>
                </a:lnTo>
                <a:lnTo>
                  <a:pt x="226" y="160"/>
                </a:lnTo>
                <a:lnTo>
                  <a:pt x="240" y="160"/>
                </a:lnTo>
                <a:lnTo>
                  <a:pt x="240" y="146"/>
                </a:lnTo>
                <a:lnTo>
                  <a:pt x="240" y="133"/>
                </a:lnTo>
                <a:lnTo>
                  <a:pt x="240" y="133"/>
                </a:lnTo>
                <a:lnTo>
                  <a:pt x="240" y="120"/>
                </a:lnTo>
                <a:lnTo>
                  <a:pt x="240" y="106"/>
                </a:lnTo>
                <a:lnTo>
                  <a:pt x="240" y="106"/>
                </a:lnTo>
                <a:lnTo>
                  <a:pt x="240" y="93"/>
                </a:lnTo>
                <a:lnTo>
                  <a:pt x="240" y="80"/>
                </a:lnTo>
                <a:lnTo>
                  <a:pt x="226" y="80"/>
                </a:lnTo>
                <a:lnTo>
                  <a:pt x="226" y="66"/>
                </a:lnTo>
                <a:lnTo>
                  <a:pt x="226" y="53"/>
                </a:lnTo>
                <a:lnTo>
                  <a:pt x="213" y="53"/>
                </a:lnTo>
                <a:lnTo>
                  <a:pt x="213" y="40"/>
                </a:lnTo>
                <a:lnTo>
                  <a:pt x="200" y="40"/>
                </a:lnTo>
                <a:lnTo>
                  <a:pt x="200" y="26"/>
                </a:lnTo>
                <a:lnTo>
                  <a:pt x="186" y="26"/>
                </a:lnTo>
                <a:lnTo>
                  <a:pt x="186" y="13"/>
                </a:lnTo>
                <a:lnTo>
                  <a:pt x="173" y="13"/>
                </a:lnTo>
                <a:lnTo>
                  <a:pt x="160" y="13"/>
                </a:lnTo>
                <a:lnTo>
                  <a:pt x="160" y="0"/>
                </a:lnTo>
                <a:lnTo>
                  <a:pt x="146" y="0"/>
                </a:lnTo>
                <a:lnTo>
                  <a:pt x="133" y="0"/>
                </a:lnTo>
                <a:lnTo>
                  <a:pt x="133" y="0"/>
                </a:lnTo>
                <a:lnTo>
                  <a:pt x="120" y="0"/>
                </a:lnTo>
                <a:close/>
              </a:path>
            </a:pathLst>
          </a:custGeom>
          <a:solidFill>
            <a:srgbClr val="4F917E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55328" name="Line 32"/>
          <p:cNvSpPr>
            <a:spLocks noChangeShapeType="1"/>
          </p:cNvSpPr>
          <p:nvPr/>
        </p:nvSpPr>
        <p:spPr bwMode="auto">
          <a:xfrm>
            <a:off x="8991600" y="4267200"/>
            <a:ext cx="0" cy="838200"/>
          </a:xfrm>
          <a:prstGeom prst="line">
            <a:avLst/>
          </a:prstGeom>
          <a:noFill/>
          <a:ln w="12700">
            <a:solidFill>
              <a:srgbClr val="333333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55329" name="Line 33"/>
          <p:cNvSpPr>
            <a:spLocks noChangeShapeType="1"/>
          </p:cNvSpPr>
          <p:nvPr/>
        </p:nvSpPr>
        <p:spPr bwMode="auto">
          <a:xfrm>
            <a:off x="8991600" y="5105400"/>
            <a:ext cx="1143000" cy="0"/>
          </a:xfrm>
          <a:prstGeom prst="line">
            <a:avLst/>
          </a:prstGeom>
          <a:noFill/>
          <a:ln w="12700">
            <a:solidFill>
              <a:srgbClr val="333333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55330" name="Line 34"/>
          <p:cNvSpPr>
            <a:spLocks noChangeShapeType="1"/>
          </p:cNvSpPr>
          <p:nvPr/>
        </p:nvSpPr>
        <p:spPr bwMode="auto">
          <a:xfrm flipV="1">
            <a:off x="9296400" y="4800600"/>
            <a:ext cx="0" cy="304800"/>
          </a:xfrm>
          <a:prstGeom prst="line">
            <a:avLst/>
          </a:prstGeom>
          <a:noFill/>
          <a:ln w="12700">
            <a:solidFill>
              <a:srgbClr val="333333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55331" name="Line 35"/>
          <p:cNvSpPr>
            <a:spLocks noChangeShapeType="1"/>
          </p:cNvSpPr>
          <p:nvPr/>
        </p:nvSpPr>
        <p:spPr bwMode="auto">
          <a:xfrm flipV="1">
            <a:off x="9601200" y="4343400"/>
            <a:ext cx="0" cy="762000"/>
          </a:xfrm>
          <a:prstGeom prst="line">
            <a:avLst/>
          </a:prstGeom>
          <a:noFill/>
          <a:ln w="12700">
            <a:solidFill>
              <a:srgbClr val="333333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55332" name="Line 36"/>
          <p:cNvSpPr>
            <a:spLocks noChangeShapeType="1"/>
          </p:cNvSpPr>
          <p:nvPr/>
        </p:nvSpPr>
        <p:spPr bwMode="auto">
          <a:xfrm flipV="1">
            <a:off x="9906000" y="4572000"/>
            <a:ext cx="0" cy="533400"/>
          </a:xfrm>
          <a:prstGeom prst="line">
            <a:avLst/>
          </a:prstGeom>
          <a:noFill/>
          <a:ln w="12700">
            <a:solidFill>
              <a:srgbClr val="333333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55333" name="Text Box 37"/>
          <p:cNvSpPr txBox="1">
            <a:spLocks noChangeArrowheads="1"/>
          </p:cNvSpPr>
          <p:nvPr/>
        </p:nvSpPr>
        <p:spPr bwMode="auto">
          <a:xfrm>
            <a:off x="4860926" y="5297488"/>
            <a:ext cx="915635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Source</a:t>
            </a:r>
          </a:p>
        </p:txBody>
      </p:sp>
      <p:sp>
        <p:nvSpPr>
          <p:cNvPr id="55334" name="Text Box 38"/>
          <p:cNvSpPr txBox="1">
            <a:spLocks noChangeArrowheads="1"/>
          </p:cNvSpPr>
          <p:nvPr/>
        </p:nvSpPr>
        <p:spPr bwMode="auto">
          <a:xfrm>
            <a:off x="6537325" y="5297488"/>
            <a:ext cx="1082348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Analyser</a:t>
            </a:r>
          </a:p>
        </p:txBody>
      </p:sp>
      <p:sp>
        <p:nvSpPr>
          <p:cNvPr id="55335" name="Text Box 39"/>
          <p:cNvSpPr txBox="1">
            <a:spLocks noChangeArrowheads="1"/>
          </p:cNvSpPr>
          <p:nvPr/>
        </p:nvSpPr>
        <p:spPr bwMode="auto">
          <a:xfrm>
            <a:off x="9051925" y="5297488"/>
            <a:ext cx="10567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Detector</a:t>
            </a:r>
          </a:p>
        </p:txBody>
      </p:sp>
      <p:sp>
        <p:nvSpPr>
          <p:cNvPr id="40" name="Slide Number Placeholder 3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1" name="Footer Placeholder 4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3540" y="1598980"/>
            <a:ext cx="8246070" cy="61082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4400" dirty="0">
                <a:solidFill>
                  <a:schemeClr val="tx2">
                    <a:satMod val="130000"/>
                  </a:schemeClr>
                </a:solidFill>
              </a:rPr>
              <a:t>Different Components of a</a:t>
            </a:r>
            <a:br>
              <a:rPr lang="en-US" sz="4400" dirty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sz="4400" dirty="0">
                <a:solidFill>
                  <a:schemeClr val="tx2">
                    <a:satMod val="130000"/>
                  </a:schemeClr>
                </a:solidFill>
              </a:rPr>
              <a:t> Mass spectrometer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15363" name="Picture 6" descr="fig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257800" y="2732088"/>
            <a:ext cx="4724400" cy="3744912"/>
          </a:xfrm>
        </p:spPr>
      </p:pic>
      <p:sp>
        <p:nvSpPr>
          <p:cNvPr id="5" name="Rectangle 4"/>
          <p:cNvSpPr/>
          <p:nvPr/>
        </p:nvSpPr>
        <p:spPr>
          <a:xfrm>
            <a:off x="1981200" y="3683000"/>
            <a:ext cx="2895600" cy="20320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The three processes are</a:t>
            </a:r>
          </a:p>
          <a:p>
            <a:pPr>
              <a:defRPr/>
            </a:pPr>
            <a:endParaRPr lang="en-US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  <a:r>
              <a:rPr lang="en-US" dirty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Ionisation</a:t>
            </a:r>
          </a:p>
          <a:p>
            <a:pPr>
              <a:defRPr/>
            </a:pPr>
            <a:endParaRPr lang="en-US" dirty="0">
              <a:solidFill>
                <a:srgbClr val="FF9933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US" dirty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Sorting of ions</a:t>
            </a:r>
          </a:p>
          <a:p>
            <a:pPr>
              <a:buClr>
                <a:schemeClr val="tx1"/>
              </a:buClr>
              <a:defRPr/>
            </a:pPr>
            <a:endParaRPr lang="en-US" dirty="0">
              <a:solidFill>
                <a:srgbClr val="FF9933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US" dirty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Detection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228600"/>
            <a:ext cx="8991600" cy="6400800"/>
          </a:xfrm>
        </p:spPr>
        <p:txBody>
          <a:bodyPr/>
          <a:lstStyle/>
          <a:p>
            <a:pPr>
              <a:buSzPct val="75000"/>
              <a:buFont typeface="Wingdings" pitchFamily="2" charset="2"/>
              <a:buChar char="q"/>
            </a:pPr>
            <a:endParaRPr lang="en-US" sz="2000" dirty="0"/>
          </a:p>
          <a:p>
            <a:pPr>
              <a:buSzPct val="75000"/>
              <a:buFont typeface="Wingdings" pitchFamily="2" charset="2"/>
              <a:buChar char="q"/>
            </a:pPr>
            <a:endParaRPr lang="en-US" sz="2000" dirty="0"/>
          </a:p>
          <a:p>
            <a:pPr>
              <a:buSzPct val="75000"/>
              <a:buFont typeface="Wingdings" pitchFamily="2" charset="2"/>
              <a:buChar char="q"/>
            </a:pPr>
            <a:endParaRPr lang="en-US" sz="2000" dirty="0"/>
          </a:p>
          <a:p>
            <a:pPr>
              <a:buSzPct val="75000"/>
              <a:buFont typeface="Wingdings" pitchFamily="2" charset="2"/>
              <a:buChar char="q"/>
            </a:pPr>
            <a:endParaRPr lang="en-US" sz="2000" dirty="0"/>
          </a:p>
          <a:p>
            <a:pPr>
              <a:buSzPct val="75000"/>
              <a:buFont typeface="Wingdings" pitchFamily="2" charset="2"/>
              <a:buChar char="q"/>
            </a:pPr>
            <a:endParaRPr lang="en-US" sz="2000" dirty="0"/>
          </a:p>
          <a:p>
            <a:pPr>
              <a:buSzPct val="75000"/>
              <a:buFont typeface="Wingdings" pitchFamily="2" charset="2"/>
              <a:buChar char="q"/>
            </a:pPr>
            <a:endParaRPr lang="en-US" sz="2000" dirty="0"/>
          </a:p>
          <a:p>
            <a:pPr>
              <a:buSzPct val="75000"/>
              <a:buFont typeface="Wingdings" pitchFamily="2" charset="2"/>
              <a:buChar char="q"/>
            </a:pPr>
            <a:r>
              <a:rPr lang="en-US" sz="2000" dirty="0"/>
              <a:t>Sample studied in the mass spectrometry may be a gas, solid, or liquid. </a:t>
            </a:r>
            <a:endParaRPr lang="en-US" sz="2400" dirty="0"/>
          </a:p>
          <a:p>
            <a:pPr>
              <a:buSzPct val="70000"/>
              <a:buFont typeface="Wingdings" pitchFamily="2" charset="2"/>
              <a:buChar char="q"/>
            </a:pPr>
            <a:r>
              <a:rPr lang="en-US" sz="2000" dirty="0"/>
              <a:t>Starting for the analysis is to introducing the sample into the ionization chamber. </a:t>
            </a:r>
          </a:p>
          <a:p>
            <a:pPr algn="just">
              <a:buSzPct val="75000"/>
              <a:buFont typeface="Wingdings" pitchFamily="2" charset="2"/>
              <a:buChar char="q"/>
            </a:pPr>
            <a:r>
              <a:rPr lang="en-US" sz="2000" dirty="0"/>
              <a:t> Sample inlet system is partially evacuated as ionization chamber is itself at a lower pressure than sample inlet system . </a:t>
            </a:r>
          </a:p>
          <a:p>
            <a:pPr>
              <a:buSzPct val="75000"/>
              <a:buFont typeface="Wingdings" pitchFamily="2" charset="2"/>
              <a:buChar char="q"/>
            </a:pPr>
            <a:r>
              <a:rPr lang="en-US" sz="2000" dirty="0"/>
              <a:t>The appearance of mass spectra for a given molecular species is highly dependent upon the method used for the ion formation.</a:t>
            </a:r>
          </a:p>
          <a:p>
            <a:pPr>
              <a:buSzPct val="75000"/>
              <a:buFont typeface="Wingdings" pitchFamily="2" charset="2"/>
              <a:buChar char="q"/>
            </a:pPr>
            <a:r>
              <a:rPr lang="en-US" sz="2000" dirty="0"/>
              <a:t> </a:t>
            </a:r>
            <a:r>
              <a:rPr lang="en-US" sz="2400" dirty="0"/>
              <a:t> </a:t>
            </a:r>
            <a:r>
              <a:rPr lang="en-US" sz="2000" dirty="0"/>
              <a:t>Known as ion sources these methods fall into the two major categories</a:t>
            </a:r>
            <a:r>
              <a:rPr lang="en-US" sz="2000" baseline="30000" dirty="0"/>
              <a:t>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6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6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6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6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6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6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6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6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61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61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19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4263540" y="1066800"/>
            <a:ext cx="8246070" cy="61082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</a:rPr>
              <a:t>How a Mass Spectrometer Works</a:t>
            </a:r>
          </a:p>
        </p:txBody>
      </p:sp>
      <p:pic>
        <p:nvPicPr>
          <p:cNvPr id="30723" name="Picture 5" descr="masspec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19400" y="1676400"/>
            <a:ext cx="6553200" cy="4648200"/>
          </a:xfrm>
          <a:solidFill>
            <a:srgbClr val="FFFF99"/>
          </a:solidFill>
        </p:spPr>
      </p:pic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4343400" y="6248400"/>
            <a:ext cx="2313454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Mass Spectrometer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2590800" y="1295400"/>
            <a:ext cx="8077200" cy="61387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sz="4000" b="1" dirty="0">
                <a:solidFill>
                  <a:schemeClr val="tx1"/>
                </a:solidFill>
              </a:rPr>
              <a:t>Instrumentation of Mass Spectrometer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  <a:defRPr/>
            </a:pPr>
            <a:r>
              <a:rPr lang="en-US" b="1" dirty="0"/>
              <a:t>The Essential Components are</a:t>
            </a:r>
          </a:p>
          <a:p>
            <a:pPr>
              <a:buClr>
                <a:srgbClr val="FFFF00"/>
              </a:buClr>
              <a:buFont typeface="Monotype Sorts" pitchFamily="2" charset="2"/>
              <a:buChar char="Æ"/>
              <a:defRPr/>
            </a:pP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>
                <a:solidFill>
                  <a:srgbClr val="FF3399"/>
                </a:solidFill>
              </a:rPr>
              <a:t>Sample Inlet System</a:t>
            </a:r>
          </a:p>
          <a:p>
            <a:pPr>
              <a:buClr>
                <a:srgbClr val="FFFF00"/>
              </a:buClr>
              <a:buFont typeface="Monotype Sorts" pitchFamily="2" charset="2"/>
              <a:buChar char="Æ"/>
              <a:defRPr/>
            </a:pPr>
            <a:r>
              <a:rPr lang="en-US" b="1" dirty="0">
                <a:solidFill>
                  <a:srgbClr val="FF3399"/>
                </a:solidFill>
              </a:rPr>
              <a:t> Ion Source</a:t>
            </a:r>
          </a:p>
          <a:p>
            <a:pPr>
              <a:buClr>
                <a:srgbClr val="FFFF00"/>
              </a:buClr>
              <a:buFont typeface="Monotype Sorts" pitchFamily="2" charset="2"/>
              <a:buChar char="Æ"/>
              <a:defRPr/>
            </a:pPr>
            <a:r>
              <a:rPr lang="en-US" b="1" dirty="0">
                <a:solidFill>
                  <a:srgbClr val="FF3399"/>
                </a:solidFill>
              </a:rPr>
              <a:t> Mass Analysers</a:t>
            </a:r>
          </a:p>
          <a:p>
            <a:pPr>
              <a:buClr>
                <a:srgbClr val="FFFF00"/>
              </a:buClr>
              <a:buFont typeface="Monotype Sorts" pitchFamily="2" charset="2"/>
              <a:buChar char="Æ"/>
              <a:defRPr/>
            </a:pPr>
            <a:r>
              <a:rPr lang="en-US" b="1" dirty="0">
                <a:solidFill>
                  <a:srgbClr val="FF3399"/>
                </a:solidFill>
              </a:rPr>
              <a:t> Ion Collecting System</a:t>
            </a:r>
          </a:p>
          <a:p>
            <a:pPr>
              <a:buClr>
                <a:srgbClr val="FFFF00"/>
              </a:buClr>
              <a:buFont typeface="Monotype Sorts" pitchFamily="2" charset="2"/>
              <a:buChar char="Æ"/>
              <a:defRPr/>
            </a:pPr>
            <a:r>
              <a:rPr lang="en-US" b="1" dirty="0">
                <a:solidFill>
                  <a:srgbClr val="FF3399"/>
                </a:solidFill>
              </a:rPr>
              <a:t> Vacuum System</a:t>
            </a:r>
          </a:p>
          <a:p>
            <a:pPr>
              <a:buClr>
                <a:srgbClr val="FFFF00"/>
              </a:buClr>
              <a:buFont typeface="Monotype Sorts" pitchFamily="2" charset="2"/>
              <a:buChar char="Æ"/>
              <a:defRPr/>
            </a:pPr>
            <a:r>
              <a:rPr lang="en-US" b="1" dirty="0">
                <a:solidFill>
                  <a:srgbClr val="FF3399"/>
                </a:solidFill>
              </a:rPr>
              <a:t> Data Handling</a:t>
            </a:r>
            <a:endParaRPr lang="en-US" b="1" dirty="0">
              <a:solidFill>
                <a:srgbClr val="FFFF00"/>
              </a:solidFill>
            </a:endParaRPr>
          </a:p>
        </p:txBody>
      </p:sp>
      <p:pic>
        <p:nvPicPr>
          <p:cNvPr id="4" name="Picture 6" descr="fig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172200" y="3048000"/>
            <a:ext cx="3810000" cy="302009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7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7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895600" y="3810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sz="4800" dirty="0"/>
              <a:t>Ionization methods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981200" y="1447800"/>
            <a:ext cx="8001000" cy="487680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ü"/>
              <a:defRPr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Ionization methods are based on two modes</a:t>
            </a:r>
          </a:p>
          <a:p>
            <a:pPr marL="914400" lvl="1" indent="-457200">
              <a:buNone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1)  </a:t>
            </a:r>
            <a:r>
              <a:rPr lang="en-US" sz="2400" b="1" dirty="0">
                <a:solidFill>
                  <a:srgbClr val="E20087"/>
                </a:solidFill>
                <a:latin typeface="Times New Roman" pitchFamily="18" charset="0"/>
                <a:cs typeface="Times New Roman" pitchFamily="18" charset="0"/>
              </a:rPr>
              <a:t>Gas Phase Sources</a:t>
            </a:r>
          </a:p>
          <a:p>
            <a:pPr marL="914400" lvl="1" indent="-457200">
              <a:buNone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2)  </a:t>
            </a:r>
            <a:r>
              <a:rPr lang="en-US" sz="2400" b="1" dirty="0">
                <a:solidFill>
                  <a:srgbClr val="157FFF"/>
                </a:solidFill>
                <a:latin typeface="Times New Roman" pitchFamily="18" charset="0"/>
                <a:cs typeface="Times New Roman" pitchFamily="18" charset="0"/>
              </a:rPr>
              <a:t>Desorption Sources</a:t>
            </a:r>
          </a:p>
          <a:p>
            <a:pPr>
              <a:buFont typeface="Monotype Sorts" pitchFamily="2" charset="2"/>
              <a:buNone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</a:t>
            </a:r>
            <a:endParaRPr lang="en-US" sz="2800" dirty="0">
              <a:solidFill>
                <a:srgbClr val="FF3399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Monotype Sorts" pitchFamily="2" charset="2"/>
              <a:buNone/>
              <a:defRPr/>
            </a:pPr>
            <a:r>
              <a:rPr lang="en-US" sz="28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  1)  Gas Phase Sources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None/>
            </a:pP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 gas phase source 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sample is first vaporized and then ionized. </a:t>
            </a:r>
          </a:p>
          <a:p>
            <a:pPr marL="457200" indent="-457200" algn="just">
              <a:buNone/>
            </a:pPr>
            <a:r>
              <a:rPr lang="en-US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It is generally restricted to 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thermally stable compounds that have boiling points less than about 500°c</a:t>
            </a:r>
            <a:r>
              <a:rPr lang="en-US" sz="2200" b="1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b="1" dirty="0">
                <a:solidFill>
                  <a:srgbClr val="157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157FFF"/>
                </a:solidFill>
                <a:latin typeface="Times New Roman" pitchFamily="18" charset="0"/>
                <a:cs typeface="Times New Roman" pitchFamily="18" charset="0"/>
              </a:rPr>
              <a:t>Electron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Impact </a:t>
            </a:r>
            <a:r>
              <a:rPr lang="en-US" sz="2400" b="1" dirty="0">
                <a:solidFill>
                  <a:srgbClr val="157FFF"/>
                </a:solidFill>
                <a:latin typeface="Times New Roman" pitchFamily="18" charset="0"/>
                <a:cs typeface="Times New Roman" pitchFamily="18" charset="0"/>
              </a:rPr>
              <a:t>ionization.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(EI).</a:t>
            </a:r>
            <a:endParaRPr lang="en-US" sz="2400" b="1" dirty="0">
              <a:solidFill>
                <a:srgbClr val="157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                                   </a:t>
            </a:r>
            <a:r>
              <a:rPr lang="en-US" sz="2400" b="1" dirty="0">
                <a:solidFill>
                  <a:srgbClr val="E20071"/>
                </a:solidFill>
                <a:latin typeface="Times New Roman" pitchFamily="18" charset="0"/>
                <a:cs typeface="Times New Roman" pitchFamily="18" charset="0"/>
              </a:rPr>
              <a:t>Chemical ionization.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(CI).</a:t>
            </a:r>
            <a:endParaRPr lang="en-US" sz="2400" b="1" dirty="0">
              <a:solidFill>
                <a:srgbClr val="E2007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                                                          </a:t>
            </a:r>
            <a:r>
              <a:rPr lang="en-US" sz="2400" b="1" dirty="0">
                <a:solidFill>
                  <a:srgbClr val="EF720B"/>
                </a:solidFill>
                <a:latin typeface="Times New Roman" pitchFamily="18" charset="0"/>
                <a:cs typeface="Times New Roman" pitchFamily="18" charset="0"/>
              </a:rPr>
              <a:t> Field ionization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(FI).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 b) </a:t>
            </a:r>
            <a:r>
              <a:rPr lang="en-US" sz="4800" u="sng" dirty="0">
                <a:latin typeface="Times New Roman" pitchFamily="18" charset="0"/>
                <a:cs typeface="Times New Roman" pitchFamily="18" charset="0"/>
              </a:rPr>
              <a:t>Desorption sources</a:t>
            </a:r>
            <a:r>
              <a:rPr lang="en-US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u="sng" dirty="0"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sp>
        <p:nvSpPr>
          <p:cNvPr id="13721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Tx/>
              <a:buNone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In Desorption ionization 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solid or liquid state is converted directly into gaseous ions. </a:t>
            </a:r>
          </a:p>
          <a:p>
            <a:pPr algn="just">
              <a:buFontTx/>
              <a:buNone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An advantage of Desorption sources is that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they are applicable to non volatile and thermally unstable samples. </a:t>
            </a:r>
          </a:p>
          <a:p>
            <a:pPr lvl="1">
              <a:buFontTx/>
              <a:buChar char="•"/>
              <a:defRPr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buFontTx/>
              <a:buChar char="•"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Field Desorption (FD).</a:t>
            </a:r>
          </a:p>
          <a:p>
            <a:pPr lvl="1">
              <a:buFontTx/>
              <a:buChar char="•"/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Electrospray Ionization (ESI).</a:t>
            </a:r>
          </a:p>
          <a:p>
            <a:pPr lvl="1">
              <a:buFontTx/>
              <a:buChar char="•"/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Matrix assisted laser desorption Ionisation (MALDI)</a:t>
            </a:r>
          </a:p>
          <a:p>
            <a:pPr lvl="1">
              <a:buFontTx/>
              <a:buChar char="•"/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Fast Atom Bombardment (FAB).</a:t>
            </a:r>
          </a:p>
          <a:p>
            <a:pPr lvl="1">
              <a:buFontTx/>
              <a:buChar char="•"/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Thermospray Ionization (TS).</a:t>
            </a:r>
          </a:p>
          <a:p>
            <a:pPr algn="just">
              <a:buFontTx/>
              <a:buNone/>
            </a:pP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7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7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7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7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7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7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7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7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7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7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7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7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7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7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19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52600" y="304800"/>
            <a:ext cx="8763000" cy="6324600"/>
          </a:xfrm>
        </p:spPr>
        <p:txBody>
          <a:bodyPr/>
          <a:lstStyle/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b="1" dirty="0"/>
              <a:t>Example as</a:t>
            </a:r>
            <a:endParaRPr lang="en-US" sz="2000" dirty="0"/>
          </a:p>
          <a:p>
            <a:endParaRPr lang="en-US" sz="2000" dirty="0"/>
          </a:p>
          <a:p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Field Desorption.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(FD).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>
                <a:solidFill>
                  <a:srgbClr val="6F4001"/>
                </a:solidFill>
                <a:latin typeface="Times New Roman" pitchFamily="18" charset="0"/>
                <a:cs typeface="Times New Roman" pitchFamily="18" charset="0"/>
              </a:rPr>
              <a:t>                        Fast atom bombardment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(FAB).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                                                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Thermo spray ionization.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(TS).</a:t>
            </a:r>
            <a:endParaRPr lang="en-US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000" b="1" dirty="0">
                <a:solidFill>
                  <a:srgbClr val="E20071"/>
                </a:solidFill>
                <a:latin typeface="Times New Roman" pitchFamily="18" charset="0"/>
                <a:cs typeface="Times New Roman" pitchFamily="18" charset="0"/>
              </a:rPr>
              <a:t>                              Matrix assisted Laser Desorption /ionization (MALDI).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                                                       Electrospray Ionization (ESI).</a:t>
            </a:r>
          </a:p>
          <a:p>
            <a:endParaRPr lang="en-US" sz="2000" b="1" dirty="0">
              <a:solidFill>
                <a:srgbClr val="E2007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8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8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8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8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8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8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82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82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82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82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82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82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3200400" y="876300"/>
            <a:ext cx="7772400" cy="1104900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</a:rPr>
              <a:t>         Mass Spectrometry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28800" y="1905000"/>
            <a:ext cx="8686800" cy="4800600"/>
          </a:xfrm>
        </p:spPr>
        <p:txBody>
          <a:bodyPr/>
          <a:lstStyle/>
          <a:p>
            <a:pPr algn="just">
              <a:spcAft>
                <a:spcPts val="1200"/>
              </a:spcAft>
              <a:buClr>
                <a:srgbClr val="FF9933"/>
              </a:buClr>
              <a:buFont typeface="Wingdings" pitchFamily="2" charset="2"/>
              <a:buChar char="ü"/>
            </a:pPr>
            <a:r>
              <a:rPr lang="en-US" sz="2400" dirty="0"/>
              <a:t>Mass spectrometry is an analytical tool used for   measuring the </a:t>
            </a:r>
            <a:r>
              <a:rPr lang="en-US" sz="2400" b="1" dirty="0"/>
              <a:t>molecular mass</a:t>
            </a:r>
            <a:r>
              <a:rPr lang="en-US" sz="2400" dirty="0"/>
              <a:t> of a sample.</a:t>
            </a:r>
          </a:p>
          <a:p>
            <a:pPr algn="just">
              <a:spcAft>
                <a:spcPts val="1200"/>
              </a:spcAft>
              <a:buClr>
                <a:srgbClr val="FF9933"/>
              </a:buClr>
              <a:buFont typeface="Wingdings" pitchFamily="2" charset="2"/>
              <a:buChar char="ü"/>
            </a:pPr>
            <a:r>
              <a:rPr lang="en-US" sz="2400" b="1" dirty="0"/>
              <a:t>Structural information </a:t>
            </a:r>
            <a:r>
              <a:rPr lang="en-US" sz="2400" dirty="0"/>
              <a:t>can be generated using certain types of mass spectrometers, usually those with multiple analyzers which are known as </a:t>
            </a:r>
            <a:r>
              <a:rPr lang="en-US" sz="2400" b="1" dirty="0"/>
              <a:t>tandem mass spectrometers.</a:t>
            </a:r>
          </a:p>
          <a:p>
            <a:pPr algn="just">
              <a:spcAft>
                <a:spcPts val="1200"/>
              </a:spcAft>
              <a:buClr>
                <a:srgbClr val="FF9933"/>
              </a:buClr>
              <a:buFont typeface="Wingdings" pitchFamily="2" charset="2"/>
              <a:buChar char="ü"/>
            </a:pPr>
            <a:r>
              <a:rPr lang="en-US" sz="2400" b="1" dirty="0"/>
              <a:t> </a:t>
            </a:r>
            <a:r>
              <a:rPr lang="en-US" sz="2400" dirty="0"/>
              <a:t>This is achieved by fragmenting the sample inside the instrument and analyzing the products generated. </a:t>
            </a:r>
          </a:p>
          <a:p>
            <a:pPr algn="just">
              <a:spcAft>
                <a:spcPts val="1200"/>
              </a:spcAft>
              <a:buClr>
                <a:srgbClr val="FF9933"/>
              </a:buClr>
              <a:buFont typeface="Wingdings" pitchFamily="2" charset="2"/>
              <a:buChar char="ü"/>
            </a:pPr>
            <a:r>
              <a:rPr lang="en-US" sz="2400" dirty="0"/>
              <a:t>This procedure is useful for the structural elucidation of </a:t>
            </a:r>
            <a:r>
              <a:rPr lang="en-US" sz="2400" b="1" dirty="0"/>
              <a:t>organic compounds </a:t>
            </a:r>
            <a:r>
              <a:rPr lang="en-US" sz="2400" dirty="0"/>
              <a:t>and for </a:t>
            </a:r>
            <a:r>
              <a:rPr lang="en-US" sz="2400" b="1" dirty="0"/>
              <a:t>peptide </a:t>
            </a:r>
            <a:r>
              <a:rPr lang="en-US" sz="2400" dirty="0"/>
              <a:t>or </a:t>
            </a:r>
            <a:r>
              <a:rPr lang="en-US" sz="2400" b="1" dirty="0" err="1"/>
              <a:t>oligonucleotide</a:t>
            </a:r>
            <a:r>
              <a:rPr lang="en-US" sz="2400" b="1" dirty="0"/>
              <a:t> </a:t>
            </a:r>
            <a:r>
              <a:rPr lang="en-US" sz="2400" dirty="0"/>
              <a:t>sequencing</a:t>
            </a:r>
          </a:p>
          <a:p>
            <a:pPr algn="just">
              <a:buClr>
                <a:srgbClr val="FF9933"/>
              </a:buClr>
              <a:buFont typeface="Monotype Sorts" pitchFamily="2" charset="2"/>
              <a:buNone/>
            </a:pPr>
            <a:endParaRPr lang="en-US" sz="2400" dirty="0"/>
          </a:p>
          <a:p>
            <a:pPr algn="just">
              <a:buClr>
                <a:srgbClr val="FF9933"/>
              </a:buClr>
              <a:buFont typeface="Monotype Sorts" pitchFamily="2" charset="2"/>
              <a:buNone/>
            </a:pP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52600" y="381000"/>
            <a:ext cx="8686800" cy="6096000"/>
          </a:xfrm>
        </p:spPr>
        <p:txBody>
          <a:bodyPr/>
          <a:lstStyle/>
          <a:p>
            <a:pPr>
              <a:buFontTx/>
              <a:buNone/>
            </a:pPr>
            <a:r>
              <a:rPr lang="en-US" b="1"/>
              <a:t>Interpreting spectra</a:t>
            </a:r>
            <a:endParaRPr lang="en-US"/>
          </a:p>
          <a:p>
            <a:pPr>
              <a:buFontTx/>
              <a:buNone/>
            </a:pPr>
            <a:endParaRPr lang="en-US" b="1"/>
          </a:p>
          <a:p>
            <a:pPr>
              <a:buFontTx/>
              <a:buNone/>
            </a:pPr>
            <a:endParaRPr lang="en-US"/>
          </a:p>
        </p:txBody>
      </p:sp>
      <p:pic>
        <p:nvPicPr>
          <p:cNvPr id="165892" name="Picture 4" descr="methano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904875"/>
            <a:ext cx="8610600" cy="53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5" name="Rectangle 3"/>
          <p:cNvSpPr>
            <a:spLocks noGrp="1" noChangeArrowheads="1"/>
          </p:cNvSpPr>
          <p:nvPr>
            <p:ph idx="1"/>
          </p:nvPr>
        </p:nvSpPr>
        <p:spPr>
          <a:xfrm>
            <a:off x="1752600" y="392923"/>
            <a:ext cx="8686800" cy="6172200"/>
          </a:xfrm>
        </p:spPr>
        <p:txBody>
          <a:bodyPr/>
          <a:lstStyle/>
          <a:p>
            <a:r>
              <a:rPr lang="en-US" dirty="0"/>
              <a:t>   </a:t>
            </a:r>
            <a:r>
              <a:rPr lang="en-US" sz="2800" dirty="0"/>
              <a:t>A simple spectrum that of methanol is shown here.   CH</a:t>
            </a:r>
            <a:r>
              <a:rPr lang="en-US" sz="2800" baseline="-25000" dirty="0"/>
              <a:t>3</a:t>
            </a:r>
            <a:r>
              <a:rPr lang="en-US" sz="2800" dirty="0"/>
              <a:t>OH</a:t>
            </a:r>
            <a:r>
              <a:rPr lang="en-US" sz="2800" baseline="30000" dirty="0"/>
              <a:t>+</a:t>
            </a:r>
            <a:r>
              <a:rPr lang="en-US" sz="2800" b="1" dirty="0"/>
              <a:t>. </a:t>
            </a:r>
            <a:r>
              <a:rPr lang="en-US" sz="2800" dirty="0"/>
              <a:t>(The molecular ion) and fragment ions appear in this spectrum. .</a:t>
            </a:r>
          </a:p>
          <a:p>
            <a:r>
              <a:rPr lang="en-US" sz="2800" dirty="0"/>
              <a:t>  Major peaks are shown in the table next to the spectrum.</a:t>
            </a:r>
          </a:p>
          <a:p>
            <a:r>
              <a:rPr lang="en-US" sz="2800" dirty="0"/>
              <a:t>    </a:t>
            </a:r>
          </a:p>
        </p:txBody>
      </p:sp>
      <p:pic>
        <p:nvPicPr>
          <p:cNvPr id="166916" name="Picture 4" descr="meohtable"/>
          <p:cNvPicPr>
            <a:picLocks noChangeAspect="1" noChangeArrowheads="1"/>
          </p:cNvPicPr>
          <p:nvPr/>
        </p:nvPicPr>
        <p:blipFill>
          <a:blip r:embed="rId2" cstate="print">
            <a:grayscl/>
          </a:blip>
          <a:srcRect/>
          <a:stretch>
            <a:fillRect/>
          </a:stretch>
        </p:blipFill>
        <p:spPr bwMode="auto">
          <a:xfrm>
            <a:off x="3962401" y="3048000"/>
            <a:ext cx="364807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9" name="Rectangle 3"/>
          <p:cNvSpPr>
            <a:spLocks noGrp="1" noChangeArrowheads="1"/>
          </p:cNvSpPr>
          <p:nvPr>
            <p:ph idx="1"/>
          </p:nvPr>
        </p:nvSpPr>
        <p:spPr>
          <a:xfrm>
            <a:off x="1752600" y="228600"/>
            <a:ext cx="8610600" cy="6248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  The x-axis of this bar graph is the increasing m/e ratio . </a:t>
            </a:r>
            <a:r>
              <a:rPr lang="en-US" dirty="0"/>
              <a:t> </a:t>
            </a:r>
          </a:p>
          <a:p>
            <a:pPr>
              <a:lnSpc>
                <a:spcPct val="90000"/>
              </a:lnSpc>
            </a:pPr>
            <a:r>
              <a:rPr lang="en-US" dirty="0"/>
              <a:t> </a:t>
            </a:r>
            <a:r>
              <a:rPr lang="en-US" sz="2800" dirty="0"/>
              <a:t>The y-axis is the relative abundance of each ion.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800" dirty="0"/>
          </a:p>
          <a:p>
            <a:pPr>
              <a:lnSpc>
                <a:spcPct val="90000"/>
              </a:lnSpc>
            </a:pPr>
            <a:r>
              <a:rPr lang="en-US" sz="2800" dirty="0"/>
              <a:t> Which is related to the number of times an ion of that m/e ratio strikes the detector.</a:t>
            </a:r>
          </a:p>
          <a:p>
            <a:pPr>
              <a:lnSpc>
                <a:spcPct val="90000"/>
              </a:lnSpc>
            </a:pPr>
            <a:endParaRPr lang="en-US" sz="2800" dirty="0"/>
          </a:p>
          <a:p>
            <a:pPr>
              <a:lnSpc>
                <a:spcPct val="90000"/>
              </a:lnSpc>
            </a:pPr>
            <a:r>
              <a:rPr lang="en-US" sz="2800" dirty="0"/>
              <a:t>  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7" name="Rectangle 3"/>
          <p:cNvSpPr>
            <a:spLocks noGrp="1" noChangeArrowheads="1"/>
          </p:cNvSpPr>
          <p:nvPr>
            <p:ph idx="1"/>
          </p:nvPr>
        </p:nvSpPr>
        <p:spPr>
          <a:xfrm>
            <a:off x="1752600" y="304800"/>
            <a:ext cx="8610600" cy="6172200"/>
          </a:xfrm>
        </p:spPr>
        <p:txBody>
          <a:bodyPr>
            <a:normAutofit/>
          </a:bodyPr>
          <a:lstStyle/>
          <a:p>
            <a:pPr marL="609600" indent="-609600">
              <a:buNone/>
            </a:pPr>
            <a:r>
              <a:rPr lang="en-US" sz="2800" dirty="0"/>
              <a:t>APPLICATIONS OF MASS SPECTROMETRY</a:t>
            </a:r>
            <a:endParaRPr lang="en-US" sz="2800" baseline="30000" dirty="0"/>
          </a:p>
          <a:p>
            <a:pPr marL="579438" lvl="2" indent="-290513"/>
            <a:r>
              <a:rPr lang="en-US" b="1" dirty="0"/>
              <a:t>Determination of molecular weights of the organic compounds.</a:t>
            </a:r>
          </a:p>
          <a:p>
            <a:pPr marL="579438" lvl="2" indent="-290513"/>
            <a:r>
              <a:rPr lang="en-US" b="1" dirty="0"/>
              <a:t>Detection of drugs of abuse in sports.</a:t>
            </a:r>
          </a:p>
          <a:p>
            <a:pPr marL="579438" lvl="2" indent="-290513"/>
            <a:r>
              <a:rPr lang="en-US" b="1" dirty="0"/>
              <a:t>Determination of organic compounds like cholesterol, glucose, urea etc and trace elements in human body fluids.</a:t>
            </a:r>
          </a:p>
          <a:p>
            <a:pPr marL="579438" lvl="2" indent="-290513"/>
            <a:r>
              <a:rPr lang="en-US" b="1" dirty="0"/>
              <a:t>Structure determination of newly </a:t>
            </a:r>
            <a:r>
              <a:rPr lang="en-US" b="1" dirty="0" err="1"/>
              <a:t>synthesised</a:t>
            </a:r>
            <a:r>
              <a:rPr lang="en-US" b="1" dirty="0"/>
              <a:t> compounds. </a:t>
            </a:r>
          </a:p>
          <a:p>
            <a:pPr marL="579438" lvl="2" indent="-290513"/>
            <a:r>
              <a:rPr lang="en-US" b="1" dirty="0"/>
              <a:t>Monitoring of environmental pollutants example: pesticides, herbicides.</a:t>
            </a:r>
          </a:p>
          <a:p>
            <a:pPr marL="579438" lvl="2" indent="-290513"/>
            <a:r>
              <a:rPr lang="en-US" b="1" dirty="0"/>
              <a:t>Determination of drugs and their metabolites in human body fluids.</a:t>
            </a:r>
          </a:p>
          <a:p>
            <a:pPr marL="579438" lvl="2" indent="-290513"/>
            <a:r>
              <a:rPr lang="en-US" b="1" dirty="0"/>
              <a:t>Detection of adulteration of honey with corn syrup.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1" name="Rectangle 3"/>
          <p:cNvSpPr>
            <a:spLocks noGrp="1" noChangeArrowheads="1"/>
          </p:cNvSpPr>
          <p:nvPr>
            <p:ph idx="1"/>
          </p:nvPr>
        </p:nvSpPr>
        <p:spPr>
          <a:xfrm>
            <a:off x="1828800" y="533400"/>
            <a:ext cx="8382000" cy="6248400"/>
          </a:xfrm>
        </p:spPr>
        <p:txBody>
          <a:bodyPr/>
          <a:lstStyle/>
          <a:p>
            <a:pPr marL="579438" lvl="2">
              <a:tabLst>
                <a:tab pos="685800" algn="l"/>
              </a:tabLst>
            </a:pPr>
            <a:r>
              <a:rPr lang="en-US" b="1" dirty="0"/>
              <a:t>Location of oil deposits by measuring petroleum precursors in rock.</a:t>
            </a:r>
          </a:p>
          <a:p>
            <a:pPr marL="579438" lvl="2">
              <a:tabLst>
                <a:tab pos="685800" algn="l"/>
              </a:tabLst>
            </a:pPr>
            <a:r>
              <a:rPr lang="en-US" b="1" dirty="0"/>
              <a:t>Composition of molecular species found in space.</a:t>
            </a:r>
          </a:p>
          <a:p>
            <a:pPr marL="579438" lvl="2">
              <a:tabLst>
                <a:tab pos="685800" algn="l"/>
              </a:tabLst>
            </a:pPr>
            <a:r>
              <a:rPr lang="en-US" b="1" dirty="0"/>
              <a:t>Determination of the age of the rocks and minerals and the half-lives of radioactive nuclides.</a:t>
            </a:r>
          </a:p>
          <a:p>
            <a:pPr marL="579438" lvl="2">
              <a:tabLst>
                <a:tab pos="685800" algn="l"/>
              </a:tabLst>
            </a:pPr>
            <a:r>
              <a:rPr lang="en-US" b="1" dirty="0"/>
              <a:t> Determination of isotopic composition of different elements.</a:t>
            </a:r>
          </a:p>
          <a:p>
            <a:pPr marL="579438" lvl="2">
              <a:tabLst>
                <a:tab pos="685800" algn="l"/>
              </a:tabLst>
            </a:pPr>
            <a:r>
              <a:rPr lang="en-US" b="1" dirty="0"/>
              <a:t>Discovering natural fission reactors.</a:t>
            </a:r>
          </a:p>
          <a:p>
            <a:pPr marL="579438" lvl="2">
              <a:tabLst>
                <a:tab pos="685800" algn="l"/>
              </a:tabLst>
            </a:pPr>
            <a:r>
              <a:rPr lang="en-US" b="1" dirty="0"/>
              <a:t>Identifying the </a:t>
            </a:r>
            <a:r>
              <a:rPr lang="en-US" dirty="0"/>
              <a:t>irradiated</a:t>
            </a:r>
            <a:r>
              <a:rPr lang="en-US" b="1" dirty="0"/>
              <a:t> and non-irradiated food materials.</a:t>
            </a:r>
          </a:p>
          <a:p>
            <a:pPr marL="579438" lvl="2">
              <a:tabLst>
                <a:tab pos="685800" algn="l"/>
              </a:tabLst>
            </a:pPr>
            <a:r>
              <a:rPr lang="en-US" b="1" dirty="0"/>
              <a:t>Precise and accurate determination of trace and ultra trace constituents in high purity matrices.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2">
                    <a:satMod val="130000"/>
                  </a:schemeClr>
                </a:solidFill>
              </a:rPr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2965" y="2054656"/>
            <a:ext cx="8314035" cy="4117545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b="1" dirty="0">
                <a:latin typeface="Times New Roman" pitchFamily="18" charset="0"/>
                <a:cs typeface="Times New Roman" pitchFamily="18" charset="0"/>
              </a:rPr>
              <a:t>Mass spectroscopy is an effective method to determine the molecular weight and structure compounds.</a:t>
            </a:r>
          </a:p>
          <a:p>
            <a:pPr algn="just">
              <a:spcBef>
                <a:spcPct val="50000"/>
              </a:spcBef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It is advantageous to other methods of analysis in its ability to separate and analyze mixtures of compounds.</a:t>
            </a:r>
          </a:p>
          <a:p>
            <a:pPr algn="just">
              <a:spcBef>
                <a:spcPct val="50000"/>
              </a:spcBef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  It is an extremely sensitive technique with current levels of accuracy within the range of one mass unit.</a:t>
            </a:r>
          </a:p>
          <a:p>
            <a:pPr algn="just"/>
            <a:endParaRPr lang="en-US" b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2965" y="1975710"/>
            <a:ext cx="8246070" cy="442509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In MS, the compound in gaseous state, is bombarded with a beam of electron  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to produce an ionic molecule (Molecular ion) of  the original species.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molecular ion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has the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same M Wt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as of the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original compound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which further fragments.</a:t>
            </a:r>
          </a:p>
          <a:p>
            <a:pPr algn="just"/>
            <a:r>
              <a:rPr lang="en-US" sz="17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ions formed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are then separated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according to their masses (m/z).</a:t>
            </a:r>
          </a:p>
          <a:p>
            <a:pPr algn="just"/>
            <a:r>
              <a:rPr lang="en-US" sz="17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spectrum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produced is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known as mass spectrum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This mass spectrum is a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record of information regarding various masses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produced and their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relative abundances.</a:t>
            </a:r>
          </a:p>
          <a:p>
            <a:pPr algn="just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m/e=H²r²/2V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1295400"/>
            <a:ext cx="8246070" cy="61082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Theory and Principle of Mass   Spectrometry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sz="3200" dirty="0"/>
              <a:t> </a:t>
            </a:r>
            <a:r>
              <a:rPr lang="en-US" dirty="0"/>
              <a:t>Mass spectrometry is a micro analytical technique, requiring only a few </a:t>
            </a:r>
            <a:r>
              <a:rPr lang="en-US" dirty="0" err="1"/>
              <a:t>nanomoles</a:t>
            </a:r>
            <a:r>
              <a:rPr lang="en-US" dirty="0"/>
              <a:t> of the sample, 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/>
              <a:t>involving the production and separation of ionized molecules and 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/>
              <a:t>their ionic decomposition products, finally the measurement of relative abundance of different ions produced</a:t>
            </a:r>
            <a:r>
              <a:rPr lang="en-US" baseline="30000" dirty="0"/>
              <a:t>1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/>
              <a:t>Mass spectrometry is not concerning with non destructive interaction between molecules and electromagnetic radiation</a:t>
            </a:r>
            <a:r>
              <a:rPr lang="en-US" baseline="30000" dirty="0"/>
              <a:t>1</a:t>
            </a:r>
            <a:r>
              <a:rPr lang="en-US" dirty="0"/>
              <a:t>.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/>
              <a:t>Thus mass spectrum of each compound is unique</a:t>
            </a:r>
            <a:r>
              <a:rPr lang="en-US" baseline="30000" dirty="0"/>
              <a:t>1</a:t>
            </a:r>
            <a:r>
              <a:rPr lang="en-US" dirty="0"/>
              <a:t>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609600" indent="-609600">
              <a:buNone/>
            </a:pPr>
            <a:r>
              <a:rPr lang="en-US" sz="3200" dirty="0"/>
              <a:t> </a:t>
            </a:r>
          </a:p>
          <a:p>
            <a:pPr marL="609600" indent="-609600">
              <a:buNone/>
            </a:pPr>
            <a:r>
              <a:rPr lang="en-US" dirty="0"/>
              <a:t>and   can be used as a “chemical fingerprint” to characterize the sample .</a:t>
            </a:r>
          </a:p>
          <a:p>
            <a:pPr marL="609600" indent="-609600">
              <a:buClr>
                <a:schemeClr val="hlink"/>
              </a:buClr>
              <a:buFont typeface="Wingdings" pitchFamily="2" charset="2"/>
              <a:buChar char="Ø"/>
            </a:pPr>
            <a:r>
              <a:rPr lang="en-US" dirty="0"/>
              <a:t>Mass spectrum gives the information pertaining to the</a:t>
            </a:r>
          </a:p>
          <a:p>
            <a:pPr marL="609600" indent="-609600">
              <a:buClr>
                <a:schemeClr val="hlink"/>
              </a:buClr>
              <a:buFont typeface="Wingdings" pitchFamily="2" charset="2"/>
              <a:buAutoNum type="arabicParenR"/>
            </a:pPr>
            <a:r>
              <a:rPr lang="en-US" dirty="0"/>
              <a:t>Structure and molecular weight of the analyte (inorganic, organic, biological molecules).</a:t>
            </a:r>
          </a:p>
          <a:p>
            <a:pPr marL="609600" indent="-609600">
              <a:buClr>
                <a:schemeClr val="hlink"/>
              </a:buClr>
              <a:buFont typeface="Wingdings" pitchFamily="2" charset="2"/>
              <a:buAutoNum type="arabicParenR"/>
            </a:pPr>
            <a:r>
              <a:rPr lang="en-US" dirty="0"/>
              <a:t> Isotopic ratios of the atoms in the sample.</a:t>
            </a:r>
          </a:p>
          <a:p>
            <a:pPr marL="609600" indent="-609600">
              <a:buClr>
                <a:schemeClr val="hlink"/>
              </a:buClr>
              <a:buFont typeface="Wingdings" pitchFamily="2" charset="2"/>
              <a:buAutoNum type="arabicParenR"/>
            </a:pPr>
            <a:r>
              <a:rPr lang="en-US" dirty="0"/>
              <a:t>Qualitative and Quantitative composition of complex mixture .</a:t>
            </a:r>
          </a:p>
          <a:p>
            <a:pPr marL="609600" indent="-609600">
              <a:buClr>
                <a:schemeClr val="hlink"/>
              </a:buClr>
              <a:buFont typeface="Wingdings" pitchFamily="2" charset="2"/>
              <a:buAutoNum type="arabicParenR"/>
            </a:pPr>
            <a:r>
              <a:rPr lang="en-US" dirty="0"/>
              <a:t>Structure and composition of solid surfaces </a:t>
            </a:r>
          </a:p>
          <a:p>
            <a:pPr marL="609600" indent="-609600">
              <a:buClr>
                <a:schemeClr val="hlink"/>
              </a:buClr>
              <a:buNone/>
            </a:pPr>
            <a:endParaRPr lang="en-US" dirty="0"/>
          </a:p>
          <a:p>
            <a:pPr marL="609600" indent="-609600">
              <a:buClr>
                <a:schemeClr val="hlink"/>
              </a:buClr>
              <a:buNone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1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Tx/>
              <a:buNone/>
            </a:pPr>
            <a:r>
              <a:rPr lang="en-US" dirty="0"/>
              <a:t>1. Generating a beam of positively charged ions from the sample.</a:t>
            </a:r>
          </a:p>
          <a:p>
            <a:pPr algn="just">
              <a:buFontTx/>
              <a:buNone/>
            </a:pPr>
            <a:r>
              <a:rPr lang="en-US" dirty="0"/>
              <a:t> 2. Separating these positively charged ions according to their mass to charge ratio. </a:t>
            </a:r>
          </a:p>
          <a:p>
            <a:pPr algn="just">
              <a:buFontTx/>
              <a:buNone/>
            </a:pPr>
            <a:r>
              <a:rPr lang="en-US" dirty="0"/>
              <a:t>Ion separation process must really accomplish two things such as</a:t>
            </a:r>
          </a:p>
          <a:p>
            <a:pPr algn="just">
              <a:buFontTx/>
              <a:buChar char="o"/>
            </a:pPr>
            <a:r>
              <a:rPr lang="en-US" dirty="0"/>
              <a:t>It must separate ions of different m/e values</a:t>
            </a:r>
          </a:p>
          <a:p>
            <a:pPr algn="just">
              <a:buFontTx/>
              <a:buChar char="o"/>
            </a:pPr>
            <a:r>
              <a:rPr lang="en-US" dirty="0"/>
              <a:t>It must sharply focus all ions of the same m/e values.</a:t>
            </a:r>
          </a:p>
          <a:p>
            <a:pPr algn="just">
              <a:buFontTx/>
              <a:buNone/>
            </a:pPr>
            <a:r>
              <a:rPr lang="en-US" dirty="0"/>
              <a:t> 3. Recording the relative abundance of each species of ions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2133600" cy="365125"/>
          </a:xfrm>
        </p:spPr>
        <p:txBody>
          <a:bodyPr/>
          <a:lstStyle/>
          <a:p>
            <a:fld id="{B82CCC60-E8CD-4174-8B1A-7DF615B22EEF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4263540" y="1446580"/>
            <a:ext cx="8246070" cy="61082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Basic Principle of Mass spectrometry</a:t>
            </a:r>
            <a:r>
              <a:rPr lang="en-US" baseline="30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9144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sz="4000" dirty="0"/>
              <a:t>Principle</a:t>
            </a:r>
            <a:r>
              <a:rPr lang="en-US" dirty="0"/>
              <a:t> of Mass Spectrometry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828800" y="1981200"/>
            <a:ext cx="8839200" cy="4572000"/>
          </a:xfrm>
        </p:spPr>
        <p:txBody>
          <a:bodyPr/>
          <a:lstStyle/>
          <a:p>
            <a:pPr>
              <a:spcAft>
                <a:spcPts val="1200"/>
              </a:spcAft>
              <a:defRPr/>
            </a:pPr>
            <a:r>
              <a:rPr lang="en-US" sz="2400" dirty="0"/>
              <a:t>Mass spectrometers can be divided into three fundamental parts, namely the </a:t>
            </a:r>
            <a:r>
              <a:rPr lang="en-US" sz="2400" b="1" dirty="0"/>
              <a:t>ionization source </a:t>
            </a:r>
            <a:r>
              <a:rPr lang="en-US" sz="2400" dirty="0"/>
              <a:t>, the </a:t>
            </a:r>
            <a:r>
              <a:rPr lang="en-US" sz="2400" b="1" dirty="0"/>
              <a:t>analyzer </a:t>
            </a:r>
            <a:r>
              <a:rPr lang="en-US" sz="2400" dirty="0"/>
              <a:t>, and the </a:t>
            </a:r>
            <a:r>
              <a:rPr lang="en-US" sz="2400" b="1" dirty="0"/>
              <a:t>detector.</a:t>
            </a:r>
            <a:endParaRPr lang="en-US" sz="2400" dirty="0"/>
          </a:p>
          <a:p>
            <a:pPr>
              <a:spcAft>
                <a:spcPts val="1200"/>
              </a:spcAft>
              <a:defRPr/>
            </a:pPr>
            <a:r>
              <a:rPr lang="en-US" sz="2400" dirty="0"/>
              <a:t>The sample  in the gaseous state has to be introduced into the ionization source under the pressure  (10</a:t>
            </a:r>
            <a:r>
              <a:rPr lang="en-US" sz="2400" baseline="30000" dirty="0"/>
              <a:t>-7 </a:t>
            </a:r>
            <a:r>
              <a:rPr lang="en-US" sz="2400" dirty="0"/>
              <a:t>to 10</a:t>
            </a:r>
            <a:r>
              <a:rPr lang="en-US" sz="2400" baseline="30000" dirty="0"/>
              <a:t>-5</a:t>
            </a:r>
            <a:r>
              <a:rPr lang="en-US" sz="2400" dirty="0"/>
              <a:t> mm Hg).</a:t>
            </a:r>
          </a:p>
          <a:p>
            <a:pPr>
              <a:spcAft>
                <a:spcPts val="1200"/>
              </a:spcAft>
              <a:defRPr/>
            </a:pPr>
            <a:r>
              <a:rPr lang="en-US" sz="2400" dirty="0"/>
              <a:t>Then bombarded with a beam of energetic electron using tungsten or rhenium filament. </a:t>
            </a:r>
          </a:p>
          <a:p>
            <a:pPr>
              <a:spcAft>
                <a:spcPts val="1200"/>
              </a:spcAft>
              <a:defRPr/>
            </a:pPr>
            <a:r>
              <a:rPr lang="en-US" sz="2400" dirty="0"/>
              <a:t>Once inside the ionization source, the sample molecules are ionized or broken up in to cations and many other fragments.</a:t>
            </a:r>
          </a:p>
          <a:p>
            <a:pPr>
              <a:spcAft>
                <a:spcPts val="1200"/>
              </a:spcAft>
              <a:buNone/>
              <a:defRPr/>
            </a:pP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953000" y="6172201"/>
            <a:ext cx="2895600" cy="365125"/>
          </a:xfrm>
        </p:spPr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3810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sz="4000" dirty="0"/>
              <a:t>Principle</a:t>
            </a:r>
            <a:r>
              <a:rPr lang="en-US" dirty="0"/>
              <a:t> of Mass Spectrometry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1905000" y="1905000"/>
            <a:ext cx="8610600" cy="4953000"/>
          </a:xfrm>
        </p:spPr>
        <p:txBody>
          <a:bodyPr/>
          <a:lstStyle/>
          <a:p>
            <a:r>
              <a:rPr lang="en-US" sz="2400" dirty="0"/>
              <a:t>These </a:t>
            </a:r>
            <a:r>
              <a:rPr lang="en-US" sz="2400" dirty="0" err="1"/>
              <a:t>cations</a:t>
            </a:r>
            <a:r>
              <a:rPr lang="en-US" sz="2400" dirty="0"/>
              <a:t> are formed due to loss of an electron usually from the n or </a:t>
            </a:r>
            <a:r>
              <a:rPr lang="el-GR" sz="2400" dirty="0"/>
              <a:t>π</a:t>
            </a:r>
            <a:r>
              <a:rPr lang="en-US" sz="2400" dirty="0"/>
              <a:t> orbital from a molecule, which further breaks into smaller ions.</a:t>
            </a:r>
          </a:p>
          <a:p>
            <a:r>
              <a:rPr lang="en-US" sz="2400" dirty="0"/>
              <a:t>All these ions are accelerated by an electric field.</a:t>
            </a:r>
          </a:p>
          <a:p>
            <a:pPr algn="just"/>
            <a:r>
              <a:rPr lang="en-US" sz="2400" dirty="0"/>
              <a:t>where they are separated according to their </a:t>
            </a:r>
            <a:r>
              <a:rPr lang="en-US" sz="2400" b="1" dirty="0"/>
              <a:t>mass (m) -to-charge (z) ratios (m/z) </a:t>
            </a:r>
            <a:r>
              <a:rPr lang="en-US" sz="2400" dirty="0"/>
              <a:t>. </a:t>
            </a:r>
          </a:p>
          <a:p>
            <a:r>
              <a:rPr lang="en-US" sz="2400" dirty="0"/>
              <a:t>The separated ions are detected and this signal sent to a data system </a:t>
            </a:r>
          </a:p>
          <a:p>
            <a:r>
              <a:rPr lang="en-US" sz="2400" dirty="0"/>
              <a:t>where the m/z ratios are stored together with their relative abundance for presentation in the format of a </a:t>
            </a:r>
            <a:r>
              <a:rPr lang="en-US" sz="2400" b="1" dirty="0"/>
              <a:t>m/z spectrum</a:t>
            </a: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1786</TotalTime>
  <Words>1350</Words>
  <Application>Microsoft Office PowerPoint</Application>
  <PresentationFormat>Widescreen</PresentationFormat>
  <Paragraphs>217</Paragraphs>
  <Slides>24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36" baseType="lpstr">
      <vt:lpstr>Arial</vt:lpstr>
      <vt:lpstr>Calibri</vt:lpstr>
      <vt:lpstr>Corbel</vt:lpstr>
      <vt:lpstr>Monotype Corsiva</vt:lpstr>
      <vt:lpstr>Monotype Sorts</vt:lpstr>
      <vt:lpstr>Times New Roman</vt:lpstr>
      <vt:lpstr>Wingdings</vt:lpstr>
      <vt:lpstr>Wingdings 2</vt:lpstr>
      <vt:lpstr>Wingdings 3</vt:lpstr>
      <vt:lpstr>Office Theme</vt:lpstr>
      <vt:lpstr>Module</vt:lpstr>
      <vt:lpstr>1_Office Theme</vt:lpstr>
      <vt:lpstr>MASS SPECTROSCOPY</vt:lpstr>
      <vt:lpstr>         Mass Spectrometry</vt:lpstr>
      <vt:lpstr>Introduction</vt:lpstr>
      <vt:lpstr>PowerPoint Presentation</vt:lpstr>
      <vt:lpstr>Theory and Principle of Mass   Spectrometry</vt:lpstr>
      <vt:lpstr>Slide Title</vt:lpstr>
      <vt:lpstr>Basic Principle of Mass spectrometry1 </vt:lpstr>
      <vt:lpstr>Principle of Mass Spectrometry</vt:lpstr>
      <vt:lpstr>Principle of Mass Spectrometry</vt:lpstr>
      <vt:lpstr>Principle of Mass Spectrometry</vt:lpstr>
      <vt:lpstr>Principle of Mass Spectrometry</vt:lpstr>
      <vt:lpstr>How a Mass Spectrometer Works</vt:lpstr>
      <vt:lpstr>Different Components of a  Mass spectrometer</vt:lpstr>
      <vt:lpstr>PowerPoint Presentation</vt:lpstr>
      <vt:lpstr>How a Mass Spectrometer Works</vt:lpstr>
      <vt:lpstr>Instrumentation of Mass Spectrometer</vt:lpstr>
      <vt:lpstr>Ionization methods</vt:lpstr>
      <vt:lpstr> b) Desorption sources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User</cp:lastModifiedBy>
  <cp:revision>227</cp:revision>
  <dcterms:created xsi:type="dcterms:W3CDTF">2013-08-21T19:17:07Z</dcterms:created>
  <dcterms:modified xsi:type="dcterms:W3CDTF">2024-09-12T15:54:27Z</dcterms:modified>
</cp:coreProperties>
</file>