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D5098-F585-4A49-A5A2-BFA14B2D7859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DD7A3-04E2-44BF-9351-EBBCC010DD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98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DD7A3-04E2-44BF-9351-EBBCC010DD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12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62450" y="677544"/>
            <a:ext cx="4098925" cy="632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3-5-2021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3-5-2021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3-5-2021</a:t>
            </a:r>
            <a:endParaRPr spc="-2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3-5-2021</a:t>
            </a:r>
            <a:endParaRPr spc="-2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3-5-2021</a:t>
            </a: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5100" y="674941"/>
            <a:ext cx="10086975" cy="2406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7686" y="1400619"/>
            <a:ext cx="9776460" cy="4421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8975" y="6378971"/>
            <a:ext cx="579119" cy="269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3-5-2021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04905" y="6470412"/>
            <a:ext cx="24130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9800" y="2438400"/>
            <a:ext cx="8001000" cy="1857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  <a:tabLst>
                <a:tab pos="1669414" algn="l"/>
              </a:tabLst>
            </a:pPr>
            <a:r>
              <a:rPr sz="36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CLINICAL</a:t>
            </a:r>
            <a:r>
              <a:rPr sz="3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6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PHARMACY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39"/>
              </a:spcBef>
            </a:pP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200" b="1" spc="110" dirty="0">
                <a:latin typeface="Cambria"/>
                <a:cs typeface="Cambria"/>
              </a:rPr>
              <a:t>Microbiological</a:t>
            </a:r>
            <a:r>
              <a:rPr sz="3200" b="1" spc="80" dirty="0">
                <a:latin typeface="Cambria"/>
                <a:cs typeface="Cambria"/>
              </a:rPr>
              <a:t> </a:t>
            </a:r>
            <a:r>
              <a:rPr sz="3200" b="1" spc="114" dirty="0">
                <a:latin typeface="Cambria"/>
                <a:cs typeface="Cambria"/>
              </a:rPr>
              <a:t>culture</a:t>
            </a:r>
            <a:r>
              <a:rPr sz="3200" b="1" spc="200" dirty="0">
                <a:latin typeface="Cambria"/>
                <a:cs typeface="Cambria"/>
              </a:rPr>
              <a:t> </a:t>
            </a:r>
            <a:r>
              <a:rPr sz="3200" b="1" spc="140" dirty="0">
                <a:latin typeface="Cambria"/>
                <a:cs typeface="Cambria"/>
              </a:rPr>
              <a:t>sensitivity</a:t>
            </a:r>
            <a:r>
              <a:rPr sz="3200" b="1" spc="110" dirty="0">
                <a:latin typeface="Cambria"/>
                <a:cs typeface="Cambria"/>
              </a:rPr>
              <a:t> </a:t>
            </a:r>
            <a:r>
              <a:rPr sz="3200" b="1" spc="135" dirty="0" smtClean="0">
                <a:latin typeface="Cambria"/>
                <a:cs typeface="Cambria"/>
              </a:rPr>
              <a:t>test</a:t>
            </a:r>
            <a:endParaRPr sz="3200" dirty="0">
              <a:latin typeface="Cambria"/>
              <a:cs typeface="Cambri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t>1</a:t>
            </a:fld>
            <a:endParaRPr lang="en-US" spc="-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1620202"/>
            <a:ext cx="534035" cy="4003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3545840"/>
            <a:ext cx="534035" cy="4006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4824031"/>
            <a:ext cx="534035" cy="40036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12799" y="686498"/>
            <a:ext cx="9443085" cy="52127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316990">
              <a:lnSpc>
                <a:spcPct val="100000"/>
              </a:lnSpc>
              <a:spcBef>
                <a:spcPts val="125"/>
              </a:spcBef>
              <a:tabLst>
                <a:tab pos="2900045" algn="l"/>
                <a:tab pos="3634104" algn="l"/>
                <a:tab pos="5102860" algn="l"/>
              </a:tabLst>
            </a:pPr>
            <a:r>
              <a:rPr sz="2750" b="1" spc="160" dirty="0">
                <a:latin typeface="Cambria"/>
                <a:cs typeface="Cambria"/>
              </a:rPr>
              <a:t>Identify</a:t>
            </a:r>
            <a:r>
              <a:rPr sz="2750" b="1" dirty="0">
                <a:latin typeface="Cambria"/>
                <a:cs typeface="Cambria"/>
              </a:rPr>
              <a:t>	</a:t>
            </a:r>
            <a:r>
              <a:rPr sz="2750" b="1" spc="190" dirty="0">
                <a:latin typeface="Cambria"/>
                <a:cs typeface="Cambria"/>
              </a:rPr>
              <a:t>the</a:t>
            </a:r>
            <a:r>
              <a:rPr sz="2750" b="1" dirty="0">
                <a:latin typeface="Cambria"/>
                <a:cs typeface="Cambria"/>
              </a:rPr>
              <a:t>	</a:t>
            </a:r>
            <a:r>
              <a:rPr sz="2750" b="1" spc="145" dirty="0">
                <a:latin typeface="Cambria"/>
                <a:cs typeface="Cambria"/>
              </a:rPr>
              <a:t>species</a:t>
            </a:r>
            <a:r>
              <a:rPr sz="2750" b="1" dirty="0">
                <a:latin typeface="Cambria"/>
                <a:cs typeface="Cambria"/>
              </a:rPr>
              <a:t>	</a:t>
            </a:r>
            <a:r>
              <a:rPr sz="2750" b="1" spc="145" dirty="0">
                <a:latin typeface="Cambria"/>
                <a:cs typeface="Cambria"/>
              </a:rPr>
              <a:t>of</a:t>
            </a:r>
            <a:r>
              <a:rPr sz="2750" b="1" spc="370" dirty="0">
                <a:latin typeface="Cambria"/>
                <a:cs typeface="Cambria"/>
              </a:rPr>
              <a:t> </a:t>
            </a:r>
            <a:r>
              <a:rPr sz="2750" b="1" spc="114" dirty="0">
                <a:latin typeface="Cambria"/>
                <a:cs typeface="Cambria"/>
              </a:rPr>
              <a:t>bacteria</a:t>
            </a:r>
            <a:endParaRPr sz="2750">
              <a:latin typeface="Cambria"/>
              <a:cs typeface="Cambria"/>
            </a:endParaRPr>
          </a:p>
          <a:p>
            <a:pPr marL="12700" marR="673100" indent="381000">
              <a:lnSpc>
                <a:spcPct val="153600"/>
              </a:lnSpc>
              <a:spcBef>
                <a:spcPts val="2110"/>
              </a:spcBef>
              <a:tabLst>
                <a:tab pos="1251585" algn="l"/>
                <a:tab pos="2270760" algn="l"/>
                <a:tab pos="2823210" algn="l"/>
                <a:tab pos="3641725" algn="l"/>
                <a:tab pos="4871720" algn="l"/>
                <a:tab pos="6997065" algn="l"/>
                <a:tab pos="7409180" algn="l"/>
              </a:tabLst>
            </a:pPr>
            <a:r>
              <a:rPr sz="2750" spc="80" dirty="0">
                <a:latin typeface="Georgia"/>
                <a:cs typeface="Georgia"/>
              </a:rPr>
              <a:t>This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5" dirty="0">
                <a:latin typeface="Georgia"/>
                <a:cs typeface="Georgia"/>
              </a:rPr>
              <a:t>is</a:t>
            </a:r>
            <a:r>
              <a:rPr sz="2750" spc="280" dirty="0">
                <a:latin typeface="Georgia"/>
                <a:cs typeface="Georgia"/>
              </a:rPr>
              <a:t> </a:t>
            </a:r>
            <a:r>
              <a:rPr sz="2750" spc="125" dirty="0">
                <a:latin typeface="Georgia"/>
                <a:cs typeface="Georgia"/>
              </a:rPr>
              <a:t>done</a:t>
            </a:r>
            <a:r>
              <a:rPr sz="2750" spc="29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with</a:t>
            </a:r>
            <a:r>
              <a:rPr sz="2750" spc="285" dirty="0">
                <a:latin typeface="Georgia"/>
                <a:cs typeface="Georgia"/>
              </a:rPr>
              <a:t> </a:t>
            </a:r>
            <a:r>
              <a:rPr sz="2750" spc="125" dirty="0">
                <a:latin typeface="Georgia"/>
                <a:cs typeface="Georgia"/>
              </a:rPr>
              <a:t>various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5" dirty="0">
                <a:latin typeface="Georgia"/>
                <a:cs typeface="Georgia"/>
              </a:rPr>
              <a:t>techniques,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5" dirty="0">
                <a:latin typeface="Georgia"/>
                <a:cs typeface="Georgia"/>
              </a:rPr>
              <a:t>including </a:t>
            </a:r>
            <a:r>
              <a:rPr sz="2750" spc="120" dirty="0">
                <a:latin typeface="Georgia"/>
                <a:cs typeface="Georgia"/>
              </a:rPr>
              <a:t>examination</a:t>
            </a:r>
            <a:r>
              <a:rPr sz="2750" dirty="0">
                <a:latin typeface="Georgia"/>
                <a:cs typeface="Georgia"/>
              </a:rPr>
              <a:t>	of</a:t>
            </a:r>
            <a:r>
              <a:rPr sz="2750" spc="29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lawn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0" dirty="0">
                <a:latin typeface="Georgia"/>
                <a:cs typeface="Georgia"/>
              </a:rPr>
              <a:t>characteristics-</a:t>
            </a:r>
            <a:r>
              <a:rPr sz="2750" spc="80" dirty="0">
                <a:latin typeface="Georgia"/>
                <a:cs typeface="Georgia"/>
              </a:rPr>
              <a:t>color,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40" dirty="0">
                <a:latin typeface="Georgia"/>
                <a:cs typeface="Georgia"/>
              </a:rPr>
              <a:t>texture, </a:t>
            </a:r>
            <a:r>
              <a:rPr sz="2750" spc="110" dirty="0">
                <a:latin typeface="Georgia"/>
                <a:cs typeface="Georgia"/>
              </a:rPr>
              <a:t>growth</a:t>
            </a:r>
            <a:r>
              <a:rPr sz="2750" spc="285" dirty="0">
                <a:latin typeface="Georgia"/>
                <a:cs typeface="Georgia"/>
              </a:rPr>
              <a:t> </a:t>
            </a:r>
            <a:r>
              <a:rPr sz="2750" spc="120" dirty="0">
                <a:latin typeface="Georgia"/>
                <a:cs typeface="Georgia"/>
              </a:rPr>
              <a:t>pattern,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20" dirty="0">
                <a:latin typeface="Georgia"/>
                <a:cs typeface="Georgia"/>
              </a:rPr>
              <a:t>etc.</a:t>
            </a:r>
            <a:endParaRPr sz="2750">
              <a:latin typeface="Georgia"/>
              <a:cs typeface="Georgia"/>
            </a:endParaRPr>
          </a:p>
          <a:p>
            <a:pPr marL="12700" marR="93345" indent="381000">
              <a:lnSpc>
                <a:spcPts val="5030"/>
              </a:lnSpc>
              <a:spcBef>
                <a:spcPts val="455"/>
              </a:spcBef>
              <a:tabLst>
                <a:tab pos="3118485" algn="l"/>
                <a:tab pos="3215005" algn="l"/>
                <a:tab pos="5290820" algn="l"/>
                <a:tab pos="7671434" algn="l"/>
              </a:tabLst>
            </a:pPr>
            <a:r>
              <a:rPr sz="2750" spc="165" dirty="0">
                <a:latin typeface="Georgia"/>
                <a:cs typeface="Georgia"/>
              </a:rPr>
              <a:t>Gram</a:t>
            </a:r>
            <a:r>
              <a:rPr sz="2750" spc="320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staining,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0" dirty="0">
                <a:latin typeface="Georgia"/>
                <a:cs typeface="Georgia"/>
              </a:rPr>
              <a:t>microscopic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20" dirty="0">
                <a:latin typeface="Georgia"/>
                <a:cs typeface="Georgia"/>
              </a:rPr>
              <a:t>examination,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0" dirty="0">
                <a:latin typeface="Georgia"/>
                <a:cs typeface="Georgia"/>
              </a:rPr>
              <a:t>metabolic </a:t>
            </a:r>
            <a:r>
              <a:rPr sz="2750" spc="135" dirty="0">
                <a:latin typeface="Georgia"/>
                <a:cs typeface="Georgia"/>
              </a:rPr>
              <a:t>requirements</a:t>
            </a:r>
            <a:r>
              <a:rPr sz="2750" spc="325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and</a:t>
            </a:r>
            <a:r>
              <a:rPr sz="2750" dirty="0">
                <a:latin typeface="Georgia"/>
                <a:cs typeface="Georgia"/>
              </a:rPr>
              <a:t>		</a:t>
            </a:r>
            <a:r>
              <a:rPr sz="2750" spc="150" dirty="0">
                <a:latin typeface="Georgia"/>
                <a:cs typeface="Georgia"/>
              </a:rPr>
              <a:t>even</a:t>
            </a:r>
            <a:r>
              <a:rPr sz="2750" spc="250" dirty="0">
                <a:latin typeface="Georgia"/>
                <a:cs typeface="Georgia"/>
              </a:rPr>
              <a:t> </a:t>
            </a:r>
            <a:r>
              <a:rPr sz="2750" dirty="0">
                <a:latin typeface="Georgia"/>
                <a:cs typeface="Georgia"/>
              </a:rPr>
              <a:t>DNA</a:t>
            </a:r>
            <a:r>
              <a:rPr sz="2750" spc="28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sequencing.</a:t>
            </a:r>
            <a:endParaRPr sz="2750">
              <a:latin typeface="Georgia"/>
              <a:cs typeface="Georgia"/>
            </a:endParaRPr>
          </a:p>
          <a:p>
            <a:pPr marL="393700">
              <a:lnSpc>
                <a:spcPct val="100000"/>
              </a:lnSpc>
              <a:spcBef>
                <a:spcPts val="1275"/>
              </a:spcBef>
              <a:tabLst>
                <a:tab pos="2061210" algn="l"/>
              </a:tabLst>
            </a:pPr>
            <a:r>
              <a:rPr sz="2750" spc="110" dirty="0">
                <a:latin typeface="Georgia"/>
                <a:cs typeface="Georgia"/>
              </a:rPr>
              <a:t>Bacterial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60" dirty="0">
                <a:latin typeface="Georgia"/>
                <a:cs typeface="Georgia"/>
              </a:rPr>
              <a:t>species</a:t>
            </a:r>
            <a:r>
              <a:rPr sz="2750" spc="229" dirty="0">
                <a:latin typeface="Georgia"/>
                <a:cs typeface="Georgia"/>
              </a:rPr>
              <a:t> </a:t>
            </a:r>
            <a:r>
              <a:rPr sz="2750" spc="125" dirty="0">
                <a:latin typeface="Georgia"/>
                <a:cs typeface="Georgia"/>
              </a:rPr>
              <a:t>commonly</a:t>
            </a:r>
            <a:r>
              <a:rPr sz="2750" spc="32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isolated</a:t>
            </a:r>
            <a:r>
              <a:rPr sz="2750" spc="335" dirty="0">
                <a:latin typeface="Georgia"/>
                <a:cs typeface="Georgia"/>
              </a:rPr>
              <a:t> </a:t>
            </a:r>
            <a:r>
              <a:rPr sz="2750" spc="165" dirty="0">
                <a:latin typeface="Georgia"/>
                <a:cs typeface="Georgia"/>
              </a:rPr>
              <a:t>depends</a:t>
            </a:r>
            <a:r>
              <a:rPr sz="2750" spc="240" dirty="0">
                <a:latin typeface="Georgia"/>
                <a:cs typeface="Georgia"/>
              </a:rPr>
              <a:t> </a:t>
            </a:r>
            <a:r>
              <a:rPr sz="2750" spc="130" dirty="0">
                <a:latin typeface="Georgia"/>
                <a:cs typeface="Georgia"/>
              </a:rPr>
              <a:t>on</a:t>
            </a:r>
            <a:r>
              <a:rPr sz="2750" spc="22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the</a:t>
            </a:r>
            <a:endParaRPr sz="275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  <a:tabLst>
                <a:tab pos="1497965" algn="l"/>
                <a:tab pos="4050665" algn="l"/>
              </a:tabLst>
            </a:pPr>
            <a:r>
              <a:rPr sz="2750" spc="90" dirty="0">
                <a:latin typeface="Georgia"/>
                <a:cs typeface="Georgia"/>
              </a:rPr>
              <a:t>location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60" dirty="0">
                <a:latin typeface="Georgia"/>
                <a:cs typeface="Georgia"/>
              </a:rPr>
              <a:t>and</a:t>
            </a:r>
            <a:r>
              <a:rPr sz="2750" spc="30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175" dirty="0">
                <a:latin typeface="Georgia"/>
                <a:cs typeface="Georgia"/>
              </a:rPr>
              <a:t>cause</a:t>
            </a:r>
            <a:r>
              <a:rPr sz="2750" dirty="0">
                <a:latin typeface="Georgia"/>
                <a:cs typeface="Georgia"/>
              </a:rPr>
              <a:t>	of</a:t>
            </a:r>
            <a:r>
              <a:rPr sz="2750" spc="27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310" dirty="0">
                <a:latin typeface="Georgia"/>
                <a:cs typeface="Georgia"/>
              </a:rPr>
              <a:t> </a:t>
            </a:r>
            <a:r>
              <a:rPr sz="2750" spc="85" dirty="0">
                <a:latin typeface="Georgia"/>
                <a:cs typeface="Georgia"/>
              </a:rPr>
              <a:t>infection.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995" y="688403"/>
            <a:ext cx="6715125" cy="8782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108710" marR="5080" indent="-1096645">
              <a:lnSpc>
                <a:spcPct val="102400"/>
              </a:lnSpc>
              <a:spcBef>
                <a:spcPts val="45"/>
              </a:spcBef>
              <a:tabLst>
                <a:tab pos="2079625" algn="l"/>
                <a:tab pos="2812415" algn="l"/>
                <a:tab pos="3194050" algn="l"/>
                <a:tab pos="4545330" algn="l"/>
              </a:tabLst>
            </a:pPr>
            <a:r>
              <a:rPr sz="2750" spc="150" dirty="0"/>
              <a:t>Determine</a:t>
            </a:r>
            <a:r>
              <a:rPr sz="2750" dirty="0"/>
              <a:t>	</a:t>
            </a:r>
            <a:r>
              <a:rPr sz="2750" spc="190" dirty="0"/>
              <a:t>the</a:t>
            </a:r>
            <a:r>
              <a:rPr sz="2750" dirty="0"/>
              <a:t>	</a:t>
            </a:r>
            <a:r>
              <a:rPr sz="2750" spc="105" dirty="0"/>
              <a:t>bacterial</a:t>
            </a:r>
            <a:r>
              <a:rPr sz="2750" dirty="0"/>
              <a:t>	</a:t>
            </a:r>
            <a:r>
              <a:rPr sz="2750" spc="145" dirty="0"/>
              <a:t>populations </a:t>
            </a:r>
            <a:r>
              <a:rPr sz="2750" spc="160" dirty="0"/>
              <a:t>sensitivity</a:t>
            </a:r>
            <a:r>
              <a:rPr sz="2750" dirty="0"/>
              <a:t>	</a:t>
            </a:r>
            <a:r>
              <a:rPr sz="2750" spc="145" dirty="0"/>
              <a:t>of</a:t>
            </a:r>
            <a:r>
              <a:rPr sz="2750" spc="360" dirty="0"/>
              <a:t> </a:t>
            </a:r>
            <a:r>
              <a:rPr sz="2750" spc="150" dirty="0"/>
              <a:t>antibiotics</a:t>
            </a:r>
            <a:endParaRPr sz="2750"/>
          </a:p>
        </p:txBody>
      </p:sp>
      <p:sp>
        <p:nvSpPr>
          <p:cNvPr id="3" name="object 3"/>
          <p:cNvSpPr txBox="1"/>
          <p:nvPr/>
        </p:nvSpPr>
        <p:spPr>
          <a:xfrm>
            <a:off x="1443355" y="1887156"/>
            <a:ext cx="12827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5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5439" y="2343848"/>
            <a:ext cx="343534" cy="2574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02739" y="2039556"/>
            <a:ext cx="8829040" cy="1684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7650">
              <a:lnSpc>
                <a:spcPct val="151200"/>
              </a:lnSpc>
              <a:spcBef>
                <a:spcPts val="95"/>
              </a:spcBef>
            </a:pPr>
            <a:r>
              <a:rPr sz="2400" spc="105" dirty="0">
                <a:latin typeface="Georgia"/>
                <a:cs typeface="Georgia"/>
              </a:rPr>
              <a:t>This</a:t>
            </a:r>
            <a:r>
              <a:rPr sz="2400" spc="150" dirty="0">
                <a:latin typeface="Georgia"/>
                <a:cs typeface="Georgia"/>
              </a:rPr>
              <a:t> </a:t>
            </a:r>
            <a:r>
              <a:rPr sz="2400" spc="175" dirty="0">
                <a:latin typeface="Georgia"/>
                <a:cs typeface="Georgia"/>
              </a:rPr>
              <a:t>can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be</a:t>
            </a:r>
            <a:r>
              <a:rPr sz="2400" spc="15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done</a:t>
            </a:r>
            <a:r>
              <a:rPr sz="2400" spc="21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by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placing</a:t>
            </a:r>
            <a:r>
              <a:rPr sz="2400" spc="10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small</a:t>
            </a:r>
            <a:r>
              <a:rPr sz="2400" spc="150" dirty="0">
                <a:latin typeface="Georgia"/>
                <a:cs typeface="Georgia"/>
              </a:rPr>
              <a:t> </a:t>
            </a:r>
            <a:r>
              <a:rPr sz="2400" spc="155" dirty="0">
                <a:latin typeface="Georgia"/>
                <a:cs typeface="Georgia"/>
              </a:rPr>
              <a:t>disks</a:t>
            </a:r>
            <a:r>
              <a:rPr sz="2400" spc="15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filter</a:t>
            </a:r>
            <a:r>
              <a:rPr sz="2400" spc="270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paper</a:t>
            </a:r>
            <a:r>
              <a:rPr sz="2400" spc="195" dirty="0">
                <a:latin typeface="Georgia"/>
                <a:cs typeface="Georgia"/>
              </a:rPr>
              <a:t> </a:t>
            </a:r>
            <a:r>
              <a:rPr sz="2400" spc="30" dirty="0">
                <a:latin typeface="Georgia"/>
                <a:cs typeface="Georgia"/>
              </a:rPr>
              <a:t>or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agar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90" dirty="0">
                <a:latin typeface="Georgia"/>
                <a:cs typeface="Georgia"/>
              </a:rPr>
              <a:t>impregnated</a:t>
            </a:r>
            <a:r>
              <a:rPr sz="2400" spc="26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with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various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types</a:t>
            </a:r>
            <a:r>
              <a:rPr sz="2400" spc="29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antibiotics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onto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bacterial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lawn.</a:t>
            </a:r>
            <a:endParaRPr sz="2400">
              <a:latin typeface="Georgia"/>
              <a:cs typeface="Georgi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5439" y="4441761"/>
            <a:ext cx="457834" cy="3432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02739" y="4251642"/>
            <a:ext cx="8950960" cy="166623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23850">
              <a:lnSpc>
                <a:spcPct val="149900"/>
              </a:lnSpc>
              <a:spcBef>
                <a:spcPts val="60"/>
              </a:spcBef>
            </a:pPr>
            <a:r>
              <a:rPr sz="2400" spc="85" dirty="0">
                <a:latin typeface="Georgia"/>
                <a:cs typeface="Georgia"/>
              </a:rPr>
              <a:t>The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bacteria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are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allowed</a:t>
            </a:r>
            <a:r>
              <a:rPr sz="2400" spc="195" dirty="0">
                <a:latin typeface="Georgia"/>
                <a:cs typeface="Georgia"/>
              </a:rPr>
              <a:t> </a:t>
            </a:r>
            <a:r>
              <a:rPr sz="2400" spc="50" dirty="0">
                <a:latin typeface="Georgia"/>
                <a:cs typeface="Georgia"/>
              </a:rPr>
              <a:t>to</a:t>
            </a:r>
            <a:r>
              <a:rPr sz="2400" spc="195" dirty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incubate</a:t>
            </a:r>
            <a:r>
              <a:rPr sz="2400" spc="14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for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21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specified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days </a:t>
            </a:r>
            <a:r>
              <a:rPr sz="2400" spc="155" dirty="0">
                <a:latin typeface="Georgia"/>
                <a:cs typeface="Georgia"/>
              </a:rPr>
              <a:t>and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then</a:t>
            </a:r>
            <a:r>
              <a:rPr sz="2400" spc="24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is</a:t>
            </a:r>
            <a:r>
              <a:rPr sz="2400" spc="125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examined</a:t>
            </a:r>
            <a:r>
              <a:rPr sz="2400" spc="260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to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see</a:t>
            </a:r>
            <a:r>
              <a:rPr sz="2400" spc="285" dirty="0">
                <a:latin typeface="Georgia"/>
                <a:cs typeface="Georgia"/>
              </a:rPr>
              <a:t> </a:t>
            </a:r>
            <a:r>
              <a:rPr sz="2400" spc="90" dirty="0">
                <a:latin typeface="Georgia"/>
                <a:cs typeface="Georgia"/>
              </a:rPr>
              <a:t>whether</a:t>
            </a:r>
            <a:r>
              <a:rPr sz="2400" spc="31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bacterial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growth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is </a:t>
            </a:r>
            <a:r>
              <a:rPr sz="2400" spc="85" dirty="0">
                <a:latin typeface="Georgia"/>
                <a:cs typeface="Georgia"/>
              </a:rPr>
              <a:t>inhibited</a:t>
            </a:r>
            <a:r>
              <a:rPr sz="2400" spc="195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or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not</a:t>
            </a:r>
            <a:r>
              <a:rPr sz="2400" spc="254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by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antibiotics</a:t>
            </a:r>
            <a:r>
              <a:rPr sz="2400" spc="5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on</a:t>
            </a:r>
            <a:r>
              <a:rPr sz="2400" spc="254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each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30" dirty="0">
                <a:latin typeface="Georgia"/>
                <a:cs typeface="Georgia"/>
              </a:rPr>
              <a:t>disk.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2799" y="1373187"/>
            <a:ext cx="9986010" cy="3239135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0"/>
              </a:spcBef>
              <a:tabLst>
                <a:tab pos="1689735" algn="l"/>
                <a:tab pos="5339715" algn="l"/>
                <a:tab pos="6864984" algn="l"/>
                <a:tab pos="8990330" algn="l"/>
              </a:tabLst>
            </a:pPr>
            <a:r>
              <a:rPr sz="2750" b="1" i="1" spc="220" dirty="0">
                <a:latin typeface="Cambria"/>
                <a:cs typeface="Cambria"/>
              </a:rPr>
              <a:t>Methods</a:t>
            </a:r>
            <a:r>
              <a:rPr sz="2750" b="1" i="1" dirty="0">
                <a:latin typeface="Cambria"/>
                <a:cs typeface="Cambria"/>
              </a:rPr>
              <a:t>	</a:t>
            </a:r>
            <a:r>
              <a:rPr sz="2750" b="1" i="1" spc="204" dirty="0">
                <a:latin typeface="Cambria"/>
                <a:cs typeface="Cambria"/>
              </a:rPr>
              <a:t>for</a:t>
            </a:r>
            <a:r>
              <a:rPr sz="2750" b="1" i="1" spc="315" dirty="0">
                <a:latin typeface="Cambria"/>
                <a:cs typeface="Cambria"/>
              </a:rPr>
              <a:t> </a:t>
            </a:r>
            <a:r>
              <a:rPr sz="2750" b="1" i="1" spc="195" dirty="0">
                <a:latin typeface="Cambria"/>
                <a:cs typeface="Cambria"/>
              </a:rPr>
              <a:t>Microbiological</a:t>
            </a:r>
            <a:r>
              <a:rPr sz="2750" b="1" i="1" dirty="0">
                <a:latin typeface="Cambria"/>
                <a:cs typeface="Cambria"/>
              </a:rPr>
              <a:t>	</a:t>
            </a:r>
            <a:r>
              <a:rPr sz="2750" b="1" i="1" spc="235" dirty="0">
                <a:latin typeface="Cambria"/>
                <a:cs typeface="Cambria"/>
              </a:rPr>
              <a:t>Culture</a:t>
            </a:r>
            <a:r>
              <a:rPr sz="2750" b="1" i="1" dirty="0">
                <a:latin typeface="Cambria"/>
                <a:cs typeface="Cambria"/>
              </a:rPr>
              <a:t>	</a:t>
            </a:r>
            <a:r>
              <a:rPr sz="2750" b="1" i="1" spc="245" dirty="0">
                <a:latin typeface="Cambria"/>
                <a:cs typeface="Cambria"/>
              </a:rPr>
              <a:t>Sensitivity</a:t>
            </a:r>
            <a:r>
              <a:rPr sz="2750" b="1" i="1" dirty="0">
                <a:latin typeface="Cambria"/>
                <a:cs typeface="Cambria"/>
              </a:rPr>
              <a:t>	</a:t>
            </a:r>
            <a:r>
              <a:rPr sz="2750" b="1" i="1" spc="235" dirty="0">
                <a:latin typeface="Cambria"/>
                <a:cs typeface="Cambria"/>
              </a:rPr>
              <a:t>Tests</a:t>
            </a:r>
            <a:endParaRPr sz="2750">
              <a:latin typeface="Cambria"/>
              <a:cs typeface="Cambria"/>
            </a:endParaRPr>
          </a:p>
          <a:p>
            <a:pPr marL="459105" indent="-446405">
              <a:lnSpc>
                <a:spcPct val="100000"/>
              </a:lnSpc>
              <a:spcBef>
                <a:spcPts val="1805"/>
              </a:spcBef>
              <a:buAutoNum type="arabicPeriod"/>
              <a:tabLst>
                <a:tab pos="459105" algn="l"/>
              </a:tabLst>
            </a:pPr>
            <a:r>
              <a:rPr sz="2750" dirty="0">
                <a:latin typeface="Georgia"/>
                <a:cs typeface="Georgia"/>
              </a:rPr>
              <a:t>DILUTION</a:t>
            </a:r>
            <a:r>
              <a:rPr sz="2750" spc="365" dirty="0">
                <a:latin typeface="Georgia"/>
                <a:cs typeface="Georgia"/>
              </a:rPr>
              <a:t> </a:t>
            </a:r>
            <a:r>
              <a:rPr sz="2750" spc="90" dirty="0">
                <a:latin typeface="Georgia"/>
                <a:cs typeface="Georgia"/>
              </a:rPr>
              <a:t>METHODS</a:t>
            </a:r>
            <a:endParaRPr sz="2750">
              <a:latin typeface="Georgia"/>
              <a:cs typeface="Georgia"/>
            </a:endParaRPr>
          </a:p>
          <a:p>
            <a:pPr marL="459740" indent="-447040">
              <a:lnSpc>
                <a:spcPct val="100000"/>
              </a:lnSpc>
              <a:spcBef>
                <a:spcPts val="1730"/>
              </a:spcBef>
              <a:buAutoNum type="arabicPeriod"/>
              <a:tabLst>
                <a:tab pos="459740" algn="l"/>
              </a:tabLst>
            </a:pPr>
            <a:r>
              <a:rPr sz="2750" spc="130" dirty="0">
                <a:latin typeface="Georgia"/>
                <a:cs typeface="Georgia"/>
              </a:rPr>
              <a:t>DISC-</a:t>
            </a:r>
            <a:r>
              <a:rPr sz="2750" spc="70" dirty="0">
                <a:latin typeface="Georgia"/>
                <a:cs typeface="Georgia"/>
              </a:rPr>
              <a:t>DIFFUSION</a:t>
            </a:r>
            <a:r>
              <a:rPr sz="2750" spc="300" dirty="0">
                <a:latin typeface="Georgia"/>
                <a:cs typeface="Georgia"/>
              </a:rPr>
              <a:t> </a:t>
            </a:r>
            <a:r>
              <a:rPr sz="2750" spc="50" dirty="0">
                <a:latin typeface="Georgia"/>
                <a:cs typeface="Georgia"/>
              </a:rPr>
              <a:t>METHOD</a:t>
            </a:r>
            <a:endParaRPr sz="2750">
              <a:latin typeface="Georgia"/>
              <a:cs typeface="Georgia"/>
            </a:endParaRPr>
          </a:p>
          <a:p>
            <a:pPr marL="459105" indent="-446405">
              <a:lnSpc>
                <a:spcPct val="100000"/>
              </a:lnSpc>
              <a:spcBef>
                <a:spcPts val="1730"/>
              </a:spcBef>
              <a:buAutoNum type="arabicPeriod"/>
              <a:tabLst>
                <a:tab pos="459105" algn="l"/>
              </a:tabLst>
            </a:pPr>
            <a:r>
              <a:rPr sz="2750" spc="120" dirty="0">
                <a:latin typeface="Georgia"/>
                <a:cs typeface="Georgia"/>
              </a:rPr>
              <a:t>E-</a:t>
            </a:r>
            <a:r>
              <a:rPr sz="2750" spc="70" dirty="0">
                <a:latin typeface="Georgia"/>
                <a:cs typeface="Georgia"/>
              </a:rPr>
              <a:t>TEST</a:t>
            </a:r>
            <a:endParaRPr sz="2750">
              <a:latin typeface="Georgia"/>
              <a:cs typeface="Georgia"/>
            </a:endParaRPr>
          </a:p>
          <a:p>
            <a:pPr marL="459105" indent="-446405">
              <a:lnSpc>
                <a:spcPct val="100000"/>
              </a:lnSpc>
              <a:spcBef>
                <a:spcPts val="1730"/>
              </a:spcBef>
              <a:buAutoNum type="arabicPeriod"/>
              <a:tabLst>
                <a:tab pos="459105" algn="l"/>
                <a:tab pos="2928620" algn="l"/>
              </a:tabLst>
            </a:pPr>
            <a:r>
              <a:rPr sz="2750" spc="45" dirty="0">
                <a:latin typeface="Georgia"/>
                <a:cs typeface="Georgia"/>
              </a:rPr>
              <a:t>AUTOMATED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90" dirty="0">
                <a:latin typeface="Georgia"/>
                <a:cs typeface="Georgia"/>
              </a:rPr>
              <a:t>METHODS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304723"/>
            <a:ext cx="10210800" cy="533260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57115" y="5804534"/>
            <a:ext cx="31603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60" dirty="0">
                <a:latin typeface="Cambria"/>
                <a:cs typeface="Cambria"/>
              </a:rPr>
              <a:t>DILUTION</a:t>
            </a:r>
            <a:r>
              <a:rPr sz="2400" b="1" spc="250" dirty="0">
                <a:latin typeface="Cambria"/>
                <a:cs typeface="Cambria"/>
              </a:rPr>
              <a:t> </a:t>
            </a:r>
            <a:r>
              <a:rPr sz="2400" b="1" spc="204" dirty="0">
                <a:latin typeface="Cambria"/>
                <a:cs typeface="Cambria"/>
              </a:rPr>
              <a:t>METHOD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380872"/>
            <a:ext cx="10515600" cy="502793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19879" y="5811837"/>
            <a:ext cx="42633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29" dirty="0">
                <a:latin typeface="Cambria"/>
                <a:cs typeface="Cambria"/>
              </a:rPr>
              <a:t>DISC-</a:t>
            </a:r>
            <a:r>
              <a:rPr sz="2400" b="1" spc="215" dirty="0">
                <a:latin typeface="Cambria"/>
                <a:cs typeface="Cambria"/>
              </a:rPr>
              <a:t>DIFFUSION</a:t>
            </a:r>
            <a:r>
              <a:rPr sz="2400" b="1" spc="135" dirty="0">
                <a:latin typeface="Cambria"/>
                <a:cs typeface="Cambria"/>
              </a:rPr>
              <a:t> </a:t>
            </a:r>
            <a:r>
              <a:rPr sz="2400" b="1" spc="200" dirty="0">
                <a:latin typeface="Cambria"/>
                <a:cs typeface="Cambria"/>
              </a:rPr>
              <a:t>METHOD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30305" y="6470412"/>
            <a:ext cx="17780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t>14</a:t>
            </a:fld>
            <a:endParaRPr lang="en-US"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609473"/>
            <a:ext cx="10287000" cy="52468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64150" y="5964237"/>
            <a:ext cx="1202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04" dirty="0">
                <a:latin typeface="Cambria"/>
                <a:cs typeface="Cambria"/>
              </a:rPr>
              <a:t>E-TEST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96155" y="375602"/>
            <a:ext cx="447484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553335" algn="l"/>
              </a:tabLst>
            </a:pPr>
            <a:r>
              <a:rPr sz="2750" spc="220" dirty="0"/>
              <a:t>AUTOMATED</a:t>
            </a:r>
            <a:r>
              <a:rPr sz="2750" dirty="0"/>
              <a:t>	</a:t>
            </a:r>
            <a:r>
              <a:rPr sz="2750" spc="280" dirty="0"/>
              <a:t>METHODS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1939035"/>
            <a:ext cx="534035" cy="4006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5499" y="3092767"/>
            <a:ext cx="457835" cy="34321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70459" rIns="0" bIns="0" rtlCol="0">
            <a:spAutoFit/>
          </a:bodyPr>
          <a:lstStyle/>
          <a:p>
            <a:pPr marL="27305" marR="200660" indent="381000">
              <a:lnSpc>
                <a:spcPct val="156400"/>
              </a:lnSpc>
              <a:spcBef>
                <a:spcPts val="100"/>
              </a:spcBef>
            </a:pPr>
            <a:r>
              <a:rPr spc="75" dirty="0"/>
              <a:t>Most</a:t>
            </a:r>
            <a:r>
              <a:rPr spc="180" dirty="0"/>
              <a:t> </a:t>
            </a:r>
            <a:r>
              <a:rPr spc="120" dirty="0"/>
              <a:t>automated</a:t>
            </a:r>
            <a:r>
              <a:rPr spc="210" dirty="0"/>
              <a:t> </a:t>
            </a:r>
            <a:r>
              <a:rPr spc="100" dirty="0"/>
              <a:t>antimicrobial</a:t>
            </a:r>
            <a:r>
              <a:rPr spc="65" dirty="0"/>
              <a:t> </a:t>
            </a:r>
            <a:r>
              <a:rPr spc="110" dirty="0"/>
              <a:t>susceptibility</a:t>
            </a:r>
            <a:r>
              <a:rPr spc="95" dirty="0"/>
              <a:t> </a:t>
            </a:r>
            <a:r>
              <a:rPr spc="90" dirty="0"/>
              <a:t>testing</a:t>
            </a:r>
            <a:r>
              <a:rPr spc="250" dirty="0"/>
              <a:t> </a:t>
            </a:r>
            <a:r>
              <a:rPr spc="125" dirty="0"/>
              <a:t>systems </a:t>
            </a:r>
            <a:r>
              <a:rPr spc="65" dirty="0"/>
              <a:t>provide</a:t>
            </a:r>
            <a:r>
              <a:rPr spc="210" dirty="0"/>
              <a:t> </a:t>
            </a:r>
            <a:r>
              <a:rPr spc="125" dirty="0"/>
              <a:t>automated</a:t>
            </a:r>
            <a:r>
              <a:rPr spc="200" dirty="0"/>
              <a:t> </a:t>
            </a:r>
            <a:r>
              <a:rPr spc="110" dirty="0"/>
              <a:t>inoculation,</a:t>
            </a:r>
            <a:r>
              <a:rPr spc="15" dirty="0"/>
              <a:t> </a:t>
            </a:r>
            <a:r>
              <a:rPr spc="95" dirty="0"/>
              <a:t>reading</a:t>
            </a:r>
            <a:r>
              <a:rPr spc="240" dirty="0"/>
              <a:t> </a:t>
            </a:r>
            <a:r>
              <a:rPr spc="155" dirty="0"/>
              <a:t>and</a:t>
            </a:r>
            <a:r>
              <a:rPr spc="120" dirty="0"/>
              <a:t> </a:t>
            </a:r>
            <a:r>
              <a:rPr spc="70" dirty="0"/>
              <a:t>interpretation.</a:t>
            </a:r>
          </a:p>
          <a:p>
            <a:pPr marL="351155">
              <a:lnSpc>
                <a:spcPct val="100000"/>
              </a:lnSpc>
              <a:spcBef>
                <a:spcPts val="1400"/>
              </a:spcBef>
            </a:pPr>
            <a:r>
              <a:rPr spc="100" dirty="0"/>
              <a:t>These</a:t>
            </a:r>
            <a:r>
              <a:rPr spc="200" dirty="0"/>
              <a:t> </a:t>
            </a:r>
            <a:r>
              <a:rPr spc="135" dirty="0"/>
              <a:t>systems</a:t>
            </a:r>
            <a:r>
              <a:rPr spc="275" dirty="0"/>
              <a:t> </a:t>
            </a:r>
            <a:r>
              <a:rPr spc="110" dirty="0"/>
              <a:t>have</a:t>
            </a:r>
            <a:r>
              <a:rPr spc="204" dirty="0"/>
              <a:t> </a:t>
            </a:r>
            <a:r>
              <a:rPr spc="105" dirty="0"/>
              <a:t>the</a:t>
            </a:r>
            <a:r>
              <a:rPr spc="204" dirty="0"/>
              <a:t> </a:t>
            </a:r>
            <a:r>
              <a:rPr spc="114" dirty="0"/>
              <a:t>advantage</a:t>
            </a:r>
            <a:r>
              <a:rPr spc="130" dirty="0"/>
              <a:t> </a:t>
            </a:r>
            <a:r>
              <a:rPr dirty="0"/>
              <a:t>of</a:t>
            </a:r>
            <a:r>
              <a:rPr spc="245" dirty="0"/>
              <a:t> </a:t>
            </a:r>
            <a:r>
              <a:rPr spc="85" dirty="0"/>
              <a:t>being</a:t>
            </a:r>
            <a:r>
              <a:rPr spc="235" dirty="0"/>
              <a:t> </a:t>
            </a:r>
            <a:r>
              <a:rPr spc="100" dirty="0"/>
              <a:t>rapid</a:t>
            </a:r>
            <a:r>
              <a:rPr spc="110" dirty="0"/>
              <a:t> </a:t>
            </a:r>
            <a:r>
              <a:rPr spc="125" dirty="0"/>
              <a:t>and</a:t>
            </a:r>
          </a:p>
          <a:p>
            <a:pPr marL="27305" marR="5080">
              <a:lnSpc>
                <a:spcPct val="149900"/>
              </a:lnSpc>
              <a:spcBef>
                <a:spcPts val="35"/>
              </a:spcBef>
            </a:pPr>
            <a:r>
              <a:rPr spc="90" dirty="0"/>
              <a:t>convenient,</a:t>
            </a:r>
            <a:r>
              <a:rPr spc="315" dirty="0"/>
              <a:t> </a:t>
            </a:r>
            <a:r>
              <a:rPr spc="160" dirty="0"/>
              <a:t>but</a:t>
            </a:r>
            <a:r>
              <a:rPr spc="180" dirty="0"/>
              <a:t> </a:t>
            </a:r>
            <a:r>
              <a:rPr spc="90" dirty="0"/>
              <a:t>one</a:t>
            </a:r>
            <a:r>
              <a:rPr spc="210" dirty="0"/>
              <a:t> </a:t>
            </a:r>
            <a:r>
              <a:rPr spc="90" dirty="0"/>
              <a:t>major</a:t>
            </a:r>
            <a:r>
              <a:rPr spc="190" dirty="0"/>
              <a:t> </a:t>
            </a:r>
            <a:r>
              <a:rPr spc="80" dirty="0"/>
              <a:t>limitation</a:t>
            </a:r>
            <a:r>
              <a:rPr spc="30" dirty="0"/>
              <a:t> </a:t>
            </a:r>
            <a:r>
              <a:rPr dirty="0"/>
              <a:t>for</a:t>
            </a:r>
            <a:r>
              <a:rPr spc="265" dirty="0"/>
              <a:t> </a:t>
            </a:r>
            <a:r>
              <a:rPr spc="125" dirty="0"/>
              <a:t>most</a:t>
            </a:r>
            <a:r>
              <a:rPr spc="175" dirty="0"/>
              <a:t> </a:t>
            </a:r>
            <a:r>
              <a:rPr spc="95" dirty="0"/>
              <a:t>laboratories</a:t>
            </a:r>
            <a:r>
              <a:rPr spc="140" dirty="0"/>
              <a:t> </a:t>
            </a:r>
            <a:r>
              <a:rPr spc="120" dirty="0"/>
              <a:t>is</a:t>
            </a:r>
            <a:r>
              <a:rPr spc="140" dirty="0"/>
              <a:t> </a:t>
            </a:r>
            <a:r>
              <a:rPr spc="80" dirty="0"/>
              <a:t>the </a:t>
            </a:r>
            <a:r>
              <a:rPr spc="135" dirty="0"/>
              <a:t>cost</a:t>
            </a:r>
            <a:r>
              <a:rPr spc="165" dirty="0"/>
              <a:t> </a:t>
            </a:r>
            <a:r>
              <a:rPr spc="85" dirty="0"/>
              <a:t>entailed</a:t>
            </a:r>
            <a:r>
              <a:rPr spc="195" dirty="0"/>
              <a:t> </a:t>
            </a:r>
            <a:r>
              <a:rPr spc="100" dirty="0"/>
              <a:t>in</a:t>
            </a:r>
            <a:r>
              <a:rPr spc="175" dirty="0"/>
              <a:t> </a:t>
            </a:r>
            <a:r>
              <a:rPr spc="80" dirty="0"/>
              <a:t>initial</a:t>
            </a:r>
            <a:r>
              <a:rPr spc="135" dirty="0"/>
              <a:t> </a:t>
            </a:r>
            <a:r>
              <a:rPr spc="150" dirty="0"/>
              <a:t>purchase,</a:t>
            </a:r>
            <a:r>
              <a:rPr spc="90" dirty="0"/>
              <a:t> </a:t>
            </a:r>
            <a:r>
              <a:rPr spc="80" dirty="0"/>
              <a:t>operation</a:t>
            </a:r>
            <a:r>
              <a:rPr spc="254" dirty="0"/>
              <a:t> </a:t>
            </a:r>
            <a:r>
              <a:rPr spc="155" dirty="0"/>
              <a:t>and</a:t>
            </a:r>
            <a:r>
              <a:rPr spc="114" dirty="0"/>
              <a:t> </a:t>
            </a:r>
            <a:r>
              <a:rPr spc="125" dirty="0"/>
              <a:t>maintenance</a:t>
            </a:r>
            <a:r>
              <a:rPr spc="210" dirty="0"/>
              <a:t> </a:t>
            </a:r>
            <a:r>
              <a:rPr spc="-25" dirty="0"/>
              <a:t>of </a:t>
            </a:r>
            <a:r>
              <a:rPr spc="105" dirty="0"/>
              <a:t>the</a:t>
            </a:r>
            <a:r>
              <a:rPr spc="200" dirty="0"/>
              <a:t> </a:t>
            </a:r>
            <a:r>
              <a:rPr spc="105" dirty="0"/>
              <a:t>machinery.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0386" y="1314132"/>
            <a:ext cx="457835" cy="3432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0386" y="2410777"/>
            <a:ext cx="457835" cy="34321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97686" y="561403"/>
            <a:ext cx="9511665" cy="4974590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sz="2400" b="1" spc="170" dirty="0">
                <a:latin typeface="Cambria"/>
                <a:cs typeface="Cambria"/>
              </a:rPr>
              <a:t>Results</a:t>
            </a:r>
            <a:r>
              <a:rPr sz="2400" b="1" spc="180" dirty="0">
                <a:latin typeface="Cambria"/>
                <a:cs typeface="Cambria"/>
              </a:rPr>
              <a:t> </a:t>
            </a:r>
            <a:r>
              <a:rPr sz="2400" b="1" spc="70" dirty="0">
                <a:latin typeface="Cambria"/>
                <a:cs typeface="Cambria"/>
              </a:rPr>
              <a:t>for</a:t>
            </a:r>
            <a:r>
              <a:rPr sz="2400" b="1" spc="325" dirty="0">
                <a:latin typeface="Cambria"/>
                <a:cs typeface="Cambria"/>
              </a:rPr>
              <a:t> </a:t>
            </a:r>
            <a:r>
              <a:rPr sz="2400" b="1" spc="100" dirty="0">
                <a:latin typeface="Cambria"/>
                <a:cs typeface="Cambria"/>
              </a:rPr>
              <a:t>a</a:t>
            </a:r>
            <a:r>
              <a:rPr sz="2400" b="1" spc="265" dirty="0">
                <a:latin typeface="Cambria"/>
                <a:cs typeface="Cambria"/>
              </a:rPr>
              <a:t> </a:t>
            </a:r>
            <a:r>
              <a:rPr sz="2400" b="1" spc="175" dirty="0">
                <a:latin typeface="Cambria"/>
                <a:cs typeface="Cambria"/>
              </a:rPr>
              <a:t>sensitivity</a:t>
            </a:r>
            <a:r>
              <a:rPr sz="2400" b="1" spc="15" dirty="0">
                <a:latin typeface="Cambria"/>
                <a:cs typeface="Cambria"/>
              </a:rPr>
              <a:t> </a:t>
            </a:r>
            <a:r>
              <a:rPr sz="2400" b="1" spc="140" dirty="0">
                <a:latin typeface="Cambria"/>
                <a:cs typeface="Cambria"/>
              </a:rPr>
              <a:t>analysis</a:t>
            </a:r>
            <a:endParaRPr sz="2400">
              <a:latin typeface="Cambria"/>
              <a:cs typeface="Cambria"/>
            </a:endParaRPr>
          </a:p>
          <a:p>
            <a:pPr marL="12700" marR="958215" indent="323850">
              <a:lnSpc>
                <a:spcPct val="148600"/>
              </a:lnSpc>
              <a:spcBef>
                <a:spcPts val="75"/>
              </a:spcBef>
            </a:pPr>
            <a:r>
              <a:rPr sz="2400" spc="85" dirty="0">
                <a:latin typeface="Georgia"/>
                <a:cs typeface="Georgia"/>
              </a:rPr>
              <a:t>The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spc="90" dirty="0">
                <a:latin typeface="Georgia"/>
                <a:cs typeface="Georgia"/>
              </a:rPr>
              <a:t>colonies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spc="130" dirty="0">
                <a:latin typeface="Georgia"/>
                <a:cs typeface="Georgia"/>
              </a:rPr>
              <a:t>show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85" dirty="0">
                <a:latin typeface="Georgia"/>
                <a:cs typeface="Georgia"/>
              </a:rPr>
              <a:t>up</a:t>
            </a:r>
            <a:r>
              <a:rPr sz="2400" spc="110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as:</a:t>
            </a:r>
            <a:r>
              <a:rPr sz="2400" spc="160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Susceptible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and/or</a:t>
            </a:r>
            <a:r>
              <a:rPr sz="2400" spc="17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Resistant </a:t>
            </a:r>
            <a:r>
              <a:rPr sz="2400" spc="145" dirty="0">
                <a:latin typeface="Georgia"/>
                <a:cs typeface="Georgia"/>
              </a:rPr>
              <a:t>and/or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60" dirty="0">
                <a:latin typeface="Georgia"/>
                <a:cs typeface="Georgia"/>
              </a:rPr>
              <a:t>Intermediate.</a:t>
            </a:r>
            <a:endParaRPr sz="2400">
              <a:latin typeface="Georgia"/>
              <a:cs typeface="Georgia"/>
            </a:endParaRPr>
          </a:p>
          <a:p>
            <a:pPr marL="12700" marR="5080" indent="323850">
              <a:lnSpc>
                <a:spcPct val="150200"/>
              </a:lnSpc>
              <a:spcBef>
                <a:spcPts val="30"/>
              </a:spcBef>
            </a:pPr>
            <a:r>
              <a:rPr sz="2400" b="1" spc="150" dirty="0">
                <a:latin typeface="Cambria"/>
                <a:cs typeface="Cambria"/>
              </a:rPr>
              <a:t>Susceptible:</a:t>
            </a:r>
            <a:r>
              <a:rPr sz="2400" b="1" spc="204" dirty="0">
                <a:latin typeface="Cambria"/>
                <a:cs typeface="Cambria"/>
              </a:rPr>
              <a:t> </a:t>
            </a:r>
            <a:r>
              <a:rPr sz="2400" dirty="0">
                <a:latin typeface="Georgia"/>
                <a:cs typeface="Georgia"/>
              </a:rPr>
              <a:t>In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this</a:t>
            </a:r>
            <a:r>
              <a:rPr sz="2400" spc="220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case,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150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clear,</a:t>
            </a:r>
            <a:r>
              <a:rPr sz="2400" spc="170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circular</a:t>
            </a:r>
            <a:r>
              <a:rPr sz="2400" spc="35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“halo”-</a:t>
            </a:r>
            <a:r>
              <a:rPr sz="2400" spc="100" dirty="0">
                <a:latin typeface="Georgia"/>
                <a:cs typeface="Georgia"/>
              </a:rPr>
              <a:t>technically </a:t>
            </a:r>
            <a:r>
              <a:rPr sz="2400" spc="130" dirty="0">
                <a:latin typeface="Georgia"/>
                <a:cs typeface="Georgia"/>
              </a:rPr>
              <a:t>known</a:t>
            </a:r>
            <a:r>
              <a:rPr sz="2400" spc="175" dirty="0">
                <a:latin typeface="Georgia"/>
                <a:cs typeface="Georgia"/>
              </a:rPr>
              <a:t> </a:t>
            </a:r>
            <a:r>
              <a:rPr sz="2400" spc="200" dirty="0">
                <a:latin typeface="Georgia"/>
                <a:cs typeface="Georgia"/>
              </a:rPr>
              <a:t>as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“plaque”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or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zone</a:t>
            </a:r>
            <a:r>
              <a:rPr sz="2400" spc="28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70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inhibition-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50" dirty="0">
                <a:latin typeface="Georgia"/>
                <a:cs typeface="Georgia"/>
              </a:rPr>
              <a:t>will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appear</a:t>
            </a:r>
            <a:r>
              <a:rPr sz="2400" spc="170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around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antibiotic</a:t>
            </a:r>
            <a:r>
              <a:rPr sz="2400" spc="140" dirty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disc,</a:t>
            </a:r>
            <a:r>
              <a:rPr sz="2400" spc="9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indicating</a:t>
            </a:r>
            <a:r>
              <a:rPr sz="2400" spc="95" dirty="0">
                <a:latin typeface="Georgia"/>
                <a:cs typeface="Georgia"/>
              </a:rPr>
              <a:t> </a:t>
            </a:r>
            <a:r>
              <a:rPr sz="2400" spc="190" dirty="0">
                <a:latin typeface="Georgia"/>
                <a:cs typeface="Georgia"/>
              </a:rPr>
              <a:t>an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absence</a:t>
            </a:r>
            <a:r>
              <a:rPr sz="2400" spc="14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bacteria.</a:t>
            </a:r>
            <a:r>
              <a:rPr sz="2400" spc="175" dirty="0">
                <a:latin typeface="Georgia"/>
                <a:cs typeface="Georgia"/>
              </a:rPr>
              <a:t> </a:t>
            </a:r>
            <a:r>
              <a:rPr sz="2400" spc="60" dirty="0">
                <a:latin typeface="Georgia"/>
                <a:cs typeface="Georgia"/>
              </a:rPr>
              <a:t>The </a:t>
            </a:r>
            <a:r>
              <a:rPr sz="2400" spc="95" dirty="0">
                <a:latin typeface="Georgia"/>
                <a:cs typeface="Georgia"/>
              </a:rPr>
              <a:t>antibiotic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190" dirty="0">
                <a:latin typeface="Georgia"/>
                <a:cs typeface="Georgia"/>
              </a:rPr>
              <a:t>has</a:t>
            </a:r>
            <a:r>
              <a:rPr sz="2400" spc="135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inhibited</a:t>
            </a:r>
            <a:r>
              <a:rPr sz="2400" spc="195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their</a:t>
            </a:r>
            <a:r>
              <a:rPr sz="2400" spc="26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growth</a:t>
            </a:r>
            <a:r>
              <a:rPr sz="2400" spc="245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and/or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killed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them,</a:t>
            </a:r>
            <a:r>
              <a:rPr sz="2400" spc="240" dirty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means </a:t>
            </a:r>
            <a:r>
              <a:rPr sz="2400" spc="130" dirty="0">
                <a:latin typeface="Georgia"/>
                <a:cs typeface="Georgia"/>
              </a:rPr>
              <a:t>that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they</a:t>
            </a:r>
            <a:r>
              <a:rPr sz="2400" spc="305" dirty="0">
                <a:latin typeface="Georgia"/>
                <a:cs typeface="Georgia"/>
              </a:rPr>
              <a:t> </a:t>
            </a:r>
            <a:r>
              <a:rPr sz="2400" spc="180" dirty="0">
                <a:latin typeface="Georgia"/>
                <a:cs typeface="Georgia"/>
              </a:rPr>
              <a:t>can</a:t>
            </a:r>
            <a:r>
              <a:rPr sz="2400" spc="95" dirty="0">
                <a:latin typeface="Georgia"/>
                <a:cs typeface="Georgia"/>
              </a:rPr>
              <a:t> not</a:t>
            </a:r>
            <a:r>
              <a:rPr sz="2400" spc="250" dirty="0">
                <a:latin typeface="Georgia"/>
                <a:cs typeface="Georgia"/>
              </a:rPr>
              <a:t> </a:t>
            </a:r>
            <a:r>
              <a:rPr sz="2400" spc="60" dirty="0">
                <a:latin typeface="Georgia"/>
                <a:cs typeface="Georgia"/>
              </a:rPr>
              <a:t>grow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if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drug</a:t>
            </a:r>
            <a:r>
              <a:rPr sz="2400" spc="1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is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present.</a:t>
            </a:r>
            <a:r>
              <a:rPr sz="2400" spc="23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This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indicates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55" dirty="0">
                <a:latin typeface="Georgia"/>
                <a:cs typeface="Georgia"/>
              </a:rPr>
              <a:t>an </a:t>
            </a:r>
            <a:r>
              <a:rPr sz="2400" dirty="0">
                <a:latin typeface="Georgia"/>
                <a:cs typeface="Georgia"/>
              </a:rPr>
              <a:t>effective</a:t>
            </a:r>
            <a:r>
              <a:rPr sz="2400" spc="75" dirty="0">
                <a:latin typeface="Georgia"/>
                <a:cs typeface="Georgia"/>
              </a:rPr>
              <a:t>  </a:t>
            </a:r>
            <a:r>
              <a:rPr sz="2400" spc="90" dirty="0">
                <a:latin typeface="Georgia"/>
                <a:cs typeface="Georgia"/>
              </a:rPr>
              <a:t>antibiotic.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839" y="1247203"/>
            <a:ext cx="342899" cy="2574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3345116"/>
            <a:ext cx="457199" cy="34321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74139" y="942911"/>
            <a:ext cx="9310370" cy="4421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10160" indent="371475" algn="just">
              <a:lnSpc>
                <a:spcPct val="150300"/>
              </a:lnSpc>
              <a:spcBef>
                <a:spcPts val="125"/>
              </a:spcBef>
            </a:pPr>
            <a:r>
              <a:rPr sz="2400" b="1" spc="160" dirty="0">
                <a:latin typeface="Cambria"/>
                <a:cs typeface="Cambria"/>
              </a:rPr>
              <a:t>Resistant:</a:t>
            </a:r>
            <a:r>
              <a:rPr sz="2400" b="1" spc="395" dirty="0">
                <a:latin typeface="Cambria"/>
                <a:cs typeface="Cambria"/>
              </a:rPr>
              <a:t>  </a:t>
            </a:r>
            <a:r>
              <a:rPr sz="2400" dirty="0">
                <a:latin typeface="Georgia"/>
                <a:cs typeface="Georgia"/>
              </a:rPr>
              <a:t>In</a:t>
            </a:r>
            <a:r>
              <a:rPr sz="2400" spc="335" dirty="0">
                <a:latin typeface="Georgia"/>
                <a:cs typeface="Georgia"/>
              </a:rPr>
              <a:t>  </a:t>
            </a:r>
            <a:r>
              <a:rPr sz="2400" spc="120" dirty="0">
                <a:latin typeface="Georgia"/>
                <a:cs typeface="Georgia"/>
              </a:rPr>
              <a:t>this</a:t>
            </a:r>
            <a:r>
              <a:rPr sz="2400" spc="355" dirty="0">
                <a:latin typeface="Georgia"/>
                <a:cs typeface="Georgia"/>
              </a:rPr>
              <a:t>  </a:t>
            </a:r>
            <a:r>
              <a:rPr sz="2400" spc="130" dirty="0">
                <a:latin typeface="Georgia"/>
                <a:cs typeface="Georgia"/>
              </a:rPr>
              <a:t>case,</a:t>
            </a:r>
            <a:r>
              <a:rPr sz="2400" spc="330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355" dirty="0">
                <a:latin typeface="Georgia"/>
                <a:cs typeface="Georgia"/>
              </a:rPr>
              <a:t>  </a:t>
            </a:r>
            <a:r>
              <a:rPr sz="2400" dirty="0">
                <a:latin typeface="Georgia"/>
                <a:cs typeface="Georgia"/>
              </a:rPr>
              <a:t>filter</a:t>
            </a:r>
            <a:r>
              <a:rPr sz="2400" spc="335" dirty="0">
                <a:latin typeface="Georgia"/>
                <a:cs typeface="Georgia"/>
              </a:rPr>
              <a:t>  </a:t>
            </a:r>
            <a:r>
              <a:rPr sz="2400" spc="85" dirty="0">
                <a:latin typeface="Georgia"/>
                <a:cs typeface="Georgia"/>
              </a:rPr>
              <a:t>Paper</a:t>
            </a:r>
            <a:r>
              <a:rPr sz="2400" spc="340" dirty="0">
                <a:latin typeface="Georgia"/>
                <a:cs typeface="Georgia"/>
              </a:rPr>
              <a:t>  </a:t>
            </a:r>
            <a:r>
              <a:rPr sz="2400" spc="50" dirty="0">
                <a:latin typeface="Georgia"/>
                <a:cs typeface="Georgia"/>
              </a:rPr>
              <a:t>will</a:t>
            </a:r>
            <a:r>
              <a:rPr sz="2400" spc="355" dirty="0">
                <a:latin typeface="Georgia"/>
                <a:cs typeface="Georgia"/>
              </a:rPr>
              <a:t>  </a:t>
            </a:r>
            <a:r>
              <a:rPr sz="2400" spc="110" dirty="0">
                <a:latin typeface="Georgia"/>
                <a:cs typeface="Georgia"/>
              </a:rPr>
              <a:t>have</a:t>
            </a:r>
            <a:r>
              <a:rPr sz="2400" spc="360" dirty="0">
                <a:latin typeface="Georgia"/>
                <a:cs typeface="Georgia"/>
              </a:rPr>
              <a:t>  </a:t>
            </a:r>
            <a:r>
              <a:rPr sz="2400" spc="70" dirty="0">
                <a:latin typeface="Georgia"/>
                <a:cs typeface="Georgia"/>
              </a:rPr>
              <a:t>no </a:t>
            </a:r>
            <a:r>
              <a:rPr sz="2400" spc="100" dirty="0">
                <a:latin typeface="Georgia"/>
                <a:cs typeface="Georgia"/>
              </a:rPr>
              <a:t>discernible</a:t>
            </a:r>
            <a:r>
              <a:rPr sz="2400" spc="535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plaque</a:t>
            </a:r>
            <a:r>
              <a:rPr sz="2400" spc="520" dirty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around</a:t>
            </a:r>
            <a:r>
              <a:rPr sz="2400" spc="580" dirty="0">
                <a:latin typeface="Georgia"/>
                <a:cs typeface="Georgia"/>
              </a:rPr>
              <a:t> </a:t>
            </a:r>
            <a:r>
              <a:rPr sz="2400" spc="70" dirty="0">
                <a:latin typeface="Georgia"/>
                <a:cs typeface="Georgia"/>
              </a:rPr>
              <a:t>it,</a:t>
            </a:r>
            <a:r>
              <a:rPr sz="2400" spc="54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meaning</a:t>
            </a:r>
            <a:r>
              <a:rPr sz="2400" spc="545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that</a:t>
            </a:r>
            <a:r>
              <a:rPr sz="2400" spc="54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50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bacteria</a:t>
            </a:r>
            <a:r>
              <a:rPr sz="2400" spc="585" dirty="0">
                <a:latin typeface="Georgia"/>
                <a:cs typeface="Georgia"/>
              </a:rPr>
              <a:t> </a:t>
            </a:r>
            <a:r>
              <a:rPr sz="2400" spc="150" dirty="0">
                <a:latin typeface="Georgia"/>
                <a:cs typeface="Georgia"/>
              </a:rPr>
              <a:t>can </a:t>
            </a:r>
            <a:r>
              <a:rPr sz="2400" spc="55" dirty="0">
                <a:latin typeface="Georgia"/>
                <a:cs typeface="Georgia"/>
              </a:rPr>
              <a:t>grow</a:t>
            </a:r>
            <a:r>
              <a:rPr sz="2400" spc="20" dirty="0">
                <a:latin typeface="Georgia"/>
                <a:cs typeface="Georgia"/>
              </a:rPr>
              <a:t>  </a:t>
            </a:r>
            <a:r>
              <a:rPr sz="2400" spc="75" dirty="0">
                <a:latin typeface="Georgia"/>
                <a:cs typeface="Georgia"/>
              </a:rPr>
              <a:t>even</a:t>
            </a:r>
            <a:r>
              <a:rPr sz="2400" spc="25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in</a:t>
            </a:r>
            <a:r>
              <a:rPr sz="2400" spc="540" dirty="0">
                <a:latin typeface="Georgia"/>
                <a:cs typeface="Georgia"/>
              </a:rPr>
              <a:t> </a:t>
            </a:r>
            <a:r>
              <a:rPr sz="2400" spc="130" dirty="0">
                <a:latin typeface="Georgia"/>
                <a:cs typeface="Georgia"/>
              </a:rPr>
              <a:t>the</a:t>
            </a:r>
            <a:r>
              <a:rPr sz="2400" spc="57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presence</a:t>
            </a:r>
            <a:r>
              <a:rPr sz="2400" spc="500" dirty="0">
                <a:latin typeface="Georgia"/>
                <a:cs typeface="Georgia"/>
              </a:rPr>
              <a:t> </a:t>
            </a:r>
            <a:r>
              <a:rPr sz="2400" spc="50" dirty="0">
                <a:latin typeface="Georgia"/>
                <a:cs typeface="Georgia"/>
              </a:rPr>
              <a:t>of</a:t>
            </a:r>
            <a:r>
              <a:rPr sz="2400" spc="530" dirty="0">
                <a:latin typeface="Georgia"/>
                <a:cs typeface="Georgia"/>
              </a:rPr>
              <a:t>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575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antibiotic.</a:t>
            </a:r>
            <a:r>
              <a:rPr sz="2400" spc="52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This</a:t>
            </a:r>
            <a:r>
              <a:rPr sz="2400" spc="575" dirty="0">
                <a:latin typeface="Georgia"/>
                <a:cs typeface="Georgia"/>
              </a:rPr>
              <a:t> </a:t>
            </a:r>
            <a:r>
              <a:rPr sz="2400" spc="114" dirty="0">
                <a:latin typeface="Georgia"/>
                <a:cs typeface="Georgia"/>
              </a:rPr>
              <a:t>indicates</a:t>
            </a:r>
            <a:r>
              <a:rPr sz="2400" spc="570" dirty="0">
                <a:latin typeface="Georgia"/>
                <a:cs typeface="Georgia"/>
              </a:rPr>
              <a:t> </a:t>
            </a:r>
            <a:r>
              <a:rPr sz="2400" spc="175" dirty="0">
                <a:latin typeface="Georgia"/>
                <a:cs typeface="Georgia"/>
              </a:rPr>
              <a:t>an </a:t>
            </a:r>
            <a:r>
              <a:rPr sz="2400" spc="50" dirty="0">
                <a:latin typeface="Georgia"/>
                <a:cs typeface="Georgia"/>
              </a:rPr>
              <a:t>ineffective</a:t>
            </a:r>
            <a:r>
              <a:rPr sz="2400" spc="30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anti-</a:t>
            </a:r>
            <a:r>
              <a:rPr sz="2400" spc="80" dirty="0">
                <a:latin typeface="Georgia"/>
                <a:cs typeface="Georgia"/>
              </a:rPr>
              <a:t>biotic</a:t>
            </a:r>
            <a:r>
              <a:rPr sz="2400" spc="140" dirty="0">
                <a:latin typeface="Georgia"/>
                <a:cs typeface="Georgia"/>
              </a:rPr>
              <a:t> </a:t>
            </a:r>
            <a:r>
              <a:rPr sz="2400" spc="65" dirty="0">
                <a:latin typeface="Georgia"/>
                <a:cs typeface="Georgia"/>
              </a:rPr>
              <a:t>.</a:t>
            </a:r>
            <a:endParaRPr sz="2400">
              <a:latin typeface="Georgia"/>
              <a:cs typeface="Georgia"/>
            </a:endParaRPr>
          </a:p>
          <a:p>
            <a:pPr marL="12700" marR="5080" indent="400050" algn="just">
              <a:lnSpc>
                <a:spcPct val="149500"/>
              </a:lnSpc>
              <a:spcBef>
                <a:spcPts val="50"/>
              </a:spcBef>
            </a:pPr>
            <a:r>
              <a:rPr sz="2400" b="1" spc="135" dirty="0">
                <a:latin typeface="Cambria"/>
                <a:cs typeface="Cambria"/>
              </a:rPr>
              <a:t>Intermediate:</a:t>
            </a:r>
            <a:r>
              <a:rPr sz="2400" b="1" spc="155" dirty="0">
                <a:latin typeface="Cambria"/>
                <a:cs typeface="Cambria"/>
              </a:rPr>
              <a:t>  </a:t>
            </a:r>
            <a:r>
              <a:rPr sz="2400" dirty="0">
                <a:latin typeface="Georgia"/>
                <a:cs typeface="Georgia"/>
              </a:rPr>
              <a:t>A</a:t>
            </a:r>
            <a:r>
              <a:rPr sz="2400" spc="120" dirty="0">
                <a:latin typeface="Georgia"/>
                <a:cs typeface="Georgia"/>
              </a:rPr>
              <a:t>  somewhat</a:t>
            </a:r>
            <a:r>
              <a:rPr sz="2400" spc="100" dirty="0">
                <a:latin typeface="Georgia"/>
                <a:cs typeface="Georgia"/>
              </a:rPr>
              <a:t>  </a:t>
            </a:r>
            <a:r>
              <a:rPr sz="2400" spc="125" dirty="0">
                <a:latin typeface="Georgia"/>
                <a:cs typeface="Georgia"/>
              </a:rPr>
              <a:t>cloudy</a:t>
            </a:r>
            <a:r>
              <a:rPr sz="2400" spc="100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plaque</a:t>
            </a:r>
            <a:r>
              <a:rPr sz="2400" spc="90" dirty="0">
                <a:latin typeface="Georgia"/>
                <a:cs typeface="Georgia"/>
              </a:rPr>
              <a:t>  </a:t>
            </a:r>
            <a:r>
              <a:rPr sz="2400" spc="110" dirty="0">
                <a:latin typeface="Georgia"/>
                <a:cs typeface="Georgia"/>
              </a:rPr>
              <a:t>indicates</a:t>
            </a:r>
            <a:r>
              <a:rPr sz="2400" spc="130" dirty="0">
                <a:latin typeface="Georgia"/>
                <a:cs typeface="Georgia"/>
              </a:rPr>
              <a:t>  </a:t>
            </a:r>
            <a:r>
              <a:rPr sz="2400" spc="110" dirty="0">
                <a:latin typeface="Georgia"/>
                <a:cs typeface="Georgia"/>
              </a:rPr>
              <a:t>that </a:t>
            </a:r>
            <a:r>
              <a:rPr sz="2400" spc="95" dirty="0">
                <a:latin typeface="Georgia"/>
                <a:cs typeface="Georgia"/>
              </a:rPr>
              <a:t>not</a:t>
            </a:r>
            <a:r>
              <a:rPr sz="2400" spc="60" dirty="0">
                <a:latin typeface="Georgia"/>
                <a:cs typeface="Georgia"/>
              </a:rPr>
              <a:t>  </a:t>
            </a:r>
            <a:r>
              <a:rPr sz="2400" spc="90" dirty="0">
                <a:latin typeface="Georgia"/>
                <a:cs typeface="Georgia"/>
              </a:rPr>
              <a:t>all</a:t>
            </a:r>
            <a:r>
              <a:rPr sz="2400" spc="80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40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bacteria</a:t>
            </a:r>
            <a:r>
              <a:rPr sz="2400" spc="50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in</a:t>
            </a:r>
            <a:r>
              <a:rPr sz="2400" spc="60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35" dirty="0">
                <a:latin typeface="Georgia"/>
                <a:cs typeface="Georgia"/>
              </a:rPr>
              <a:t>  </a:t>
            </a:r>
            <a:r>
              <a:rPr sz="2400" spc="110" dirty="0">
                <a:latin typeface="Georgia"/>
                <a:cs typeface="Georgia"/>
              </a:rPr>
              <a:t>area</a:t>
            </a:r>
            <a:r>
              <a:rPr sz="2400" spc="85" dirty="0">
                <a:latin typeface="Georgia"/>
                <a:cs typeface="Georgia"/>
              </a:rPr>
              <a:t>  </a:t>
            </a:r>
            <a:r>
              <a:rPr sz="2400" spc="135" dirty="0">
                <a:latin typeface="Georgia"/>
                <a:cs typeface="Georgia"/>
              </a:rPr>
              <a:t>around</a:t>
            </a:r>
            <a:r>
              <a:rPr sz="2400" spc="75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35" dirty="0">
                <a:latin typeface="Georgia"/>
                <a:cs typeface="Georgia"/>
              </a:rPr>
              <a:t>  </a:t>
            </a:r>
            <a:r>
              <a:rPr sz="2400" spc="130" dirty="0">
                <a:latin typeface="Georgia"/>
                <a:cs typeface="Georgia"/>
              </a:rPr>
              <a:t>disc</a:t>
            </a:r>
            <a:r>
              <a:rPr sz="2400" spc="40" dirty="0">
                <a:latin typeface="Georgia"/>
                <a:cs typeface="Georgia"/>
              </a:rPr>
              <a:t>  </a:t>
            </a:r>
            <a:r>
              <a:rPr sz="2400" spc="114" dirty="0">
                <a:latin typeface="Georgia"/>
                <a:cs typeface="Georgia"/>
              </a:rPr>
              <a:t>have</a:t>
            </a:r>
            <a:r>
              <a:rPr sz="2400" spc="40" dirty="0">
                <a:latin typeface="Georgia"/>
                <a:cs typeface="Georgia"/>
              </a:rPr>
              <a:t>  </a:t>
            </a:r>
            <a:r>
              <a:rPr sz="2400" spc="90" dirty="0">
                <a:latin typeface="Georgia"/>
                <a:cs typeface="Georgia"/>
              </a:rPr>
              <a:t>been </a:t>
            </a:r>
            <a:r>
              <a:rPr sz="2400" spc="85" dirty="0">
                <a:latin typeface="Georgia"/>
                <a:cs typeface="Georgia"/>
              </a:rPr>
              <a:t>killed.</a:t>
            </a:r>
            <a:r>
              <a:rPr sz="2400" spc="200" dirty="0">
                <a:latin typeface="Georgia"/>
                <a:cs typeface="Georgia"/>
              </a:rPr>
              <a:t>  </a:t>
            </a:r>
            <a:r>
              <a:rPr sz="2400" spc="120" dirty="0">
                <a:latin typeface="Georgia"/>
                <a:cs typeface="Georgia"/>
              </a:rPr>
              <a:t>this</a:t>
            </a:r>
            <a:r>
              <a:rPr sz="2400" spc="225" dirty="0">
                <a:latin typeface="Georgia"/>
                <a:cs typeface="Georgia"/>
              </a:rPr>
              <a:t>  </a:t>
            </a:r>
            <a:r>
              <a:rPr sz="2400" spc="145" dirty="0">
                <a:latin typeface="Georgia"/>
                <a:cs typeface="Georgia"/>
              </a:rPr>
              <a:t>means</a:t>
            </a:r>
            <a:r>
              <a:rPr sz="2400" spc="229" dirty="0">
                <a:latin typeface="Georgia"/>
                <a:cs typeface="Georgia"/>
              </a:rPr>
              <a:t>  </a:t>
            </a:r>
            <a:r>
              <a:rPr sz="2400" spc="125" dirty="0">
                <a:latin typeface="Georgia"/>
                <a:cs typeface="Georgia"/>
              </a:rPr>
              <a:t>that</a:t>
            </a:r>
            <a:r>
              <a:rPr sz="2400" spc="170" dirty="0">
                <a:latin typeface="Georgia"/>
                <a:cs typeface="Georgia"/>
              </a:rPr>
              <a:t> 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229" dirty="0">
                <a:latin typeface="Georgia"/>
                <a:cs typeface="Georgia"/>
              </a:rPr>
              <a:t>  </a:t>
            </a:r>
            <a:r>
              <a:rPr sz="2400" spc="85" dirty="0">
                <a:latin typeface="Georgia"/>
                <a:cs typeface="Georgia"/>
              </a:rPr>
              <a:t>higher</a:t>
            </a:r>
            <a:r>
              <a:rPr sz="2400" spc="215" dirty="0">
                <a:latin typeface="Georgia"/>
                <a:cs typeface="Georgia"/>
              </a:rPr>
              <a:t>  </a:t>
            </a:r>
            <a:r>
              <a:rPr sz="2400" spc="114" dirty="0">
                <a:latin typeface="Georgia"/>
                <a:cs typeface="Georgia"/>
              </a:rPr>
              <a:t>dose</a:t>
            </a:r>
            <a:r>
              <a:rPr sz="2400" spc="190" dirty="0">
                <a:latin typeface="Georgia"/>
                <a:cs typeface="Georgia"/>
              </a:rPr>
              <a:t> 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204" dirty="0">
                <a:latin typeface="Georgia"/>
                <a:cs typeface="Georgia"/>
              </a:rPr>
              <a:t> 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190" dirty="0">
                <a:latin typeface="Georgia"/>
                <a:cs typeface="Georgia"/>
              </a:rPr>
              <a:t>  </a:t>
            </a:r>
            <a:r>
              <a:rPr sz="2400" spc="95" dirty="0">
                <a:latin typeface="Georgia"/>
                <a:cs typeface="Georgia"/>
              </a:rPr>
              <a:t>antibiotic</a:t>
            </a:r>
            <a:r>
              <a:rPr sz="2400" spc="225" dirty="0">
                <a:latin typeface="Georgia"/>
                <a:cs typeface="Georgia"/>
              </a:rPr>
              <a:t>  </a:t>
            </a:r>
            <a:r>
              <a:rPr sz="2400" spc="114" dirty="0">
                <a:latin typeface="Georgia"/>
                <a:cs typeface="Georgia"/>
              </a:rPr>
              <a:t>is </a:t>
            </a:r>
            <a:r>
              <a:rPr sz="2400" spc="75" dirty="0">
                <a:latin typeface="Georgia"/>
                <a:cs typeface="Georgia"/>
              </a:rPr>
              <a:t>needed</a:t>
            </a:r>
            <a:r>
              <a:rPr sz="2400" spc="340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to</a:t>
            </a:r>
            <a:r>
              <a:rPr sz="2400" spc="180" dirty="0">
                <a:latin typeface="Georgia"/>
                <a:cs typeface="Georgia"/>
              </a:rPr>
              <a:t> </a:t>
            </a:r>
            <a:r>
              <a:rPr sz="2400" spc="70" dirty="0">
                <a:latin typeface="Georgia"/>
                <a:cs typeface="Georgia"/>
              </a:rPr>
              <a:t>prevent</a:t>
            </a:r>
            <a:r>
              <a:rPr sz="2400" spc="37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growth.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9500" y="685482"/>
            <a:ext cx="654050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852930" algn="l"/>
                <a:tab pos="3312160" algn="l"/>
                <a:tab pos="5392420" algn="l"/>
              </a:tabLst>
            </a:pPr>
            <a:r>
              <a:rPr sz="2750" spc="105" dirty="0"/>
              <a:t>Microbial</a:t>
            </a:r>
            <a:r>
              <a:rPr sz="2750" dirty="0"/>
              <a:t>	</a:t>
            </a:r>
            <a:r>
              <a:rPr sz="2750" spc="145" dirty="0"/>
              <a:t>culture</a:t>
            </a:r>
            <a:r>
              <a:rPr sz="2750" dirty="0"/>
              <a:t>	</a:t>
            </a:r>
            <a:r>
              <a:rPr sz="2750" spc="160" dirty="0"/>
              <a:t>sensitivity</a:t>
            </a:r>
            <a:r>
              <a:rPr sz="2750" dirty="0"/>
              <a:t>	</a:t>
            </a:r>
            <a:r>
              <a:rPr sz="2750" spc="100" dirty="0"/>
              <a:t>report</a:t>
            </a:r>
            <a:endParaRPr sz="275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201357" y="1413573"/>
            <a:ext cx="3649979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9580" marR="5080" indent="-437515">
              <a:lnSpc>
                <a:spcPct val="153000"/>
              </a:lnSpc>
              <a:spcBef>
                <a:spcPts val="100"/>
              </a:spcBef>
              <a:tabLst>
                <a:tab pos="1211580" algn="l"/>
                <a:tab pos="2972435" algn="l"/>
              </a:tabLst>
            </a:pPr>
            <a:r>
              <a:rPr sz="1800" spc="-20" dirty="0">
                <a:latin typeface="Georgia"/>
                <a:cs typeface="Georgia"/>
              </a:rPr>
              <a:t>Age: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75" dirty="0">
                <a:latin typeface="Georgia"/>
                <a:cs typeface="Georgia"/>
              </a:rPr>
              <a:t>Gender:</a:t>
            </a:r>
            <a:r>
              <a:rPr sz="1800" dirty="0">
                <a:latin typeface="Georgia"/>
                <a:cs typeface="Georgia"/>
              </a:rPr>
              <a:t>	IP</a:t>
            </a:r>
            <a:r>
              <a:rPr sz="1800" spc="60" dirty="0">
                <a:latin typeface="Georgia"/>
                <a:cs typeface="Georgia"/>
              </a:rPr>
              <a:t> </a:t>
            </a:r>
            <a:r>
              <a:rPr sz="1800" spc="-25" dirty="0">
                <a:latin typeface="Georgia"/>
                <a:cs typeface="Georgia"/>
              </a:rPr>
              <a:t>No: </a:t>
            </a:r>
            <a:r>
              <a:rPr sz="1800" spc="75" dirty="0">
                <a:latin typeface="Georgia"/>
                <a:cs typeface="Georgia"/>
              </a:rPr>
              <a:t>Date</a:t>
            </a:r>
            <a:r>
              <a:rPr sz="1800" spc="125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and</a:t>
            </a:r>
            <a:r>
              <a:rPr sz="1800" spc="170" dirty="0">
                <a:latin typeface="Georgia"/>
                <a:cs typeface="Georgia"/>
              </a:rPr>
              <a:t> </a:t>
            </a:r>
            <a:r>
              <a:rPr sz="1800" spc="50" dirty="0">
                <a:latin typeface="Georgia"/>
                <a:cs typeface="Georgia"/>
              </a:rPr>
              <a:t>time</a:t>
            </a:r>
            <a:r>
              <a:rPr sz="1800" spc="12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of</a:t>
            </a:r>
            <a:r>
              <a:rPr sz="1800" spc="110" dirty="0">
                <a:latin typeface="Georgia"/>
                <a:cs typeface="Georgia"/>
              </a:rPr>
              <a:t> </a:t>
            </a:r>
            <a:r>
              <a:rPr sz="1800" spc="-10" dirty="0">
                <a:latin typeface="Georgia"/>
                <a:cs typeface="Georgia"/>
              </a:rPr>
              <a:t>collection: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920" y="1413573"/>
            <a:ext cx="3128645" cy="12750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51200"/>
              </a:lnSpc>
              <a:spcBef>
                <a:spcPts val="135"/>
              </a:spcBef>
            </a:pPr>
            <a:r>
              <a:rPr sz="1800" spc="65" dirty="0">
                <a:latin typeface="Georgia"/>
                <a:cs typeface="Georgia"/>
              </a:rPr>
              <a:t>Name</a:t>
            </a:r>
            <a:r>
              <a:rPr sz="1800" spc="5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of</a:t>
            </a:r>
            <a:r>
              <a:rPr sz="1800" spc="190" dirty="0">
                <a:latin typeface="Georgia"/>
                <a:cs typeface="Georgia"/>
              </a:rPr>
              <a:t> </a:t>
            </a:r>
            <a:r>
              <a:rPr sz="1800" spc="80" dirty="0">
                <a:latin typeface="Georgia"/>
                <a:cs typeface="Georgia"/>
              </a:rPr>
              <a:t>the</a:t>
            </a:r>
            <a:r>
              <a:rPr sz="1800" spc="130" dirty="0">
                <a:latin typeface="Georgia"/>
                <a:cs typeface="Georgia"/>
              </a:rPr>
              <a:t> </a:t>
            </a:r>
            <a:r>
              <a:rPr sz="1800" spc="55" dirty="0">
                <a:latin typeface="Georgia"/>
                <a:cs typeface="Georgia"/>
              </a:rPr>
              <a:t>patient: </a:t>
            </a:r>
            <a:r>
              <a:rPr sz="1800" spc="90" dirty="0">
                <a:latin typeface="Georgia"/>
                <a:cs typeface="Georgia"/>
              </a:rPr>
              <a:t>Culturing</a:t>
            </a:r>
            <a:r>
              <a:rPr sz="1800" spc="165" dirty="0">
                <a:latin typeface="Georgia"/>
                <a:cs typeface="Georgia"/>
              </a:rPr>
              <a:t> </a:t>
            </a:r>
            <a:r>
              <a:rPr sz="1800" spc="80" dirty="0">
                <a:latin typeface="Georgia"/>
                <a:cs typeface="Georgia"/>
              </a:rPr>
              <a:t>Sample: </a:t>
            </a:r>
            <a:r>
              <a:rPr sz="1800" spc="85" dirty="0">
                <a:latin typeface="Georgia"/>
                <a:cs typeface="Georgia"/>
              </a:rPr>
              <a:t>Susceptible</a:t>
            </a:r>
            <a:r>
              <a:rPr sz="1800" spc="200" dirty="0">
                <a:latin typeface="Georgia"/>
                <a:cs typeface="Georgia"/>
              </a:rPr>
              <a:t> </a:t>
            </a:r>
            <a:r>
              <a:rPr sz="1800" spc="50" dirty="0">
                <a:latin typeface="Georgia"/>
                <a:cs typeface="Georgia"/>
              </a:rPr>
              <a:t>microorganism:</a:t>
            </a:r>
            <a:endParaRPr sz="1800">
              <a:latin typeface="Georgia"/>
              <a:cs typeface="Georgi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30476" y="2853688"/>
          <a:ext cx="10302875" cy="2924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8844"/>
                <a:gridCol w="2145665"/>
                <a:gridCol w="1977390"/>
                <a:gridCol w="2867025"/>
                <a:gridCol w="2303145"/>
              </a:tblGrid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16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S.NO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12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ANTIBIOTIC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17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SENSITIVE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15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INTERMEDIATE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15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RESISTANT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190" dirty="0">
                          <a:latin typeface="Georgia"/>
                          <a:cs typeface="Georgia"/>
                        </a:rPr>
                        <a:t>1.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65" dirty="0">
                          <a:latin typeface="Cambria"/>
                          <a:cs typeface="Cambria"/>
                        </a:rPr>
                        <a:t>A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75" dirty="0">
                          <a:latin typeface="Georgia"/>
                          <a:cs typeface="Georgia"/>
                        </a:rPr>
                        <a:t>2.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65" dirty="0">
                          <a:latin typeface="Cambria"/>
                          <a:cs typeface="Cambria"/>
                        </a:rPr>
                        <a:t>B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80" dirty="0">
                          <a:latin typeface="Georgia"/>
                          <a:cs typeface="Georgia"/>
                        </a:rPr>
                        <a:t>3.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240" dirty="0">
                          <a:latin typeface="Cambria"/>
                          <a:cs typeface="Cambria"/>
                        </a:rPr>
                        <a:t>C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70" dirty="0">
                          <a:latin typeface="Georgia"/>
                          <a:cs typeface="Georgia"/>
                        </a:rPr>
                        <a:t>4.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85" dirty="0">
                          <a:latin typeface="Cambria"/>
                          <a:cs typeface="Cambria"/>
                        </a:rPr>
                        <a:t>D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100" dirty="0">
                          <a:latin typeface="Georgia"/>
                          <a:cs typeface="Georgia"/>
                        </a:rPr>
                        <a:t>5.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195" dirty="0">
                          <a:latin typeface="Cambria"/>
                          <a:cs typeface="Cambria"/>
                        </a:rPr>
                        <a:t>E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70" dirty="0">
                          <a:latin typeface="Georgia"/>
                          <a:cs typeface="Georgia"/>
                        </a:rPr>
                        <a:t>6.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185" dirty="0">
                          <a:latin typeface="Cambria"/>
                          <a:cs typeface="Cambria"/>
                        </a:rPr>
                        <a:t>F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130" dirty="0">
                          <a:latin typeface="Georgia"/>
                          <a:cs typeface="Georgia"/>
                        </a:rPr>
                        <a:t>7.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spc="180" dirty="0">
                          <a:latin typeface="Cambria"/>
                          <a:cs typeface="Cambria"/>
                        </a:rPr>
                        <a:t>G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266309" y="6049962"/>
            <a:ext cx="16643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60" dirty="0">
                <a:latin typeface="Cambria"/>
                <a:cs typeface="Cambria"/>
              </a:rPr>
              <a:t>IMPRESSION: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1539303"/>
            <a:ext cx="533400" cy="40036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72465">
              <a:lnSpc>
                <a:spcPct val="100000"/>
              </a:lnSpc>
              <a:spcBef>
                <a:spcPts val="125"/>
              </a:spcBef>
              <a:tabLst>
                <a:tab pos="4883150" algn="l"/>
              </a:tabLst>
            </a:pPr>
            <a:r>
              <a:rPr spc="204" dirty="0"/>
              <a:t>Microbiological</a:t>
            </a:r>
            <a:r>
              <a:rPr dirty="0"/>
              <a:t>	</a:t>
            </a:r>
            <a:r>
              <a:rPr spc="215" dirty="0"/>
              <a:t>culture</a:t>
            </a:r>
          </a:p>
          <a:p>
            <a:pPr marL="12700" marR="5080" indent="381000">
              <a:lnSpc>
                <a:spcPct val="153800"/>
              </a:lnSpc>
              <a:spcBef>
                <a:spcPts val="695"/>
              </a:spcBef>
            </a:pPr>
            <a:r>
              <a:rPr sz="2400" b="0" dirty="0">
                <a:latin typeface="Georgia"/>
                <a:cs typeface="Georgia"/>
              </a:rPr>
              <a:t>It</a:t>
            </a:r>
            <a:r>
              <a:rPr sz="2400" b="0" spc="165" dirty="0">
                <a:latin typeface="Georgia"/>
                <a:cs typeface="Georgia"/>
              </a:rPr>
              <a:t> </a:t>
            </a:r>
            <a:r>
              <a:rPr sz="2400" b="0" spc="120" dirty="0">
                <a:latin typeface="Georgia"/>
                <a:cs typeface="Georgia"/>
              </a:rPr>
              <a:t>is</a:t>
            </a:r>
            <a:r>
              <a:rPr sz="2400" b="0" spc="200" dirty="0">
                <a:latin typeface="Georgia"/>
                <a:cs typeface="Georgia"/>
              </a:rPr>
              <a:t> </a:t>
            </a:r>
            <a:r>
              <a:rPr sz="2400" b="0" spc="165" dirty="0">
                <a:latin typeface="Georgia"/>
                <a:cs typeface="Georgia"/>
              </a:rPr>
              <a:t>a</a:t>
            </a:r>
            <a:r>
              <a:rPr sz="2400" b="0" spc="130" dirty="0">
                <a:latin typeface="Georgia"/>
                <a:cs typeface="Georgia"/>
              </a:rPr>
              <a:t> </a:t>
            </a:r>
            <a:r>
              <a:rPr sz="2400" b="0" spc="85" dirty="0">
                <a:latin typeface="Georgia"/>
                <a:cs typeface="Georgia"/>
              </a:rPr>
              <a:t>method</a:t>
            </a:r>
            <a:r>
              <a:rPr sz="2400" b="0" spc="260" dirty="0">
                <a:latin typeface="Georgia"/>
                <a:cs typeface="Georgia"/>
              </a:rPr>
              <a:t> </a:t>
            </a:r>
            <a:r>
              <a:rPr sz="2400" b="0" dirty="0">
                <a:latin typeface="Georgia"/>
                <a:cs typeface="Georgia"/>
              </a:rPr>
              <a:t>of</a:t>
            </a:r>
            <a:r>
              <a:rPr sz="2400" b="0" spc="240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multiplying</a:t>
            </a:r>
            <a:r>
              <a:rPr sz="2400" b="0" spc="75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microbial</a:t>
            </a:r>
            <a:r>
              <a:rPr sz="2400" b="0" spc="55" dirty="0">
                <a:latin typeface="Georgia"/>
                <a:cs typeface="Georgia"/>
              </a:rPr>
              <a:t> </a:t>
            </a:r>
            <a:r>
              <a:rPr sz="2400" b="0" spc="120" dirty="0">
                <a:latin typeface="Georgia"/>
                <a:cs typeface="Georgia"/>
              </a:rPr>
              <a:t>organisms</a:t>
            </a:r>
            <a:r>
              <a:rPr sz="2400" b="0" spc="130" dirty="0">
                <a:latin typeface="Georgia"/>
                <a:cs typeface="Georgia"/>
              </a:rPr>
              <a:t> </a:t>
            </a:r>
            <a:r>
              <a:rPr sz="2400" b="0" spc="120" dirty="0">
                <a:latin typeface="Georgia"/>
                <a:cs typeface="Georgia"/>
              </a:rPr>
              <a:t>by</a:t>
            </a:r>
            <a:r>
              <a:rPr sz="2400" b="0" spc="229" dirty="0">
                <a:latin typeface="Georgia"/>
                <a:cs typeface="Georgia"/>
              </a:rPr>
              <a:t> </a:t>
            </a:r>
            <a:r>
              <a:rPr sz="2400" b="0" spc="65" dirty="0">
                <a:latin typeface="Georgia"/>
                <a:cs typeface="Georgia"/>
              </a:rPr>
              <a:t>letting</a:t>
            </a:r>
            <a:r>
              <a:rPr sz="2400" b="0" spc="235" dirty="0">
                <a:latin typeface="Georgia"/>
                <a:cs typeface="Georgia"/>
              </a:rPr>
              <a:t> </a:t>
            </a:r>
            <a:r>
              <a:rPr sz="2400" b="0" spc="75" dirty="0">
                <a:latin typeface="Georgia"/>
                <a:cs typeface="Georgia"/>
              </a:rPr>
              <a:t>them </a:t>
            </a:r>
            <a:r>
              <a:rPr sz="2400" b="0" spc="100" dirty="0">
                <a:latin typeface="Georgia"/>
                <a:cs typeface="Georgia"/>
              </a:rPr>
              <a:t>reproduce</a:t>
            </a:r>
            <a:r>
              <a:rPr sz="2400" b="0" spc="204" dirty="0">
                <a:latin typeface="Georgia"/>
                <a:cs typeface="Georgia"/>
              </a:rPr>
              <a:t> </a:t>
            </a:r>
            <a:r>
              <a:rPr sz="2400" b="0" spc="100" dirty="0">
                <a:latin typeface="Georgia"/>
                <a:cs typeface="Georgia"/>
              </a:rPr>
              <a:t>in</a:t>
            </a:r>
            <a:r>
              <a:rPr sz="2400" b="0" spc="175" dirty="0">
                <a:latin typeface="Georgia"/>
                <a:cs typeface="Georgia"/>
              </a:rPr>
              <a:t> </a:t>
            </a:r>
            <a:r>
              <a:rPr sz="2400" b="0" spc="70" dirty="0">
                <a:latin typeface="Georgia"/>
                <a:cs typeface="Georgia"/>
              </a:rPr>
              <a:t>predetermined</a:t>
            </a:r>
            <a:r>
              <a:rPr sz="2400" b="0" spc="340" dirty="0">
                <a:latin typeface="Georgia"/>
                <a:cs typeface="Georgia"/>
              </a:rPr>
              <a:t> </a:t>
            </a:r>
            <a:r>
              <a:rPr sz="2400" b="0" spc="135" dirty="0">
                <a:latin typeface="Georgia"/>
                <a:cs typeface="Georgia"/>
              </a:rPr>
              <a:t>culture</a:t>
            </a:r>
            <a:r>
              <a:rPr sz="2400" b="0" spc="130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media</a:t>
            </a:r>
            <a:r>
              <a:rPr sz="2400" b="0" spc="215" dirty="0">
                <a:latin typeface="Georgia"/>
                <a:cs typeface="Georgia"/>
              </a:rPr>
              <a:t> </a:t>
            </a:r>
            <a:r>
              <a:rPr sz="2400" b="0" spc="125" dirty="0">
                <a:latin typeface="Georgia"/>
                <a:cs typeface="Georgia"/>
              </a:rPr>
              <a:t>under</a:t>
            </a:r>
            <a:r>
              <a:rPr sz="2400" b="0" spc="175" dirty="0">
                <a:latin typeface="Georgia"/>
                <a:cs typeface="Georgia"/>
              </a:rPr>
              <a:t> </a:t>
            </a:r>
            <a:r>
              <a:rPr sz="2400" b="0" spc="65" dirty="0">
                <a:latin typeface="Georgia"/>
                <a:cs typeface="Georgia"/>
              </a:rPr>
              <a:t>controlled </a:t>
            </a:r>
            <a:r>
              <a:rPr sz="2400" b="0" spc="90" dirty="0">
                <a:latin typeface="Georgia"/>
                <a:cs typeface="Georgia"/>
              </a:rPr>
              <a:t>laboratory</a:t>
            </a:r>
            <a:r>
              <a:rPr sz="2400" b="0" spc="114" dirty="0">
                <a:latin typeface="Georgia"/>
                <a:cs typeface="Georgia"/>
              </a:rPr>
              <a:t> </a:t>
            </a:r>
            <a:r>
              <a:rPr sz="2400" b="0" spc="95" dirty="0">
                <a:latin typeface="Georgia"/>
                <a:cs typeface="Georgia"/>
              </a:rPr>
              <a:t>conditions.</a:t>
            </a:r>
            <a:endParaRPr sz="240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7800" y="3798570"/>
            <a:ext cx="457200" cy="34353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35100" y="3608329"/>
            <a:ext cx="9582150" cy="1113155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1500"/>
              </a:spcBef>
            </a:pPr>
            <a:r>
              <a:rPr sz="2400" spc="75" dirty="0">
                <a:latin typeface="Georgia"/>
                <a:cs typeface="Georgia"/>
              </a:rPr>
              <a:t>Microbial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40" dirty="0">
                <a:latin typeface="Georgia"/>
                <a:cs typeface="Georgia"/>
              </a:rPr>
              <a:t>cultures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are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spc="155" dirty="0">
                <a:latin typeface="Georgia"/>
                <a:cs typeface="Georgia"/>
              </a:rPr>
              <a:t>used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50" dirty="0">
                <a:latin typeface="Georgia"/>
                <a:cs typeface="Georgia"/>
              </a:rPr>
              <a:t>to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determine</a:t>
            </a:r>
            <a:r>
              <a:rPr sz="2400" spc="28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type</a:t>
            </a:r>
            <a:r>
              <a:rPr sz="2400" spc="28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organism</a:t>
            </a:r>
            <a:endParaRPr sz="2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2400" spc="150" dirty="0">
                <a:latin typeface="Georgia"/>
                <a:cs typeface="Georgia"/>
              </a:rPr>
              <a:t>and</a:t>
            </a:r>
            <a:r>
              <a:rPr sz="2400" spc="185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its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60" dirty="0">
                <a:latin typeface="Georgia"/>
                <a:cs typeface="Georgia"/>
              </a:rPr>
              <a:t>abundance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in</a:t>
            </a:r>
            <a:r>
              <a:rPr sz="2400" spc="175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0" dirty="0">
                <a:latin typeface="Georgia"/>
                <a:cs typeface="Georgia"/>
              </a:rPr>
              <a:t> </a:t>
            </a:r>
            <a:r>
              <a:rPr sz="2400" spc="130" dirty="0">
                <a:latin typeface="Georgia"/>
                <a:cs typeface="Georgia"/>
              </a:rPr>
              <a:t>sample</a:t>
            </a:r>
            <a:r>
              <a:rPr sz="2400" spc="55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being</a:t>
            </a:r>
            <a:r>
              <a:rPr sz="2400" spc="235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tested</a:t>
            </a:r>
            <a:r>
              <a:rPr sz="2400" spc="254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or</a:t>
            </a:r>
            <a:r>
              <a:rPr sz="2400" spc="254" dirty="0">
                <a:latin typeface="Georgia"/>
                <a:cs typeface="Georgia"/>
              </a:rPr>
              <a:t> </a:t>
            </a:r>
            <a:r>
              <a:rPr sz="2400" spc="85" dirty="0">
                <a:latin typeface="Georgia"/>
                <a:cs typeface="Georgia"/>
              </a:rPr>
              <a:t>both.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t>2</a:t>
            </a:fld>
            <a:endParaRPr lang="en-US" spc="-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7754" y="2117089"/>
            <a:ext cx="487870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57220" algn="l"/>
              </a:tabLst>
            </a:pPr>
            <a:r>
              <a:rPr sz="6000" spc="465" dirty="0"/>
              <a:t>THANK</a:t>
            </a:r>
            <a:r>
              <a:rPr sz="6000" dirty="0"/>
              <a:t>	</a:t>
            </a:r>
            <a:r>
              <a:rPr sz="6000" spc="484" dirty="0"/>
              <a:t>YOU</a:t>
            </a:r>
            <a:endParaRPr sz="6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062605" algn="l"/>
              </a:tabLst>
            </a:pPr>
            <a:r>
              <a:rPr spc="280" dirty="0"/>
              <a:t>Sensitivity</a:t>
            </a:r>
            <a:r>
              <a:rPr dirty="0"/>
              <a:t>	</a:t>
            </a:r>
            <a:r>
              <a:rPr spc="285" dirty="0"/>
              <a:t>test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4294" y="2162492"/>
            <a:ext cx="342900" cy="2574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31594" y="1858073"/>
            <a:ext cx="8217534" cy="16751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247650">
              <a:lnSpc>
                <a:spcPct val="149900"/>
              </a:lnSpc>
              <a:spcBef>
                <a:spcPts val="135"/>
              </a:spcBef>
            </a:pPr>
            <a:r>
              <a:rPr sz="2400" dirty="0">
                <a:latin typeface="Georgia"/>
                <a:cs typeface="Georgia"/>
              </a:rPr>
              <a:t>A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90" dirty="0">
                <a:latin typeface="Georgia"/>
                <a:cs typeface="Georgia"/>
              </a:rPr>
              <a:t>laboratory</a:t>
            </a:r>
            <a:r>
              <a:rPr sz="2400" spc="85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test</a:t>
            </a:r>
            <a:r>
              <a:rPr sz="2400" spc="245" dirty="0">
                <a:latin typeface="Georgia"/>
                <a:cs typeface="Georgia"/>
              </a:rPr>
              <a:t> </a:t>
            </a:r>
            <a:r>
              <a:rPr sz="2400" spc="55" dirty="0">
                <a:latin typeface="Georgia"/>
                <a:cs typeface="Georgia"/>
              </a:rPr>
              <a:t>performed</a:t>
            </a:r>
            <a:r>
              <a:rPr sz="2400" spc="260" dirty="0">
                <a:latin typeface="Georgia"/>
                <a:cs typeface="Georgia"/>
              </a:rPr>
              <a:t> </a:t>
            </a:r>
            <a:r>
              <a:rPr sz="2400" spc="50" dirty="0">
                <a:latin typeface="Georgia"/>
                <a:cs typeface="Georgia"/>
              </a:rPr>
              <a:t>to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45" dirty="0">
                <a:latin typeface="Georgia"/>
                <a:cs typeface="Georgia"/>
              </a:rPr>
              <a:t>check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80" dirty="0">
                <a:latin typeface="Georgia"/>
                <a:cs typeface="Georgia"/>
              </a:rPr>
              <a:t> </a:t>
            </a:r>
            <a:r>
              <a:rPr sz="2400" spc="60" dirty="0">
                <a:latin typeface="Georgia"/>
                <a:cs typeface="Georgia"/>
              </a:rPr>
              <a:t>effectiveness </a:t>
            </a:r>
            <a:r>
              <a:rPr sz="2400" dirty="0">
                <a:latin typeface="Georgia"/>
                <a:cs typeface="Georgia"/>
              </a:rPr>
              <a:t>of</a:t>
            </a:r>
            <a:r>
              <a:rPr sz="2400" spc="165" dirty="0">
                <a:latin typeface="Georgia"/>
                <a:cs typeface="Georgia"/>
              </a:rPr>
              <a:t> a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drug</a:t>
            </a:r>
            <a:r>
              <a:rPr sz="2400" spc="160" dirty="0">
                <a:latin typeface="Georgia"/>
                <a:cs typeface="Georgia"/>
              </a:rPr>
              <a:t> </a:t>
            </a:r>
            <a:r>
              <a:rPr sz="2400" spc="130" dirty="0">
                <a:latin typeface="Georgia"/>
                <a:cs typeface="Georgia"/>
              </a:rPr>
              <a:t>against</a:t>
            </a:r>
            <a:r>
              <a:rPr sz="2400" spc="95" dirty="0">
                <a:latin typeface="Georgia"/>
                <a:cs typeface="Georgia"/>
              </a:rPr>
              <a:t> </a:t>
            </a:r>
            <a:r>
              <a:rPr sz="2400" spc="165" dirty="0">
                <a:latin typeface="Georgia"/>
                <a:cs typeface="Georgia"/>
              </a:rPr>
              <a:t>a</a:t>
            </a:r>
            <a:r>
              <a:rPr sz="2400" spc="210" dirty="0">
                <a:latin typeface="Georgia"/>
                <a:cs typeface="Georgia"/>
              </a:rPr>
              <a:t> </a:t>
            </a:r>
            <a:r>
              <a:rPr sz="2400" spc="100" dirty="0">
                <a:latin typeface="Georgia"/>
                <a:cs typeface="Georgia"/>
              </a:rPr>
              <a:t>microorganism,</a:t>
            </a:r>
            <a:r>
              <a:rPr sz="2400" spc="80" dirty="0">
                <a:latin typeface="Georgia"/>
                <a:cs typeface="Georgia"/>
              </a:rPr>
              <a:t> </a:t>
            </a:r>
            <a:r>
              <a:rPr sz="2400" spc="50" dirty="0">
                <a:latin typeface="Georgia"/>
                <a:cs typeface="Georgia"/>
              </a:rPr>
              <a:t>to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select</a:t>
            </a:r>
            <a:r>
              <a:rPr sz="2400" spc="250" dirty="0">
                <a:latin typeface="Georgia"/>
                <a:cs typeface="Georgia"/>
              </a:rPr>
              <a:t> </a:t>
            </a:r>
            <a:r>
              <a:rPr sz="2400" spc="105" dirty="0">
                <a:latin typeface="Georgia"/>
                <a:cs typeface="Georgia"/>
              </a:rPr>
              <a:t>the</a:t>
            </a:r>
            <a:r>
              <a:rPr sz="2400" spc="204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best </a:t>
            </a:r>
            <a:r>
              <a:rPr sz="2400" spc="120" dirty="0">
                <a:latin typeface="Georgia"/>
                <a:cs typeface="Georgia"/>
              </a:rPr>
              <a:t>drug</a:t>
            </a:r>
            <a:r>
              <a:rPr sz="2400" spc="150" dirty="0">
                <a:latin typeface="Georgia"/>
                <a:cs typeface="Georgia"/>
              </a:rPr>
              <a:t> </a:t>
            </a:r>
            <a:r>
              <a:rPr sz="2400" spc="70" dirty="0">
                <a:latin typeface="Georgia"/>
                <a:cs typeface="Georgia"/>
              </a:rPr>
              <a:t>regimen</a:t>
            </a:r>
            <a:r>
              <a:rPr sz="2400" spc="320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that</a:t>
            </a:r>
            <a:r>
              <a:rPr sz="2400" spc="16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is</a:t>
            </a:r>
            <a:r>
              <a:rPr sz="2400" spc="130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effective.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06505" y="6470412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t>3</a:t>
            </a:fld>
            <a:endParaRPr lang="en-US"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039" y="1857692"/>
            <a:ext cx="457199" cy="3432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0339" y="998097"/>
            <a:ext cx="9193530" cy="2345055"/>
          </a:xfrm>
          <a:prstGeom prst="rect">
            <a:avLst/>
          </a:prstGeom>
        </p:spPr>
        <p:txBody>
          <a:bodyPr vert="horz" wrap="square" lIns="0" tIns="243204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914"/>
              </a:spcBef>
              <a:tabLst>
                <a:tab pos="3049270" algn="l"/>
                <a:tab pos="4506595" algn="l"/>
                <a:tab pos="6583045" algn="l"/>
              </a:tabLst>
            </a:pPr>
            <a:r>
              <a:rPr sz="2750" spc="125" dirty="0"/>
              <a:t>Microbiological</a:t>
            </a:r>
            <a:r>
              <a:rPr sz="2750" dirty="0"/>
              <a:t>	</a:t>
            </a:r>
            <a:r>
              <a:rPr sz="2750" spc="145" dirty="0"/>
              <a:t>culture</a:t>
            </a:r>
            <a:r>
              <a:rPr sz="2750" dirty="0"/>
              <a:t>	</a:t>
            </a:r>
            <a:r>
              <a:rPr sz="2750" spc="160" dirty="0"/>
              <a:t>sensitivity</a:t>
            </a:r>
            <a:r>
              <a:rPr sz="2750" dirty="0"/>
              <a:t>	</a:t>
            </a:r>
            <a:r>
              <a:rPr sz="2750" spc="180" dirty="0"/>
              <a:t>tests</a:t>
            </a:r>
            <a:endParaRPr sz="2750"/>
          </a:p>
          <a:p>
            <a:pPr marL="12700" marR="5080" indent="323850">
              <a:lnSpc>
                <a:spcPct val="151200"/>
              </a:lnSpc>
              <a:spcBef>
                <a:spcPts val="80"/>
              </a:spcBef>
            </a:pPr>
            <a:r>
              <a:rPr sz="2400" b="0" dirty="0">
                <a:latin typeface="Georgia"/>
                <a:cs typeface="Georgia"/>
              </a:rPr>
              <a:t>It</a:t>
            </a:r>
            <a:r>
              <a:rPr sz="2400" b="0" spc="160" dirty="0">
                <a:latin typeface="Georgia"/>
                <a:cs typeface="Georgia"/>
              </a:rPr>
              <a:t> </a:t>
            </a:r>
            <a:r>
              <a:rPr sz="2400" b="0" spc="120" dirty="0">
                <a:latin typeface="Georgia"/>
                <a:cs typeface="Georgia"/>
              </a:rPr>
              <a:t>is</a:t>
            </a:r>
            <a:r>
              <a:rPr sz="2400" b="0" spc="204" dirty="0">
                <a:latin typeface="Georgia"/>
                <a:cs typeface="Georgia"/>
              </a:rPr>
              <a:t> </a:t>
            </a:r>
            <a:r>
              <a:rPr sz="2400" b="0" spc="165" dirty="0">
                <a:latin typeface="Georgia"/>
                <a:cs typeface="Georgia"/>
              </a:rPr>
              <a:t>a</a:t>
            </a:r>
            <a:r>
              <a:rPr sz="2400" b="0" spc="125" dirty="0">
                <a:latin typeface="Georgia"/>
                <a:cs typeface="Georgia"/>
              </a:rPr>
              <a:t> </a:t>
            </a:r>
            <a:r>
              <a:rPr sz="2400" b="0" spc="85" dirty="0">
                <a:latin typeface="Georgia"/>
                <a:cs typeface="Georgia"/>
              </a:rPr>
              <a:t>method</a:t>
            </a:r>
            <a:r>
              <a:rPr sz="2400" b="0" spc="265" dirty="0">
                <a:latin typeface="Georgia"/>
                <a:cs typeface="Georgia"/>
              </a:rPr>
              <a:t> </a:t>
            </a:r>
            <a:r>
              <a:rPr sz="2400" b="0" dirty="0">
                <a:latin typeface="Georgia"/>
                <a:cs typeface="Georgia"/>
              </a:rPr>
              <a:t>of</a:t>
            </a:r>
            <a:r>
              <a:rPr sz="2400" b="0" spc="235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multiplying</a:t>
            </a:r>
            <a:r>
              <a:rPr sz="2400" b="0" spc="80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microbial</a:t>
            </a:r>
            <a:r>
              <a:rPr sz="2400" b="0" spc="50" dirty="0">
                <a:latin typeface="Georgia"/>
                <a:cs typeface="Georgia"/>
              </a:rPr>
              <a:t> </a:t>
            </a:r>
            <a:r>
              <a:rPr sz="2400" b="0" spc="120" dirty="0">
                <a:latin typeface="Georgia"/>
                <a:cs typeface="Georgia"/>
              </a:rPr>
              <a:t>organisms</a:t>
            </a:r>
            <a:r>
              <a:rPr sz="2400" b="0" spc="200" dirty="0">
                <a:latin typeface="Georgia"/>
                <a:cs typeface="Georgia"/>
              </a:rPr>
              <a:t> </a:t>
            </a:r>
            <a:r>
              <a:rPr sz="2400" b="0" spc="100" dirty="0">
                <a:latin typeface="Georgia"/>
                <a:cs typeface="Georgia"/>
              </a:rPr>
              <a:t>in</a:t>
            </a:r>
            <a:r>
              <a:rPr sz="2400" b="0" spc="170" dirty="0">
                <a:latin typeface="Georgia"/>
                <a:cs typeface="Georgia"/>
              </a:rPr>
              <a:t> </a:t>
            </a:r>
            <a:r>
              <a:rPr sz="2400" b="0" spc="114" dirty="0">
                <a:latin typeface="Georgia"/>
                <a:cs typeface="Georgia"/>
              </a:rPr>
              <a:t>a </a:t>
            </a:r>
            <a:r>
              <a:rPr sz="2400" b="0" spc="70" dirty="0">
                <a:latin typeface="Georgia"/>
                <a:cs typeface="Georgia"/>
              </a:rPr>
              <a:t>predetermined</a:t>
            </a:r>
            <a:r>
              <a:rPr sz="2400" b="0" spc="340" dirty="0">
                <a:latin typeface="Georgia"/>
                <a:cs typeface="Georgia"/>
              </a:rPr>
              <a:t> </a:t>
            </a:r>
            <a:r>
              <a:rPr sz="2400" b="0" spc="135" dirty="0">
                <a:latin typeface="Georgia"/>
                <a:cs typeface="Georgia"/>
              </a:rPr>
              <a:t>culture </a:t>
            </a:r>
            <a:r>
              <a:rPr sz="2400" b="0" spc="90" dirty="0">
                <a:latin typeface="Georgia"/>
                <a:cs typeface="Georgia"/>
              </a:rPr>
              <a:t>media</a:t>
            </a:r>
            <a:r>
              <a:rPr sz="2400" b="0" spc="215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with</a:t>
            </a:r>
            <a:r>
              <a:rPr sz="2400" b="0" spc="240" dirty="0">
                <a:latin typeface="Georgia"/>
                <a:cs typeface="Georgia"/>
              </a:rPr>
              <a:t> </a:t>
            </a:r>
            <a:r>
              <a:rPr sz="2400" b="0" spc="100" dirty="0">
                <a:latin typeface="Georgia"/>
                <a:cs typeface="Georgia"/>
              </a:rPr>
              <a:t>favourable</a:t>
            </a:r>
            <a:r>
              <a:rPr sz="2400" b="0" spc="140" dirty="0">
                <a:latin typeface="Georgia"/>
                <a:cs typeface="Georgia"/>
              </a:rPr>
              <a:t> </a:t>
            </a:r>
            <a:r>
              <a:rPr sz="2400" b="0" spc="105" dirty="0">
                <a:latin typeface="Georgia"/>
                <a:cs typeface="Georgia"/>
              </a:rPr>
              <a:t>conditions</a:t>
            </a:r>
            <a:r>
              <a:rPr sz="2400" b="0" spc="135" dirty="0">
                <a:latin typeface="Georgia"/>
                <a:cs typeface="Georgia"/>
              </a:rPr>
              <a:t> </a:t>
            </a:r>
            <a:r>
              <a:rPr sz="2400" b="0" spc="130" dirty="0">
                <a:latin typeface="Georgia"/>
                <a:cs typeface="Georgia"/>
              </a:rPr>
              <a:t>and </a:t>
            </a:r>
            <a:r>
              <a:rPr sz="2400" b="0" spc="85" dirty="0">
                <a:latin typeface="Georgia"/>
                <a:cs typeface="Georgia"/>
              </a:rPr>
              <a:t>tested</a:t>
            </a:r>
            <a:r>
              <a:rPr sz="2400" b="0" spc="254" dirty="0">
                <a:latin typeface="Georgia"/>
                <a:cs typeface="Georgia"/>
              </a:rPr>
              <a:t> </a:t>
            </a:r>
            <a:r>
              <a:rPr sz="2400" b="0" spc="50" dirty="0">
                <a:latin typeface="Georgia"/>
                <a:cs typeface="Georgia"/>
              </a:rPr>
              <a:t>to</a:t>
            </a:r>
            <a:r>
              <a:rPr sz="2400" b="0" spc="260" dirty="0">
                <a:latin typeface="Georgia"/>
                <a:cs typeface="Georgia"/>
              </a:rPr>
              <a:t> </a:t>
            </a:r>
            <a:r>
              <a:rPr sz="2400" b="0" spc="145" dirty="0">
                <a:latin typeface="Georgia"/>
                <a:cs typeface="Georgia"/>
              </a:rPr>
              <a:t>check</a:t>
            </a:r>
            <a:r>
              <a:rPr sz="2400" b="0" spc="185" dirty="0">
                <a:latin typeface="Georgia"/>
                <a:cs typeface="Georgia"/>
              </a:rPr>
              <a:t> </a:t>
            </a:r>
            <a:r>
              <a:rPr sz="2400" b="0" spc="105" dirty="0">
                <a:latin typeface="Georgia"/>
                <a:cs typeface="Georgia"/>
              </a:rPr>
              <a:t>the</a:t>
            </a:r>
            <a:r>
              <a:rPr sz="2400" b="0" spc="204" dirty="0">
                <a:latin typeface="Georgia"/>
                <a:cs typeface="Georgia"/>
              </a:rPr>
              <a:t> </a:t>
            </a:r>
            <a:r>
              <a:rPr sz="2400" b="0" spc="90" dirty="0">
                <a:latin typeface="Georgia"/>
                <a:cs typeface="Georgia"/>
              </a:rPr>
              <a:t>sensitivity</a:t>
            </a:r>
            <a:r>
              <a:rPr sz="2400" b="0" spc="235" dirty="0">
                <a:latin typeface="Georgia"/>
                <a:cs typeface="Georgia"/>
              </a:rPr>
              <a:t> </a:t>
            </a:r>
            <a:r>
              <a:rPr sz="2400" b="0" dirty="0">
                <a:latin typeface="Georgia"/>
                <a:cs typeface="Georgia"/>
              </a:rPr>
              <a:t>of</a:t>
            </a:r>
            <a:r>
              <a:rPr sz="2400" b="0" spc="165" dirty="0">
                <a:latin typeface="Georgia"/>
                <a:cs typeface="Georgia"/>
              </a:rPr>
              <a:t> </a:t>
            </a:r>
            <a:r>
              <a:rPr sz="2400" b="0" spc="110" dirty="0">
                <a:latin typeface="Georgia"/>
                <a:cs typeface="Georgia"/>
              </a:rPr>
              <a:t>organism</a:t>
            </a:r>
            <a:r>
              <a:rPr sz="2400" b="0" spc="95" dirty="0">
                <a:latin typeface="Georgia"/>
                <a:cs typeface="Georgia"/>
              </a:rPr>
              <a:t> </a:t>
            </a:r>
            <a:r>
              <a:rPr sz="2400" b="0" spc="105" dirty="0">
                <a:latin typeface="Georgia"/>
                <a:cs typeface="Georgia"/>
              </a:rPr>
              <a:t>towards</a:t>
            </a:r>
            <a:r>
              <a:rPr sz="2400" b="0" spc="210" dirty="0">
                <a:latin typeface="Georgia"/>
                <a:cs typeface="Georgia"/>
              </a:rPr>
              <a:t> </a:t>
            </a:r>
            <a:r>
              <a:rPr sz="2400" b="0" spc="105" dirty="0">
                <a:latin typeface="Georgia"/>
                <a:cs typeface="Georgia"/>
              </a:rPr>
              <a:t>the</a:t>
            </a:r>
            <a:r>
              <a:rPr sz="2400" b="0" spc="200" dirty="0">
                <a:latin typeface="Georgia"/>
                <a:cs typeface="Georgia"/>
              </a:rPr>
              <a:t> </a:t>
            </a:r>
            <a:r>
              <a:rPr sz="2400" b="0" spc="120" dirty="0">
                <a:latin typeface="Georgia"/>
                <a:cs typeface="Georgia"/>
              </a:rPr>
              <a:t>drugs.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1795" y="685482"/>
            <a:ext cx="633095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603375" algn="l"/>
                <a:tab pos="3526790" algn="l"/>
                <a:tab pos="5612130" algn="l"/>
              </a:tabLst>
            </a:pPr>
            <a:r>
              <a:rPr sz="2750" spc="105" dirty="0"/>
              <a:t>Purpose</a:t>
            </a:r>
            <a:r>
              <a:rPr sz="2750" dirty="0"/>
              <a:t>	</a:t>
            </a:r>
            <a:r>
              <a:rPr sz="2750" spc="145" dirty="0"/>
              <a:t>of</a:t>
            </a:r>
            <a:r>
              <a:rPr sz="2750" spc="360" dirty="0"/>
              <a:t> </a:t>
            </a:r>
            <a:r>
              <a:rPr sz="2750" spc="145" dirty="0"/>
              <a:t>culture</a:t>
            </a:r>
            <a:r>
              <a:rPr sz="2750" dirty="0"/>
              <a:t>	</a:t>
            </a:r>
            <a:r>
              <a:rPr sz="2750" spc="160" dirty="0"/>
              <a:t>sensitivity</a:t>
            </a:r>
            <a:r>
              <a:rPr sz="2750" dirty="0"/>
              <a:t>	</a:t>
            </a:r>
            <a:r>
              <a:rPr sz="2750" spc="180" dirty="0"/>
              <a:t>test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0386" y="1705292"/>
            <a:ext cx="343535" cy="25749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0386" y="2696781"/>
            <a:ext cx="457835" cy="3432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0386" y="3249866"/>
            <a:ext cx="457835" cy="3432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0386" y="4899278"/>
            <a:ext cx="457835" cy="3435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0386" y="5442902"/>
            <a:ext cx="457835" cy="34321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65580" indent="247650">
              <a:lnSpc>
                <a:spcPct val="151200"/>
              </a:lnSpc>
              <a:spcBef>
                <a:spcPts val="100"/>
              </a:spcBef>
            </a:pPr>
            <a:r>
              <a:rPr dirty="0"/>
              <a:t>To</a:t>
            </a:r>
            <a:r>
              <a:rPr spc="195" dirty="0"/>
              <a:t> </a:t>
            </a:r>
            <a:r>
              <a:rPr spc="105" dirty="0"/>
              <a:t>guide</a:t>
            </a:r>
            <a:r>
              <a:rPr spc="135" dirty="0"/>
              <a:t> </a:t>
            </a:r>
            <a:r>
              <a:rPr spc="105" dirty="0"/>
              <a:t>the</a:t>
            </a:r>
            <a:r>
              <a:rPr spc="215" dirty="0"/>
              <a:t> </a:t>
            </a:r>
            <a:r>
              <a:rPr spc="114" dirty="0"/>
              <a:t>clinician</a:t>
            </a:r>
            <a:r>
              <a:rPr spc="25" dirty="0"/>
              <a:t> </a:t>
            </a:r>
            <a:r>
              <a:rPr spc="100" dirty="0"/>
              <a:t>in</a:t>
            </a:r>
            <a:r>
              <a:rPr spc="180" dirty="0"/>
              <a:t> </a:t>
            </a:r>
            <a:r>
              <a:rPr spc="90" dirty="0"/>
              <a:t>selecting</a:t>
            </a:r>
            <a:r>
              <a:rPr spc="240" dirty="0"/>
              <a:t> </a:t>
            </a:r>
            <a:r>
              <a:rPr spc="105" dirty="0"/>
              <a:t>the</a:t>
            </a:r>
            <a:r>
              <a:rPr spc="210" dirty="0"/>
              <a:t> </a:t>
            </a:r>
            <a:r>
              <a:rPr spc="114" dirty="0"/>
              <a:t>best</a:t>
            </a:r>
            <a:r>
              <a:rPr spc="254" dirty="0"/>
              <a:t> </a:t>
            </a:r>
            <a:r>
              <a:rPr spc="120" dirty="0"/>
              <a:t>drug</a:t>
            </a:r>
            <a:r>
              <a:rPr spc="160" dirty="0"/>
              <a:t> </a:t>
            </a:r>
            <a:r>
              <a:rPr dirty="0"/>
              <a:t>for</a:t>
            </a:r>
            <a:r>
              <a:rPr spc="185" dirty="0"/>
              <a:t> </a:t>
            </a:r>
            <a:r>
              <a:rPr spc="155" dirty="0"/>
              <a:t>an </a:t>
            </a:r>
            <a:r>
              <a:rPr spc="100" dirty="0"/>
              <a:t>individual</a:t>
            </a:r>
            <a:r>
              <a:rPr spc="130" dirty="0"/>
              <a:t> </a:t>
            </a:r>
            <a:r>
              <a:rPr spc="90" dirty="0"/>
              <a:t>patient.</a:t>
            </a:r>
          </a:p>
          <a:p>
            <a:pPr marL="336550">
              <a:lnSpc>
                <a:spcPct val="100000"/>
              </a:lnSpc>
              <a:spcBef>
                <a:spcPts val="1395"/>
              </a:spcBef>
            </a:pPr>
            <a:r>
              <a:rPr dirty="0"/>
              <a:t>To</a:t>
            </a:r>
            <a:r>
              <a:rPr spc="190" dirty="0"/>
              <a:t> </a:t>
            </a:r>
            <a:r>
              <a:rPr spc="75" dirty="0"/>
              <a:t>control</a:t>
            </a:r>
            <a:r>
              <a:rPr spc="220" dirty="0"/>
              <a:t> </a:t>
            </a:r>
            <a:r>
              <a:rPr spc="105" dirty="0"/>
              <a:t>the</a:t>
            </a:r>
            <a:r>
              <a:rPr spc="210" dirty="0"/>
              <a:t> </a:t>
            </a:r>
            <a:r>
              <a:rPr spc="190" dirty="0"/>
              <a:t>use</a:t>
            </a:r>
            <a:r>
              <a:rPr spc="135" dirty="0"/>
              <a:t> </a:t>
            </a:r>
            <a:r>
              <a:rPr dirty="0"/>
              <a:t>of</a:t>
            </a:r>
            <a:r>
              <a:rPr spc="245" dirty="0"/>
              <a:t> </a:t>
            </a:r>
            <a:r>
              <a:rPr spc="95" dirty="0"/>
              <a:t>inappropriate</a:t>
            </a:r>
            <a:r>
              <a:rPr spc="65" dirty="0"/>
              <a:t> </a:t>
            </a:r>
            <a:r>
              <a:rPr spc="120" dirty="0"/>
              <a:t>drug</a:t>
            </a:r>
            <a:r>
              <a:rPr spc="165" dirty="0"/>
              <a:t> </a:t>
            </a:r>
            <a:r>
              <a:rPr spc="100" dirty="0"/>
              <a:t>in</a:t>
            </a:r>
            <a:r>
              <a:rPr spc="175" dirty="0"/>
              <a:t> </a:t>
            </a:r>
            <a:r>
              <a:rPr spc="105" dirty="0"/>
              <a:t>clinical</a:t>
            </a:r>
            <a:r>
              <a:rPr spc="65" dirty="0"/>
              <a:t> </a:t>
            </a:r>
            <a:r>
              <a:rPr spc="95" dirty="0"/>
              <a:t>practice.</a:t>
            </a:r>
          </a:p>
          <a:p>
            <a:pPr marL="12700" marR="5080" indent="323850">
              <a:lnSpc>
                <a:spcPct val="149900"/>
              </a:lnSpc>
              <a:spcBef>
                <a:spcPts val="40"/>
              </a:spcBef>
            </a:pPr>
            <a:r>
              <a:rPr dirty="0"/>
              <a:t>To</a:t>
            </a:r>
            <a:r>
              <a:rPr spc="195" dirty="0"/>
              <a:t> </a:t>
            </a:r>
            <a:r>
              <a:rPr spc="155" dirty="0"/>
              <a:t>accumulate</a:t>
            </a:r>
            <a:r>
              <a:rPr spc="60" dirty="0"/>
              <a:t> </a:t>
            </a:r>
            <a:r>
              <a:rPr spc="70" dirty="0"/>
              <a:t>epidemiological</a:t>
            </a:r>
            <a:r>
              <a:rPr spc="140" dirty="0"/>
              <a:t> </a:t>
            </a:r>
            <a:r>
              <a:rPr spc="80" dirty="0"/>
              <a:t>information</a:t>
            </a:r>
            <a:r>
              <a:rPr spc="110" dirty="0"/>
              <a:t> </a:t>
            </a:r>
            <a:r>
              <a:rPr spc="105" dirty="0"/>
              <a:t>on</a:t>
            </a:r>
            <a:r>
              <a:rPr spc="260" dirty="0"/>
              <a:t> </a:t>
            </a:r>
            <a:r>
              <a:rPr spc="105" dirty="0"/>
              <a:t>the</a:t>
            </a:r>
            <a:r>
              <a:rPr spc="210" dirty="0"/>
              <a:t> </a:t>
            </a:r>
            <a:r>
              <a:rPr spc="125" dirty="0"/>
              <a:t>resistance</a:t>
            </a:r>
            <a:r>
              <a:rPr spc="140" dirty="0"/>
              <a:t> </a:t>
            </a:r>
            <a:r>
              <a:rPr spc="-25" dirty="0"/>
              <a:t>of </a:t>
            </a:r>
            <a:r>
              <a:rPr spc="100" dirty="0"/>
              <a:t>microorganism</a:t>
            </a:r>
            <a:r>
              <a:rPr spc="105" dirty="0"/>
              <a:t> </a:t>
            </a:r>
            <a:r>
              <a:rPr dirty="0"/>
              <a:t>of</a:t>
            </a:r>
            <a:r>
              <a:rPr spc="185" dirty="0"/>
              <a:t> </a:t>
            </a:r>
            <a:r>
              <a:rPr spc="125" dirty="0"/>
              <a:t>public</a:t>
            </a:r>
            <a:r>
              <a:rPr spc="140" dirty="0"/>
              <a:t> </a:t>
            </a:r>
            <a:r>
              <a:rPr spc="114" dirty="0"/>
              <a:t>health</a:t>
            </a:r>
            <a:r>
              <a:rPr spc="185" dirty="0"/>
              <a:t> </a:t>
            </a:r>
            <a:r>
              <a:rPr spc="105" dirty="0"/>
              <a:t>importance</a:t>
            </a:r>
            <a:r>
              <a:rPr spc="145" dirty="0"/>
              <a:t> </a:t>
            </a:r>
            <a:r>
              <a:rPr spc="95" dirty="0"/>
              <a:t>within</a:t>
            </a:r>
            <a:r>
              <a:rPr spc="185" dirty="0"/>
              <a:t> </a:t>
            </a:r>
            <a:r>
              <a:rPr spc="80" dirty="0"/>
              <a:t>the </a:t>
            </a:r>
            <a:r>
              <a:rPr spc="105" dirty="0"/>
              <a:t>community.</a:t>
            </a:r>
          </a:p>
          <a:p>
            <a:pPr marL="336550" marR="1936114">
              <a:lnSpc>
                <a:spcPct val="148600"/>
              </a:lnSpc>
              <a:spcBef>
                <a:spcPts val="75"/>
              </a:spcBef>
            </a:pPr>
            <a:r>
              <a:rPr dirty="0"/>
              <a:t>To</a:t>
            </a:r>
            <a:r>
              <a:rPr spc="190" dirty="0"/>
              <a:t> </a:t>
            </a:r>
            <a:r>
              <a:rPr spc="55" dirty="0"/>
              <a:t>reveal</a:t>
            </a:r>
            <a:r>
              <a:rPr spc="285" dirty="0"/>
              <a:t> </a:t>
            </a:r>
            <a:r>
              <a:rPr spc="105" dirty="0"/>
              <a:t>the</a:t>
            </a:r>
            <a:r>
              <a:rPr spc="280" dirty="0"/>
              <a:t> </a:t>
            </a:r>
            <a:r>
              <a:rPr spc="120" dirty="0"/>
              <a:t>changing</a:t>
            </a:r>
            <a:r>
              <a:rPr spc="165" dirty="0"/>
              <a:t> </a:t>
            </a:r>
            <a:r>
              <a:rPr spc="105" dirty="0"/>
              <a:t>trends</a:t>
            </a:r>
            <a:r>
              <a:rPr spc="204" dirty="0"/>
              <a:t> </a:t>
            </a:r>
            <a:r>
              <a:rPr spc="100" dirty="0"/>
              <a:t>in</a:t>
            </a:r>
            <a:r>
              <a:rPr spc="180" dirty="0"/>
              <a:t> </a:t>
            </a:r>
            <a:r>
              <a:rPr spc="105" dirty="0"/>
              <a:t>the</a:t>
            </a:r>
            <a:r>
              <a:rPr spc="280" dirty="0"/>
              <a:t> </a:t>
            </a:r>
            <a:r>
              <a:rPr spc="95" dirty="0"/>
              <a:t>local</a:t>
            </a:r>
            <a:r>
              <a:rPr spc="60" dirty="0"/>
              <a:t> </a:t>
            </a:r>
            <a:r>
              <a:rPr spc="95" dirty="0"/>
              <a:t>isolates. </a:t>
            </a:r>
            <a:r>
              <a:rPr dirty="0"/>
              <a:t>To</a:t>
            </a:r>
            <a:r>
              <a:rPr spc="195" dirty="0"/>
              <a:t> </a:t>
            </a:r>
            <a:r>
              <a:rPr spc="70" dirty="0"/>
              <a:t>overcome</a:t>
            </a:r>
            <a:r>
              <a:rPr spc="290" dirty="0"/>
              <a:t> </a:t>
            </a:r>
            <a:r>
              <a:rPr spc="105" dirty="0"/>
              <a:t>the</a:t>
            </a:r>
            <a:r>
              <a:rPr spc="215" dirty="0"/>
              <a:t> </a:t>
            </a:r>
            <a:r>
              <a:rPr spc="90" dirty="0"/>
              <a:t>microbial</a:t>
            </a:r>
            <a:r>
              <a:rPr spc="65" dirty="0"/>
              <a:t> </a:t>
            </a:r>
            <a:r>
              <a:rPr spc="120" dirty="0"/>
              <a:t>drug</a:t>
            </a:r>
            <a:r>
              <a:rPr spc="170" dirty="0"/>
              <a:t> </a:t>
            </a:r>
            <a:r>
              <a:rPr spc="110" dirty="0"/>
              <a:t>resistance</a:t>
            </a:r>
            <a:r>
              <a:rPr sz="1800" spc="110" dirty="0"/>
              <a:t>.</a:t>
            </a:r>
            <a:endParaRPr sz="18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2799" y="506031"/>
            <a:ext cx="589343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927735" algn="l"/>
                <a:tab pos="3016250" algn="l"/>
                <a:tab pos="4627245" algn="l"/>
                <a:tab pos="5647055" algn="l"/>
              </a:tabLst>
            </a:pPr>
            <a:r>
              <a:rPr sz="2750" spc="105" dirty="0"/>
              <a:t>How</a:t>
            </a:r>
            <a:r>
              <a:rPr sz="2750" dirty="0"/>
              <a:t>	</a:t>
            </a:r>
            <a:r>
              <a:rPr sz="2750" spc="160" dirty="0"/>
              <a:t>sensitivity</a:t>
            </a:r>
            <a:r>
              <a:rPr sz="2750" dirty="0"/>
              <a:t>	</a:t>
            </a:r>
            <a:r>
              <a:rPr sz="2750" spc="140" dirty="0"/>
              <a:t>analysis</a:t>
            </a:r>
            <a:r>
              <a:rPr sz="2750" dirty="0"/>
              <a:t>	</a:t>
            </a:r>
            <a:r>
              <a:rPr sz="2750" spc="140" dirty="0"/>
              <a:t>done</a:t>
            </a:r>
            <a:r>
              <a:rPr sz="2750" dirty="0"/>
              <a:t>	</a:t>
            </a:r>
            <a:r>
              <a:rPr sz="2750" spc="540" dirty="0"/>
              <a:t>?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1815782"/>
            <a:ext cx="534035" cy="4003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2454592"/>
            <a:ext cx="534035" cy="4003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4380928"/>
            <a:ext cx="534035" cy="40036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12799" y="1578038"/>
            <a:ext cx="9811385" cy="3868420"/>
          </a:xfrm>
          <a:prstGeom prst="rect">
            <a:avLst/>
          </a:prstGeom>
        </p:spPr>
        <p:txBody>
          <a:bodyPr vert="horz" wrap="square" lIns="0" tIns="231775" rIns="0" bIns="0" rtlCol="0">
            <a:spAutoFit/>
          </a:bodyPr>
          <a:lstStyle/>
          <a:p>
            <a:pPr marL="393700" algn="just">
              <a:lnSpc>
                <a:spcPct val="100000"/>
              </a:lnSpc>
              <a:spcBef>
                <a:spcPts val="1825"/>
              </a:spcBef>
            </a:pPr>
            <a:r>
              <a:rPr sz="2750" spc="110" dirty="0">
                <a:latin typeface="Georgia"/>
                <a:cs typeface="Georgia"/>
              </a:rPr>
              <a:t>Sensitivity</a:t>
            </a:r>
            <a:r>
              <a:rPr sz="2750" spc="385" dirty="0">
                <a:latin typeface="Georgia"/>
                <a:cs typeface="Georgia"/>
              </a:rPr>
              <a:t> </a:t>
            </a:r>
            <a:r>
              <a:rPr sz="2750" spc="150" dirty="0">
                <a:latin typeface="Georgia"/>
                <a:cs typeface="Georgia"/>
              </a:rPr>
              <a:t>analysis</a:t>
            </a:r>
            <a:r>
              <a:rPr sz="2750" spc="445" dirty="0">
                <a:latin typeface="Georgia"/>
                <a:cs typeface="Georgia"/>
              </a:rPr>
              <a:t> </a:t>
            </a:r>
            <a:r>
              <a:rPr sz="2750" spc="150" dirty="0">
                <a:latin typeface="Georgia"/>
                <a:cs typeface="Georgia"/>
              </a:rPr>
              <a:t>starts</a:t>
            </a:r>
            <a:r>
              <a:rPr sz="2750" spc="44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with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220" dirty="0">
                <a:latin typeface="Georgia"/>
                <a:cs typeface="Georgia"/>
              </a:rPr>
              <a:t>a</a:t>
            </a:r>
            <a:r>
              <a:rPr sz="2750" spc="229" dirty="0">
                <a:latin typeface="Georgia"/>
                <a:cs typeface="Georgia"/>
              </a:rPr>
              <a:t>  </a:t>
            </a:r>
            <a:r>
              <a:rPr sz="2750" spc="140" dirty="0">
                <a:latin typeface="Georgia"/>
                <a:cs typeface="Georgia"/>
              </a:rPr>
              <a:t>sample.</a:t>
            </a:r>
            <a:endParaRPr sz="2750">
              <a:latin typeface="Georgia"/>
              <a:cs typeface="Georgia"/>
            </a:endParaRPr>
          </a:p>
          <a:p>
            <a:pPr marL="12700" marR="5080" indent="381000" algn="just">
              <a:lnSpc>
                <a:spcPct val="152400"/>
              </a:lnSpc>
            </a:pPr>
            <a:r>
              <a:rPr sz="2750" spc="85" dirty="0">
                <a:latin typeface="Georgia"/>
                <a:cs typeface="Georgia"/>
              </a:rPr>
              <a:t>The</a:t>
            </a:r>
            <a:r>
              <a:rPr sz="2750" spc="370" dirty="0">
                <a:latin typeface="Georgia"/>
                <a:cs typeface="Georgia"/>
              </a:rPr>
              <a:t> </a:t>
            </a:r>
            <a:r>
              <a:rPr sz="2750" spc="145" dirty="0">
                <a:latin typeface="Georgia"/>
                <a:cs typeface="Georgia"/>
              </a:rPr>
              <a:t>sample</a:t>
            </a:r>
            <a:r>
              <a:rPr sz="2750" spc="365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is</a:t>
            </a:r>
            <a:r>
              <a:rPr sz="2750" spc="210" dirty="0">
                <a:latin typeface="Georgia"/>
                <a:cs typeface="Georgia"/>
              </a:rPr>
              <a:t> </a:t>
            </a:r>
            <a:r>
              <a:rPr sz="2750" spc="125" dirty="0">
                <a:latin typeface="Georgia"/>
                <a:cs typeface="Georgia"/>
              </a:rPr>
              <a:t>obtained</a:t>
            </a:r>
            <a:r>
              <a:rPr sz="2750" spc="395" dirty="0">
                <a:latin typeface="Georgia"/>
                <a:cs typeface="Georgia"/>
              </a:rPr>
              <a:t> </a:t>
            </a:r>
            <a:r>
              <a:rPr sz="2750" spc="155" dirty="0">
                <a:latin typeface="Georgia"/>
                <a:cs typeface="Georgia"/>
              </a:rPr>
              <a:t>by</a:t>
            </a:r>
            <a:r>
              <a:rPr sz="2750" spc="250" dirty="0">
                <a:latin typeface="Georgia"/>
                <a:cs typeface="Georgia"/>
              </a:rPr>
              <a:t> </a:t>
            </a:r>
            <a:r>
              <a:rPr sz="2750" spc="145" dirty="0">
                <a:latin typeface="Georgia"/>
                <a:cs typeface="Georgia"/>
              </a:rPr>
              <a:t>swabbing</a:t>
            </a:r>
            <a:r>
              <a:rPr sz="2750" spc="39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370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infected</a:t>
            </a:r>
            <a:r>
              <a:rPr sz="2750" spc="240" dirty="0">
                <a:latin typeface="Georgia"/>
                <a:cs typeface="Georgia"/>
              </a:rPr>
              <a:t> </a:t>
            </a:r>
            <a:r>
              <a:rPr sz="2750" spc="140" dirty="0">
                <a:latin typeface="Georgia"/>
                <a:cs typeface="Georgia"/>
              </a:rPr>
              <a:t>area </a:t>
            </a:r>
            <a:r>
              <a:rPr sz="2750" spc="80" dirty="0">
                <a:latin typeface="Georgia"/>
                <a:cs typeface="Georgia"/>
              </a:rPr>
              <a:t>or</a:t>
            </a:r>
            <a:r>
              <a:rPr sz="2750" spc="210" dirty="0">
                <a:latin typeface="Georgia"/>
                <a:cs typeface="Georgia"/>
              </a:rPr>
              <a:t> </a:t>
            </a:r>
            <a:r>
              <a:rPr sz="2750" spc="140" dirty="0">
                <a:latin typeface="Georgia"/>
                <a:cs typeface="Georgia"/>
              </a:rPr>
              <a:t>secretions</a:t>
            </a:r>
            <a:r>
              <a:rPr sz="2750" spc="300" dirty="0">
                <a:latin typeface="Georgia"/>
                <a:cs typeface="Georgia"/>
              </a:rPr>
              <a:t> </a:t>
            </a:r>
            <a:r>
              <a:rPr sz="2750" dirty="0">
                <a:latin typeface="Georgia"/>
                <a:cs typeface="Georgia"/>
              </a:rPr>
              <a:t>of</a:t>
            </a:r>
            <a:r>
              <a:rPr sz="2750" spc="254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29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infected</a:t>
            </a:r>
            <a:r>
              <a:rPr sz="2750" spc="24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area</a:t>
            </a:r>
            <a:r>
              <a:rPr sz="2750" spc="35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and</a:t>
            </a:r>
            <a:r>
              <a:rPr sz="2750" spc="325" dirty="0">
                <a:latin typeface="Georgia"/>
                <a:cs typeface="Georgia"/>
              </a:rPr>
              <a:t> </a:t>
            </a:r>
            <a:r>
              <a:rPr sz="2750" spc="75" dirty="0">
                <a:latin typeface="Georgia"/>
                <a:cs typeface="Georgia"/>
              </a:rPr>
              <a:t>from</a:t>
            </a:r>
            <a:r>
              <a:rPr sz="2750" spc="330" dirty="0">
                <a:latin typeface="Georgia"/>
                <a:cs typeface="Georgia"/>
              </a:rPr>
              <a:t> </a:t>
            </a:r>
            <a:r>
              <a:rPr sz="2750" spc="165" dirty="0">
                <a:latin typeface="Georgia"/>
                <a:cs typeface="Georgia"/>
              </a:rPr>
              <a:t>any</a:t>
            </a:r>
            <a:r>
              <a:rPr sz="2750" spc="32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area</a:t>
            </a:r>
            <a:r>
              <a:rPr sz="2750" spc="285" dirty="0">
                <a:latin typeface="Georgia"/>
                <a:cs typeface="Georgia"/>
              </a:rPr>
              <a:t> </a:t>
            </a:r>
            <a:r>
              <a:rPr sz="2750" spc="120" dirty="0">
                <a:latin typeface="Georgia"/>
                <a:cs typeface="Georgia"/>
              </a:rPr>
              <a:t>that </a:t>
            </a:r>
            <a:r>
              <a:rPr sz="2750" spc="204" dirty="0">
                <a:latin typeface="Georgia"/>
                <a:cs typeface="Georgia"/>
              </a:rPr>
              <a:t>has</a:t>
            </a:r>
            <a:r>
              <a:rPr sz="2750" spc="365" dirty="0">
                <a:latin typeface="Georgia"/>
                <a:cs typeface="Georgia"/>
              </a:rPr>
              <a:t> </a:t>
            </a:r>
            <a:r>
              <a:rPr sz="2750" spc="185" dirty="0">
                <a:latin typeface="Georgia"/>
                <a:cs typeface="Georgia"/>
              </a:rPr>
              <a:t>an</a:t>
            </a:r>
            <a:r>
              <a:rPr sz="2750" spc="280" dirty="0">
                <a:latin typeface="Georgia"/>
                <a:cs typeface="Georgia"/>
              </a:rPr>
              <a:t> </a:t>
            </a:r>
            <a:r>
              <a:rPr sz="2750" spc="85" dirty="0">
                <a:latin typeface="Georgia"/>
                <a:cs typeface="Georgia"/>
              </a:rPr>
              <a:t>infection.</a:t>
            </a:r>
            <a:endParaRPr sz="2750">
              <a:latin typeface="Georgia"/>
              <a:cs typeface="Georgia"/>
            </a:endParaRPr>
          </a:p>
          <a:p>
            <a:pPr marL="12700" marR="396875" indent="381000" algn="just">
              <a:lnSpc>
                <a:spcPct val="152400"/>
              </a:lnSpc>
              <a:spcBef>
                <a:spcPts val="80"/>
              </a:spcBef>
            </a:pPr>
            <a:r>
              <a:rPr sz="2750" spc="140" dirty="0">
                <a:latin typeface="Georgia"/>
                <a:cs typeface="Georgia"/>
              </a:rPr>
              <a:t>Culturing</a:t>
            </a:r>
            <a:r>
              <a:rPr sz="2750" spc="465" dirty="0">
                <a:latin typeface="Georgia"/>
                <a:cs typeface="Georgia"/>
              </a:rPr>
              <a:t> </a:t>
            </a:r>
            <a:r>
              <a:rPr sz="2750" spc="145" dirty="0">
                <a:latin typeface="Georgia"/>
                <a:cs typeface="Georgia"/>
              </a:rPr>
              <a:t>sample</a:t>
            </a:r>
            <a:r>
              <a:rPr sz="2750" spc="365" dirty="0">
                <a:latin typeface="Georgia"/>
                <a:cs typeface="Georgia"/>
              </a:rPr>
              <a:t> </a:t>
            </a:r>
            <a:r>
              <a:rPr sz="2750" spc="170" dirty="0">
                <a:latin typeface="Georgia"/>
                <a:cs typeface="Georgia"/>
              </a:rPr>
              <a:t>may</a:t>
            </a:r>
            <a:r>
              <a:rPr sz="2750" spc="320" dirty="0">
                <a:latin typeface="Georgia"/>
                <a:cs typeface="Georgia"/>
              </a:rPr>
              <a:t> </a:t>
            </a:r>
            <a:r>
              <a:rPr sz="2750" spc="140" dirty="0">
                <a:latin typeface="Georgia"/>
                <a:cs typeface="Georgia"/>
              </a:rPr>
              <a:t>be</a:t>
            </a:r>
            <a:r>
              <a:rPr sz="2750" spc="225" dirty="0">
                <a:latin typeface="Georgia"/>
                <a:cs typeface="Georgia"/>
              </a:rPr>
              <a:t> </a:t>
            </a:r>
            <a:r>
              <a:rPr sz="2750" spc="200" dirty="0">
                <a:latin typeface="Georgia"/>
                <a:cs typeface="Georgia"/>
              </a:rPr>
              <a:t>sputum</a:t>
            </a:r>
            <a:r>
              <a:rPr sz="2750" spc="400" dirty="0">
                <a:latin typeface="Georgia"/>
                <a:cs typeface="Georgia"/>
              </a:rPr>
              <a:t> </a:t>
            </a:r>
            <a:r>
              <a:rPr sz="2750" spc="80" dirty="0">
                <a:latin typeface="Georgia"/>
                <a:cs typeface="Georgia"/>
              </a:rPr>
              <a:t>or</a:t>
            </a:r>
            <a:r>
              <a:rPr sz="2750" spc="220" dirty="0">
                <a:latin typeface="Georgia"/>
                <a:cs typeface="Georgia"/>
              </a:rPr>
              <a:t> </a:t>
            </a:r>
            <a:r>
              <a:rPr sz="2750" spc="95" dirty="0">
                <a:latin typeface="Georgia"/>
                <a:cs typeface="Georgia"/>
              </a:rPr>
              <a:t>blood</a:t>
            </a:r>
            <a:r>
              <a:rPr sz="2750" spc="240" dirty="0">
                <a:latin typeface="Georgia"/>
                <a:cs typeface="Georgia"/>
              </a:rPr>
              <a:t> </a:t>
            </a:r>
            <a:r>
              <a:rPr sz="2750" spc="80" dirty="0">
                <a:latin typeface="Georgia"/>
                <a:cs typeface="Georgia"/>
              </a:rPr>
              <a:t>or</a:t>
            </a:r>
            <a:r>
              <a:rPr sz="2750" spc="295" dirty="0">
                <a:latin typeface="Georgia"/>
                <a:cs typeface="Georgia"/>
              </a:rPr>
              <a:t> </a:t>
            </a:r>
            <a:r>
              <a:rPr sz="2750" spc="130" dirty="0">
                <a:latin typeface="Georgia"/>
                <a:cs typeface="Georgia"/>
              </a:rPr>
              <a:t>urine, </a:t>
            </a:r>
            <a:r>
              <a:rPr sz="2750" spc="180" dirty="0">
                <a:latin typeface="Georgia"/>
                <a:cs typeface="Georgia"/>
              </a:rPr>
              <a:t>swab</a:t>
            </a:r>
            <a:r>
              <a:rPr sz="2750" spc="315" dirty="0">
                <a:latin typeface="Georgia"/>
                <a:cs typeface="Georgia"/>
              </a:rPr>
              <a:t> </a:t>
            </a:r>
            <a:r>
              <a:rPr sz="2750" spc="80" dirty="0">
                <a:latin typeface="Georgia"/>
                <a:cs typeface="Georgia"/>
              </a:rPr>
              <a:t>or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165" dirty="0">
                <a:latin typeface="Georgia"/>
                <a:cs typeface="Georgia"/>
              </a:rPr>
              <a:t>any</a:t>
            </a:r>
            <a:r>
              <a:rPr sz="2750" spc="315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body</a:t>
            </a:r>
            <a:r>
              <a:rPr sz="2750" spc="240" dirty="0">
                <a:latin typeface="Georgia"/>
                <a:cs typeface="Georgia"/>
              </a:rPr>
              <a:t> </a:t>
            </a:r>
            <a:r>
              <a:rPr sz="2750" spc="90" dirty="0">
                <a:latin typeface="Georgia"/>
                <a:cs typeface="Georgia"/>
              </a:rPr>
              <a:t>fluid.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9204" y="685482"/>
            <a:ext cx="513524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926465" algn="l"/>
                <a:tab pos="1659255" algn="l"/>
                <a:tab pos="3192145" algn="l"/>
                <a:tab pos="3629660" algn="l"/>
              </a:tabLst>
            </a:pPr>
            <a:r>
              <a:rPr sz="2750" spc="105" dirty="0"/>
              <a:t>How</a:t>
            </a:r>
            <a:r>
              <a:rPr sz="2750" dirty="0"/>
              <a:t>	</a:t>
            </a:r>
            <a:r>
              <a:rPr sz="2750" spc="190" dirty="0"/>
              <a:t>the</a:t>
            </a:r>
            <a:r>
              <a:rPr sz="2750" dirty="0"/>
              <a:t>	</a:t>
            </a:r>
            <a:r>
              <a:rPr sz="2750" spc="190" dirty="0"/>
              <a:t>method</a:t>
            </a:r>
            <a:r>
              <a:rPr sz="2750" dirty="0"/>
              <a:t>	</a:t>
            </a:r>
            <a:r>
              <a:rPr sz="2750" spc="114" dirty="0"/>
              <a:t>is</a:t>
            </a:r>
            <a:r>
              <a:rPr sz="2750" dirty="0"/>
              <a:t>	</a:t>
            </a:r>
            <a:r>
              <a:rPr sz="2750" spc="145" dirty="0"/>
              <a:t>selected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2039620"/>
            <a:ext cx="534035" cy="40068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12799" y="1801363"/>
            <a:ext cx="10032365" cy="1943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00">
              <a:lnSpc>
                <a:spcPct val="152500"/>
              </a:lnSpc>
              <a:spcBef>
                <a:spcPts val="95"/>
              </a:spcBef>
              <a:tabLst>
                <a:tab pos="2014855" algn="l"/>
                <a:tab pos="3173730" algn="l"/>
                <a:tab pos="5102225" algn="l"/>
                <a:tab pos="5299075" algn="l"/>
                <a:tab pos="6341745" algn="l"/>
              </a:tabLst>
            </a:pPr>
            <a:r>
              <a:rPr sz="2750" spc="125" dirty="0">
                <a:latin typeface="Georgia"/>
                <a:cs typeface="Georgia"/>
              </a:rPr>
              <a:t>Selection</a:t>
            </a:r>
            <a:r>
              <a:rPr sz="2750" spc="325" dirty="0">
                <a:latin typeface="Georgia"/>
                <a:cs typeface="Georgia"/>
              </a:rPr>
              <a:t> </a:t>
            </a:r>
            <a:r>
              <a:rPr sz="2750" dirty="0">
                <a:latin typeface="Georgia"/>
                <a:cs typeface="Georgia"/>
              </a:rPr>
              <a:t>of</a:t>
            </a:r>
            <a:r>
              <a:rPr sz="2750" spc="21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0" dirty="0">
                <a:latin typeface="Georgia"/>
                <a:cs typeface="Georgia"/>
              </a:rPr>
              <a:t>appropriate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40" dirty="0">
                <a:latin typeface="Georgia"/>
                <a:cs typeface="Georgia"/>
              </a:rPr>
              <a:t>method</a:t>
            </a:r>
            <a:r>
              <a:rPr sz="2750" spc="240" dirty="0">
                <a:latin typeface="Georgia"/>
                <a:cs typeface="Georgia"/>
              </a:rPr>
              <a:t> </a:t>
            </a:r>
            <a:r>
              <a:rPr sz="2750" spc="55" dirty="0">
                <a:latin typeface="Georgia"/>
                <a:cs typeface="Georgia"/>
              </a:rPr>
              <a:t>will</a:t>
            </a:r>
            <a:r>
              <a:rPr sz="2750" spc="315" dirty="0">
                <a:latin typeface="Georgia"/>
                <a:cs typeface="Georgia"/>
              </a:rPr>
              <a:t> </a:t>
            </a:r>
            <a:r>
              <a:rPr sz="2750" spc="150" dirty="0">
                <a:latin typeface="Georgia"/>
                <a:cs typeface="Georgia"/>
              </a:rPr>
              <a:t>depend</a:t>
            </a:r>
            <a:r>
              <a:rPr sz="2750" spc="254" dirty="0">
                <a:latin typeface="Georgia"/>
                <a:cs typeface="Georgia"/>
              </a:rPr>
              <a:t> </a:t>
            </a:r>
            <a:r>
              <a:rPr sz="2750" spc="130" dirty="0">
                <a:latin typeface="Georgia"/>
                <a:cs typeface="Georgia"/>
              </a:rPr>
              <a:t>on</a:t>
            </a:r>
            <a:r>
              <a:rPr sz="2750" spc="21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the </a:t>
            </a:r>
            <a:r>
              <a:rPr sz="2750" spc="125" dirty="0">
                <a:latin typeface="Georgia"/>
                <a:cs typeface="Georgia"/>
              </a:rPr>
              <a:t>intended</a:t>
            </a:r>
            <a:r>
              <a:rPr sz="2750" spc="340" dirty="0">
                <a:latin typeface="Georgia"/>
                <a:cs typeface="Georgia"/>
              </a:rPr>
              <a:t> </a:t>
            </a:r>
            <a:r>
              <a:rPr sz="2750" spc="125" dirty="0">
                <a:latin typeface="Georgia"/>
                <a:cs typeface="Georgia"/>
              </a:rPr>
              <a:t>degree</a:t>
            </a:r>
            <a:r>
              <a:rPr sz="2750" spc="170" dirty="0">
                <a:latin typeface="Georgia"/>
                <a:cs typeface="Georgia"/>
              </a:rPr>
              <a:t> </a:t>
            </a:r>
            <a:r>
              <a:rPr sz="2750" dirty="0">
                <a:latin typeface="Georgia"/>
                <a:cs typeface="Georgia"/>
              </a:rPr>
              <a:t>of</a:t>
            </a:r>
            <a:r>
              <a:rPr sz="2750" spc="280" dirty="0">
                <a:latin typeface="Georgia"/>
                <a:cs typeface="Georgia"/>
              </a:rPr>
              <a:t> </a:t>
            </a:r>
            <a:r>
              <a:rPr sz="2750" spc="155" dirty="0">
                <a:latin typeface="Georgia"/>
                <a:cs typeface="Georgia"/>
              </a:rPr>
              <a:t>accuracy,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5" dirty="0">
                <a:latin typeface="Georgia"/>
                <a:cs typeface="Georgia"/>
              </a:rPr>
              <a:t>convenience,</a:t>
            </a:r>
            <a:r>
              <a:rPr sz="2750" spc="330" dirty="0">
                <a:latin typeface="Georgia"/>
                <a:cs typeface="Georgia"/>
              </a:rPr>
              <a:t> </a:t>
            </a:r>
            <a:r>
              <a:rPr sz="2750" spc="145" dirty="0">
                <a:latin typeface="Georgia"/>
                <a:cs typeface="Georgia"/>
              </a:rPr>
              <a:t>urgency, </a:t>
            </a:r>
            <a:r>
              <a:rPr sz="2750" spc="85" dirty="0">
                <a:latin typeface="Georgia"/>
                <a:cs typeface="Georgia"/>
              </a:rPr>
              <a:t>availability</a:t>
            </a:r>
            <a:r>
              <a:rPr sz="2750" dirty="0">
                <a:latin typeface="Georgia"/>
                <a:cs typeface="Georgia"/>
              </a:rPr>
              <a:t>	of</a:t>
            </a:r>
            <a:r>
              <a:rPr sz="2750" spc="19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resources,</a:t>
            </a:r>
            <a:r>
              <a:rPr sz="2750" spc="360" dirty="0">
                <a:latin typeface="Georgia"/>
                <a:cs typeface="Georgia"/>
              </a:rPr>
              <a:t> </a:t>
            </a:r>
            <a:r>
              <a:rPr sz="2750" spc="85" dirty="0">
                <a:latin typeface="Georgia"/>
                <a:cs typeface="Georgia"/>
              </a:rPr>
              <a:t>availability</a:t>
            </a:r>
            <a:r>
              <a:rPr sz="2750" dirty="0">
                <a:latin typeface="Georgia"/>
                <a:cs typeface="Georgia"/>
              </a:rPr>
              <a:t>	of</a:t>
            </a:r>
            <a:r>
              <a:rPr sz="2750" spc="260" dirty="0">
                <a:latin typeface="Georgia"/>
                <a:cs typeface="Georgia"/>
              </a:rPr>
              <a:t> </a:t>
            </a:r>
            <a:r>
              <a:rPr sz="2750" spc="130" dirty="0">
                <a:latin typeface="Georgia"/>
                <a:cs typeface="Georgia"/>
              </a:rPr>
              <a:t>expertise</a:t>
            </a:r>
            <a:r>
              <a:rPr sz="2750" spc="24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and</a:t>
            </a:r>
            <a:r>
              <a:rPr sz="2750" spc="345" dirty="0">
                <a:latin typeface="Georgia"/>
                <a:cs typeface="Georgia"/>
              </a:rPr>
              <a:t> </a:t>
            </a:r>
            <a:r>
              <a:rPr sz="2750" spc="130" dirty="0">
                <a:latin typeface="Georgia"/>
                <a:cs typeface="Georgia"/>
              </a:rPr>
              <a:t>cost.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1619313"/>
            <a:ext cx="534035" cy="4003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2906014"/>
            <a:ext cx="534035" cy="4006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499" y="4823205"/>
            <a:ext cx="534035" cy="40068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12799" y="685482"/>
            <a:ext cx="10186670" cy="52133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25"/>
              </a:spcBef>
              <a:tabLst>
                <a:tab pos="1137920" algn="l"/>
                <a:tab pos="1633220" algn="l"/>
              </a:tabLst>
            </a:pPr>
            <a:r>
              <a:rPr sz="2750" b="1" spc="200" dirty="0">
                <a:latin typeface="Cambria"/>
                <a:cs typeface="Cambria"/>
              </a:rPr>
              <a:t>Steps</a:t>
            </a:r>
            <a:r>
              <a:rPr sz="2750" b="1" dirty="0">
                <a:latin typeface="Cambria"/>
                <a:cs typeface="Cambria"/>
              </a:rPr>
              <a:t>	</a:t>
            </a:r>
            <a:r>
              <a:rPr sz="2750" b="1" spc="125" dirty="0">
                <a:latin typeface="Cambria"/>
                <a:cs typeface="Cambria"/>
              </a:rPr>
              <a:t>in</a:t>
            </a:r>
            <a:r>
              <a:rPr sz="2750" b="1" dirty="0">
                <a:latin typeface="Cambria"/>
                <a:cs typeface="Cambria"/>
              </a:rPr>
              <a:t>	</a:t>
            </a:r>
            <a:r>
              <a:rPr sz="2750" b="1" spc="135" dirty="0">
                <a:latin typeface="Cambria"/>
                <a:cs typeface="Cambria"/>
              </a:rPr>
              <a:t>analysis</a:t>
            </a:r>
            <a:endParaRPr sz="2750">
              <a:latin typeface="Cambria"/>
              <a:cs typeface="Cambria"/>
            </a:endParaRPr>
          </a:p>
          <a:p>
            <a:pPr marL="12700" marR="5080" indent="553085">
              <a:lnSpc>
                <a:spcPct val="154700"/>
              </a:lnSpc>
              <a:spcBef>
                <a:spcPts val="2075"/>
              </a:spcBef>
              <a:tabLst>
                <a:tab pos="1489710" algn="l"/>
                <a:tab pos="1909445" algn="l"/>
                <a:tab pos="2872105" algn="l"/>
                <a:tab pos="3758565" algn="l"/>
                <a:tab pos="4873625" algn="l"/>
                <a:tab pos="5350510" algn="l"/>
                <a:tab pos="5721985" algn="l"/>
                <a:tab pos="7638415" algn="l"/>
                <a:tab pos="8267700" algn="l"/>
                <a:tab pos="8753475" algn="l"/>
              </a:tabLst>
            </a:pPr>
            <a:r>
              <a:rPr sz="2750" spc="75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0" dirty="0">
                <a:latin typeface="Georgia"/>
                <a:cs typeface="Georgia"/>
              </a:rPr>
              <a:t>doctor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50" dirty="0">
                <a:latin typeface="Georgia"/>
                <a:cs typeface="Georgia"/>
              </a:rPr>
              <a:t>will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55" dirty="0">
                <a:latin typeface="Georgia"/>
                <a:cs typeface="Georgia"/>
              </a:rPr>
              <a:t>send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45" dirty="0">
                <a:latin typeface="Georgia"/>
                <a:cs typeface="Georgia"/>
              </a:rPr>
              <a:t>specimen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55" dirty="0">
                <a:latin typeface="Georgia"/>
                <a:cs typeface="Georgia"/>
              </a:rPr>
              <a:t>to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70" dirty="0">
                <a:latin typeface="Georgia"/>
                <a:cs typeface="Georgia"/>
              </a:rPr>
              <a:t>a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45" dirty="0">
                <a:latin typeface="Georgia"/>
                <a:cs typeface="Georgia"/>
              </a:rPr>
              <a:t>licensed </a:t>
            </a:r>
            <a:r>
              <a:rPr sz="2750" spc="100" dirty="0">
                <a:latin typeface="Georgia"/>
                <a:cs typeface="Georgia"/>
              </a:rPr>
              <a:t>laboratory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0" dirty="0">
                <a:latin typeface="Georgia"/>
                <a:cs typeface="Georgia"/>
              </a:rPr>
              <a:t>in</a:t>
            </a:r>
            <a:r>
              <a:rPr sz="2750" spc="204" dirty="0">
                <a:latin typeface="Georgia"/>
                <a:cs typeface="Georgia"/>
              </a:rPr>
              <a:t> </a:t>
            </a:r>
            <a:r>
              <a:rPr sz="2750" spc="220" dirty="0">
                <a:latin typeface="Georgia"/>
                <a:cs typeface="Georgia"/>
              </a:rPr>
              <a:t>a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130" dirty="0">
                <a:latin typeface="Georgia"/>
                <a:cs typeface="Georgia"/>
              </a:rPr>
              <a:t>special</a:t>
            </a:r>
            <a:r>
              <a:rPr sz="2750" spc="33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culture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65" dirty="0">
                <a:latin typeface="Georgia"/>
                <a:cs typeface="Georgia"/>
              </a:rPr>
              <a:t>tube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50" dirty="0">
                <a:latin typeface="Georgia"/>
                <a:cs typeface="Georgia"/>
              </a:rPr>
              <a:t>for</a:t>
            </a:r>
            <a:r>
              <a:rPr sz="2750" spc="300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testing.</a:t>
            </a:r>
            <a:endParaRPr sz="2750">
              <a:latin typeface="Georgia"/>
              <a:cs typeface="Georgia"/>
            </a:endParaRPr>
          </a:p>
          <a:p>
            <a:pPr marL="12700" indent="466725">
              <a:lnSpc>
                <a:spcPct val="100000"/>
              </a:lnSpc>
              <a:spcBef>
                <a:spcPts val="1730"/>
              </a:spcBef>
              <a:tabLst>
                <a:tab pos="1661160" algn="l"/>
                <a:tab pos="2414270" algn="l"/>
                <a:tab pos="3844290" algn="l"/>
                <a:tab pos="4359275" algn="l"/>
                <a:tab pos="5989320" algn="l"/>
                <a:tab pos="7619365" algn="l"/>
                <a:tab pos="8991600" algn="l"/>
                <a:tab pos="9963785" algn="l"/>
              </a:tabLst>
            </a:pPr>
            <a:r>
              <a:rPr sz="2750" spc="90" dirty="0">
                <a:latin typeface="Georgia"/>
                <a:cs typeface="Georgia"/>
              </a:rPr>
              <a:t>There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5" dirty="0">
                <a:latin typeface="Georgia"/>
                <a:cs typeface="Georgia"/>
              </a:rPr>
              <a:t>sample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-25" dirty="0">
                <a:latin typeface="Georgia"/>
                <a:cs typeface="Georgia"/>
              </a:rPr>
              <a:t>of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75" dirty="0">
                <a:latin typeface="Georgia"/>
                <a:cs typeface="Georgia"/>
              </a:rPr>
              <a:t>infective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0" dirty="0">
                <a:latin typeface="Georgia"/>
                <a:cs typeface="Georgia"/>
              </a:rPr>
              <a:t>material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55" dirty="0">
                <a:latin typeface="Georgia"/>
                <a:cs typeface="Georgia"/>
              </a:rPr>
              <a:t>spread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95" dirty="0">
                <a:latin typeface="Georgia"/>
                <a:cs typeface="Georgia"/>
              </a:rPr>
              <a:t>onto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70" dirty="0">
                <a:latin typeface="Georgia"/>
                <a:cs typeface="Georgia"/>
              </a:rPr>
              <a:t>a</a:t>
            </a:r>
            <a:endParaRPr sz="2750">
              <a:latin typeface="Georgia"/>
              <a:cs typeface="Georgia"/>
            </a:endParaRPr>
          </a:p>
          <a:p>
            <a:pPr marL="12700" marR="11430">
              <a:lnSpc>
                <a:spcPct val="152400"/>
              </a:lnSpc>
              <a:tabLst>
                <a:tab pos="1156335" algn="l"/>
                <a:tab pos="1566545" algn="l"/>
                <a:tab pos="1766570" algn="l"/>
                <a:tab pos="3482340" algn="l"/>
                <a:tab pos="4064000" algn="l"/>
                <a:tab pos="5560695" algn="l"/>
                <a:tab pos="7209790" algn="l"/>
                <a:tab pos="8658225" algn="l"/>
                <a:tab pos="9611360" algn="l"/>
              </a:tabLst>
            </a:pPr>
            <a:r>
              <a:rPr sz="2750" spc="100" dirty="0">
                <a:latin typeface="Georgia"/>
                <a:cs typeface="Georgia"/>
              </a:rPr>
              <a:t>plate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-25" dirty="0">
                <a:latin typeface="Georgia"/>
                <a:cs typeface="Georgia"/>
              </a:rPr>
              <a:t>of</a:t>
            </a:r>
            <a:r>
              <a:rPr sz="2750" dirty="0">
                <a:latin typeface="Georgia"/>
                <a:cs typeface="Georgia"/>
              </a:rPr>
              <a:t>		</a:t>
            </a:r>
            <a:r>
              <a:rPr sz="2750" spc="130" dirty="0">
                <a:latin typeface="Georgia"/>
                <a:cs typeface="Georgia"/>
              </a:rPr>
              <a:t>nutrient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95" dirty="0">
                <a:latin typeface="Georgia"/>
                <a:cs typeface="Georgia"/>
              </a:rPr>
              <a:t>substance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0" dirty="0">
                <a:latin typeface="Georgia"/>
                <a:cs typeface="Georgia"/>
              </a:rPr>
              <a:t>(culture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65" dirty="0">
                <a:latin typeface="Georgia"/>
                <a:cs typeface="Georgia"/>
              </a:rPr>
              <a:t>media)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60" dirty="0">
                <a:latin typeface="Georgia"/>
                <a:cs typeface="Georgia"/>
              </a:rPr>
              <a:t>and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0" dirty="0">
                <a:latin typeface="Georgia"/>
                <a:cs typeface="Georgia"/>
              </a:rPr>
              <a:t>the Bacteria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0" dirty="0">
                <a:latin typeface="Georgia"/>
                <a:cs typeface="Georgia"/>
              </a:rPr>
              <a:t>in</a:t>
            </a:r>
            <a:r>
              <a:rPr sz="2750" spc="275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30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culture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50" dirty="0">
                <a:latin typeface="Georgia"/>
                <a:cs typeface="Georgia"/>
              </a:rPr>
              <a:t>will</a:t>
            </a:r>
            <a:r>
              <a:rPr sz="2750" spc="235" dirty="0">
                <a:latin typeface="Georgia"/>
                <a:cs typeface="Georgia"/>
              </a:rPr>
              <a:t> </a:t>
            </a:r>
            <a:r>
              <a:rPr sz="2750" spc="85" dirty="0">
                <a:latin typeface="Georgia"/>
                <a:cs typeface="Georgia"/>
              </a:rPr>
              <a:t>grow</a:t>
            </a:r>
            <a:r>
              <a:rPr sz="2750" spc="33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and</a:t>
            </a:r>
            <a:r>
              <a:rPr sz="2750" spc="320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multiply.</a:t>
            </a:r>
            <a:endParaRPr sz="2750">
              <a:latin typeface="Georgia"/>
              <a:cs typeface="Georgia"/>
            </a:endParaRPr>
          </a:p>
          <a:p>
            <a:pPr marL="12700" marR="8890" indent="409575">
              <a:lnSpc>
                <a:spcPts val="5110"/>
              </a:lnSpc>
              <a:spcBef>
                <a:spcPts val="195"/>
              </a:spcBef>
              <a:tabLst>
                <a:tab pos="842010" algn="l"/>
                <a:tab pos="1203960" algn="l"/>
                <a:tab pos="2748280" algn="l"/>
                <a:tab pos="3482340" algn="l"/>
                <a:tab pos="4435475" algn="l"/>
                <a:tab pos="6971030" algn="l"/>
                <a:tab pos="8305800" algn="l"/>
                <a:tab pos="8763000" algn="l"/>
              </a:tabLst>
            </a:pPr>
            <a:r>
              <a:rPr sz="2750" spc="8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0" dirty="0">
                <a:latin typeface="Georgia"/>
                <a:cs typeface="Georgia"/>
              </a:rPr>
              <a:t>bacteria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30" dirty="0">
                <a:latin typeface="Georgia"/>
                <a:cs typeface="Georgia"/>
              </a:rPr>
              <a:t>will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70" dirty="0">
                <a:latin typeface="Georgia"/>
                <a:cs typeface="Georgia"/>
              </a:rPr>
              <a:t>form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20" dirty="0">
                <a:latin typeface="Georgia"/>
                <a:cs typeface="Georgia"/>
              </a:rPr>
              <a:t>colonies-</a:t>
            </a:r>
            <a:r>
              <a:rPr sz="2750" spc="100" dirty="0">
                <a:latin typeface="Georgia"/>
                <a:cs typeface="Georgia"/>
              </a:rPr>
              <a:t>large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50" dirty="0">
                <a:latin typeface="Georgia"/>
                <a:cs typeface="Georgia"/>
              </a:rPr>
              <a:t>groups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-25" dirty="0">
                <a:latin typeface="Georgia"/>
                <a:cs typeface="Georgia"/>
              </a:rPr>
              <a:t>of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45" dirty="0">
                <a:latin typeface="Georgia"/>
                <a:cs typeface="Georgia"/>
              </a:rPr>
              <a:t>bacteria </a:t>
            </a:r>
            <a:r>
              <a:rPr sz="2750" spc="120" dirty="0">
                <a:latin typeface="Georgia"/>
                <a:cs typeface="Georgia"/>
              </a:rPr>
              <a:t>that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50" dirty="0">
                <a:latin typeface="Georgia"/>
                <a:cs typeface="Georgia"/>
              </a:rPr>
              <a:t>will</a:t>
            </a:r>
            <a:r>
              <a:rPr sz="2750" spc="235" dirty="0">
                <a:latin typeface="Georgia"/>
                <a:cs typeface="Georgia"/>
              </a:rPr>
              <a:t> </a:t>
            </a:r>
            <a:r>
              <a:rPr sz="2750" spc="140" dirty="0">
                <a:latin typeface="Georgia"/>
                <a:cs typeface="Georgia"/>
              </a:rPr>
              <a:t>be</a:t>
            </a:r>
            <a:r>
              <a:rPr sz="2750" spc="305" dirty="0">
                <a:latin typeface="Georgia"/>
                <a:cs typeface="Georgia"/>
              </a:rPr>
              <a:t> </a:t>
            </a:r>
            <a:r>
              <a:rPr sz="2750" spc="160" dirty="0">
                <a:latin typeface="Georgia"/>
                <a:cs typeface="Georgia"/>
              </a:rPr>
              <a:t>exposed</a:t>
            </a:r>
            <a:r>
              <a:rPr sz="2750" spc="180" dirty="0">
                <a:latin typeface="Georgia"/>
                <a:cs typeface="Georgia"/>
              </a:rPr>
              <a:t> </a:t>
            </a:r>
            <a:r>
              <a:rPr sz="2750" spc="80" dirty="0">
                <a:latin typeface="Georgia"/>
                <a:cs typeface="Georgia"/>
              </a:rPr>
              <a:t>to</a:t>
            </a:r>
            <a:r>
              <a:rPr sz="2750" spc="265" dirty="0">
                <a:latin typeface="Georgia"/>
                <a:cs typeface="Georgia"/>
              </a:rPr>
              <a:t> </a:t>
            </a:r>
            <a:r>
              <a:rPr sz="2750" spc="85" dirty="0">
                <a:latin typeface="Georgia"/>
                <a:cs typeface="Georgia"/>
              </a:rPr>
              <a:t>different</a:t>
            </a:r>
            <a:r>
              <a:rPr sz="2750" spc="265" dirty="0">
                <a:latin typeface="Georgia"/>
                <a:cs typeface="Georgia"/>
              </a:rPr>
              <a:t> </a:t>
            </a:r>
            <a:r>
              <a:rPr sz="2750" spc="100" dirty="0">
                <a:latin typeface="Georgia"/>
                <a:cs typeface="Georgia"/>
              </a:rPr>
              <a:t>antibiotics.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2799" y="1373187"/>
            <a:ext cx="9450705" cy="416432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indent="915035">
              <a:lnSpc>
                <a:spcPct val="153600"/>
              </a:lnSpc>
              <a:spcBef>
                <a:spcPts val="130"/>
              </a:spcBef>
              <a:tabLst>
                <a:tab pos="1650364" algn="l"/>
                <a:tab pos="2774315" algn="l"/>
                <a:tab pos="3902710" algn="l"/>
                <a:tab pos="5887085" algn="l"/>
                <a:tab pos="6440170" algn="l"/>
                <a:tab pos="7832090" algn="l"/>
                <a:tab pos="8547100" algn="l"/>
              </a:tabLst>
            </a:pPr>
            <a:r>
              <a:rPr sz="2750" spc="80" dirty="0">
                <a:latin typeface="Georgia"/>
                <a:cs typeface="Georgia"/>
              </a:rPr>
              <a:t>With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220" dirty="0">
                <a:latin typeface="Georgia"/>
                <a:cs typeface="Georgia"/>
              </a:rPr>
              <a:t>a</a:t>
            </a:r>
            <a:r>
              <a:rPr sz="2750" spc="210" dirty="0">
                <a:latin typeface="Georgia"/>
                <a:cs typeface="Georgia"/>
              </a:rPr>
              <a:t> </a:t>
            </a:r>
            <a:r>
              <a:rPr sz="2750" spc="100" dirty="0">
                <a:latin typeface="Georgia"/>
                <a:cs typeface="Georgia"/>
              </a:rPr>
              <a:t>sufficient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4" dirty="0">
                <a:latin typeface="Georgia"/>
                <a:cs typeface="Georgia"/>
              </a:rPr>
              <a:t>population</a:t>
            </a:r>
            <a:r>
              <a:rPr sz="2750" dirty="0">
                <a:latin typeface="Georgia"/>
                <a:cs typeface="Georgia"/>
              </a:rPr>
              <a:t>	of</a:t>
            </a:r>
            <a:r>
              <a:rPr sz="2750" spc="300" dirty="0">
                <a:latin typeface="Georgia"/>
                <a:cs typeface="Georgia"/>
              </a:rPr>
              <a:t> </a:t>
            </a:r>
            <a:r>
              <a:rPr sz="2750" spc="120" dirty="0">
                <a:latin typeface="Georgia"/>
                <a:cs typeface="Georgia"/>
              </a:rPr>
              <a:t>bacteria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10" dirty="0">
                <a:latin typeface="Georgia"/>
                <a:cs typeface="Georgia"/>
              </a:rPr>
              <a:t>grown</a:t>
            </a:r>
            <a:r>
              <a:rPr sz="2750" spc="275" dirty="0">
                <a:latin typeface="Georgia"/>
                <a:cs typeface="Georgia"/>
              </a:rPr>
              <a:t> </a:t>
            </a:r>
            <a:r>
              <a:rPr sz="2750" spc="105" dirty="0">
                <a:latin typeface="Georgia"/>
                <a:cs typeface="Georgia"/>
              </a:rPr>
              <a:t>on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285" dirty="0">
                <a:latin typeface="Georgia"/>
                <a:cs typeface="Georgia"/>
              </a:rPr>
              <a:t> </a:t>
            </a:r>
            <a:r>
              <a:rPr sz="2750" spc="90" dirty="0">
                <a:latin typeface="Georgia"/>
                <a:cs typeface="Georgia"/>
              </a:rPr>
              <a:t>plate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5" dirty="0">
                <a:latin typeface="Georgia"/>
                <a:cs typeface="Georgia"/>
              </a:rPr>
              <a:t>in</a:t>
            </a:r>
            <a:r>
              <a:rPr sz="2750" spc="18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75" dirty="0">
                <a:latin typeface="Georgia"/>
                <a:cs typeface="Georgia"/>
              </a:rPr>
              <a:t>form</a:t>
            </a:r>
            <a:r>
              <a:rPr sz="2750" spc="265" dirty="0">
                <a:latin typeface="Georgia"/>
                <a:cs typeface="Georgia"/>
              </a:rPr>
              <a:t> </a:t>
            </a:r>
            <a:r>
              <a:rPr sz="2750" dirty="0">
                <a:latin typeface="Georgia"/>
                <a:cs typeface="Georgia"/>
              </a:rPr>
              <a:t>of</a:t>
            </a:r>
            <a:r>
              <a:rPr sz="2750" spc="254" dirty="0">
                <a:latin typeface="Georgia"/>
                <a:cs typeface="Georgia"/>
              </a:rPr>
              <a:t> </a:t>
            </a:r>
            <a:r>
              <a:rPr sz="2750" spc="220" dirty="0">
                <a:latin typeface="Georgia"/>
                <a:cs typeface="Georgia"/>
              </a:rPr>
              <a:t>a</a:t>
            </a:r>
            <a:r>
              <a:rPr sz="2750" spc="295" dirty="0">
                <a:latin typeface="Georgia"/>
                <a:cs typeface="Georgia"/>
              </a:rPr>
              <a:t> </a:t>
            </a:r>
            <a:r>
              <a:rPr sz="2750" spc="75" dirty="0">
                <a:latin typeface="Georgia"/>
                <a:cs typeface="Georgia"/>
              </a:rPr>
              <a:t>“lawn",</a:t>
            </a:r>
            <a:r>
              <a:rPr sz="2750" spc="330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30" dirty="0">
                <a:latin typeface="Georgia"/>
                <a:cs typeface="Georgia"/>
              </a:rPr>
              <a:t>technicians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30" dirty="0">
                <a:latin typeface="Georgia"/>
                <a:cs typeface="Georgia"/>
              </a:rPr>
              <a:t>will </a:t>
            </a:r>
            <a:r>
              <a:rPr sz="2750" spc="95" dirty="0">
                <a:latin typeface="Georgia"/>
                <a:cs typeface="Georgia"/>
              </a:rPr>
              <a:t>perform</a:t>
            </a:r>
            <a:r>
              <a:rPr sz="2750" spc="245" dirty="0">
                <a:latin typeface="Georgia"/>
                <a:cs typeface="Georgia"/>
              </a:rPr>
              <a:t> </a:t>
            </a:r>
            <a:r>
              <a:rPr sz="2750" spc="100" dirty="0">
                <a:latin typeface="Georgia"/>
                <a:cs typeface="Georgia"/>
              </a:rPr>
              <a:t>two</a:t>
            </a:r>
            <a:r>
              <a:rPr sz="2750" spc="340" dirty="0">
                <a:latin typeface="Georgia"/>
                <a:cs typeface="Georgia"/>
              </a:rPr>
              <a:t> </a:t>
            </a:r>
            <a:r>
              <a:rPr sz="2750" spc="140" dirty="0">
                <a:latin typeface="Georgia"/>
                <a:cs typeface="Georgia"/>
              </a:rPr>
              <a:t>main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100" dirty="0">
                <a:latin typeface="Georgia"/>
                <a:cs typeface="Georgia"/>
              </a:rPr>
              <a:t>operations:</a:t>
            </a:r>
            <a:endParaRPr sz="275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2750">
              <a:latin typeface="Georgia"/>
              <a:cs typeface="Georgia"/>
            </a:endParaRPr>
          </a:p>
          <a:p>
            <a:pPr marL="344805" indent="-332105">
              <a:lnSpc>
                <a:spcPct val="100000"/>
              </a:lnSpc>
              <a:buAutoNum type="romanLcPeriod"/>
              <a:tabLst>
                <a:tab pos="344805" algn="l"/>
                <a:tab pos="2443480" algn="l"/>
              </a:tabLst>
            </a:pPr>
            <a:r>
              <a:rPr sz="2750" spc="75" dirty="0">
                <a:latin typeface="Georgia"/>
                <a:cs typeface="Georgia"/>
              </a:rPr>
              <a:t>Identify</a:t>
            </a:r>
            <a:r>
              <a:rPr sz="2750" spc="245" dirty="0">
                <a:latin typeface="Georgia"/>
                <a:cs typeface="Georgia"/>
              </a:rPr>
              <a:t> </a:t>
            </a:r>
            <a:r>
              <a:rPr sz="2750" spc="110" dirty="0">
                <a:latin typeface="Georgia"/>
                <a:cs typeface="Georgia"/>
              </a:rPr>
              <a:t>the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60" dirty="0">
                <a:latin typeface="Georgia"/>
                <a:cs typeface="Georgia"/>
              </a:rPr>
              <a:t>species</a:t>
            </a:r>
            <a:r>
              <a:rPr sz="2750" spc="250" dirty="0">
                <a:latin typeface="Georgia"/>
                <a:cs typeface="Georgia"/>
              </a:rPr>
              <a:t> </a:t>
            </a:r>
            <a:r>
              <a:rPr sz="2750" dirty="0">
                <a:latin typeface="Georgia"/>
                <a:cs typeface="Georgia"/>
              </a:rPr>
              <a:t>of</a:t>
            </a:r>
            <a:r>
              <a:rPr sz="2750" spc="220" dirty="0">
                <a:latin typeface="Georgia"/>
                <a:cs typeface="Georgia"/>
              </a:rPr>
              <a:t> </a:t>
            </a:r>
            <a:r>
              <a:rPr sz="2750" spc="120" dirty="0">
                <a:latin typeface="Georgia"/>
                <a:cs typeface="Georgia"/>
              </a:rPr>
              <a:t>bacteria</a:t>
            </a:r>
            <a:endParaRPr sz="275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30"/>
              </a:spcBef>
              <a:buFont typeface="Georgia"/>
              <a:buAutoNum type="romanLcPeriod"/>
            </a:pPr>
            <a:endParaRPr sz="2750">
              <a:latin typeface="Georgia"/>
              <a:cs typeface="Georgia"/>
            </a:endParaRPr>
          </a:p>
          <a:p>
            <a:pPr marL="12700" marR="408305" indent="436245">
              <a:lnSpc>
                <a:spcPct val="100000"/>
              </a:lnSpc>
              <a:buAutoNum type="romanLcPeriod"/>
              <a:tabLst>
                <a:tab pos="448945" algn="l"/>
                <a:tab pos="4660900" algn="l"/>
                <a:tab pos="6834505" algn="l"/>
                <a:tab pos="8702675" algn="l"/>
              </a:tabLst>
            </a:pPr>
            <a:r>
              <a:rPr sz="2750" spc="125" dirty="0">
                <a:latin typeface="Georgia"/>
                <a:cs typeface="Georgia"/>
              </a:rPr>
              <a:t>Determine</a:t>
            </a:r>
            <a:r>
              <a:rPr sz="2750" spc="290" dirty="0">
                <a:latin typeface="Georgia"/>
                <a:cs typeface="Georgia"/>
              </a:rPr>
              <a:t> </a:t>
            </a:r>
            <a:r>
              <a:rPr sz="2750" spc="135" dirty="0">
                <a:latin typeface="Georgia"/>
                <a:cs typeface="Georgia"/>
              </a:rPr>
              <a:t>the</a:t>
            </a:r>
            <a:r>
              <a:rPr sz="2750" spc="285" dirty="0">
                <a:latin typeface="Georgia"/>
                <a:cs typeface="Georgia"/>
              </a:rPr>
              <a:t> </a:t>
            </a:r>
            <a:r>
              <a:rPr sz="2750" spc="105" dirty="0">
                <a:latin typeface="Georgia"/>
                <a:cs typeface="Georgia"/>
              </a:rPr>
              <a:t>bacterial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20" dirty="0">
                <a:latin typeface="Georgia"/>
                <a:cs typeface="Georgia"/>
              </a:rPr>
              <a:t>populations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100" dirty="0">
                <a:latin typeface="Georgia"/>
                <a:cs typeface="Georgia"/>
              </a:rPr>
              <a:t>sensitivity</a:t>
            </a:r>
            <a:r>
              <a:rPr sz="2750" dirty="0">
                <a:latin typeface="Georgia"/>
                <a:cs typeface="Georgia"/>
              </a:rPr>
              <a:t>	</a:t>
            </a:r>
            <a:r>
              <a:rPr sz="2750" spc="55" dirty="0">
                <a:latin typeface="Georgia"/>
                <a:cs typeface="Georgia"/>
              </a:rPr>
              <a:t>to </a:t>
            </a:r>
            <a:r>
              <a:rPr sz="2750" spc="100" dirty="0">
                <a:latin typeface="Georgia"/>
                <a:cs typeface="Georgia"/>
              </a:rPr>
              <a:t>antibiotics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523</Words>
  <Application>Microsoft Office PowerPoint</Application>
  <PresentationFormat>Widescreen</PresentationFormat>
  <Paragraphs>126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Cambria</vt:lpstr>
      <vt:lpstr>Georgia</vt:lpstr>
      <vt:lpstr>Times New Roman</vt:lpstr>
      <vt:lpstr>Office Theme</vt:lpstr>
      <vt:lpstr>PowerPoint Presentation</vt:lpstr>
      <vt:lpstr>Microbiological culture It is a method of multiplying microbial organisms by letting them reproduce in predetermined culture media under controlled laboratory conditions.</vt:lpstr>
      <vt:lpstr>Sensitivity test</vt:lpstr>
      <vt:lpstr>Microbiological culture sensitivity tests It is a method of multiplying microbial organisms in a predetermined culture media with favourable conditions and tested to check the sensitivity of organism towards the drugs.</vt:lpstr>
      <vt:lpstr>Purpose of culture sensitivity test</vt:lpstr>
      <vt:lpstr>How sensitivity analysis done ?</vt:lpstr>
      <vt:lpstr>How the method is selected</vt:lpstr>
      <vt:lpstr>PowerPoint Presentation</vt:lpstr>
      <vt:lpstr>PowerPoint Presentation</vt:lpstr>
      <vt:lpstr>PowerPoint Presentation</vt:lpstr>
      <vt:lpstr>Determine the bacterial populations sensitivity of antibiotics</vt:lpstr>
      <vt:lpstr>PowerPoint Presentation</vt:lpstr>
      <vt:lpstr>PowerPoint Presentation</vt:lpstr>
      <vt:lpstr>PowerPoint Presentation</vt:lpstr>
      <vt:lpstr>PowerPoint Presentation</vt:lpstr>
      <vt:lpstr>AUTOMATED METHODS</vt:lpstr>
      <vt:lpstr>PowerPoint Presentation</vt:lpstr>
      <vt:lpstr>PowerPoint Presentation</vt:lpstr>
      <vt:lpstr>Microbial culture sensitivity report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2</cp:revision>
  <dcterms:created xsi:type="dcterms:W3CDTF">2024-09-15T14:35:58Z</dcterms:created>
  <dcterms:modified xsi:type="dcterms:W3CDTF">2024-09-15T14:55:44Z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