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88825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8" y="72"/>
      </p:cViewPr>
      <p:guideLst>
        <p:guide orient="horz" pos="2880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193698-4451-4DBC-89C6-E95FB539E0EE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8F4D1-9C04-4A46-924A-242E51BF4B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9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78F4D1-9C04-4A46-924A-242E51BF4B8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8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CB615-FE03-453D-8F24-28FB5BD0F78B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532D6-81AC-4670-8673-E324310DB82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6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BCC8F-EBDF-40E8-A190-6F712CAB1D3A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46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69E2B-BE0E-4F75-9ACB-1B22DBBCEE7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03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B530-6CFE-402D-B54D-50589C22F8A1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26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B5C1C-CD5E-461D-A423-42C8599DBCA5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3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75201-813A-4216-A12A-261414B7E4A0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2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B3FC-3990-44E6-A58D-7638D133D329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98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DF88-5C03-4727-BB81-2ABB68EC4B1F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0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5231-F061-4122-8FBE-CD45486C22C6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1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3D0ED-4002-4B8F-9695-C2416122544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77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8513C-1AA9-429B-A5E8-146B6B72BE34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59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2018076" y="8382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7" y="3274111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</a:t>
            </a:r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NO- 03 NERVOUS SYSTEM</a:t>
            </a:r>
            <a:endParaRPr lang="en-IN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949196"/>
            <a:ext cx="7601933" cy="4909185"/>
            <a:chOff x="0" y="1949195"/>
            <a:chExt cx="5702935" cy="4909185"/>
          </a:xfrm>
        </p:grpSpPr>
        <p:sp>
          <p:nvSpPr>
            <p:cNvPr id="3" name="object 3"/>
            <p:cNvSpPr/>
            <p:nvPr/>
          </p:nvSpPr>
          <p:spPr>
            <a:xfrm>
              <a:off x="1688592" y="2595371"/>
              <a:ext cx="3503676" cy="3505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66772" y="3275075"/>
              <a:ext cx="2147316" cy="21457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6476" y="3953255"/>
              <a:ext cx="787908" cy="78943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19602" y="1949195"/>
              <a:ext cx="2283460" cy="2851150"/>
            </a:xfrm>
            <a:custGeom>
              <a:avLst/>
              <a:gdLst/>
              <a:ahLst/>
              <a:cxnLst/>
              <a:rect l="l" t="t" r="r" b="b"/>
              <a:pathLst>
                <a:path w="2283460" h="2851150">
                  <a:moveTo>
                    <a:pt x="1844802" y="1006729"/>
                  </a:moveTo>
                  <a:lnTo>
                    <a:pt x="1836039" y="1000125"/>
                  </a:lnTo>
                  <a:lnTo>
                    <a:pt x="485775" y="2818257"/>
                  </a:lnTo>
                  <a:lnTo>
                    <a:pt x="494538" y="2824861"/>
                  </a:lnTo>
                  <a:lnTo>
                    <a:pt x="1844802" y="1006729"/>
                  </a:lnTo>
                  <a:close/>
                </a:path>
                <a:path w="2283460" h="2851150">
                  <a:moveTo>
                    <a:pt x="1845056" y="17272"/>
                  </a:moveTo>
                  <a:lnTo>
                    <a:pt x="1836420" y="10414"/>
                  </a:lnTo>
                  <a:lnTo>
                    <a:pt x="0" y="2343658"/>
                  </a:lnTo>
                  <a:lnTo>
                    <a:pt x="8636" y="2350516"/>
                  </a:lnTo>
                  <a:lnTo>
                    <a:pt x="1845056" y="17272"/>
                  </a:lnTo>
                  <a:close/>
                </a:path>
                <a:path w="2283460" h="2851150">
                  <a:moveTo>
                    <a:pt x="2283206" y="989076"/>
                  </a:moveTo>
                  <a:lnTo>
                    <a:pt x="1859534" y="989076"/>
                  </a:lnTo>
                  <a:lnTo>
                    <a:pt x="1859534" y="1017663"/>
                  </a:lnTo>
                  <a:lnTo>
                    <a:pt x="1853565" y="1013206"/>
                  </a:lnTo>
                  <a:lnTo>
                    <a:pt x="503301" y="2831338"/>
                  </a:lnTo>
                  <a:lnTo>
                    <a:pt x="529717" y="2851023"/>
                  </a:lnTo>
                  <a:lnTo>
                    <a:pt x="1879981" y="1032891"/>
                  </a:lnTo>
                  <a:lnTo>
                    <a:pt x="1865312" y="1021969"/>
                  </a:lnTo>
                  <a:lnTo>
                    <a:pt x="2283206" y="1021969"/>
                  </a:lnTo>
                  <a:lnTo>
                    <a:pt x="2283206" y="989076"/>
                  </a:lnTo>
                  <a:close/>
                </a:path>
                <a:path w="2283460" h="2851150">
                  <a:moveTo>
                    <a:pt x="2283206" y="0"/>
                  </a:moveTo>
                  <a:lnTo>
                    <a:pt x="1859534" y="0"/>
                  </a:lnTo>
                  <a:lnTo>
                    <a:pt x="1859534" y="28625"/>
                  </a:lnTo>
                  <a:lnTo>
                    <a:pt x="1853692" y="24003"/>
                  </a:lnTo>
                  <a:lnTo>
                    <a:pt x="17272" y="2357247"/>
                  </a:lnTo>
                  <a:lnTo>
                    <a:pt x="43180" y="2377694"/>
                  </a:lnTo>
                  <a:lnTo>
                    <a:pt x="1879600" y="44450"/>
                  </a:lnTo>
                  <a:lnTo>
                    <a:pt x="1864944" y="32893"/>
                  </a:lnTo>
                  <a:lnTo>
                    <a:pt x="2283206" y="32893"/>
                  </a:lnTo>
                  <a:lnTo>
                    <a:pt x="2283206" y="0"/>
                  </a:lnTo>
                  <a:close/>
                </a:path>
              </a:pathLst>
            </a:custGeom>
            <a:solidFill>
              <a:srgbClr val="E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313612" y="1752600"/>
            <a:ext cx="2509713" cy="2219197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R="60960" algn="ctr">
              <a:lnSpc>
                <a:spcPct val="100000"/>
              </a:lnSpc>
              <a:spcBef>
                <a:spcPts val="565"/>
              </a:spcBef>
              <a:tabLst>
                <a:tab pos="519430" algn="l"/>
              </a:tabLst>
            </a:pPr>
            <a:r>
              <a:rPr spc="-140" smtClean="0">
                <a:latin typeface="+mj-lt"/>
                <a:cs typeface="Lucida Sans Unicode"/>
              </a:rPr>
              <a:t> </a:t>
            </a:r>
            <a:r>
              <a:rPr spc="-5" smtClean="0">
                <a:latin typeface="+mj-lt"/>
                <a:cs typeface="Lucida Sans Unicode"/>
              </a:rPr>
              <a:t>Sensory</a:t>
            </a:r>
            <a:r>
              <a:rPr lang="en-US" spc="-5" dirty="0">
                <a:latin typeface="+mj-lt"/>
                <a:cs typeface="Lucida Sans Unicode"/>
              </a:rPr>
              <a:t> </a:t>
            </a:r>
            <a:r>
              <a:rPr spc="-5" smtClean="0">
                <a:latin typeface="+mj-lt"/>
                <a:cs typeface="Lucida Sans Unicode"/>
              </a:rPr>
              <a:t>neurons</a:t>
            </a:r>
            <a:endParaRPr lang="en-US" spc="-5" dirty="0" smtClean="0">
              <a:latin typeface="+mj-lt"/>
              <a:cs typeface="Lucida Sans Unicode"/>
            </a:endParaRPr>
          </a:p>
          <a:p>
            <a:pPr marR="60960" algn="ctr">
              <a:lnSpc>
                <a:spcPct val="100000"/>
              </a:lnSpc>
              <a:spcBef>
                <a:spcPts val="565"/>
              </a:spcBef>
              <a:tabLst>
                <a:tab pos="519430" algn="l"/>
              </a:tabLst>
            </a:pPr>
            <a:endParaRPr sz="2400">
              <a:latin typeface="+mj-lt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  <a:tabLst>
                <a:tab pos="532130" algn="l"/>
              </a:tabLst>
            </a:pPr>
            <a:r>
              <a:rPr u="sng" spc="-5" dirty="0">
                <a:uFill>
                  <a:solidFill>
                    <a:srgbClr val="ECBCBC"/>
                  </a:solidFill>
                </a:uFill>
                <a:latin typeface="+mj-lt"/>
                <a:cs typeface="Lucida Sans Unicode"/>
              </a:rPr>
              <a:t> 	</a:t>
            </a:r>
            <a:r>
              <a:rPr spc="-140">
                <a:latin typeface="+mj-lt"/>
                <a:cs typeface="Lucida Sans Unicode"/>
              </a:rPr>
              <a:t> </a:t>
            </a:r>
            <a:r>
              <a:rPr spc="-10" smtClean="0">
                <a:latin typeface="+mj-lt"/>
                <a:cs typeface="Lucida Sans Unicode"/>
              </a:rPr>
              <a:t>Motor</a:t>
            </a:r>
            <a:r>
              <a:rPr lang="en-US" spc="-10" dirty="0" smtClean="0">
                <a:latin typeface="+mj-lt"/>
                <a:cs typeface="Lucida Sans Unicode"/>
              </a:rPr>
              <a:t> </a:t>
            </a:r>
            <a:r>
              <a:rPr spc="-5" smtClean="0">
                <a:latin typeface="+mj-lt"/>
                <a:cs typeface="Lucida Sans Unicode"/>
              </a:rPr>
              <a:t>neurons</a:t>
            </a:r>
            <a:endParaRPr lang="en-US" spc="-5" dirty="0" smtClean="0">
              <a:latin typeface="+mj-lt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  <a:tabLst>
                <a:tab pos="532130" algn="l"/>
              </a:tabLst>
            </a:pPr>
            <a:endParaRPr sz="2400">
              <a:latin typeface="+mj-lt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325"/>
              </a:spcBef>
              <a:tabLst>
                <a:tab pos="532130" algn="l"/>
              </a:tabLst>
            </a:pPr>
            <a:r>
              <a:rPr u="sng" spc="-5" dirty="0">
                <a:uFill>
                  <a:solidFill>
                    <a:srgbClr val="ECBCBC"/>
                  </a:solidFill>
                </a:uFill>
                <a:latin typeface="+mj-lt"/>
                <a:cs typeface="Lucida Sans Unicode"/>
              </a:rPr>
              <a:t> 	</a:t>
            </a:r>
            <a:r>
              <a:rPr spc="-140">
                <a:latin typeface="+mj-lt"/>
                <a:cs typeface="Lucida Sans Unicode"/>
              </a:rPr>
              <a:t> </a:t>
            </a:r>
            <a:r>
              <a:rPr spc="-10" smtClean="0">
                <a:latin typeface="+mj-lt"/>
                <a:cs typeface="Lucida Sans Unicode"/>
              </a:rPr>
              <a:t>Mixed</a:t>
            </a:r>
            <a:r>
              <a:rPr lang="en-US" spc="-10" dirty="0" smtClean="0">
                <a:latin typeface="+mj-lt"/>
                <a:cs typeface="Lucida Sans Unicode"/>
              </a:rPr>
              <a:t> </a:t>
            </a:r>
            <a:r>
              <a:rPr spc="-5" smtClean="0">
                <a:latin typeface="+mj-lt"/>
                <a:cs typeface="Lucida Sans Unicode"/>
              </a:rPr>
              <a:t>neurons</a:t>
            </a:r>
            <a:endParaRPr>
              <a:latin typeface="+mj-lt"/>
              <a:cs typeface="Lucida Sans Unicod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50637" y="3928871"/>
            <a:ext cx="1751297" cy="1341120"/>
          </a:xfrm>
          <a:custGeom>
            <a:avLst/>
            <a:gdLst/>
            <a:ahLst/>
            <a:cxnLst/>
            <a:rect l="l" t="t" r="r" b="b"/>
            <a:pathLst>
              <a:path w="1313814" h="1341120">
                <a:moveTo>
                  <a:pt x="873252" y="18288"/>
                </a:moveTo>
                <a:lnTo>
                  <a:pt x="864108" y="12192"/>
                </a:lnTo>
                <a:lnTo>
                  <a:pt x="0" y="1310640"/>
                </a:lnTo>
                <a:lnTo>
                  <a:pt x="9144" y="1316736"/>
                </a:lnTo>
                <a:lnTo>
                  <a:pt x="873252" y="18288"/>
                </a:lnTo>
                <a:close/>
              </a:path>
              <a:path w="1313814" h="1341120">
                <a:moveTo>
                  <a:pt x="1313688" y="0"/>
                </a:moveTo>
                <a:lnTo>
                  <a:pt x="890016" y="0"/>
                </a:lnTo>
                <a:lnTo>
                  <a:pt x="890016" y="29464"/>
                </a:lnTo>
                <a:lnTo>
                  <a:pt x="882396" y="24384"/>
                </a:lnTo>
                <a:lnTo>
                  <a:pt x="18288" y="1322832"/>
                </a:lnTo>
                <a:lnTo>
                  <a:pt x="45720" y="1341120"/>
                </a:lnTo>
                <a:lnTo>
                  <a:pt x="909828" y="42672"/>
                </a:lnTo>
                <a:lnTo>
                  <a:pt x="895159" y="32893"/>
                </a:lnTo>
                <a:lnTo>
                  <a:pt x="1313688" y="32893"/>
                </a:lnTo>
                <a:lnTo>
                  <a:pt x="1313688" y="0"/>
                </a:lnTo>
                <a:close/>
              </a:path>
            </a:pathLst>
          </a:custGeom>
          <a:solidFill>
            <a:srgbClr val="EC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132012" y="533400"/>
            <a:ext cx="888091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CLASSIFICATION </a:t>
            </a:r>
            <a:r>
              <a:rPr lang="en-US" sz="2000" b="1" u="sng" dirty="0" smtClean="0"/>
              <a:t>OF</a:t>
            </a:r>
            <a:r>
              <a:rPr lang="en-US" sz="2000" b="1" u="sng" spc="-65" dirty="0" smtClean="0"/>
              <a:t> </a:t>
            </a:r>
            <a:r>
              <a:rPr lang="en-US" sz="2000" b="1" u="sng" dirty="0" smtClean="0"/>
              <a:t>NEURONS:-</a:t>
            </a:r>
            <a:endParaRPr lang="en-US" sz="2000" b="1" u="sng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3212695"/>
            <a:ext cx="10687228" cy="3645535"/>
            <a:chOff x="0" y="3212694"/>
            <a:chExt cx="8017509" cy="3645535"/>
          </a:xfrm>
        </p:grpSpPr>
        <p:sp>
          <p:nvSpPr>
            <p:cNvPr id="3" name="object 3"/>
            <p:cNvSpPr/>
            <p:nvPr/>
          </p:nvSpPr>
          <p:spPr>
            <a:xfrm>
              <a:off x="611123" y="3212694"/>
              <a:ext cx="7406138" cy="32002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544562" y="3505072"/>
              <a:ext cx="471805" cy="2108835"/>
            </a:xfrm>
            <a:custGeom>
              <a:avLst/>
              <a:gdLst/>
              <a:ahLst/>
              <a:cxnLst/>
              <a:rect l="l" t="t" r="r" b="b"/>
              <a:pathLst>
                <a:path w="471804" h="2108835">
                  <a:moveTo>
                    <a:pt x="387096" y="26162"/>
                  </a:moveTo>
                  <a:lnTo>
                    <a:pt x="374904" y="0"/>
                  </a:lnTo>
                  <a:lnTo>
                    <a:pt x="72555" y="141439"/>
                  </a:lnTo>
                  <a:lnTo>
                    <a:pt x="60325" y="115189"/>
                  </a:lnTo>
                  <a:lnTo>
                    <a:pt x="0" y="191389"/>
                  </a:lnTo>
                  <a:lnTo>
                    <a:pt x="97028" y="193929"/>
                  </a:lnTo>
                  <a:lnTo>
                    <a:pt x="87668" y="173863"/>
                  </a:lnTo>
                  <a:lnTo>
                    <a:pt x="84810" y="167754"/>
                  </a:lnTo>
                  <a:lnTo>
                    <a:pt x="387096" y="26162"/>
                  </a:lnTo>
                  <a:close/>
                </a:path>
                <a:path w="471804" h="2108835">
                  <a:moveTo>
                    <a:pt x="471678" y="1081151"/>
                  </a:moveTo>
                  <a:lnTo>
                    <a:pt x="463118" y="1080401"/>
                  </a:lnTo>
                  <a:lnTo>
                    <a:pt x="451104" y="1054608"/>
                  </a:lnTo>
                  <a:lnTo>
                    <a:pt x="148755" y="1196047"/>
                  </a:lnTo>
                  <a:lnTo>
                    <a:pt x="136525" y="1169797"/>
                  </a:lnTo>
                  <a:lnTo>
                    <a:pt x="76200" y="1245997"/>
                  </a:lnTo>
                  <a:lnTo>
                    <a:pt x="173228" y="1248537"/>
                  </a:lnTo>
                  <a:lnTo>
                    <a:pt x="163868" y="1228471"/>
                  </a:lnTo>
                  <a:lnTo>
                    <a:pt x="161010" y="1222362"/>
                  </a:lnTo>
                  <a:lnTo>
                    <a:pt x="441655" y="1090904"/>
                  </a:lnTo>
                  <a:lnTo>
                    <a:pt x="361784" y="2020785"/>
                  </a:lnTo>
                  <a:lnTo>
                    <a:pt x="332994" y="2018284"/>
                  </a:lnTo>
                  <a:lnTo>
                    <a:pt x="368808" y="2108581"/>
                  </a:lnTo>
                  <a:lnTo>
                    <a:pt x="412165" y="2037715"/>
                  </a:lnTo>
                  <a:lnTo>
                    <a:pt x="419481" y="2025777"/>
                  </a:lnTo>
                  <a:lnTo>
                    <a:pt x="390613" y="2023287"/>
                  </a:lnTo>
                  <a:lnTo>
                    <a:pt x="471678" y="1081151"/>
                  </a:lnTo>
                  <a:close/>
                </a:path>
              </a:pathLst>
            </a:custGeom>
            <a:solidFill>
              <a:srgbClr val="66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447212" y="4191000"/>
            <a:ext cx="832057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spc="5" dirty="0">
                <a:solidFill>
                  <a:srgbClr val="F8F8F8"/>
                </a:solidFill>
                <a:latin typeface="Lucida Sans Unicode"/>
                <a:cs typeface="Lucida Sans Unicode"/>
              </a:rPr>
              <a:t>p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i</a:t>
            </a: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n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al  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Cord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80612" y="3810000"/>
            <a:ext cx="70085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B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rain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499343" y="3805555"/>
            <a:ext cx="218383" cy="374015"/>
          </a:xfrm>
          <a:custGeom>
            <a:avLst/>
            <a:gdLst/>
            <a:ahLst/>
            <a:cxnLst/>
            <a:rect l="l" t="t" r="r" b="b"/>
            <a:pathLst>
              <a:path w="163829" h="374014">
                <a:moveTo>
                  <a:pt x="109384" y="297943"/>
                </a:moveTo>
                <a:lnTo>
                  <a:pt x="82296" y="308229"/>
                </a:lnTo>
                <a:lnTo>
                  <a:pt x="153797" y="374015"/>
                </a:lnTo>
                <a:lnTo>
                  <a:pt x="160119" y="311531"/>
                </a:lnTo>
                <a:lnTo>
                  <a:pt x="114553" y="311531"/>
                </a:lnTo>
                <a:lnTo>
                  <a:pt x="109384" y="297943"/>
                </a:lnTo>
                <a:close/>
              </a:path>
              <a:path w="163829" h="374014">
                <a:moveTo>
                  <a:pt x="136448" y="287668"/>
                </a:moveTo>
                <a:lnTo>
                  <a:pt x="109384" y="297943"/>
                </a:lnTo>
                <a:lnTo>
                  <a:pt x="114553" y="311531"/>
                </a:lnTo>
                <a:lnTo>
                  <a:pt x="141604" y="301244"/>
                </a:lnTo>
                <a:lnTo>
                  <a:pt x="136448" y="287668"/>
                </a:lnTo>
                <a:close/>
              </a:path>
              <a:path w="163829" h="374014">
                <a:moveTo>
                  <a:pt x="163575" y="277368"/>
                </a:moveTo>
                <a:lnTo>
                  <a:pt x="136448" y="287668"/>
                </a:lnTo>
                <a:lnTo>
                  <a:pt x="141604" y="301244"/>
                </a:lnTo>
                <a:lnTo>
                  <a:pt x="114553" y="311531"/>
                </a:lnTo>
                <a:lnTo>
                  <a:pt x="160119" y="311531"/>
                </a:lnTo>
                <a:lnTo>
                  <a:pt x="163575" y="277368"/>
                </a:lnTo>
                <a:close/>
              </a:path>
              <a:path w="163829" h="374014">
                <a:moveTo>
                  <a:pt x="27177" y="0"/>
                </a:moveTo>
                <a:lnTo>
                  <a:pt x="0" y="10414"/>
                </a:lnTo>
                <a:lnTo>
                  <a:pt x="109384" y="297943"/>
                </a:lnTo>
                <a:lnTo>
                  <a:pt x="136448" y="287668"/>
                </a:lnTo>
                <a:lnTo>
                  <a:pt x="27177" y="0"/>
                </a:lnTo>
                <a:close/>
              </a:path>
            </a:pathLst>
          </a:custGeom>
          <a:solidFill>
            <a:srgbClr val="66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505276" y="3433953"/>
            <a:ext cx="106144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e</a:t>
            </a: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n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o</a:t>
            </a:r>
            <a:r>
              <a:rPr sz="1600" b="1" spc="-10" dirty="0">
                <a:solidFill>
                  <a:srgbClr val="F8F8F8"/>
                </a:solidFill>
                <a:latin typeface="Lucida Sans Unicode"/>
                <a:cs typeface="Lucida Sans Unicode"/>
              </a:rPr>
              <a:t>ry  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Neuron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1412" y="550164"/>
            <a:ext cx="9901664" cy="4892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63814" y="1736599"/>
            <a:ext cx="9999915" cy="45871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68605" marR="5080" indent="-256540">
              <a:lnSpc>
                <a:spcPct val="150000"/>
              </a:lnSpc>
              <a:spcBef>
                <a:spcPts val="725"/>
              </a:spcBef>
              <a:buClr>
                <a:srgbClr val="2CA1BE"/>
              </a:buClr>
              <a:buSzPct val="67307"/>
              <a:buFont typeface="Wingdings 3"/>
              <a:buChar char=""/>
              <a:tabLst>
                <a:tab pos="268605" algn="l"/>
                <a:tab pos="269240" algn="l"/>
                <a:tab pos="1438910" algn="l"/>
              </a:tabLst>
            </a:pPr>
            <a:r>
              <a:rPr spc="-5" smtClean="0">
                <a:latin typeface="+mj-lt"/>
                <a:cs typeface="Lucida Sans Unicode"/>
              </a:rPr>
              <a:t>INPUT</a:t>
            </a:r>
            <a:r>
              <a:rPr lang="en-US" spc="-5" dirty="0" smtClean="0">
                <a:latin typeface="+mj-lt"/>
                <a:cs typeface="Lucida Sans Unicode"/>
              </a:rPr>
              <a:t> </a:t>
            </a:r>
            <a:r>
              <a:rPr spc="-5" smtClean="0">
                <a:latin typeface="+mj-lt"/>
                <a:cs typeface="Lucida Sans Unicode"/>
              </a:rPr>
              <a:t>From </a:t>
            </a:r>
            <a:r>
              <a:rPr dirty="0">
                <a:latin typeface="+mj-lt"/>
                <a:cs typeface="Lucida Sans Unicode"/>
              </a:rPr>
              <a:t>sensory </a:t>
            </a:r>
            <a:r>
              <a:rPr spc="-5" dirty="0">
                <a:latin typeface="+mj-lt"/>
                <a:cs typeface="Lucida Sans Unicode"/>
              </a:rPr>
              <a:t>organs to the brain and  </a:t>
            </a:r>
            <a:r>
              <a:rPr dirty="0">
                <a:latin typeface="+mj-lt"/>
                <a:cs typeface="Lucida Sans Unicode"/>
              </a:rPr>
              <a:t>spinal</a:t>
            </a:r>
            <a:r>
              <a:rPr spc="-35" dirty="0">
                <a:latin typeface="+mj-lt"/>
                <a:cs typeface="Lucida Sans Unicode"/>
              </a:rPr>
              <a:t> </a:t>
            </a:r>
            <a:r>
              <a:rPr spc="-5" dirty="0">
                <a:latin typeface="+mj-lt"/>
                <a:cs typeface="Lucida Sans Unicode"/>
              </a:rPr>
              <a:t>cord.</a:t>
            </a:r>
            <a:endParaRPr>
              <a:latin typeface="+mj-lt"/>
              <a:cs typeface="Lucida Sans Unicod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396398" y="3304921"/>
            <a:ext cx="472317" cy="610870"/>
            <a:chOff x="7049134" y="3304921"/>
            <a:chExt cx="354330" cy="610870"/>
          </a:xfrm>
        </p:grpSpPr>
        <p:sp>
          <p:nvSpPr>
            <p:cNvPr id="12" name="object 12"/>
            <p:cNvSpPr/>
            <p:nvPr/>
          </p:nvSpPr>
          <p:spPr>
            <a:xfrm>
              <a:off x="7055484" y="3311271"/>
              <a:ext cx="341630" cy="598170"/>
            </a:xfrm>
            <a:custGeom>
              <a:avLst/>
              <a:gdLst/>
              <a:ahLst/>
              <a:cxnLst/>
              <a:rect l="l" t="t" r="r" b="b"/>
              <a:pathLst>
                <a:path w="341629" h="598170">
                  <a:moveTo>
                    <a:pt x="88265" y="0"/>
                  </a:moveTo>
                  <a:lnTo>
                    <a:pt x="0" y="105409"/>
                  </a:lnTo>
                  <a:lnTo>
                    <a:pt x="178689" y="255142"/>
                  </a:lnTo>
                  <a:lnTo>
                    <a:pt x="193784" y="280739"/>
                  </a:lnTo>
                  <a:lnTo>
                    <a:pt x="193913" y="316182"/>
                  </a:lnTo>
                  <a:lnTo>
                    <a:pt x="179921" y="356887"/>
                  </a:lnTo>
                  <a:lnTo>
                    <a:pt x="152654" y="398271"/>
                  </a:lnTo>
                  <a:lnTo>
                    <a:pt x="115824" y="442213"/>
                  </a:lnTo>
                  <a:lnTo>
                    <a:pt x="60706" y="395985"/>
                  </a:lnTo>
                  <a:lnTo>
                    <a:pt x="87503" y="597788"/>
                  </a:lnTo>
                  <a:lnTo>
                    <a:pt x="290830" y="588771"/>
                  </a:lnTo>
                  <a:lnTo>
                    <a:pt x="235712" y="542670"/>
                  </a:lnTo>
                  <a:lnTo>
                    <a:pt x="272542" y="498728"/>
                  </a:lnTo>
                  <a:lnTo>
                    <a:pt x="303139" y="454969"/>
                  </a:lnTo>
                  <a:lnTo>
                    <a:pt x="324746" y="408443"/>
                  </a:lnTo>
                  <a:lnTo>
                    <a:pt x="337389" y="360555"/>
                  </a:lnTo>
                  <a:lnTo>
                    <a:pt x="341090" y="312705"/>
                  </a:lnTo>
                  <a:lnTo>
                    <a:pt x="335873" y="266296"/>
                  </a:lnTo>
                  <a:lnTo>
                    <a:pt x="321762" y="222730"/>
                  </a:lnTo>
                  <a:lnTo>
                    <a:pt x="298781" y="183408"/>
                  </a:lnTo>
                  <a:lnTo>
                    <a:pt x="266954" y="149732"/>
                  </a:lnTo>
                  <a:lnTo>
                    <a:pt x="88265" y="0"/>
                  </a:lnTo>
                  <a:close/>
                </a:path>
              </a:pathLst>
            </a:custGeom>
            <a:solidFill>
              <a:srgbClr val="FF81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55484" y="3311271"/>
              <a:ext cx="341630" cy="598170"/>
            </a:xfrm>
            <a:custGeom>
              <a:avLst/>
              <a:gdLst/>
              <a:ahLst/>
              <a:cxnLst/>
              <a:rect l="l" t="t" r="r" b="b"/>
              <a:pathLst>
                <a:path w="341629" h="598170">
                  <a:moveTo>
                    <a:pt x="87503" y="597788"/>
                  </a:moveTo>
                  <a:lnTo>
                    <a:pt x="290830" y="588771"/>
                  </a:lnTo>
                  <a:lnTo>
                    <a:pt x="235712" y="542670"/>
                  </a:lnTo>
                  <a:lnTo>
                    <a:pt x="272542" y="498728"/>
                  </a:lnTo>
                  <a:lnTo>
                    <a:pt x="303139" y="454969"/>
                  </a:lnTo>
                  <a:lnTo>
                    <a:pt x="324746" y="408443"/>
                  </a:lnTo>
                  <a:lnTo>
                    <a:pt x="337389" y="360555"/>
                  </a:lnTo>
                  <a:lnTo>
                    <a:pt x="341090" y="312705"/>
                  </a:lnTo>
                  <a:lnTo>
                    <a:pt x="335873" y="266296"/>
                  </a:lnTo>
                  <a:lnTo>
                    <a:pt x="321762" y="222730"/>
                  </a:lnTo>
                  <a:lnTo>
                    <a:pt x="298781" y="183408"/>
                  </a:lnTo>
                  <a:lnTo>
                    <a:pt x="266954" y="149732"/>
                  </a:lnTo>
                  <a:lnTo>
                    <a:pt x="88265" y="0"/>
                  </a:lnTo>
                  <a:lnTo>
                    <a:pt x="0" y="105409"/>
                  </a:lnTo>
                  <a:lnTo>
                    <a:pt x="178689" y="255142"/>
                  </a:lnTo>
                  <a:lnTo>
                    <a:pt x="193784" y="280739"/>
                  </a:lnTo>
                  <a:lnTo>
                    <a:pt x="193913" y="316182"/>
                  </a:lnTo>
                  <a:lnTo>
                    <a:pt x="179921" y="356887"/>
                  </a:lnTo>
                  <a:lnTo>
                    <a:pt x="152654" y="398271"/>
                  </a:lnTo>
                  <a:lnTo>
                    <a:pt x="115824" y="442213"/>
                  </a:lnTo>
                  <a:lnTo>
                    <a:pt x="60706" y="395985"/>
                  </a:lnTo>
                  <a:lnTo>
                    <a:pt x="87503" y="5977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2997810"/>
            <a:ext cx="10730398" cy="3860800"/>
            <a:chOff x="0" y="2997810"/>
            <a:chExt cx="8049895" cy="3860800"/>
          </a:xfrm>
        </p:grpSpPr>
        <p:sp>
          <p:nvSpPr>
            <p:cNvPr id="3" name="object 3"/>
            <p:cNvSpPr/>
            <p:nvPr/>
          </p:nvSpPr>
          <p:spPr>
            <a:xfrm>
              <a:off x="827531" y="2997810"/>
              <a:ext cx="7221754" cy="320029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45046" y="3301618"/>
              <a:ext cx="737235" cy="2109470"/>
            </a:xfrm>
            <a:custGeom>
              <a:avLst/>
              <a:gdLst/>
              <a:ahLst/>
              <a:cxnLst/>
              <a:rect l="l" t="t" r="r" b="b"/>
              <a:pathLst>
                <a:path w="737234" h="2109470">
                  <a:moveTo>
                    <a:pt x="606044" y="27686"/>
                  </a:moveTo>
                  <a:lnTo>
                    <a:pt x="597916" y="0"/>
                  </a:lnTo>
                  <a:lnTo>
                    <a:pt x="79197" y="153619"/>
                  </a:lnTo>
                  <a:lnTo>
                    <a:pt x="70993" y="125857"/>
                  </a:lnTo>
                  <a:lnTo>
                    <a:pt x="0" y="192151"/>
                  </a:lnTo>
                  <a:lnTo>
                    <a:pt x="95631" y="209169"/>
                  </a:lnTo>
                  <a:lnTo>
                    <a:pt x="88595" y="185420"/>
                  </a:lnTo>
                  <a:lnTo>
                    <a:pt x="87388" y="181317"/>
                  </a:lnTo>
                  <a:lnTo>
                    <a:pt x="606044" y="27686"/>
                  </a:lnTo>
                  <a:close/>
                </a:path>
                <a:path w="737234" h="2109470">
                  <a:moveTo>
                    <a:pt x="736727" y="1082548"/>
                  </a:moveTo>
                  <a:lnTo>
                    <a:pt x="726097" y="1081138"/>
                  </a:lnTo>
                  <a:lnTo>
                    <a:pt x="718312" y="1054608"/>
                  </a:lnTo>
                  <a:lnTo>
                    <a:pt x="199682" y="1206868"/>
                  </a:lnTo>
                  <a:lnTo>
                    <a:pt x="191516" y="1179068"/>
                  </a:lnTo>
                  <a:lnTo>
                    <a:pt x="120396" y="1245235"/>
                  </a:lnTo>
                  <a:lnTo>
                    <a:pt x="216027" y="1262380"/>
                  </a:lnTo>
                  <a:lnTo>
                    <a:pt x="209067" y="1238758"/>
                  </a:lnTo>
                  <a:lnTo>
                    <a:pt x="207860" y="1234668"/>
                  </a:lnTo>
                  <a:lnTo>
                    <a:pt x="706742" y="1088085"/>
                  </a:lnTo>
                  <a:lnTo>
                    <a:pt x="579551" y="2021293"/>
                  </a:lnTo>
                  <a:lnTo>
                    <a:pt x="550926" y="2017395"/>
                  </a:lnTo>
                  <a:lnTo>
                    <a:pt x="582168" y="2109343"/>
                  </a:lnTo>
                  <a:lnTo>
                    <a:pt x="629704" y="2039620"/>
                  </a:lnTo>
                  <a:lnTo>
                    <a:pt x="636905" y="2029079"/>
                  </a:lnTo>
                  <a:lnTo>
                    <a:pt x="608253" y="2025192"/>
                  </a:lnTo>
                  <a:lnTo>
                    <a:pt x="736727" y="1082548"/>
                  </a:lnTo>
                  <a:close/>
                </a:path>
              </a:pathLst>
            </a:custGeom>
            <a:solidFill>
              <a:srgbClr val="66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193242" y="4068267"/>
            <a:ext cx="832903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Spinal</a:t>
            </a:r>
            <a:endParaRPr sz="1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Cord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32758" y="3154172"/>
            <a:ext cx="70085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B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r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ain</a:t>
            </a:r>
            <a:endParaRPr sz="160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731635" y="3600578"/>
            <a:ext cx="801585" cy="2102485"/>
            <a:chOff x="3549650" y="3600577"/>
            <a:chExt cx="601345" cy="2102485"/>
          </a:xfrm>
        </p:grpSpPr>
        <p:sp>
          <p:nvSpPr>
            <p:cNvPr id="8" name="object 8"/>
            <p:cNvSpPr/>
            <p:nvPr/>
          </p:nvSpPr>
          <p:spPr>
            <a:xfrm>
              <a:off x="3549650" y="3600576"/>
              <a:ext cx="601345" cy="2102485"/>
            </a:xfrm>
            <a:custGeom>
              <a:avLst/>
              <a:gdLst/>
              <a:ahLst/>
              <a:cxnLst/>
              <a:rect l="l" t="t" r="r" b="b"/>
              <a:pathLst>
                <a:path w="601345" h="2102485">
                  <a:moveTo>
                    <a:pt x="508000" y="374777"/>
                  </a:moveTo>
                  <a:lnTo>
                    <a:pt x="503694" y="320167"/>
                  </a:lnTo>
                  <a:lnTo>
                    <a:pt x="500380" y="278003"/>
                  </a:lnTo>
                  <a:lnTo>
                    <a:pt x="475615" y="292874"/>
                  </a:lnTo>
                  <a:lnTo>
                    <a:pt x="299466" y="0"/>
                  </a:lnTo>
                  <a:lnTo>
                    <a:pt x="274574" y="14986"/>
                  </a:lnTo>
                  <a:lnTo>
                    <a:pt x="450773" y="307809"/>
                  </a:lnTo>
                  <a:lnTo>
                    <a:pt x="425958" y="322707"/>
                  </a:lnTo>
                  <a:lnTo>
                    <a:pt x="508000" y="374777"/>
                  </a:lnTo>
                  <a:close/>
                </a:path>
                <a:path w="601345" h="2102485">
                  <a:moveTo>
                    <a:pt x="600964" y="1781429"/>
                  </a:moveTo>
                  <a:lnTo>
                    <a:pt x="503809" y="1782826"/>
                  </a:lnTo>
                  <a:lnTo>
                    <a:pt x="517131" y="1808530"/>
                  </a:lnTo>
                  <a:lnTo>
                    <a:pt x="0" y="2076424"/>
                  </a:lnTo>
                  <a:lnTo>
                    <a:pt x="13208" y="2102129"/>
                  </a:lnTo>
                  <a:lnTo>
                    <a:pt x="530453" y="1834184"/>
                  </a:lnTo>
                  <a:lnTo>
                    <a:pt x="543814" y="1859915"/>
                  </a:lnTo>
                  <a:lnTo>
                    <a:pt x="586066" y="1801876"/>
                  </a:lnTo>
                  <a:lnTo>
                    <a:pt x="600964" y="1781429"/>
                  </a:lnTo>
                  <a:close/>
                </a:path>
              </a:pathLst>
            </a:custGeom>
            <a:solidFill>
              <a:srgbClr val="66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37939" y="4880610"/>
              <a:ext cx="304165" cy="614680"/>
            </a:xfrm>
            <a:custGeom>
              <a:avLst/>
              <a:gdLst/>
              <a:ahLst/>
              <a:cxnLst/>
              <a:rect l="l" t="t" r="r" b="b"/>
              <a:pathLst>
                <a:path w="304164" h="614679">
                  <a:moveTo>
                    <a:pt x="99187" y="0"/>
                  </a:moveTo>
                  <a:lnTo>
                    <a:pt x="145669" y="54863"/>
                  </a:lnTo>
                  <a:lnTo>
                    <a:pt x="101854" y="91947"/>
                  </a:lnTo>
                  <a:lnTo>
                    <a:pt x="64296" y="129876"/>
                  </a:lnTo>
                  <a:lnTo>
                    <a:pt x="35113" y="172059"/>
                  </a:lnTo>
                  <a:lnTo>
                    <a:pt x="14524" y="217108"/>
                  </a:lnTo>
                  <a:lnTo>
                    <a:pt x="2746" y="263636"/>
                  </a:lnTo>
                  <a:lnTo>
                    <a:pt x="0" y="310252"/>
                  </a:lnTo>
                  <a:lnTo>
                    <a:pt x="6503" y="355570"/>
                  </a:lnTo>
                  <a:lnTo>
                    <a:pt x="22474" y="398199"/>
                  </a:lnTo>
                  <a:lnTo>
                    <a:pt x="48133" y="436752"/>
                  </a:lnTo>
                  <a:lnTo>
                    <a:pt x="198882" y="614679"/>
                  </a:lnTo>
                  <a:lnTo>
                    <a:pt x="303784" y="525779"/>
                  </a:lnTo>
                  <a:lnTo>
                    <a:pt x="153035" y="347852"/>
                  </a:lnTo>
                  <a:lnTo>
                    <a:pt x="142527" y="320109"/>
                  </a:lnTo>
                  <a:lnTo>
                    <a:pt x="148415" y="285162"/>
                  </a:lnTo>
                  <a:lnTo>
                    <a:pt x="169090" y="247429"/>
                  </a:lnTo>
                  <a:lnTo>
                    <a:pt x="202946" y="211327"/>
                  </a:lnTo>
                  <a:lnTo>
                    <a:pt x="246761" y="174244"/>
                  </a:lnTo>
                  <a:lnTo>
                    <a:pt x="293243" y="229107"/>
                  </a:lnTo>
                  <a:lnTo>
                    <a:pt x="301117" y="25653"/>
                  </a:lnTo>
                  <a:lnTo>
                    <a:pt x="99187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37939" y="4880610"/>
              <a:ext cx="304165" cy="614680"/>
            </a:xfrm>
            <a:custGeom>
              <a:avLst/>
              <a:gdLst/>
              <a:ahLst/>
              <a:cxnLst/>
              <a:rect l="l" t="t" r="r" b="b"/>
              <a:pathLst>
                <a:path w="304164" h="614679">
                  <a:moveTo>
                    <a:pt x="301117" y="25653"/>
                  </a:moveTo>
                  <a:lnTo>
                    <a:pt x="99187" y="0"/>
                  </a:lnTo>
                  <a:lnTo>
                    <a:pt x="145669" y="54863"/>
                  </a:lnTo>
                  <a:lnTo>
                    <a:pt x="101854" y="91947"/>
                  </a:lnTo>
                  <a:lnTo>
                    <a:pt x="64296" y="129876"/>
                  </a:lnTo>
                  <a:lnTo>
                    <a:pt x="35113" y="172059"/>
                  </a:lnTo>
                  <a:lnTo>
                    <a:pt x="14524" y="217108"/>
                  </a:lnTo>
                  <a:lnTo>
                    <a:pt x="2746" y="263636"/>
                  </a:lnTo>
                  <a:lnTo>
                    <a:pt x="0" y="310252"/>
                  </a:lnTo>
                  <a:lnTo>
                    <a:pt x="6503" y="355570"/>
                  </a:lnTo>
                  <a:lnTo>
                    <a:pt x="22474" y="398199"/>
                  </a:lnTo>
                  <a:lnTo>
                    <a:pt x="48133" y="436752"/>
                  </a:lnTo>
                  <a:lnTo>
                    <a:pt x="198882" y="614679"/>
                  </a:lnTo>
                  <a:lnTo>
                    <a:pt x="303784" y="525779"/>
                  </a:lnTo>
                  <a:lnTo>
                    <a:pt x="153035" y="347852"/>
                  </a:lnTo>
                  <a:lnTo>
                    <a:pt x="142527" y="320109"/>
                  </a:lnTo>
                  <a:lnTo>
                    <a:pt x="148415" y="285162"/>
                  </a:lnTo>
                  <a:lnTo>
                    <a:pt x="169090" y="247429"/>
                  </a:lnTo>
                  <a:lnTo>
                    <a:pt x="202946" y="211327"/>
                  </a:lnTo>
                  <a:lnTo>
                    <a:pt x="246761" y="174244"/>
                  </a:lnTo>
                  <a:lnTo>
                    <a:pt x="293243" y="229107"/>
                  </a:lnTo>
                  <a:lnTo>
                    <a:pt x="301117" y="25653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454515" y="3230372"/>
            <a:ext cx="106144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e</a:t>
            </a: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n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o</a:t>
            </a:r>
            <a:r>
              <a:rPr sz="1600" b="1" spc="-10" dirty="0">
                <a:solidFill>
                  <a:srgbClr val="F8F8F8"/>
                </a:solidFill>
                <a:latin typeface="Lucida Sans Unicode"/>
                <a:cs typeface="Lucida Sans Unicode"/>
              </a:rPr>
              <a:t>ry  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Neuron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15001" y="5621527"/>
            <a:ext cx="1005578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Motor</a:t>
            </a:r>
            <a:endParaRPr sz="1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Neuron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65211" y="544069"/>
            <a:ext cx="9604071" cy="4706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60667" y="1812162"/>
            <a:ext cx="9655412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95"/>
              </a:spcBef>
              <a:buClr>
                <a:srgbClr val="2CA1BE"/>
              </a:buClr>
              <a:buSzPct val="67857"/>
              <a:buFont typeface="Wingdings 3"/>
              <a:buChar char=""/>
              <a:tabLst>
                <a:tab pos="268605" algn="l"/>
                <a:tab pos="269240" algn="l"/>
                <a:tab pos="1901189" algn="l"/>
              </a:tabLst>
            </a:pPr>
            <a:r>
              <a:rPr spc="-5" smtClean="0">
                <a:latin typeface="+mj-lt"/>
                <a:cs typeface="Lucida Sans Unicode"/>
              </a:rPr>
              <a:t>OUTPUT</a:t>
            </a:r>
            <a:r>
              <a:rPr lang="en-US" spc="-5" dirty="0" smtClean="0">
                <a:latin typeface="+mj-lt"/>
                <a:cs typeface="Lucida Sans Unicode"/>
              </a:rPr>
              <a:t>: </a:t>
            </a:r>
            <a:r>
              <a:rPr spc="-10" smtClean="0">
                <a:latin typeface="+mj-lt"/>
                <a:cs typeface="Lucida Sans Unicode"/>
              </a:rPr>
              <a:t>From </a:t>
            </a:r>
            <a:r>
              <a:rPr spc="-10" dirty="0">
                <a:latin typeface="+mj-lt"/>
                <a:cs typeface="Lucida Sans Unicode"/>
              </a:rPr>
              <a:t>the brain and </a:t>
            </a:r>
            <a:r>
              <a:rPr spc="-5" dirty="0">
                <a:latin typeface="+mj-lt"/>
                <a:cs typeface="Lucida Sans Unicode"/>
              </a:rPr>
              <a:t>spinal </a:t>
            </a:r>
            <a:r>
              <a:rPr spc="-10" dirty="0">
                <a:latin typeface="+mj-lt"/>
                <a:cs typeface="Lucida Sans Unicode"/>
              </a:rPr>
              <a:t>cord  </a:t>
            </a:r>
            <a:r>
              <a:rPr spc="-5" dirty="0">
                <a:latin typeface="+mj-lt"/>
                <a:cs typeface="Lucida Sans Unicode"/>
              </a:rPr>
              <a:t>To </a:t>
            </a:r>
            <a:r>
              <a:rPr spc="-10" dirty="0">
                <a:latin typeface="+mj-lt"/>
                <a:cs typeface="Lucida Sans Unicode"/>
              </a:rPr>
              <a:t>the </a:t>
            </a:r>
            <a:r>
              <a:rPr spc="-5" dirty="0">
                <a:latin typeface="+mj-lt"/>
                <a:cs typeface="Lucida Sans Unicode"/>
              </a:rPr>
              <a:t>muscles </a:t>
            </a:r>
            <a:r>
              <a:rPr spc="-10" dirty="0">
                <a:latin typeface="+mj-lt"/>
                <a:cs typeface="Lucida Sans Unicode"/>
              </a:rPr>
              <a:t>and</a:t>
            </a:r>
            <a:r>
              <a:rPr spc="35" dirty="0">
                <a:latin typeface="+mj-lt"/>
                <a:cs typeface="Lucida Sans Unicode"/>
              </a:rPr>
              <a:t> </a:t>
            </a:r>
            <a:r>
              <a:rPr spc="-5" dirty="0">
                <a:latin typeface="+mj-lt"/>
                <a:cs typeface="Lucida Sans Unicode"/>
              </a:rPr>
              <a:t>glands.</a:t>
            </a:r>
            <a:endParaRPr>
              <a:latin typeface="+mj-lt"/>
              <a:cs typeface="Lucida Sans Unicode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285819"/>
            <a:ext cx="10945394" cy="3572510"/>
            <a:chOff x="0" y="3285819"/>
            <a:chExt cx="8211184" cy="3572510"/>
          </a:xfrm>
        </p:grpSpPr>
        <p:sp>
          <p:nvSpPr>
            <p:cNvPr id="3" name="object 3"/>
            <p:cNvSpPr/>
            <p:nvPr/>
          </p:nvSpPr>
          <p:spPr>
            <a:xfrm>
              <a:off x="611123" y="3285819"/>
              <a:ext cx="7599571" cy="331157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945630" y="3600322"/>
              <a:ext cx="773430" cy="2182495"/>
            </a:xfrm>
            <a:custGeom>
              <a:avLst/>
              <a:gdLst/>
              <a:ahLst/>
              <a:cxnLst/>
              <a:rect l="l" t="t" r="r" b="b"/>
              <a:pathLst>
                <a:path w="773429" h="2182495">
                  <a:moveTo>
                    <a:pt x="636524" y="27686"/>
                  </a:moveTo>
                  <a:lnTo>
                    <a:pt x="628396" y="0"/>
                  </a:lnTo>
                  <a:lnTo>
                    <a:pt x="79324" y="160032"/>
                  </a:lnTo>
                  <a:lnTo>
                    <a:pt x="71247" y="132207"/>
                  </a:lnTo>
                  <a:lnTo>
                    <a:pt x="0" y="198247"/>
                  </a:lnTo>
                  <a:lnTo>
                    <a:pt x="95504" y="215646"/>
                  </a:lnTo>
                  <a:lnTo>
                    <a:pt x="88595" y="191897"/>
                  </a:lnTo>
                  <a:lnTo>
                    <a:pt x="87414" y="187858"/>
                  </a:lnTo>
                  <a:lnTo>
                    <a:pt x="636524" y="27686"/>
                  </a:lnTo>
                  <a:close/>
                </a:path>
                <a:path w="773429" h="2182495">
                  <a:moveTo>
                    <a:pt x="773303" y="1120775"/>
                  </a:moveTo>
                  <a:lnTo>
                    <a:pt x="761974" y="1119174"/>
                  </a:lnTo>
                  <a:lnTo>
                    <a:pt x="763016" y="1118870"/>
                  </a:lnTo>
                  <a:lnTo>
                    <a:pt x="754888" y="1091184"/>
                  </a:lnTo>
                  <a:lnTo>
                    <a:pt x="205816" y="1251216"/>
                  </a:lnTo>
                  <a:lnTo>
                    <a:pt x="197739" y="1223391"/>
                  </a:lnTo>
                  <a:lnTo>
                    <a:pt x="126492" y="1289431"/>
                  </a:lnTo>
                  <a:lnTo>
                    <a:pt x="221996" y="1306830"/>
                  </a:lnTo>
                  <a:lnTo>
                    <a:pt x="215087" y="1283081"/>
                  </a:lnTo>
                  <a:lnTo>
                    <a:pt x="213906" y="1279042"/>
                  </a:lnTo>
                  <a:lnTo>
                    <a:pt x="743508" y="1124559"/>
                  </a:lnTo>
                  <a:lnTo>
                    <a:pt x="608787" y="2094471"/>
                  </a:lnTo>
                  <a:lnTo>
                    <a:pt x="580009" y="2090470"/>
                  </a:lnTo>
                  <a:lnTo>
                    <a:pt x="611124" y="2182495"/>
                  </a:lnTo>
                  <a:lnTo>
                    <a:pt x="659003" y="2112784"/>
                  </a:lnTo>
                  <a:lnTo>
                    <a:pt x="666115" y="2102434"/>
                  </a:lnTo>
                  <a:lnTo>
                    <a:pt x="637374" y="2098446"/>
                  </a:lnTo>
                  <a:lnTo>
                    <a:pt x="773303" y="1120775"/>
                  </a:lnTo>
                  <a:close/>
                </a:path>
              </a:pathLst>
            </a:custGeom>
            <a:solidFill>
              <a:srgbClr val="66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376075" y="4394072"/>
            <a:ext cx="832057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spc="5" dirty="0">
                <a:solidFill>
                  <a:srgbClr val="F8F8F8"/>
                </a:solidFill>
                <a:latin typeface="Lucida Sans Unicode"/>
                <a:cs typeface="Lucida Sans Unicode"/>
              </a:rPr>
              <a:t>p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i</a:t>
            </a: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n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al  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Cord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07464" y="3447669"/>
            <a:ext cx="70085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B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r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ain</a:t>
            </a:r>
            <a:endParaRPr sz="1600">
              <a:latin typeface="Lucida Sans Unicode"/>
              <a:cs typeface="Lucida Sans Unicode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634122" y="3685922"/>
            <a:ext cx="4565731" cy="2399665"/>
            <a:chOff x="3476497" y="3685921"/>
            <a:chExt cx="3425190" cy="2399665"/>
          </a:xfrm>
        </p:grpSpPr>
        <p:sp>
          <p:nvSpPr>
            <p:cNvPr id="8" name="object 8"/>
            <p:cNvSpPr/>
            <p:nvPr/>
          </p:nvSpPr>
          <p:spPr>
            <a:xfrm>
              <a:off x="3476498" y="3908425"/>
              <a:ext cx="631825" cy="2177415"/>
            </a:xfrm>
            <a:custGeom>
              <a:avLst/>
              <a:gdLst/>
              <a:ahLst/>
              <a:cxnLst/>
              <a:rect l="l" t="t" r="r" b="b"/>
              <a:pathLst>
                <a:path w="631825" h="2177415">
                  <a:moveTo>
                    <a:pt x="533908" y="390017"/>
                  </a:moveTo>
                  <a:lnTo>
                    <a:pt x="529463" y="335534"/>
                  </a:lnTo>
                  <a:lnTo>
                    <a:pt x="526034" y="293243"/>
                  </a:lnTo>
                  <a:lnTo>
                    <a:pt x="501294" y="308216"/>
                  </a:lnTo>
                  <a:lnTo>
                    <a:pt x="314706" y="0"/>
                  </a:lnTo>
                  <a:lnTo>
                    <a:pt x="289814" y="14986"/>
                  </a:lnTo>
                  <a:lnTo>
                    <a:pt x="476516" y="323202"/>
                  </a:lnTo>
                  <a:lnTo>
                    <a:pt x="451739" y="338201"/>
                  </a:lnTo>
                  <a:lnTo>
                    <a:pt x="533908" y="390017"/>
                  </a:lnTo>
                  <a:close/>
                </a:path>
                <a:path w="631825" h="2177415">
                  <a:moveTo>
                    <a:pt x="631444" y="1845437"/>
                  </a:moveTo>
                  <a:lnTo>
                    <a:pt x="534289" y="1846199"/>
                  </a:lnTo>
                  <a:lnTo>
                    <a:pt x="547446" y="1871980"/>
                  </a:lnTo>
                  <a:lnTo>
                    <a:pt x="0" y="2151049"/>
                  </a:lnTo>
                  <a:lnTo>
                    <a:pt x="13208" y="2176856"/>
                  </a:lnTo>
                  <a:lnTo>
                    <a:pt x="560616" y="1897799"/>
                  </a:lnTo>
                  <a:lnTo>
                    <a:pt x="573786" y="1923580"/>
                  </a:lnTo>
                  <a:lnTo>
                    <a:pt x="616699" y="1865414"/>
                  </a:lnTo>
                  <a:lnTo>
                    <a:pt x="631444" y="1845437"/>
                  </a:lnTo>
                  <a:close/>
                </a:path>
              </a:pathLst>
            </a:custGeom>
            <a:solidFill>
              <a:srgbClr val="66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68301" y="4499610"/>
              <a:ext cx="304165" cy="614680"/>
            </a:xfrm>
            <a:custGeom>
              <a:avLst/>
              <a:gdLst/>
              <a:ahLst/>
              <a:cxnLst/>
              <a:rect l="l" t="t" r="r" b="b"/>
              <a:pathLst>
                <a:path w="304164" h="614679">
                  <a:moveTo>
                    <a:pt x="99124" y="0"/>
                  </a:moveTo>
                  <a:lnTo>
                    <a:pt x="145606" y="54863"/>
                  </a:lnTo>
                  <a:lnTo>
                    <a:pt x="101918" y="91947"/>
                  </a:lnTo>
                  <a:lnTo>
                    <a:pt x="64324" y="129876"/>
                  </a:lnTo>
                  <a:lnTo>
                    <a:pt x="35122" y="172059"/>
                  </a:lnTo>
                  <a:lnTo>
                    <a:pt x="14526" y="217108"/>
                  </a:lnTo>
                  <a:lnTo>
                    <a:pt x="2747" y="263636"/>
                  </a:lnTo>
                  <a:lnTo>
                    <a:pt x="0" y="310252"/>
                  </a:lnTo>
                  <a:lnTo>
                    <a:pt x="6496" y="355570"/>
                  </a:lnTo>
                  <a:lnTo>
                    <a:pt x="22448" y="398199"/>
                  </a:lnTo>
                  <a:lnTo>
                    <a:pt x="48070" y="436752"/>
                  </a:lnTo>
                  <a:lnTo>
                    <a:pt x="198819" y="614679"/>
                  </a:lnTo>
                  <a:lnTo>
                    <a:pt x="303721" y="525779"/>
                  </a:lnTo>
                  <a:lnTo>
                    <a:pt x="153099" y="347852"/>
                  </a:lnTo>
                  <a:lnTo>
                    <a:pt x="142521" y="320109"/>
                  </a:lnTo>
                  <a:lnTo>
                    <a:pt x="148384" y="285162"/>
                  </a:lnTo>
                  <a:lnTo>
                    <a:pt x="169083" y="247429"/>
                  </a:lnTo>
                  <a:lnTo>
                    <a:pt x="203010" y="211327"/>
                  </a:lnTo>
                  <a:lnTo>
                    <a:pt x="246698" y="174244"/>
                  </a:lnTo>
                  <a:lnTo>
                    <a:pt x="293180" y="229107"/>
                  </a:lnTo>
                  <a:lnTo>
                    <a:pt x="301054" y="25653"/>
                  </a:lnTo>
                  <a:lnTo>
                    <a:pt x="99124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68301" y="4499610"/>
              <a:ext cx="304165" cy="614680"/>
            </a:xfrm>
            <a:custGeom>
              <a:avLst/>
              <a:gdLst/>
              <a:ahLst/>
              <a:cxnLst/>
              <a:rect l="l" t="t" r="r" b="b"/>
              <a:pathLst>
                <a:path w="304164" h="614679">
                  <a:moveTo>
                    <a:pt x="301054" y="25653"/>
                  </a:moveTo>
                  <a:lnTo>
                    <a:pt x="99124" y="0"/>
                  </a:lnTo>
                  <a:lnTo>
                    <a:pt x="145606" y="54863"/>
                  </a:lnTo>
                  <a:lnTo>
                    <a:pt x="101918" y="91947"/>
                  </a:lnTo>
                  <a:lnTo>
                    <a:pt x="64324" y="129876"/>
                  </a:lnTo>
                  <a:lnTo>
                    <a:pt x="35122" y="172059"/>
                  </a:lnTo>
                  <a:lnTo>
                    <a:pt x="14526" y="217108"/>
                  </a:lnTo>
                  <a:lnTo>
                    <a:pt x="2747" y="263636"/>
                  </a:lnTo>
                  <a:lnTo>
                    <a:pt x="0" y="310252"/>
                  </a:lnTo>
                  <a:lnTo>
                    <a:pt x="6496" y="355570"/>
                  </a:lnTo>
                  <a:lnTo>
                    <a:pt x="22448" y="398199"/>
                  </a:lnTo>
                  <a:lnTo>
                    <a:pt x="48070" y="436752"/>
                  </a:lnTo>
                  <a:lnTo>
                    <a:pt x="198819" y="614679"/>
                  </a:lnTo>
                  <a:lnTo>
                    <a:pt x="303721" y="525779"/>
                  </a:lnTo>
                  <a:lnTo>
                    <a:pt x="153099" y="347852"/>
                  </a:lnTo>
                  <a:lnTo>
                    <a:pt x="142521" y="320109"/>
                  </a:lnTo>
                  <a:lnTo>
                    <a:pt x="148384" y="285162"/>
                  </a:lnTo>
                  <a:lnTo>
                    <a:pt x="169083" y="247429"/>
                  </a:lnTo>
                  <a:lnTo>
                    <a:pt x="203010" y="211327"/>
                  </a:lnTo>
                  <a:lnTo>
                    <a:pt x="246698" y="174244"/>
                  </a:lnTo>
                  <a:lnTo>
                    <a:pt x="293180" y="229107"/>
                  </a:lnTo>
                  <a:lnTo>
                    <a:pt x="301054" y="2565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53834" y="3692271"/>
              <a:ext cx="341630" cy="598170"/>
            </a:xfrm>
            <a:custGeom>
              <a:avLst/>
              <a:gdLst/>
              <a:ahLst/>
              <a:cxnLst/>
              <a:rect l="l" t="t" r="r" b="b"/>
              <a:pathLst>
                <a:path w="341629" h="598170">
                  <a:moveTo>
                    <a:pt x="88265" y="0"/>
                  </a:moveTo>
                  <a:lnTo>
                    <a:pt x="0" y="105409"/>
                  </a:lnTo>
                  <a:lnTo>
                    <a:pt x="178689" y="255142"/>
                  </a:lnTo>
                  <a:lnTo>
                    <a:pt x="193784" y="280739"/>
                  </a:lnTo>
                  <a:lnTo>
                    <a:pt x="193913" y="316182"/>
                  </a:lnTo>
                  <a:lnTo>
                    <a:pt x="179921" y="356887"/>
                  </a:lnTo>
                  <a:lnTo>
                    <a:pt x="152654" y="398271"/>
                  </a:lnTo>
                  <a:lnTo>
                    <a:pt x="115824" y="442213"/>
                  </a:lnTo>
                  <a:lnTo>
                    <a:pt x="60706" y="395985"/>
                  </a:lnTo>
                  <a:lnTo>
                    <a:pt x="87503" y="597788"/>
                  </a:lnTo>
                  <a:lnTo>
                    <a:pt x="290830" y="588771"/>
                  </a:lnTo>
                  <a:lnTo>
                    <a:pt x="235712" y="542670"/>
                  </a:lnTo>
                  <a:lnTo>
                    <a:pt x="272542" y="498728"/>
                  </a:lnTo>
                  <a:lnTo>
                    <a:pt x="303144" y="454969"/>
                  </a:lnTo>
                  <a:lnTo>
                    <a:pt x="324764" y="408443"/>
                  </a:lnTo>
                  <a:lnTo>
                    <a:pt x="337422" y="360555"/>
                  </a:lnTo>
                  <a:lnTo>
                    <a:pt x="341137" y="312705"/>
                  </a:lnTo>
                  <a:lnTo>
                    <a:pt x="335929" y="266296"/>
                  </a:lnTo>
                  <a:lnTo>
                    <a:pt x="321816" y="222730"/>
                  </a:lnTo>
                  <a:lnTo>
                    <a:pt x="298817" y="183408"/>
                  </a:lnTo>
                  <a:lnTo>
                    <a:pt x="266954" y="149732"/>
                  </a:lnTo>
                  <a:lnTo>
                    <a:pt x="88265" y="0"/>
                  </a:lnTo>
                  <a:close/>
                </a:path>
              </a:pathLst>
            </a:custGeom>
            <a:solidFill>
              <a:srgbClr val="FF81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53834" y="3692271"/>
              <a:ext cx="341630" cy="598170"/>
            </a:xfrm>
            <a:custGeom>
              <a:avLst/>
              <a:gdLst/>
              <a:ahLst/>
              <a:cxnLst/>
              <a:rect l="l" t="t" r="r" b="b"/>
              <a:pathLst>
                <a:path w="341629" h="598170">
                  <a:moveTo>
                    <a:pt x="87503" y="597788"/>
                  </a:moveTo>
                  <a:lnTo>
                    <a:pt x="290830" y="588771"/>
                  </a:lnTo>
                  <a:lnTo>
                    <a:pt x="235712" y="542670"/>
                  </a:lnTo>
                  <a:lnTo>
                    <a:pt x="272542" y="498728"/>
                  </a:lnTo>
                  <a:lnTo>
                    <a:pt x="303144" y="454969"/>
                  </a:lnTo>
                  <a:lnTo>
                    <a:pt x="324764" y="408443"/>
                  </a:lnTo>
                  <a:lnTo>
                    <a:pt x="337422" y="360555"/>
                  </a:lnTo>
                  <a:lnTo>
                    <a:pt x="341137" y="312705"/>
                  </a:lnTo>
                  <a:lnTo>
                    <a:pt x="335929" y="266296"/>
                  </a:lnTo>
                  <a:lnTo>
                    <a:pt x="321816" y="222730"/>
                  </a:lnTo>
                  <a:lnTo>
                    <a:pt x="298817" y="183408"/>
                  </a:lnTo>
                  <a:lnTo>
                    <a:pt x="266954" y="149732"/>
                  </a:lnTo>
                  <a:lnTo>
                    <a:pt x="88265" y="0"/>
                  </a:lnTo>
                  <a:lnTo>
                    <a:pt x="0" y="105409"/>
                  </a:lnTo>
                  <a:lnTo>
                    <a:pt x="178689" y="255142"/>
                  </a:lnTo>
                  <a:lnTo>
                    <a:pt x="193784" y="280739"/>
                  </a:lnTo>
                  <a:lnTo>
                    <a:pt x="193913" y="316182"/>
                  </a:lnTo>
                  <a:lnTo>
                    <a:pt x="179921" y="356887"/>
                  </a:lnTo>
                  <a:lnTo>
                    <a:pt x="152654" y="398271"/>
                  </a:lnTo>
                  <a:lnTo>
                    <a:pt x="115824" y="442213"/>
                  </a:lnTo>
                  <a:lnTo>
                    <a:pt x="60706" y="395985"/>
                  </a:lnTo>
                  <a:lnTo>
                    <a:pt x="87503" y="59778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284211" y="3526282"/>
            <a:ext cx="106144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e</a:t>
            </a:r>
            <a:r>
              <a:rPr sz="1600" b="1" spc="10" dirty="0">
                <a:solidFill>
                  <a:srgbClr val="F8F8F8"/>
                </a:solidFill>
                <a:latin typeface="Lucida Sans Unicode"/>
                <a:cs typeface="Lucida Sans Unicode"/>
              </a:rPr>
              <a:t>n</a:t>
            </a:r>
            <a:r>
              <a:rPr sz="1600" b="1" spc="-5" dirty="0">
                <a:solidFill>
                  <a:srgbClr val="F8F8F8"/>
                </a:solidFill>
                <a:latin typeface="Lucida Sans Unicode"/>
                <a:cs typeface="Lucida Sans Unicode"/>
              </a:rPr>
              <a:t>s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o</a:t>
            </a:r>
            <a:r>
              <a:rPr sz="1600" b="1" spc="-10" dirty="0">
                <a:solidFill>
                  <a:srgbClr val="F8F8F8"/>
                </a:solidFill>
                <a:latin typeface="Lucida Sans Unicode"/>
                <a:cs typeface="Lucida Sans Unicode"/>
              </a:rPr>
              <a:t>ry  </a:t>
            </a: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Neuron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53161" y="6001308"/>
            <a:ext cx="1005578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Motor</a:t>
            </a:r>
            <a:endParaRPr sz="1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F8F8F8"/>
                </a:solidFill>
                <a:latin typeface="Lucida Sans Unicode"/>
                <a:cs typeface="Lucida Sans Unicode"/>
              </a:rPr>
              <a:t>Neuron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46212" y="533400"/>
            <a:ext cx="7515934" cy="514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60666" y="1964562"/>
            <a:ext cx="10197984" cy="3779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lnSpc>
                <a:spcPct val="150000"/>
              </a:lnSpc>
              <a:spcBef>
                <a:spcPts val="95"/>
              </a:spcBef>
              <a:buClr>
                <a:srgbClr val="2CA1BE"/>
              </a:buClr>
              <a:buSzPct val="67857"/>
              <a:buFont typeface="Wingdings 3"/>
              <a:buChar char=""/>
              <a:tabLst>
                <a:tab pos="268605" algn="l"/>
                <a:tab pos="269240" algn="l"/>
              </a:tabLst>
            </a:pPr>
            <a:r>
              <a:rPr spc="-10" dirty="0">
                <a:latin typeface="+mj-lt"/>
                <a:cs typeface="Lucida Sans Unicode"/>
              </a:rPr>
              <a:t>Mixed carry information between other  </a:t>
            </a:r>
            <a:r>
              <a:rPr spc="-5" dirty="0">
                <a:latin typeface="+mj-lt"/>
                <a:cs typeface="Lucida Sans Unicode"/>
              </a:rPr>
              <a:t>neurons </a:t>
            </a:r>
            <a:r>
              <a:rPr spc="-10" dirty="0">
                <a:latin typeface="+mj-lt"/>
                <a:cs typeface="Lucida Sans Unicode"/>
              </a:rPr>
              <a:t>only </a:t>
            </a:r>
            <a:r>
              <a:rPr spc="-5" dirty="0">
                <a:latin typeface="+mj-lt"/>
                <a:cs typeface="Lucida Sans Unicode"/>
              </a:rPr>
              <a:t>found in </a:t>
            </a:r>
            <a:r>
              <a:rPr spc="-10" dirty="0">
                <a:latin typeface="+mj-lt"/>
                <a:cs typeface="Lucida Sans Unicode"/>
              </a:rPr>
              <a:t>the </a:t>
            </a:r>
            <a:r>
              <a:rPr spc="-5" dirty="0">
                <a:latin typeface="+mj-lt"/>
                <a:cs typeface="Lucida Sans Unicode"/>
              </a:rPr>
              <a:t>brain </a:t>
            </a:r>
            <a:r>
              <a:rPr spc="-10" dirty="0">
                <a:latin typeface="+mj-lt"/>
                <a:cs typeface="Lucida Sans Unicode"/>
              </a:rPr>
              <a:t>and </a:t>
            </a:r>
            <a:r>
              <a:rPr spc="-5" dirty="0">
                <a:latin typeface="+mj-lt"/>
                <a:cs typeface="Lucida Sans Unicode"/>
              </a:rPr>
              <a:t>spinal  </a:t>
            </a:r>
            <a:r>
              <a:rPr spc="-10" dirty="0">
                <a:latin typeface="+mj-lt"/>
                <a:cs typeface="Lucida Sans Unicode"/>
              </a:rPr>
              <a:t>cord.</a:t>
            </a:r>
            <a:endParaRPr>
              <a:latin typeface="+mj-lt"/>
              <a:cs typeface="Lucida Sans Unicode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6612" y="1219200"/>
            <a:ext cx="9419253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/>
              <a:t>Neurotransmitter:-in </a:t>
            </a:r>
            <a:r>
              <a:rPr sz="1800" dirty="0"/>
              <a:t>the brain </a:t>
            </a:r>
            <a:r>
              <a:rPr sz="1800" spc="-5" dirty="0"/>
              <a:t>&amp; </a:t>
            </a:r>
            <a:r>
              <a:rPr sz="1800" dirty="0"/>
              <a:t>spinal</a:t>
            </a:r>
            <a:r>
              <a:rPr sz="1800" spc="-90" dirty="0"/>
              <a:t> </a:t>
            </a:r>
            <a:r>
              <a:rPr sz="1800" dirty="0"/>
              <a:t>cord</a:t>
            </a:r>
            <a:endParaRPr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860666" y="1869186"/>
            <a:ext cx="915685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95"/>
              </a:spcBef>
              <a:buClr>
                <a:srgbClr val="2CA1BE"/>
              </a:buClr>
              <a:buSzPct val="64285"/>
              <a:buFont typeface="Wingdings 3"/>
              <a:buChar char=""/>
              <a:tabLst>
                <a:tab pos="376555" algn="l"/>
                <a:tab pos="377825" algn="l"/>
              </a:tabLst>
            </a:pPr>
            <a:r>
              <a:rPr dirty="0">
                <a:latin typeface="+mj-lt"/>
              </a:rPr>
              <a:t>	</a:t>
            </a:r>
            <a:r>
              <a:rPr spc="-5" dirty="0">
                <a:latin typeface="+mj-lt"/>
                <a:cs typeface="Lucida Sans Unicode"/>
              </a:rPr>
              <a:t>Neurotransmitters </a:t>
            </a:r>
            <a:r>
              <a:rPr spc="-10" dirty="0">
                <a:latin typeface="+mj-lt"/>
                <a:cs typeface="Lucida Sans Unicode"/>
              </a:rPr>
              <a:t>are chemicals that  convey information </a:t>
            </a:r>
            <a:r>
              <a:rPr spc="-5" dirty="0">
                <a:latin typeface="+mj-lt"/>
                <a:cs typeface="Lucida Sans Unicode"/>
              </a:rPr>
              <a:t>to the target</a:t>
            </a:r>
            <a:r>
              <a:rPr spc="110" dirty="0">
                <a:latin typeface="+mj-lt"/>
                <a:cs typeface="Lucida Sans Unicode"/>
              </a:rPr>
              <a:t> </a:t>
            </a:r>
            <a:r>
              <a:rPr spc="-10" dirty="0">
                <a:latin typeface="+mj-lt"/>
                <a:cs typeface="Lucida Sans Unicode"/>
              </a:rPr>
              <a:t>cells.</a:t>
            </a:r>
            <a:endParaRPr>
              <a:latin typeface="+mj-lt"/>
              <a:cs typeface="Lucida Sans Unicode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84212" y="1524000"/>
          <a:ext cx="10969096" cy="33612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56170"/>
                <a:gridCol w="6912926"/>
              </a:tblGrid>
              <a:tr h="441846"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Acetylcholine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(Ach)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800" b="1" spc="5" smtClean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ment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,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learning, 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memory,</a:t>
                      </a:r>
                      <a:r>
                        <a:rPr sz="1800" b="1" spc="-14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Sleep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746023"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800" spc="-5" dirty="0">
                          <a:latin typeface="+mj-lt"/>
                          <a:cs typeface="Lucida Sans Unicode"/>
                        </a:rPr>
                        <a:t>Dopamine</a:t>
                      </a:r>
                      <a:r>
                        <a:rPr sz="1800" spc="10" dirty="0"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(DA)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F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84835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sz="1800" dirty="0">
                          <a:latin typeface="+mj-lt"/>
                          <a:cs typeface="Lucida Sans Unicode"/>
                        </a:rPr>
                        <a:t>Attention,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learning. regulation of  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movements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and coordination, 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emotions, 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voluntary decision-making</a:t>
                      </a:r>
                      <a:r>
                        <a:rPr sz="1800" spc="10" dirty="0"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ability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FE8"/>
                    </a:solidFill>
                  </a:tcPr>
                </a:tc>
              </a:tr>
              <a:tr h="746023"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105"/>
                        </a:spcBef>
                      </a:pPr>
                      <a:r>
                        <a:rPr sz="1800" spc="-5" dirty="0">
                          <a:latin typeface="+mj-lt"/>
                          <a:cs typeface="Lucida Sans Unicode"/>
                        </a:rPr>
                        <a:t>Nor-epihephrine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 (NE)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54075">
                        <a:lnSpc>
                          <a:spcPct val="150000"/>
                        </a:lnSpc>
                        <a:spcBef>
                          <a:spcPts val="105"/>
                        </a:spcBef>
                      </a:pPr>
                      <a:r>
                        <a:rPr sz="1800" dirty="0">
                          <a:latin typeface="+mj-lt"/>
                          <a:cs typeface="Lucida Sans Unicode"/>
                        </a:rPr>
                        <a:t>Affects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eating,Regulation of 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mood,  cognition,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perception, locomotion,  cardiovascular 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functioning,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and</a:t>
                      </a:r>
                      <a:r>
                        <a:rPr sz="1800" spc="65" dirty="0"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sleep.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</a:tr>
              <a:tr h="406922"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105"/>
                        </a:spcBef>
                      </a:pPr>
                      <a:r>
                        <a:rPr sz="1800" spc="-5" dirty="0">
                          <a:latin typeface="+mj-lt"/>
                          <a:cs typeface="Lucida Sans Unicode"/>
                        </a:rPr>
                        <a:t>Epinephrine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FE8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15340">
                        <a:lnSpc>
                          <a:spcPct val="150000"/>
                        </a:lnSpc>
                        <a:spcBef>
                          <a:spcPts val="105"/>
                        </a:spcBef>
                      </a:pPr>
                      <a:r>
                        <a:rPr sz="1800" dirty="0">
                          <a:latin typeface="+mj-lt"/>
                          <a:cs typeface="Lucida Sans Unicode"/>
                        </a:rPr>
                        <a:t>Affects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metabolism of glucose, 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energy 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release during</a:t>
                      </a:r>
                      <a:r>
                        <a:rPr sz="1800" spc="40" dirty="0"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exercise.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FE8"/>
                    </a:solidFill>
                  </a:tcPr>
                </a:tc>
              </a:tr>
              <a:tr h="822625"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105"/>
                        </a:spcBef>
                      </a:pPr>
                      <a:r>
                        <a:rPr sz="1800" spc="-5" dirty="0">
                          <a:latin typeface="+mj-lt"/>
                          <a:cs typeface="Lucida Sans Unicode"/>
                        </a:rPr>
                        <a:t>Serotonin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105"/>
                        </a:spcBef>
                      </a:pPr>
                      <a:r>
                        <a:rPr sz="1800" dirty="0">
                          <a:latin typeface="+mj-lt"/>
                          <a:cs typeface="Lucida Sans Unicode"/>
                        </a:rPr>
                        <a:t>Affects mood, sleep</a:t>
                      </a:r>
                      <a:r>
                        <a:rPr sz="1800">
                          <a:latin typeface="+mj-lt"/>
                          <a:cs typeface="Lucida Sans Unicode"/>
                        </a:rPr>
                        <a:t>, </a:t>
                      </a:r>
                      <a:r>
                        <a:rPr sz="1800" spc="-5" smtClean="0">
                          <a:latin typeface="+mj-lt"/>
                          <a:cs typeface="Lucida Sans Unicode"/>
                        </a:rPr>
                        <a:t>appetite,aggression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8EFF4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3012" y="685800"/>
            <a:ext cx="630179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NEUROTRANSMITTER:-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08012" y="1752600"/>
          <a:ext cx="10969942" cy="22965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4971"/>
                <a:gridCol w="5484971"/>
              </a:tblGrid>
              <a:tr h="37964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Glutamate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CA1B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256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Active in areas of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the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brain 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involved in learning 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good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+mj-lt"/>
                          <a:cs typeface="Lucida Sans Unicode"/>
                        </a:rPr>
                        <a:t> emotion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CA1BE"/>
                    </a:solidFill>
                  </a:tcPr>
                </a:tc>
              </a:tr>
              <a:tr h="4270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800" spc="-5" dirty="0">
                          <a:latin typeface="+mj-lt"/>
                          <a:cs typeface="Lucida Sans Unicode"/>
                        </a:rPr>
                        <a:t>GABA (Gamma-amino </a:t>
                      </a:r>
                      <a:r>
                        <a:rPr sz="1800" spc="-10" dirty="0">
                          <a:latin typeface="+mj-lt"/>
                          <a:cs typeface="Lucida Sans Unicode"/>
                        </a:rPr>
                        <a:t>butyric</a:t>
                      </a:r>
                      <a:r>
                        <a:rPr sz="1800" spc="15" dirty="0"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Acid)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FE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9748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800" spc="-5" dirty="0">
                          <a:latin typeface="+mj-lt"/>
                          <a:cs typeface="Lucida Sans Unicode"/>
                        </a:rPr>
                        <a:t>Facilitates neural </a:t>
                      </a:r>
                      <a:r>
                        <a:rPr sz="1800" spc="-10" dirty="0">
                          <a:latin typeface="+mj-lt"/>
                          <a:cs typeface="Lucida Sans Unicode"/>
                        </a:rPr>
                        <a:t>inhibition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in the  central 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nervous </a:t>
                      </a:r>
                      <a:r>
                        <a:rPr sz="1800" spc="-10" dirty="0">
                          <a:latin typeface="+mj-lt"/>
                          <a:cs typeface="Lucida Sans Unicode"/>
                        </a:rPr>
                        <a:t>system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(Too much  action</a:t>
                      </a:r>
                      <a:r>
                        <a:rPr sz="1800" spc="5" dirty="0">
                          <a:latin typeface="+mj-lt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potential)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FE8"/>
                    </a:solidFill>
                  </a:tcPr>
                </a:tc>
              </a:tr>
              <a:tr h="117446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800" spc="-10" dirty="0">
                          <a:latin typeface="+mj-lt"/>
                          <a:cs typeface="Lucida Sans Unicode"/>
                        </a:rPr>
                        <a:t>Endorphins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023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800" spc="-5" dirty="0">
                          <a:latin typeface="+mj-lt"/>
                          <a:cs typeface="Lucida Sans Unicode"/>
                        </a:rPr>
                        <a:t>Provide relief from pain and  feelings </a:t>
                      </a:r>
                      <a:r>
                        <a:rPr sz="1800" spc="-5">
                          <a:latin typeface="+mj-lt"/>
                          <a:cs typeface="Lucida Sans Unicode"/>
                        </a:rPr>
                        <a:t>of </a:t>
                      </a:r>
                      <a:r>
                        <a:rPr sz="1800" spc="-5" smtClean="0">
                          <a:latin typeface="+mj-lt"/>
                          <a:cs typeface="Lucida Sans Unicode"/>
                        </a:rPr>
                        <a:t>pleasure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and </a:t>
                      </a:r>
                      <a:r>
                        <a:rPr sz="1800" dirty="0">
                          <a:latin typeface="+mj-lt"/>
                          <a:cs typeface="Lucida Sans Unicode"/>
                        </a:rPr>
                        <a:t>well-  </a:t>
                      </a:r>
                      <a:r>
                        <a:rPr sz="1800" spc="-5" dirty="0">
                          <a:latin typeface="+mj-lt"/>
                          <a:cs typeface="Lucida Sans Unicode"/>
                        </a:rPr>
                        <a:t>being</a:t>
                      </a:r>
                      <a:endParaRPr sz="1800">
                        <a:latin typeface="+mj-lt"/>
                        <a:cs typeface="Lucida Sans Unicode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FF4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0667" y="2395221"/>
            <a:ext cx="10314792" cy="794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5080" indent="-256540">
              <a:lnSpc>
                <a:spcPct val="150000"/>
              </a:lnSpc>
              <a:spcBef>
                <a:spcPts val="105"/>
              </a:spcBef>
              <a:buClr>
                <a:srgbClr val="2CA1BE"/>
              </a:buClr>
              <a:buSzPct val="67187"/>
              <a:buFont typeface="Wingdings 3"/>
              <a:buChar char=""/>
              <a:tabLst>
                <a:tab pos="269240" algn="l"/>
              </a:tabLst>
            </a:pPr>
            <a:r>
              <a:rPr dirty="0">
                <a:latin typeface="+mj-lt"/>
                <a:cs typeface="Lucida Sans Unicode"/>
              </a:rPr>
              <a:t>Nervous system </a:t>
            </a:r>
            <a:r>
              <a:rPr spc="-5" dirty="0">
                <a:latin typeface="+mj-lt"/>
                <a:cs typeface="Lucida Sans Unicode"/>
              </a:rPr>
              <a:t>is the chief  controlling </a:t>
            </a:r>
            <a:r>
              <a:rPr dirty="0">
                <a:latin typeface="+mj-lt"/>
                <a:cs typeface="Lucida Sans Unicode"/>
              </a:rPr>
              <a:t>&amp; </a:t>
            </a:r>
            <a:r>
              <a:rPr spc="-5" dirty="0">
                <a:latin typeface="+mj-lt"/>
                <a:cs typeface="Lucida Sans Unicode"/>
              </a:rPr>
              <a:t>co-ordinating </a:t>
            </a:r>
            <a:r>
              <a:rPr dirty="0">
                <a:latin typeface="+mj-lt"/>
                <a:cs typeface="Lucida Sans Unicode"/>
              </a:rPr>
              <a:t>system </a:t>
            </a:r>
            <a:r>
              <a:rPr spc="-5" dirty="0">
                <a:latin typeface="+mj-lt"/>
                <a:cs typeface="Lucida Sans Unicode"/>
              </a:rPr>
              <a:t>of  the</a:t>
            </a:r>
            <a:r>
              <a:rPr spc="-10" dirty="0">
                <a:latin typeface="+mj-lt"/>
                <a:cs typeface="Lucida Sans Unicode"/>
              </a:rPr>
              <a:t> </a:t>
            </a:r>
            <a:r>
              <a:rPr spc="-5">
                <a:latin typeface="+mj-lt"/>
                <a:cs typeface="Lucida Sans Unicode"/>
              </a:rPr>
              <a:t>body</a:t>
            </a:r>
            <a:r>
              <a:rPr spc="-5" smtClean="0">
                <a:latin typeface="+mj-lt"/>
                <a:cs typeface="Lucida Sans Unicode"/>
              </a:rPr>
              <a:t>.</a:t>
            </a:r>
            <a:endParaRPr>
              <a:latin typeface="+mj-lt"/>
              <a:cs typeface="Lucida Sans Unicode"/>
            </a:endParaRPr>
          </a:p>
          <a:p>
            <a:pPr marL="268605" marR="568325" indent="-256540">
              <a:lnSpc>
                <a:spcPct val="150000"/>
              </a:lnSpc>
              <a:buClr>
                <a:srgbClr val="2CA1BE"/>
              </a:buClr>
              <a:buSzPct val="67187"/>
              <a:buFont typeface="Wingdings 3"/>
              <a:buChar char=""/>
              <a:tabLst>
                <a:tab pos="269240" algn="l"/>
              </a:tabLst>
            </a:pPr>
            <a:r>
              <a:rPr spc="-5" dirty="0">
                <a:latin typeface="+mj-lt"/>
                <a:cs typeface="Lucida Sans Unicode"/>
              </a:rPr>
              <a:t>It adjust the body both </a:t>
            </a:r>
            <a:r>
              <a:rPr dirty="0">
                <a:latin typeface="+mj-lt"/>
                <a:cs typeface="Lucida Sans Unicode"/>
              </a:rPr>
              <a:t>voluntary &amp;  involuntary</a:t>
            </a:r>
            <a:endParaRPr>
              <a:latin typeface="+mj-lt"/>
              <a:cs typeface="Lucida Sans Unicode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579812" y="838200"/>
            <a:ext cx="469100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>
                <a:solidFill>
                  <a:schemeClr val="tx1"/>
                </a:solidFill>
              </a:rPr>
              <a:t>INTRODUCTION:-</a:t>
            </a:r>
            <a:endParaRPr lang="en-US" sz="2000" b="1" u="sng" spc="-5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1272" y="2203705"/>
            <a:ext cx="3614325" cy="376555"/>
            <a:chOff x="158495" y="2203704"/>
            <a:chExt cx="2711450" cy="376555"/>
          </a:xfrm>
        </p:grpSpPr>
        <p:sp>
          <p:nvSpPr>
            <p:cNvPr id="3" name="object 3"/>
            <p:cNvSpPr/>
            <p:nvPr/>
          </p:nvSpPr>
          <p:spPr>
            <a:xfrm>
              <a:off x="195071" y="2270760"/>
              <a:ext cx="2674619" cy="2316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6615" y="2203704"/>
              <a:ext cx="2350008" cy="3764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8495" y="2221992"/>
              <a:ext cx="2672080" cy="228600"/>
            </a:xfrm>
            <a:custGeom>
              <a:avLst/>
              <a:gdLst/>
              <a:ahLst/>
              <a:cxnLst/>
              <a:rect l="l" t="t" r="r" b="b"/>
              <a:pathLst>
                <a:path w="2672080" h="228600">
                  <a:moveTo>
                    <a:pt x="2671572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2671572" y="228600"/>
                  </a:lnTo>
                  <a:lnTo>
                    <a:pt x="2671572" y="0"/>
                  </a:lnTo>
                  <a:close/>
                </a:path>
              </a:pathLst>
            </a:custGeom>
            <a:solidFill>
              <a:srgbClr val="6DC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2695" y="2190370"/>
            <a:ext cx="287707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C00000"/>
                </a:solidFill>
                <a:latin typeface="Arial Narrow"/>
                <a:cs typeface="Arial Narrow"/>
              </a:rPr>
              <a:t>Central Nervous </a:t>
            </a:r>
            <a:r>
              <a:rPr sz="1400" b="1" dirty="0">
                <a:solidFill>
                  <a:srgbClr val="C00000"/>
                </a:solidFill>
                <a:latin typeface="Arial Narrow"/>
                <a:cs typeface="Arial Narrow"/>
              </a:rPr>
              <a:t>System</a:t>
            </a:r>
            <a:r>
              <a:rPr sz="1400" b="1" spc="-15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Arial Narrow"/>
                <a:cs typeface="Arial Narrow"/>
              </a:rPr>
              <a:t>(CNS)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5178" y="1636522"/>
            <a:ext cx="5870104" cy="2068830"/>
            <a:chOff x="153923" y="1636522"/>
            <a:chExt cx="4403725" cy="2068830"/>
          </a:xfrm>
        </p:grpSpPr>
        <p:sp>
          <p:nvSpPr>
            <p:cNvPr id="8" name="object 8"/>
            <p:cNvSpPr/>
            <p:nvPr/>
          </p:nvSpPr>
          <p:spPr>
            <a:xfrm>
              <a:off x="1495043" y="1665732"/>
              <a:ext cx="3033395" cy="557530"/>
            </a:xfrm>
            <a:custGeom>
              <a:avLst/>
              <a:gdLst/>
              <a:ahLst/>
              <a:cxnLst/>
              <a:rect l="l" t="t" r="r" b="b"/>
              <a:pathLst>
                <a:path w="3033395" h="557530">
                  <a:moveTo>
                    <a:pt x="3032886" y="0"/>
                  </a:moveTo>
                  <a:lnTo>
                    <a:pt x="3032886" y="278638"/>
                  </a:lnTo>
                  <a:lnTo>
                    <a:pt x="0" y="278638"/>
                  </a:lnTo>
                  <a:lnTo>
                    <a:pt x="0" y="557148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0500" y="3396995"/>
              <a:ext cx="1918716" cy="23012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4964" y="3328416"/>
              <a:ext cx="589788" cy="3764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3923" y="3348227"/>
              <a:ext cx="1915795" cy="227329"/>
            </a:xfrm>
            <a:custGeom>
              <a:avLst/>
              <a:gdLst/>
              <a:ahLst/>
              <a:cxnLst/>
              <a:rect l="l" t="t" r="r" b="b"/>
              <a:pathLst>
                <a:path w="1915795" h="227329">
                  <a:moveTo>
                    <a:pt x="1915668" y="0"/>
                  </a:moveTo>
                  <a:lnTo>
                    <a:pt x="0" y="0"/>
                  </a:lnTo>
                  <a:lnTo>
                    <a:pt x="0" y="227075"/>
                  </a:lnTo>
                  <a:lnTo>
                    <a:pt x="1915668" y="227075"/>
                  </a:lnTo>
                  <a:lnTo>
                    <a:pt x="1915668" y="0"/>
                  </a:lnTo>
                  <a:close/>
                </a:path>
              </a:pathLst>
            </a:custGeom>
            <a:solidFill>
              <a:srgbClr val="6DC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16986" y="3316351"/>
            <a:ext cx="530722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B</a:t>
            </a:r>
            <a:r>
              <a:rPr sz="1400" b="1" spc="-10" dirty="0">
                <a:solidFill>
                  <a:srgbClr val="FF0000"/>
                </a:solidFill>
                <a:latin typeface="Arial Narrow"/>
                <a:cs typeface="Arial Narrow"/>
              </a:rPr>
              <a:t>r</a:t>
            </a:r>
            <a:r>
              <a:rPr sz="1400" b="1" spc="-5" dirty="0">
                <a:solidFill>
                  <a:srgbClr val="FF0000"/>
                </a:solidFill>
                <a:latin typeface="Arial Narrow"/>
                <a:cs typeface="Arial Narrow"/>
              </a:rPr>
              <a:t>a</a:t>
            </a: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in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444037" y="2421382"/>
            <a:ext cx="4284711" cy="1283970"/>
            <a:chOff x="1083310" y="2421382"/>
            <a:chExt cx="3214370" cy="1283970"/>
          </a:xfrm>
        </p:grpSpPr>
        <p:sp>
          <p:nvSpPr>
            <p:cNvPr id="14" name="object 14"/>
            <p:cNvSpPr/>
            <p:nvPr/>
          </p:nvSpPr>
          <p:spPr>
            <a:xfrm>
              <a:off x="1112520" y="2450592"/>
              <a:ext cx="382905" cy="897890"/>
            </a:xfrm>
            <a:custGeom>
              <a:avLst/>
              <a:gdLst/>
              <a:ahLst/>
              <a:cxnLst/>
              <a:rect l="l" t="t" r="r" b="b"/>
              <a:pathLst>
                <a:path w="382905" h="897889">
                  <a:moveTo>
                    <a:pt x="382651" y="0"/>
                  </a:moveTo>
                  <a:lnTo>
                    <a:pt x="382651" y="448945"/>
                  </a:lnTo>
                  <a:lnTo>
                    <a:pt x="0" y="448945"/>
                  </a:lnTo>
                  <a:lnTo>
                    <a:pt x="0" y="897763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61616" y="3396996"/>
              <a:ext cx="2036063" cy="23012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61488" y="3328416"/>
              <a:ext cx="1037843" cy="37642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25040" y="3348228"/>
              <a:ext cx="2033270" cy="227329"/>
            </a:xfrm>
            <a:custGeom>
              <a:avLst/>
              <a:gdLst/>
              <a:ahLst/>
              <a:cxnLst/>
              <a:rect l="l" t="t" r="r" b="b"/>
              <a:pathLst>
                <a:path w="2033270" h="227329">
                  <a:moveTo>
                    <a:pt x="2033015" y="0"/>
                  </a:moveTo>
                  <a:lnTo>
                    <a:pt x="0" y="0"/>
                  </a:lnTo>
                  <a:lnTo>
                    <a:pt x="0" y="227075"/>
                  </a:lnTo>
                  <a:lnTo>
                    <a:pt x="2033015" y="227075"/>
                  </a:lnTo>
                  <a:lnTo>
                    <a:pt x="2033015" y="0"/>
                  </a:lnTo>
                  <a:close/>
                </a:path>
              </a:pathLst>
            </a:custGeom>
            <a:solidFill>
              <a:srgbClr val="6DC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757544" y="3316351"/>
            <a:ext cx="112831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Spinal</a:t>
            </a:r>
            <a:r>
              <a:rPr sz="1400" b="1" spc="-7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Cord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953935" y="2203705"/>
            <a:ext cx="9644408" cy="1174115"/>
            <a:chOff x="1465833" y="2203704"/>
            <a:chExt cx="7235190" cy="1174115"/>
          </a:xfrm>
        </p:grpSpPr>
        <p:sp>
          <p:nvSpPr>
            <p:cNvPr id="20" name="object 20"/>
            <p:cNvSpPr/>
            <p:nvPr/>
          </p:nvSpPr>
          <p:spPr>
            <a:xfrm>
              <a:off x="1495043" y="2450592"/>
              <a:ext cx="1747520" cy="897890"/>
            </a:xfrm>
            <a:custGeom>
              <a:avLst/>
              <a:gdLst/>
              <a:ahLst/>
              <a:cxnLst/>
              <a:rect l="l" t="t" r="r" b="b"/>
              <a:pathLst>
                <a:path w="1747520" h="897889">
                  <a:moveTo>
                    <a:pt x="0" y="0"/>
                  </a:moveTo>
                  <a:lnTo>
                    <a:pt x="0" y="448945"/>
                  </a:lnTo>
                  <a:lnTo>
                    <a:pt x="1747012" y="448945"/>
                  </a:lnTo>
                  <a:lnTo>
                    <a:pt x="1747012" y="897763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323331" y="2270760"/>
              <a:ext cx="3377184" cy="2316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734812" y="2203704"/>
              <a:ext cx="2554224" cy="37642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286755" y="2221992"/>
              <a:ext cx="3374390" cy="228600"/>
            </a:xfrm>
            <a:custGeom>
              <a:avLst/>
              <a:gdLst/>
              <a:ahLst/>
              <a:cxnLst/>
              <a:rect l="l" t="t" r="r" b="b"/>
              <a:pathLst>
                <a:path w="3374390" h="228600">
                  <a:moveTo>
                    <a:pt x="3374136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3374136" y="228600"/>
                  </a:lnTo>
                  <a:lnTo>
                    <a:pt x="3374136" y="0"/>
                  </a:lnTo>
                  <a:close/>
                </a:path>
              </a:pathLst>
            </a:custGeom>
            <a:solidFill>
              <a:srgbClr val="23D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722128" y="2190370"/>
            <a:ext cx="3149626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C00000"/>
                </a:solidFill>
                <a:latin typeface="Arial Narrow"/>
                <a:cs typeface="Arial Narrow"/>
              </a:rPr>
              <a:t>Peripheral Nervous </a:t>
            </a:r>
            <a:r>
              <a:rPr sz="1400" b="1" dirty="0">
                <a:solidFill>
                  <a:srgbClr val="C00000"/>
                </a:solidFill>
                <a:latin typeface="Arial Narrow"/>
                <a:cs typeface="Arial Narrow"/>
              </a:rPr>
              <a:t>System</a:t>
            </a:r>
            <a:r>
              <a:rPr sz="1400" b="1" spc="-10" dirty="0">
                <a:solidFill>
                  <a:srgbClr val="C00000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 Narrow"/>
                <a:cs typeface="Arial Narrow"/>
              </a:rPr>
              <a:t>(PNS)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996563" y="1636522"/>
            <a:ext cx="6040240" cy="2068830"/>
            <a:chOff x="4498594" y="1636522"/>
            <a:chExt cx="4531360" cy="2068830"/>
          </a:xfrm>
        </p:grpSpPr>
        <p:sp>
          <p:nvSpPr>
            <p:cNvPr id="26" name="object 26"/>
            <p:cNvSpPr/>
            <p:nvPr/>
          </p:nvSpPr>
          <p:spPr>
            <a:xfrm>
              <a:off x="4527804" y="1665732"/>
              <a:ext cx="2446655" cy="557530"/>
            </a:xfrm>
            <a:custGeom>
              <a:avLst/>
              <a:gdLst/>
              <a:ahLst/>
              <a:cxnLst/>
              <a:rect l="l" t="t" r="r" b="b"/>
              <a:pathLst>
                <a:path w="2446654" h="557530">
                  <a:moveTo>
                    <a:pt x="0" y="0"/>
                  </a:moveTo>
                  <a:lnTo>
                    <a:pt x="0" y="278638"/>
                  </a:lnTo>
                  <a:lnTo>
                    <a:pt x="2446401" y="278638"/>
                  </a:lnTo>
                  <a:lnTo>
                    <a:pt x="2446401" y="557148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167372" y="3396995"/>
              <a:ext cx="1862327" cy="23012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385304" y="3328416"/>
              <a:ext cx="1424940" cy="37642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130795" y="3348227"/>
              <a:ext cx="1859280" cy="227329"/>
            </a:xfrm>
            <a:custGeom>
              <a:avLst/>
              <a:gdLst/>
              <a:ahLst/>
              <a:cxnLst/>
              <a:rect l="l" t="t" r="r" b="b"/>
              <a:pathLst>
                <a:path w="1859279" h="227329">
                  <a:moveTo>
                    <a:pt x="1859279" y="0"/>
                  </a:moveTo>
                  <a:lnTo>
                    <a:pt x="0" y="0"/>
                  </a:lnTo>
                  <a:lnTo>
                    <a:pt x="0" y="227075"/>
                  </a:lnTo>
                  <a:lnTo>
                    <a:pt x="1859279" y="227075"/>
                  </a:lnTo>
                  <a:lnTo>
                    <a:pt x="1859279" y="0"/>
                  </a:lnTo>
                  <a:close/>
                </a:path>
              </a:pathLst>
            </a:custGeom>
            <a:solidFill>
              <a:srgbClr val="23D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923395" y="3316351"/>
            <a:ext cx="164549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Sensory</a:t>
            </a:r>
            <a:r>
              <a:rPr sz="1400" b="1" spc="-8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Neurons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883138" y="2421382"/>
            <a:ext cx="4900923" cy="1283970"/>
            <a:chOff x="4413503" y="2421382"/>
            <a:chExt cx="3676650" cy="1283970"/>
          </a:xfrm>
        </p:grpSpPr>
        <p:sp>
          <p:nvSpPr>
            <p:cNvPr id="32" name="object 32"/>
            <p:cNvSpPr/>
            <p:nvPr/>
          </p:nvSpPr>
          <p:spPr>
            <a:xfrm>
              <a:off x="6973823" y="2450592"/>
              <a:ext cx="1087120" cy="897890"/>
            </a:xfrm>
            <a:custGeom>
              <a:avLst/>
              <a:gdLst/>
              <a:ahLst/>
              <a:cxnLst/>
              <a:rect l="l" t="t" r="r" b="b"/>
              <a:pathLst>
                <a:path w="1087120" h="897889">
                  <a:moveTo>
                    <a:pt x="0" y="0"/>
                  </a:moveTo>
                  <a:lnTo>
                    <a:pt x="0" y="448945"/>
                  </a:lnTo>
                  <a:lnTo>
                    <a:pt x="1086611" y="448945"/>
                  </a:lnTo>
                  <a:lnTo>
                    <a:pt x="1086611" y="897763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450079" y="3396996"/>
              <a:ext cx="2563368" cy="230123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102351" y="3328416"/>
              <a:ext cx="1257300" cy="37642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413503" y="3348228"/>
              <a:ext cx="2560320" cy="227329"/>
            </a:xfrm>
            <a:custGeom>
              <a:avLst/>
              <a:gdLst/>
              <a:ahLst/>
              <a:cxnLst/>
              <a:rect l="l" t="t" r="r" b="b"/>
              <a:pathLst>
                <a:path w="2560320" h="227329">
                  <a:moveTo>
                    <a:pt x="2560320" y="0"/>
                  </a:moveTo>
                  <a:lnTo>
                    <a:pt x="0" y="0"/>
                  </a:lnTo>
                  <a:lnTo>
                    <a:pt x="0" y="227075"/>
                  </a:lnTo>
                  <a:lnTo>
                    <a:pt x="2560320" y="227075"/>
                  </a:lnTo>
                  <a:lnTo>
                    <a:pt x="2560320" y="0"/>
                  </a:lnTo>
                  <a:close/>
                </a:path>
              </a:pathLst>
            </a:custGeom>
            <a:solidFill>
              <a:srgbClr val="23D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879068" y="3316351"/>
            <a:ext cx="14220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Motor</a:t>
            </a:r>
            <a:r>
              <a:rPr sz="1400" b="1" spc="-70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 Narrow"/>
                <a:cs typeface="Arial Narrow"/>
              </a:rPr>
              <a:t>Neurons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914644" y="2421383"/>
            <a:ext cx="5420641" cy="2934335"/>
            <a:chOff x="2936748" y="2421382"/>
            <a:chExt cx="4066540" cy="2934335"/>
          </a:xfrm>
        </p:grpSpPr>
        <p:sp>
          <p:nvSpPr>
            <p:cNvPr id="38" name="object 38"/>
            <p:cNvSpPr/>
            <p:nvPr/>
          </p:nvSpPr>
          <p:spPr>
            <a:xfrm>
              <a:off x="5693664" y="2450592"/>
              <a:ext cx="1280795" cy="897890"/>
            </a:xfrm>
            <a:custGeom>
              <a:avLst/>
              <a:gdLst/>
              <a:ahLst/>
              <a:cxnLst/>
              <a:rect l="l" t="t" r="r" b="b"/>
              <a:pathLst>
                <a:path w="1280795" h="897889">
                  <a:moveTo>
                    <a:pt x="1280287" y="0"/>
                  </a:moveTo>
                  <a:lnTo>
                    <a:pt x="1280287" y="448945"/>
                  </a:lnTo>
                  <a:lnTo>
                    <a:pt x="0" y="448945"/>
                  </a:lnTo>
                  <a:lnTo>
                    <a:pt x="0" y="897763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009900" y="4652772"/>
              <a:ext cx="2563368" cy="62941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936748" y="4584192"/>
              <a:ext cx="2337816" cy="771144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973324" y="4604004"/>
              <a:ext cx="2560320" cy="626745"/>
            </a:xfrm>
            <a:custGeom>
              <a:avLst/>
              <a:gdLst/>
              <a:ahLst/>
              <a:cxnLst/>
              <a:rect l="l" t="t" r="r" b="b"/>
              <a:pathLst>
                <a:path w="2560320" h="626745">
                  <a:moveTo>
                    <a:pt x="2560320" y="0"/>
                  </a:moveTo>
                  <a:lnTo>
                    <a:pt x="0" y="0"/>
                  </a:lnTo>
                  <a:lnTo>
                    <a:pt x="0" y="626364"/>
                  </a:lnTo>
                  <a:lnTo>
                    <a:pt x="2560320" y="626364"/>
                  </a:lnTo>
                  <a:lnTo>
                    <a:pt x="2560320" y="0"/>
                  </a:lnTo>
                  <a:close/>
                </a:path>
              </a:pathLst>
            </a:custGeom>
            <a:solidFill>
              <a:srgbClr val="FFE0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983884" y="4571822"/>
            <a:ext cx="2871145" cy="635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862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Somatic Nervous</a:t>
            </a:r>
            <a:r>
              <a:rPr sz="1400" b="1" spc="-75" dirty="0">
                <a:solidFill>
                  <a:srgbClr val="0D0D0D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0D0D0D"/>
                </a:solidFill>
                <a:latin typeface="Arial Narrow"/>
                <a:cs typeface="Arial Narrow"/>
              </a:rPr>
              <a:t>System</a:t>
            </a:r>
            <a:endParaRPr sz="1400">
              <a:latin typeface="Arial Narrow"/>
              <a:cs typeface="Arial Narrow"/>
            </a:endParaRPr>
          </a:p>
          <a:p>
            <a:pPr marL="242570" marR="149860" indent="-230504">
              <a:lnSpc>
                <a:spcPct val="80000"/>
              </a:lnSpc>
              <a:spcBef>
                <a:spcPts val="420"/>
              </a:spcBef>
              <a:buFont typeface="Arial Narrow"/>
              <a:buChar char="•"/>
              <a:tabLst>
                <a:tab pos="242570" algn="l"/>
                <a:tab pos="243204" algn="l"/>
              </a:tabLst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voluntary </a:t>
            </a:r>
            <a:r>
              <a:rPr sz="1400" b="1" spc="-5" dirty="0">
                <a:solidFill>
                  <a:srgbClr val="0D0D0D"/>
                </a:solidFill>
                <a:latin typeface="Arial Narrow"/>
                <a:cs typeface="Arial Narrow"/>
              </a:rPr>
              <a:t>movements</a:t>
            </a:r>
            <a:r>
              <a:rPr sz="1400" b="1" spc="-50" dirty="0">
                <a:solidFill>
                  <a:srgbClr val="0D0D0D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0D0D0D"/>
                </a:solidFill>
                <a:latin typeface="Arial Narrow"/>
                <a:cs typeface="Arial Narrow"/>
              </a:rPr>
              <a:t>via  skeletal</a:t>
            </a: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 muscles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5630897" y="3546095"/>
            <a:ext cx="5583159" cy="1678305"/>
            <a:chOff x="4224273" y="3546094"/>
            <a:chExt cx="4188460" cy="1678305"/>
          </a:xfrm>
        </p:grpSpPr>
        <p:sp>
          <p:nvSpPr>
            <p:cNvPr id="44" name="object 44"/>
            <p:cNvSpPr/>
            <p:nvPr/>
          </p:nvSpPr>
          <p:spPr>
            <a:xfrm>
              <a:off x="4253483" y="3575304"/>
              <a:ext cx="1440180" cy="1028065"/>
            </a:xfrm>
            <a:custGeom>
              <a:avLst/>
              <a:gdLst/>
              <a:ahLst/>
              <a:cxnLst/>
              <a:rect l="l" t="t" r="r" b="b"/>
              <a:pathLst>
                <a:path w="1440179" h="1028064">
                  <a:moveTo>
                    <a:pt x="1439799" y="0"/>
                  </a:moveTo>
                  <a:lnTo>
                    <a:pt x="1439799" y="513969"/>
                  </a:lnTo>
                  <a:lnTo>
                    <a:pt x="0" y="513969"/>
                  </a:lnTo>
                  <a:lnTo>
                    <a:pt x="0" y="1027938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49111" y="4692396"/>
              <a:ext cx="2563367" cy="457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774435" y="4623816"/>
              <a:ext cx="2436875" cy="60045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812535" y="4643627"/>
              <a:ext cx="2560320" cy="454659"/>
            </a:xfrm>
            <a:custGeom>
              <a:avLst/>
              <a:gdLst/>
              <a:ahLst/>
              <a:cxnLst/>
              <a:rect l="l" t="t" r="r" b="b"/>
              <a:pathLst>
                <a:path w="2560320" h="454660">
                  <a:moveTo>
                    <a:pt x="2560319" y="0"/>
                  </a:moveTo>
                  <a:lnTo>
                    <a:pt x="0" y="0"/>
                  </a:lnTo>
                  <a:lnTo>
                    <a:pt x="0" y="454152"/>
                  </a:lnTo>
                  <a:lnTo>
                    <a:pt x="2560319" y="454152"/>
                  </a:lnTo>
                  <a:lnTo>
                    <a:pt x="2560319" y="0"/>
                  </a:lnTo>
                  <a:close/>
                </a:path>
              </a:pathLst>
            </a:custGeom>
            <a:solidFill>
              <a:srgbClr val="FFE0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7768005" y="4612004"/>
            <a:ext cx="3000652" cy="46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73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Autonomic </a:t>
            </a:r>
            <a:r>
              <a:rPr sz="1400" b="1" spc="-5" dirty="0">
                <a:solidFill>
                  <a:srgbClr val="0D0D0D"/>
                </a:solidFill>
                <a:latin typeface="Arial Narrow"/>
                <a:cs typeface="Arial Narrow"/>
              </a:rPr>
              <a:t>Nervous</a:t>
            </a:r>
            <a:r>
              <a:rPr sz="1400" b="1" spc="-80" dirty="0">
                <a:solidFill>
                  <a:srgbClr val="0D0D0D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System</a:t>
            </a:r>
            <a:endParaRPr sz="1400">
              <a:latin typeface="Arial Narrow"/>
              <a:cs typeface="Arial Narrow"/>
            </a:endParaRPr>
          </a:p>
          <a:p>
            <a:pPr marL="242570" indent="-230504">
              <a:lnSpc>
                <a:spcPct val="100000"/>
              </a:lnSpc>
              <a:spcBef>
                <a:spcPts val="85"/>
              </a:spcBef>
              <a:buFont typeface="Arial Narrow"/>
              <a:buChar char="•"/>
              <a:tabLst>
                <a:tab pos="242570" algn="l"/>
                <a:tab pos="243204" algn="l"/>
              </a:tabLst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organs, smooth</a:t>
            </a:r>
            <a:r>
              <a:rPr sz="1400" b="1" spc="-35" dirty="0">
                <a:solidFill>
                  <a:srgbClr val="0D0D0D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muscles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4723170" y="3546095"/>
            <a:ext cx="4769724" cy="2935605"/>
            <a:chOff x="3543300" y="3546094"/>
            <a:chExt cx="3578225" cy="2935605"/>
          </a:xfrm>
        </p:grpSpPr>
        <p:sp>
          <p:nvSpPr>
            <p:cNvPr id="50" name="object 50"/>
            <p:cNvSpPr/>
            <p:nvPr/>
          </p:nvSpPr>
          <p:spPr>
            <a:xfrm>
              <a:off x="5693664" y="3575304"/>
              <a:ext cx="1398905" cy="1068070"/>
            </a:xfrm>
            <a:custGeom>
              <a:avLst/>
              <a:gdLst/>
              <a:ahLst/>
              <a:cxnLst/>
              <a:rect l="l" t="t" r="r" b="b"/>
              <a:pathLst>
                <a:path w="1398904" h="1068070">
                  <a:moveTo>
                    <a:pt x="0" y="0"/>
                  </a:moveTo>
                  <a:lnTo>
                    <a:pt x="0" y="533781"/>
                  </a:lnTo>
                  <a:lnTo>
                    <a:pt x="1398524" y="533781"/>
                  </a:lnTo>
                  <a:lnTo>
                    <a:pt x="1398524" y="1067689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622547" y="5949695"/>
              <a:ext cx="2563368" cy="457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43300" y="5881116"/>
              <a:ext cx="2266188" cy="60045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85971" y="5900927"/>
              <a:ext cx="2560320" cy="454659"/>
            </a:xfrm>
            <a:custGeom>
              <a:avLst/>
              <a:gdLst/>
              <a:ahLst/>
              <a:cxnLst/>
              <a:rect l="l" t="t" r="r" b="b"/>
              <a:pathLst>
                <a:path w="2560320" h="454660">
                  <a:moveTo>
                    <a:pt x="2560320" y="0"/>
                  </a:moveTo>
                  <a:lnTo>
                    <a:pt x="0" y="0"/>
                  </a:lnTo>
                  <a:lnTo>
                    <a:pt x="0" y="454152"/>
                  </a:lnTo>
                  <a:lnTo>
                    <a:pt x="2560320" y="454152"/>
                  </a:lnTo>
                  <a:lnTo>
                    <a:pt x="2560320" y="0"/>
                  </a:lnTo>
                  <a:close/>
                </a:path>
              </a:pathLst>
            </a:custGeom>
            <a:solidFill>
              <a:srgbClr val="FFE0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4800873" y="5869635"/>
            <a:ext cx="2765340" cy="46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05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Sympathetic</a:t>
            </a:r>
            <a:endParaRPr sz="14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- “Fight-or-Flight”</a:t>
            </a:r>
            <a:r>
              <a:rPr sz="1400" b="1" spc="-40" dirty="0">
                <a:solidFill>
                  <a:srgbClr val="0D0D0D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0D0D0D"/>
                </a:solidFill>
                <a:latin typeface="Arial Narrow"/>
                <a:cs typeface="Arial Narrow"/>
              </a:rPr>
              <a:t>responses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6447549" y="5068570"/>
            <a:ext cx="5670343" cy="1452880"/>
            <a:chOff x="4836921" y="5068570"/>
            <a:chExt cx="4253865" cy="1452880"/>
          </a:xfrm>
        </p:grpSpPr>
        <p:sp>
          <p:nvSpPr>
            <p:cNvPr id="56" name="object 56"/>
            <p:cNvSpPr/>
            <p:nvPr/>
          </p:nvSpPr>
          <p:spPr>
            <a:xfrm>
              <a:off x="4866131" y="5097780"/>
              <a:ext cx="2225675" cy="803910"/>
            </a:xfrm>
            <a:custGeom>
              <a:avLst/>
              <a:gdLst/>
              <a:ahLst/>
              <a:cxnLst/>
              <a:rect l="l" t="t" r="r" b="b"/>
              <a:pathLst>
                <a:path w="2225675" h="803910">
                  <a:moveTo>
                    <a:pt x="2225674" y="0"/>
                  </a:moveTo>
                  <a:lnTo>
                    <a:pt x="2225674" y="401701"/>
                  </a:lnTo>
                  <a:lnTo>
                    <a:pt x="0" y="401701"/>
                  </a:lnTo>
                  <a:lnTo>
                    <a:pt x="0" y="803325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525767" y="5989320"/>
              <a:ext cx="2564892" cy="457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117079" y="5920740"/>
              <a:ext cx="1426464" cy="60045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489191" y="5940552"/>
              <a:ext cx="2562225" cy="454659"/>
            </a:xfrm>
            <a:custGeom>
              <a:avLst/>
              <a:gdLst/>
              <a:ahLst/>
              <a:cxnLst/>
              <a:rect l="l" t="t" r="r" b="b"/>
              <a:pathLst>
                <a:path w="2562225" h="454660">
                  <a:moveTo>
                    <a:pt x="2561843" y="0"/>
                  </a:moveTo>
                  <a:lnTo>
                    <a:pt x="0" y="0"/>
                  </a:lnTo>
                  <a:lnTo>
                    <a:pt x="0" y="454152"/>
                  </a:lnTo>
                  <a:lnTo>
                    <a:pt x="2561843" y="454152"/>
                  </a:lnTo>
                  <a:lnTo>
                    <a:pt x="2561843" y="0"/>
                  </a:lnTo>
                  <a:close/>
                </a:path>
              </a:pathLst>
            </a:custGeom>
            <a:solidFill>
              <a:srgbClr val="FFE0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9564333" y="5909259"/>
            <a:ext cx="1590472" cy="46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Pa</a:t>
            </a:r>
            <a:r>
              <a:rPr sz="1400" b="1" spc="-10" dirty="0">
                <a:solidFill>
                  <a:srgbClr val="0D0D0D"/>
                </a:solidFill>
                <a:latin typeface="Arial Narrow"/>
                <a:cs typeface="Arial Narrow"/>
              </a:rPr>
              <a:t>r</a:t>
            </a:r>
            <a:r>
              <a:rPr sz="1400" b="1" spc="-5" dirty="0">
                <a:solidFill>
                  <a:srgbClr val="0D0D0D"/>
                </a:solidFill>
                <a:latin typeface="Arial Narrow"/>
                <a:cs typeface="Arial Narrow"/>
              </a:rPr>
              <a:t>asy</a:t>
            </a: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mpathetic</a:t>
            </a:r>
            <a:endParaRPr sz="1400">
              <a:latin typeface="Arial Narrow"/>
              <a:cs typeface="Arial Narrow"/>
            </a:endParaRPr>
          </a:p>
          <a:p>
            <a:pPr marL="103505">
              <a:lnSpc>
                <a:spcPct val="100000"/>
              </a:lnSpc>
              <a:spcBef>
                <a:spcPts val="85"/>
              </a:spcBef>
            </a:pP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-</a:t>
            </a:r>
            <a:r>
              <a:rPr sz="1400" b="1" spc="-20" dirty="0">
                <a:solidFill>
                  <a:srgbClr val="0D0D0D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0D0D0D"/>
                </a:solidFill>
                <a:latin typeface="Arial Narrow"/>
                <a:cs typeface="Arial Narrow"/>
              </a:rPr>
              <a:t>maintenance</a:t>
            </a:r>
            <a:endParaRPr sz="1400">
              <a:latin typeface="Arial Narrow"/>
              <a:cs typeface="Arial Narrow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3124401" y="1214627"/>
            <a:ext cx="7234069" cy="4726433"/>
            <a:chOff x="2343911" y="1214627"/>
            <a:chExt cx="5426965" cy="4726433"/>
          </a:xfrm>
        </p:grpSpPr>
        <p:sp>
          <p:nvSpPr>
            <p:cNvPr id="62" name="object 62"/>
            <p:cNvSpPr/>
            <p:nvPr/>
          </p:nvSpPr>
          <p:spPr>
            <a:xfrm>
              <a:off x="7092696" y="5097780"/>
              <a:ext cx="678180" cy="843280"/>
            </a:xfrm>
            <a:custGeom>
              <a:avLst/>
              <a:gdLst/>
              <a:ahLst/>
              <a:cxnLst/>
              <a:rect l="l" t="t" r="r" b="b"/>
              <a:pathLst>
                <a:path w="678179" h="843279">
                  <a:moveTo>
                    <a:pt x="0" y="0"/>
                  </a:moveTo>
                  <a:lnTo>
                    <a:pt x="0" y="421513"/>
                  </a:lnTo>
                  <a:lnTo>
                    <a:pt x="677799" y="421513"/>
                  </a:lnTo>
                  <a:lnTo>
                    <a:pt x="677799" y="843013"/>
                  </a:lnTo>
                </a:path>
              </a:pathLst>
            </a:custGeom>
            <a:ln w="57912">
              <a:solidFill>
                <a:srgbClr val="8F91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380487" y="1351787"/>
              <a:ext cx="4370832" cy="353567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436619" y="1214627"/>
              <a:ext cx="2328672" cy="643127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343911" y="1315211"/>
              <a:ext cx="4368165" cy="350520"/>
            </a:xfrm>
            <a:custGeom>
              <a:avLst/>
              <a:gdLst/>
              <a:ahLst/>
              <a:cxnLst/>
              <a:rect l="l" t="t" r="r" b="b"/>
              <a:pathLst>
                <a:path w="4368165" h="350519">
                  <a:moveTo>
                    <a:pt x="4367784" y="0"/>
                  </a:moveTo>
                  <a:lnTo>
                    <a:pt x="0" y="0"/>
                  </a:lnTo>
                  <a:lnTo>
                    <a:pt x="0" y="350520"/>
                  </a:lnTo>
                  <a:lnTo>
                    <a:pt x="4367784" y="350520"/>
                  </a:lnTo>
                  <a:lnTo>
                    <a:pt x="4367784" y="0"/>
                  </a:lnTo>
                  <a:close/>
                </a:path>
              </a:pathLst>
            </a:custGeom>
            <a:solidFill>
              <a:srgbClr val="5A9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4759397" y="1250441"/>
            <a:ext cx="2645991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DEF5F9"/>
                </a:solidFill>
                <a:latin typeface="Arial Narrow"/>
                <a:cs typeface="Arial Narrow"/>
              </a:rPr>
              <a:t>Nervous</a:t>
            </a:r>
            <a:r>
              <a:rPr sz="2400" b="1" spc="-45" dirty="0">
                <a:solidFill>
                  <a:srgbClr val="DEF5F9"/>
                </a:solidFill>
                <a:latin typeface="Arial Narrow"/>
                <a:cs typeface="Arial Narrow"/>
              </a:rPr>
              <a:t> </a:t>
            </a:r>
            <a:r>
              <a:rPr sz="2400" b="1" spc="-5" dirty="0">
                <a:solidFill>
                  <a:srgbClr val="DEF5F9"/>
                </a:solidFill>
                <a:latin typeface="Arial Narrow"/>
                <a:cs typeface="Arial Narrow"/>
              </a:rPr>
              <a:t>System</a:t>
            </a:r>
            <a:endParaRPr sz="2400">
              <a:latin typeface="Arial Narrow"/>
              <a:cs typeface="Arial Narrow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title"/>
          </p:nvPr>
        </p:nvSpPr>
        <p:spPr>
          <a:xfrm>
            <a:off x="3960812" y="457200"/>
            <a:ext cx="378022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/>
              <a:t>CLASSIFICATION:-</a:t>
            </a:r>
            <a:endParaRPr lang="en-US" sz="2000" b="1" u="sng" dirty="0"/>
          </a:p>
        </p:txBody>
      </p:sp>
      <p:sp>
        <p:nvSpPr>
          <p:cNvPr id="70" name="Slide Number Placeholder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6" name="Footer Placeholder 6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2612" y="914400"/>
            <a:ext cx="563987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/>
              <a:t>FUNCTIONS OF</a:t>
            </a:r>
            <a:r>
              <a:rPr lang="en-US" sz="2000" b="1" u="sng" spc="-55" dirty="0" smtClean="0"/>
              <a:t> </a:t>
            </a:r>
            <a:r>
              <a:rPr lang="en-US" sz="2000" b="1" u="sng" spc="5" dirty="0" smtClean="0"/>
              <a:t>CNS:-</a:t>
            </a:r>
            <a:endParaRPr lang="en-US" sz="2000" b="1" u="sn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object 8"/>
          <p:cNvSpPr txBox="1"/>
          <p:nvPr/>
        </p:nvSpPr>
        <p:spPr>
          <a:xfrm>
            <a:off x="612827" y="1650019"/>
            <a:ext cx="10352037" cy="4051365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407034" indent="-394970">
              <a:lnSpc>
                <a:spcPct val="150000"/>
              </a:lnSpc>
              <a:spcBef>
                <a:spcPts val="1400"/>
              </a:spcBef>
              <a:buAutoNum type="arabicPeriod"/>
              <a:tabLst>
                <a:tab pos="407670" algn="l"/>
              </a:tabLst>
            </a:pPr>
            <a:r>
              <a:rPr spc="-5" dirty="0">
                <a:latin typeface="+mj-lt"/>
                <a:cs typeface="Arial"/>
              </a:rPr>
              <a:t>Sensory </a:t>
            </a:r>
            <a:r>
              <a:rPr dirty="0">
                <a:latin typeface="+mj-lt"/>
                <a:cs typeface="Arial"/>
              </a:rPr>
              <a:t>input </a:t>
            </a:r>
            <a:r>
              <a:rPr spc="-5" dirty="0">
                <a:latin typeface="+mj-lt"/>
                <a:cs typeface="Arial"/>
              </a:rPr>
              <a:t>– </a:t>
            </a:r>
            <a:r>
              <a:rPr dirty="0">
                <a:latin typeface="+mj-lt"/>
                <a:cs typeface="Arial"/>
              </a:rPr>
              <a:t>gathering</a:t>
            </a:r>
            <a:r>
              <a:rPr spc="50" dirty="0">
                <a:latin typeface="+mj-lt"/>
                <a:cs typeface="Arial"/>
              </a:rPr>
              <a:t> </a:t>
            </a:r>
            <a:r>
              <a:rPr spc="-5" dirty="0">
                <a:latin typeface="+mj-lt"/>
                <a:cs typeface="Arial"/>
              </a:rPr>
              <a:t>information</a:t>
            </a:r>
            <a:endParaRPr>
              <a:latin typeface="+mj-lt"/>
              <a:cs typeface="Arial"/>
            </a:endParaRPr>
          </a:p>
          <a:p>
            <a:pPr marL="699770" marR="5080" lvl="1" indent="-230504">
              <a:lnSpc>
                <a:spcPct val="150000"/>
              </a:lnSpc>
              <a:spcBef>
                <a:spcPts val="168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pc="-135" dirty="0">
                <a:latin typeface="+mj-lt"/>
                <a:cs typeface="Arial"/>
              </a:rPr>
              <a:t>To </a:t>
            </a:r>
            <a:r>
              <a:rPr spc="-5" dirty="0">
                <a:latin typeface="+mj-lt"/>
                <a:cs typeface="Arial"/>
              </a:rPr>
              <a:t>monitor changes occurring inside and outside </a:t>
            </a:r>
            <a:r>
              <a:rPr dirty="0">
                <a:latin typeface="+mj-lt"/>
                <a:cs typeface="Arial"/>
              </a:rPr>
              <a:t>the  </a:t>
            </a:r>
            <a:r>
              <a:rPr spc="-5" dirty="0">
                <a:latin typeface="+mj-lt"/>
                <a:cs typeface="Arial"/>
              </a:rPr>
              <a:t>body (changes </a:t>
            </a:r>
            <a:r>
              <a:rPr dirty="0">
                <a:latin typeface="+mj-lt"/>
                <a:cs typeface="Arial"/>
              </a:rPr>
              <a:t>=</a:t>
            </a:r>
            <a:r>
              <a:rPr spc="25" dirty="0">
                <a:latin typeface="+mj-lt"/>
                <a:cs typeface="Arial"/>
              </a:rPr>
              <a:t> </a:t>
            </a:r>
            <a:r>
              <a:rPr spc="-5" dirty="0">
                <a:latin typeface="+mj-lt"/>
                <a:cs typeface="Arial"/>
              </a:rPr>
              <a:t>stimuli)</a:t>
            </a:r>
            <a:endParaRPr>
              <a:latin typeface="+mj-lt"/>
              <a:cs typeface="Arial"/>
            </a:endParaRPr>
          </a:p>
          <a:p>
            <a:pPr marL="407034" indent="-394970">
              <a:lnSpc>
                <a:spcPct val="150000"/>
              </a:lnSpc>
              <a:spcBef>
                <a:spcPts val="780"/>
              </a:spcBef>
              <a:buAutoNum type="arabicPeriod"/>
              <a:tabLst>
                <a:tab pos="407670" algn="l"/>
              </a:tabLst>
            </a:pPr>
            <a:r>
              <a:rPr spc="-5" dirty="0">
                <a:latin typeface="+mj-lt"/>
                <a:cs typeface="Arial"/>
              </a:rPr>
              <a:t>Integration</a:t>
            </a:r>
            <a:r>
              <a:rPr spc="15" dirty="0">
                <a:latin typeface="+mj-lt"/>
                <a:cs typeface="Arial"/>
              </a:rPr>
              <a:t> </a:t>
            </a:r>
            <a:r>
              <a:rPr spc="-5" dirty="0">
                <a:latin typeface="+mj-lt"/>
                <a:cs typeface="Arial"/>
              </a:rPr>
              <a:t>–</a:t>
            </a:r>
            <a:endParaRPr>
              <a:latin typeface="+mj-lt"/>
              <a:cs typeface="Arial"/>
            </a:endParaRPr>
          </a:p>
          <a:p>
            <a:pPr marL="699770" marR="75565" lvl="1" indent="-230504">
              <a:lnSpc>
                <a:spcPct val="150000"/>
              </a:lnSpc>
              <a:spcBef>
                <a:spcPts val="168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pc="-135" dirty="0">
                <a:latin typeface="+mj-lt"/>
                <a:cs typeface="Arial"/>
              </a:rPr>
              <a:t>To </a:t>
            </a:r>
            <a:r>
              <a:rPr spc="-5" dirty="0">
                <a:latin typeface="+mj-lt"/>
                <a:cs typeface="Arial"/>
              </a:rPr>
              <a:t>process and interpret sensory input and decide </a:t>
            </a:r>
            <a:r>
              <a:rPr dirty="0">
                <a:latin typeface="+mj-lt"/>
                <a:cs typeface="Arial"/>
              </a:rPr>
              <a:t>if  </a:t>
            </a:r>
            <a:r>
              <a:rPr spc="-5" dirty="0">
                <a:latin typeface="+mj-lt"/>
                <a:cs typeface="Arial"/>
              </a:rPr>
              <a:t>action </a:t>
            </a:r>
            <a:r>
              <a:rPr dirty="0">
                <a:latin typeface="+mj-lt"/>
                <a:cs typeface="Arial"/>
              </a:rPr>
              <a:t>is</a:t>
            </a:r>
            <a:r>
              <a:rPr spc="10" dirty="0">
                <a:latin typeface="+mj-lt"/>
                <a:cs typeface="Arial"/>
              </a:rPr>
              <a:t> </a:t>
            </a:r>
            <a:r>
              <a:rPr spc="-5" dirty="0">
                <a:latin typeface="+mj-lt"/>
                <a:cs typeface="Arial"/>
              </a:rPr>
              <a:t>needed.</a:t>
            </a:r>
            <a:endParaRPr>
              <a:latin typeface="+mj-lt"/>
              <a:cs typeface="Arial"/>
            </a:endParaRPr>
          </a:p>
          <a:p>
            <a:pPr marL="407034" indent="-394970">
              <a:lnSpc>
                <a:spcPct val="150000"/>
              </a:lnSpc>
              <a:spcBef>
                <a:spcPts val="1110"/>
              </a:spcBef>
              <a:buAutoNum type="arabicPeriod"/>
              <a:tabLst>
                <a:tab pos="407670" algn="l"/>
              </a:tabLst>
            </a:pPr>
            <a:r>
              <a:rPr spc="-5" dirty="0">
                <a:latin typeface="+mj-lt"/>
                <a:cs typeface="Arial"/>
              </a:rPr>
              <a:t>Motor</a:t>
            </a:r>
            <a:r>
              <a:rPr spc="10" dirty="0">
                <a:latin typeface="+mj-lt"/>
                <a:cs typeface="Arial"/>
              </a:rPr>
              <a:t> </a:t>
            </a:r>
            <a:r>
              <a:rPr dirty="0">
                <a:latin typeface="+mj-lt"/>
                <a:cs typeface="Arial"/>
              </a:rPr>
              <a:t>output</a:t>
            </a:r>
            <a:endParaRPr>
              <a:latin typeface="+mj-lt"/>
              <a:cs typeface="Arial"/>
            </a:endParaRPr>
          </a:p>
          <a:p>
            <a:pPr marL="699770" lvl="1" indent="-230504">
              <a:lnSpc>
                <a:spcPct val="150000"/>
              </a:lnSpc>
              <a:spcBef>
                <a:spcPts val="1410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dirty="0">
                <a:latin typeface="+mj-lt"/>
                <a:cs typeface="Arial"/>
              </a:rPr>
              <a:t>A </a:t>
            </a:r>
            <a:r>
              <a:rPr spc="-5" dirty="0">
                <a:latin typeface="+mj-lt"/>
                <a:cs typeface="Arial"/>
              </a:rPr>
              <a:t>response </a:t>
            </a:r>
            <a:r>
              <a:rPr dirty="0">
                <a:latin typeface="+mj-lt"/>
                <a:cs typeface="Arial"/>
              </a:rPr>
              <a:t>to </a:t>
            </a:r>
            <a:r>
              <a:rPr spc="-5" dirty="0">
                <a:latin typeface="+mj-lt"/>
                <a:cs typeface="Arial"/>
              </a:rPr>
              <a:t>integrated</a:t>
            </a:r>
            <a:r>
              <a:rPr spc="-125" dirty="0">
                <a:latin typeface="+mj-lt"/>
                <a:cs typeface="Arial"/>
              </a:rPr>
              <a:t> </a:t>
            </a:r>
            <a:r>
              <a:rPr dirty="0">
                <a:latin typeface="+mj-lt"/>
                <a:cs typeface="Arial"/>
              </a:rPr>
              <a:t>stimuli</a:t>
            </a:r>
            <a:endParaRPr>
              <a:latin typeface="+mj-lt"/>
              <a:cs typeface="Arial"/>
            </a:endParaRPr>
          </a:p>
          <a:p>
            <a:pPr marL="699770" lvl="1" indent="-230504">
              <a:lnSpc>
                <a:spcPct val="150000"/>
              </a:lnSpc>
              <a:spcBef>
                <a:spcPts val="1155"/>
              </a:spcBef>
              <a:buClr>
                <a:srgbClr val="FF6600"/>
              </a:buClr>
              <a:buFont typeface="Symbol"/>
              <a:buChar char=""/>
              <a:tabLst>
                <a:tab pos="700405" algn="l"/>
              </a:tabLst>
            </a:pPr>
            <a:r>
              <a:rPr spc="-5" dirty="0">
                <a:latin typeface="+mj-lt"/>
                <a:cs typeface="Arial"/>
              </a:rPr>
              <a:t>The response activates muscles </a:t>
            </a:r>
            <a:r>
              <a:rPr dirty="0">
                <a:latin typeface="+mj-lt"/>
                <a:cs typeface="Arial"/>
              </a:rPr>
              <a:t>or</a:t>
            </a:r>
            <a:r>
              <a:rPr spc="30" dirty="0">
                <a:latin typeface="+mj-lt"/>
                <a:cs typeface="Arial"/>
              </a:rPr>
              <a:t> </a:t>
            </a:r>
            <a:r>
              <a:rPr spc="-5" dirty="0">
                <a:latin typeface="+mj-lt"/>
                <a:cs typeface="Arial"/>
              </a:rPr>
              <a:t>glands</a:t>
            </a:r>
            <a:endParaRPr>
              <a:latin typeface="+mj-lt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6612" y="1676400"/>
            <a:ext cx="10127729" cy="1259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marR="222885" indent="-256540">
              <a:lnSpc>
                <a:spcPct val="150000"/>
              </a:lnSpc>
              <a:spcBef>
                <a:spcPts val="105"/>
              </a:spcBef>
              <a:buClr>
                <a:srgbClr val="2CA1BE"/>
              </a:buClr>
              <a:buSzPct val="67187"/>
              <a:buFont typeface="Wingdings 3"/>
              <a:buChar char=""/>
              <a:tabLst>
                <a:tab pos="269240" algn="l"/>
              </a:tabLst>
            </a:pPr>
            <a:r>
              <a:rPr dirty="0">
                <a:latin typeface="+mj-lt"/>
                <a:cs typeface="Lucida Sans Unicode"/>
              </a:rPr>
              <a:t>Two </a:t>
            </a:r>
            <a:r>
              <a:rPr spc="-5" dirty="0">
                <a:latin typeface="+mj-lt"/>
                <a:cs typeface="Lucida Sans Unicode"/>
              </a:rPr>
              <a:t>main kind </a:t>
            </a:r>
            <a:r>
              <a:rPr dirty="0">
                <a:latin typeface="+mj-lt"/>
                <a:cs typeface="Lucida Sans Unicode"/>
              </a:rPr>
              <a:t>of </a:t>
            </a:r>
            <a:r>
              <a:rPr spc="-5" dirty="0">
                <a:latin typeface="+mj-lt"/>
                <a:cs typeface="Lucida Sans Unicode"/>
              </a:rPr>
              <a:t>cell are present in  </a:t>
            </a:r>
            <a:r>
              <a:rPr>
                <a:latin typeface="+mj-lt"/>
                <a:cs typeface="Lucida Sans Unicode"/>
              </a:rPr>
              <a:t>NS</a:t>
            </a:r>
            <a:r>
              <a:rPr smtClean="0">
                <a:latin typeface="+mj-lt"/>
                <a:cs typeface="Lucida Sans Unicode"/>
              </a:rPr>
              <a:t>.</a:t>
            </a:r>
            <a:endParaRPr>
              <a:latin typeface="+mj-lt"/>
              <a:cs typeface="Lucida Sans Unicode"/>
            </a:endParaRPr>
          </a:p>
          <a:p>
            <a:pPr marL="396875" indent="-384810">
              <a:lnSpc>
                <a:spcPct val="150000"/>
              </a:lnSpc>
              <a:buClr>
                <a:srgbClr val="2CA1BE"/>
              </a:buClr>
              <a:buSzPct val="67187"/>
              <a:buFont typeface="Wingdings"/>
              <a:buChar char=""/>
              <a:tabLst>
                <a:tab pos="396875" algn="l"/>
                <a:tab pos="397510" algn="l"/>
              </a:tabLst>
            </a:pPr>
            <a:r>
              <a:rPr dirty="0">
                <a:latin typeface="+mj-lt"/>
                <a:cs typeface="Lucida Sans Unicode"/>
              </a:rPr>
              <a:t>Neurones </a:t>
            </a:r>
            <a:r>
              <a:rPr spc="-5" dirty="0">
                <a:latin typeface="+mj-lt"/>
                <a:cs typeface="Lucida Sans Unicode"/>
              </a:rPr>
              <a:t>(The basic structural and functional unit </a:t>
            </a:r>
            <a:r>
              <a:rPr spc="-5">
                <a:latin typeface="+mj-lt"/>
                <a:cs typeface="Lucida Sans Unicode"/>
              </a:rPr>
              <a:t>of</a:t>
            </a:r>
            <a:r>
              <a:rPr spc="60">
                <a:latin typeface="+mj-lt"/>
                <a:cs typeface="Lucida Sans Unicode"/>
              </a:rPr>
              <a:t> </a:t>
            </a:r>
            <a:r>
              <a:rPr spc="-5" smtClean="0">
                <a:latin typeface="+mj-lt"/>
                <a:cs typeface="Lucida Sans Unicode"/>
              </a:rPr>
              <a:t>the</a:t>
            </a:r>
            <a:r>
              <a:rPr lang="en-US" spc="-5" dirty="0">
                <a:latin typeface="+mj-lt"/>
                <a:cs typeface="Lucida Sans Unicode"/>
              </a:rPr>
              <a:t> </a:t>
            </a:r>
            <a:r>
              <a:rPr smtClean="0">
                <a:latin typeface="+mj-lt"/>
                <a:cs typeface="Lucida Sans Unicode"/>
              </a:rPr>
              <a:t>nervous</a:t>
            </a:r>
            <a:r>
              <a:rPr spc="-15" smtClean="0">
                <a:latin typeface="+mj-lt"/>
                <a:cs typeface="Lucida Sans Unicode"/>
              </a:rPr>
              <a:t> </a:t>
            </a:r>
            <a:r>
              <a:rPr spc="-5">
                <a:latin typeface="+mj-lt"/>
                <a:cs typeface="Lucida Sans Unicode"/>
              </a:rPr>
              <a:t>system</a:t>
            </a:r>
            <a:r>
              <a:rPr spc="-5" smtClean="0">
                <a:latin typeface="+mj-lt"/>
                <a:cs typeface="Lucida Sans Unicode"/>
              </a:rPr>
              <a:t>)</a:t>
            </a:r>
            <a:endParaRPr>
              <a:latin typeface="+mj-lt"/>
              <a:cs typeface="Lucida Sans Unicode"/>
            </a:endParaRPr>
          </a:p>
          <a:p>
            <a:pPr marL="396875" indent="-384810">
              <a:lnSpc>
                <a:spcPct val="150000"/>
              </a:lnSpc>
              <a:buClr>
                <a:srgbClr val="2CA1BE"/>
              </a:buClr>
              <a:buSzPct val="67187"/>
              <a:buFont typeface="Wingdings"/>
              <a:buChar char=""/>
              <a:tabLst>
                <a:tab pos="396875" algn="l"/>
                <a:tab pos="397510" algn="l"/>
              </a:tabLst>
            </a:pPr>
            <a:r>
              <a:rPr dirty="0">
                <a:latin typeface="+mj-lt"/>
                <a:cs typeface="Lucida Sans Unicode"/>
              </a:rPr>
              <a:t>Neuroglia </a:t>
            </a:r>
            <a:r>
              <a:rPr spc="-5" dirty="0">
                <a:latin typeface="+mj-lt"/>
                <a:cs typeface="Lucida Sans Unicode"/>
              </a:rPr>
              <a:t>(support/maintain</a:t>
            </a:r>
            <a:r>
              <a:rPr spc="-60" dirty="0">
                <a:latin typeface="+mj-lt"/>
                <a:cs typeface="Lucida Sans Unicode"/>
              </a:rPr>
              <a:t> </a:t>
            </a:r>
            <a:r>
              <a:rPr spc="-5" dirty="0">
                <a:latin typeface="+mj-lt"/>
                <a:cs typeface="Lucida Sans Unicode"/>
              </a:rPr>
              <a:t>neurons)</a:t>
            </a:r>
            <a:endParaRPr>
              <a:latin typeface="+mj-lt"/>
              <a:cs typeface="Lucida Sans Unico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2412" y="838200"/>
            <a:ext cx="9675813" cy="4953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9872" y="5945123"/>
              <a:ext cx="4898390" cy="913130"/>
            </a:xfrm>
            <a:custGeom>
              <a:avLst/>
              <a:gdLst/>
              <a:ahLst/>
              <a:cxnLst/>
              <a:rect l="l" t="t" r="r" b="b"/>
              <a:pathLst>
                <a:path w="4898390" h="913129">
                  <a:moveTo>
                    <a:pt x="85556" y="21310"/>
                  </a:moveTo>
                  <a:lnTo>
                    <a:pt x="3637272" y="912874"/>
                  </a:lnTo>
                  <a:lnTo>
                    <a:pt x="4898144" y="912874"/>
                  </a:lnTo>
                  <a:lnTo>
                    <a:pt x="85556" y="21310"/>
                  </a:lnTo>
                  <a:close/>
                </a:path>
                <a:path w="4898390" h="913129">
                  <a:moveTo>
                    <a:pt x="660" y="0"/>
                  </a:moveTo>
                  <a:lnTo>
                    <a:pt x="0" y="5460"/>
                  </a:lnTo>
                  <a:lnTo>
                    <a:pt x="85556" y="21310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9FCADC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6155" y="5939028"/>
              <a:ext cx="3654425" cy="919480"/>
            </a:xfrm>
            <a:custGeom>
              <a:avLst/>
              <a:gdLst/>
              <a:ahLst/>
              <a:cxnLst/>
              <a:rect l="l" t="t" r="r" b="b"/>
              <a:pathLst>
                <a:path w="3654425" h="919479">
                  <a:moveTo>
                    <a:pt x="0" y="0"/>
                  </a:moveTo>
                  <a:lnTo>
                    <a:pt x="7924" y="6350"/>
                  </a:lnTo>
                  <a:lnTo>
                    <a:pt x="2870480" y="918970"/>
                  </a:lnTo>
                  <a:lnTo>
                    <a:pt x="3653984" y="918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789674"/>
              <a:ext cx="3398520" cy="10683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84670"/>
              <a:ext cx="3370852" cy="107332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856486"/>
              <a:ext cx="9144000" cy="600150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33600" y="1095754"/>
              <a:ext cx="4927092" cy="576224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5591" y="3267455"/>
              <a:ext cx="1304544" cy="10302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77328" y="3160776"/>
              <a:ext cx="1136903" cy="6507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553325" y="3124200"/>
              <a:ext cx="1133475" cy="64770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6804" y="202692"/>
              <a:ext cx="8208264" cy="42367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4612" y="990600"/>
            <a:ext cx="3782768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000" b="1" u="sng" spc="-5" dirty="0" smtClean="0"/>
              <a:t>N</a:t>
            </a:r>
            <a:r>
              <a:rPr lang="en-US" sz="2000" b="1" u="sng" spc="15" dirty="0" smtClean="0"/>
              <a:t>E</a:t>
            </a:r>
            <a:r>
              <a:rPr lang="en-US" sz="2000" b="1" u="sng" dirty="0" smtClean="0"/>
              <a:t>U</a:t>
            </a:r>
            <a:r>
              <a:rPr lang="en-US" sz="2000" b="1" u="sng" spc="-10" dirty="0" smtClean="0"/>
              <a:t>R</a:t>
            </a:r>
            <a:r>
              <a:rPr lang="en-US" sz="2000" b="1" u="sng" dirty="0" smtClean="0"/>
              <a:t>O</a:t>
            </a:r>
            <a:r>
              <a:rPr lang="en-US" sz="2000" b="1" u="sng" spc="-5" dirty="0" smtClean="0"/>
              <a:t>NS</a:t>
            </a:r>
            <a:r>
              <a:rPr lang="en-US" sz="2000" b="1" u="sng" spc="5" dirty="0" smtClean="0"/>
              <a:t>:</a:t>
            </a:r>
            <a:r>
              <a:rPr lang="en-US" sz="2000" b="1" u="sng" spc="-5" dirty="0" smtClean="0"/>
              <a:t>-</a:t>
            </a:r>
            <a:endParaRPr lang="en-US" sz="2000" b="1" u="sng" spc="-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860667" y="1835024"/>
            <a:ext cx="10076942" cy="16741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indent="-256540">
              <a:lnSpc>
                <a:spcPct val="150000"/>
              </a:lnSpc>
              <a:spcBef>
                <a:spcPts val="95"/>
              </a:spcBef>
              <a:buClr>
                <a:srgbClr val="2CA1BE"/>
              </a:buClr>
              <a:buSzPct val="68000"/>
              <a:buFont typeface="Wingdings 3"/>
              <a:buChar char=""/>
              <a:tabLst>
                <a:tab pos="268605" algn="l"/>
                <a:tab pos="269240" algn="l"/>
              </a:tabLst>
            </a:pPr>
            <a:r>
              <a:rPr spc="-5" dirty="0">
                <a:latin typeface="+mj-lt"/>
                <a:cs typeface="Lucida Sans Unicode"/>
              </a:rPr>
              <a:t>Is </a:t>
            </a:r>
            <a:r>
              <a:rPr spc="-10" dirty="0">
                <a:latin typeface="+mj-lt"/>
                <a:cs typeface="Lucida Sans Unicode"/>
              </a:rPr>
              <a:t>the basic </a:t>
            </a:r>
            <a:r>
              <a:rPr spc="-5" dirty="0">
                <a:latin typeface="+mj-lt"/>
                <a:cs typeface="Lucida Sans Unicode"/>
              </a:rPr>
              <a:t>functional unit of</a:t>
            </a:r>
            <a:r>
              <a:rPr spc="40" dirty="0">
                <a:latin typeface="+mj-lt"/>
                <a:cs typeface="Lucida Sans Unicode"/>
              </a:rPr>
              <a:t> </a:t>
            </a:r>
            <a:r>
              <a:rPr spc="-5">
                <a:latin typeface="+mj-lt"/>
                <a:cs typeface="Lucida Sans Unicode"/>
              </a:rPr>
              <a:t>NS</a:t>
            </a:r>
            <a:r>
              <a:rPr spc="-5" smtClean="0">
                <a:latin typeface="+mj-lt"/>
                <a:cs typeface="Lucida Sans Unicode"/>
              </a:rPr>
              <a:t>.</a:t>
            </a:r>
            <a:endParaRPr>
              <a:latin typeface="+mj-lt"/>
              <a:cs typeface="Lucida Sans Unicode"/>
            </a:endParaRPr>
          </a:p>
          <a:p>
            <a:pPr marL="268605" marR="5080" indent="-256540">
              <a:lnSpc>
                <a:spcPct val="150000"/>
              </a:lnSpc>
              <a:buClr>
                <a:srgbClr val="2CA1BE"/>
              </a:buClr>
              <a:buSzPct val="68000"/>
              <a:buFont typeface="Wingdings 3"/>
              <a:buChar char=""/>
              <a:tabLst>
                <a:tab pos="268605" algn="l"/>
                <a:tab pos="269240" algn="l"/>
              </a:tabLst>
            </a:pPr>
            <a:r>
              <a:rPr spc="-5" dirty="0">
                <a:latin typeface="+mj-lt"/>
                <a:cs typeface="Lucida Sans Unicode"/>
              </a:rPr>
              <a:t>It is a cell </a:t>
            </a:r>
            <a:r>
              <a:rPr spc="-10" dirty="0">
                <a:latin typeface="+mj-lt"/>
                <a:cs typeface="Lucida Sans Unicode"/>
              </a:rPr>
              <a:t>that receive, intimate </a:t>
            </a:r>
            <a:r>
              <a:rPr spc="-5" dirty="0">
                <a:latin typeface="+mj-lt"/>
                <a:cs typeface="Lucida Sans Unicode"/>
              </a:rPr>
              <a:t>&amp; </a:t>
            </a:r>
            <a:r>
              <a:rPr spc="-10" dirty="0">
                <a:latin typeface="+mj-lt"/>
                <a:cs typeface="Lucida Sans Unicode"/>
              </a:rPr>
              <a:t>transmits </a:t>
            </a:r>
            <a:r>
              <a:rPr spc="-10">
                <a:latin typeface="+mj-lt"/>
                <a:cs typeface="Lucida Sans Unicode"/>
              </a:rPr>
              <a:t>the  </a:t>
            </a:r>
            <a:r>
              <a:rPr spc="-10" smtClean="0">
                <a:latin typeface="+mj-lt"/>
                <a:cs typeface="Lucida Sans Unicode"/>
              </a:rPr>
              <a:t>information</a:t>
            </a:r>
            <a:endParaRPr>
              <a:latin typeface="+mj-lt"/>
              <a:cs typeface="Lucida Sans Unicode"/>
            </a:endParaRPr>
          </a:p>
          <a:p>
            <a:pPr marL="268605" marR="801370" indent="-256540">
              <a:lnSpc>
                <a:spcPct val="150000"/>
              </a:lnSpc>
              <a:buClr>
                <a:srgbClr val="2CA1BE"/>
              </a:buClr>
              <a:buSzPct val="68000"/>
              <a:buFont typeface="Wingdings 3"/>
              <a:buChar char=""/>
              <a:tabLst>
                <a:tab pos="268605" algn="l"/>
                <a:tab pos="269240" algn="l"/>
              </a:tabLst>
            </a:pPr>
            <a:r>
              <a:rPr spc="-5" dirty="0">
                <a:latin typeface="+mj-lt"/>
                <a:cs typeface="Lucida Sans Unicode"/>
              </a:rPr>
              <a:t>Communicate with </a:t>
            </a:r>
            <a:r>
              <a:rPr spc="-10" dirty="0">
                <a:latin typeface="+mj-lt"/>
                <a:cs typeface="Lucida Sans Unicode"/>
              </a:rPr>
              <a:t>other </a:t>
            </a:r>
            <a:r>
              <a:rPr spc="-5" dirty="0">
                <a:latin typeface="+mj-lt"/>
                <a:cs typeface="Lucida Sans Unicode"/>
              </a:rPr>
              <a:t>neurons </a:t>
            </a:r>
            <a:r>
              <a:rPr spc="-10" dirty="0">
                <a:latin typeface="+mj-lt"/>
                <a:cs typeface="Lucida Sans Unicode"/>
              </a:rPr>
              <a:t>through  </a:t>
            </a:r>
            <a:r>
              <a:rPr spc="-10">
                <a:latin typeface="+mj-lt"/>
                <a:cs typeface="Lucida Sans Unicode"/>
              </a:rPr>
              <a:t>chemical</a:t>
            </a:r>
            <a:r>
              <a:rPr spc="-20">
                <a:latin typeface="+mj-lt"/>
                <a:cs typeface="Lucida Sans Unicode"/>
              </a:rPr>
              <a:t> </a:t>
            </a:r>
            <a:r>
              <a:rPr spc="-5" smtClean="0">
                <a:latin typeface="+mj-lt"/>
                <a:cs typeface="Lucida Sans Unicode"/>
              </a:rPr>
              <a:t>signals.</a:t>
            </a:r>
            <a:endParaRPr lang="en-US" spc="-5" dirty="0">
              <a:latin typeface="+mj-lt"/>
              <a:cs typeface="Lucida Sans Unicode"/>
            </a:endParaRPr>
          </a:p>
          <a:p>
            <a:pPr marL="268605" marR="801370" indent="-256540">
              <a:lnSpc>
                <a:spcPct val="150000"/>
              </a:lnSpc>
              <a:buClr>
                <a:srgbClr val="2CA1BE"/>
              </a:buClr>
              <a:buSzPct val="68000"/>
              <a:buFont typeface="Wingdings 3"/>
              <a:buChar char=""/>
              <a:tabLst>
                <a:tab pos="268605" algn="l"/>
                <a:tab pos="269240" algn="l"/>
              </a:tabLst>
            </a:pPr>
            <a:r>
              <a:rPr spc="-5" smtClean="0">
                <a:latin typeface="+mj-lt"/>
                <a:cs typeface="Lucida Sans Unicode"/>
              </a:rPr>
              <a:t>Approx</a:t>
            </a:r>
            <a:r>
              <a:rPr spc="-5" dirty="0">
                <a:latin typeface="+mj-lt"/>
                <a:cs typeface="Lucida Sans Unicode"/>
              </a:rPr>
              <a:t>. 100 </a:t>
            </a:r>
            <a:r>
              <a:rPr spc="-10" dirty="0">
                <a:latin typeface="+mj-lt"/>
                <a:cs typeface="Lucida Sans Unicode"/>
              </a:rPr>
              <a:t>billion located </a:t>
            </a:r>
            <a:r>
              <a:rPr spc="-5" dirty="0">
                <a:latin typeface="+mj-lt"/>
                <a:cs typeface="Lucida Sans Unicode"/>
              </a:rPr>
              <a:t>in </a:t>
            </a:r>
            <a:r>
              <a:rPr spc="-10" dirty="0">
                <a:latin typeface="+mj-lt"/>
                <a:cs typeface="Lucida Sans Unicode"/>
              </a:rPr>
              <a:t>the</a:t>
            </a:r>
            <a:r>
              <a:rPr spc="35" dirty="0">
                <a:latin typeface="+mj-lt"/>
                <a:cs typeface="Lucida Sans Unicode"/>
              </a:rPr>
              <a:t> </a:t>
            </a:r>
            <a:r>
              <a:rPr spc="-5" dirty="0">
                <a:latin typeface="+mj-lt"/>
                <a:cs typeface="Lucida Sans Unicode"/>
              </a:rPr>
              <a:t>CNS</a:t>
            </a:r>
            <a:endParaRPr>
              <a:latin typeface="+mj-lt"/>
              <a:cs typeface="Lucida Sans Unicode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0543" y="2286000"/>
            <a:ext cx="11508282" cy="3264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98812" y="685800"/>
            <a:ext cx="594035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/>
              <a:t>NEURONS</a:t>
            </a:r>
            <a:r>
              <a:rPr lang="en-US" sz="2000" b="1" u="sng" spc="-55" dirty="0" smtClean="0"/>
              <a:t> </a:t>
            </a:r>
            <a:r>
              <a:rPr lang="en-US" sz="2000" b="1" u="sng" dirty="0" smtClean="0"/>
              <a:t>STRUCTURE:-</a:t>
            </a:r>
            <a:endParaRPr lang="en-US" sz="2000" b="1" u="sng" dirty="0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5" name="object 5"/>
          <p:cNvGrpSpPr/>
          <p:nvPr/>
        </p:nvGrpSpPr>
        <p:grpSpPr>
          <a:xfrm>
            <a:off x="239712" y="4984750"/>
            <a:ext cx="4062942" cy="1720850"/>
            <a:chOff x="179831" y="4984750"/>
            <a:chExt cx="3048000" cy="1720850"/>
          </a:xfrm>
        </p:grpSpPr>
        <p:sp>
          <p:nvSpPr>
            <p:cNvPr id="6" name="object 6"/>
            <p:cNvSpPr/>
            <p:nvPr/>
          </p:nvSpPr>
          <p:spPr>
            <a:xfrm>
              <a:off x="301752" y="4994148"/>
              <a:ext cx="2804160" cy="14980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9831" y="5458968"/>
              <a:ext cx="3048000" cy="124663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4800" y="4986273"/>
              <a:ext cx="2798445" cy="1490980"/>
            </a:xfrm>
            <a:custGeom>
              <a:avLst/>
              <a:gdLst/>
              <a:ahLst/>
              <a:cxnLst/>
              <a:rect l="l" t="t" r="r" b="b"/>
              <a:pathLst>
                <a:path w="2798445" h="1490979">
                  <a:moveTo>
                    <a:pt x="553910" y="0"/>
                  </a:moveTo>
                  <a:lnTo>
                    <a:pt x="466344" y="652526"/>
                  </a:lnTo>
                  <a:lnTo>
                    <a:pt x="0" y="652526"/>
                  </a:lnTo>
                  <a:lnTo>
                    <a:pt x="0" y="1490726"/>
                  </a:lnTo>
                  <a:lnTo>
                    <a:pt x="2798064" y="1490726"/>
                  </a:lnTo>
                  <a:lnTo>
                    <a:pt x="2798064" y="652526"/>
                  </a:lnTo>
                  <a:lnTo>
                    <a:pt x="1165860" y="652526"/>
                  </a:lnTo>
                  <a:lnTo>
                    <a:pt x="553910" y="0"/>
                  </a:lnTo>
                  <a:close/>
                </a:path>
              </a:pathLst>
            </a:custGeom>
            <a:solidFill>
              <a:srgbClr val="44B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4800" y="4986273"/>
              <a:ext cx="2798445" cy="1490980"/>
            </a:xfrm>
            <a:custGeom>
              <a:avLst/>
              <a:gdLst/>
              <a:ahLst/>
              <a:cxnLst/>
              <a:rect l="l" t="t" r="r" b="b"/>
              <a:pathLst>
                <a:path w="2798445" h="1490979">
                  <a:moveTo>
                    <a:pt x="0" y="652526"/>
                  </a:moveTo>
                  <a:lnTo>
                    <a:pt x="466344" y="652526"/>
                  </a:lnTo>
                  <a:lnTo>
                    <a:pt x="553910" y="0"/>
                  </a:lnTo>
                  <a:lnTo>
                    <a:pt x="1165860" y="652526"/>
                  </a:lnTo>
                  <a:lnTo>
                    <a:pt x="2798064" y="652526"/>
                  </a:lnTo>
                  <a:lnTo>
                    <a:pt x="2798064" y="792226"/>
                  </a:lnTo>
                  <a:lnTo>
                    <a:pt x="2798064" y="1001776"/>
                  </a:lnTo>
                  <a:lnTo>
                    <a:pt x="2798064" y="1490726"/>
                  </a:lnTo>
                  <a:lnTo>
                    <a:pt x="1165860" y="1490726"/>
                  </a:lnTo>
                  <a:lnTo>
                    <a:pt x="466344" y="1490726"/>
                  </a:lnTo>
                  <a:lnTo>
                    <a:pt x="0" y="1490726"/>
                  </a:lnTo>
                  <a:lnTo>
                    <a:pt x="0" y="1001776"/>
                  </a:lnTo>
                  <a:lnTo>
                    <a:pt x="0" y="792226"/>
                  </a:lnTo>
                  <a:lnTo>
                    <a:pt x="0" y="652526"/>
                  </a:lnTo>
                  <a:close/>
                </a:path>
              </a:pathLst>
            </a:custGeom>
            <a:ln w="3175">
              <a:solidFill>
                <a:srgbClr val="DEF5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0664" y="5549595"/>
            <a:ext cx="3442497" cy="90424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723900" marR="5080" indent="-711835">
              <a:lnSpc>
                <a:spcPts val="3070"/>
              </a:lnSpc>
              <a:spcBef>
                <a:spcPts val="844"/>
              </a:spcBef>
            </a:pPr>
            <a:r>
              <a:rPr sz="3200" b="1" dirty="0">
                <a:solidFill>
                  <a:srgbClr val="DEF5F9"/>
                </a:solidFill>
                <a:latin typeface="Arial Narrow"/>
                <a:cs typeface="Arial Narrow"/>
              </a:rPr>
              <a:t>Axon of</a:t>
            </a:r>
            <a:r>
              <a:rPr sz="3200" b="1" spc="-90" dirty="0">
                <a:solidFill>
                  <a:srgbClr val="DEF5F9"/>
                </a:solidFill>
                <a:latin typeface="Arial Narrow"/>
                <a:cs typeface="Arial Narrow"/>
              </a:rPr>
              <a:t> </a:t>
            </a:r>
            <a:r>
              <a:rPr sz="3200" b="1" spc="-5" dirty="0">
                <a:solidFill>
                  <a:srgbClr val="DEF5F9"/>
                </a:solidFill>
                <a:latin typeface="Arial Narrow"/>
                <a:cs typeface="Arial Narrow"/>
              </a:rPr>
              <a:t>another  </a:t>
            </a:r>
            <a:r>
              <a:rPr sz="3200" b="1" dirty="0">
                <a:solidFill>
                  <a:srgbClr val="DEF5F9"/>
                </a:solidFill>
                <a:latin typeface="Arial Narrow"/>
                <a:cs typeface="Arial Narrow"/>
              </a:rPr>
              <a:t>neuron</a:t>
            </a:r>
            <a:endParaRPr sz="3200">
              <a:latin typeface="Arial Narrow"/>
              <a:cs typeface="Arial Narrow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64573" y="1496567"/>
            <a:ext cx="2704396" cy="2184400"/>
            <a:chOff x="2449067" y="1496567"/>
            <a:chExt cx="2028825" cy="2184400"/>
          </a:xfrm>
        </p:grpSpPr>
        <p:sp>
          <p:nvSpPr>
            <p:cNvPr id="12" name="object 12"/>
            <p:cNvSpPr/>
            <p:nvPr/>
          </p:nvSpPr>
          <p:spPr>
            <a:xfrm>
              <a:off x="2566415" y="1685543"/>
              <a:ext cx="1697735" cy="19949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49067" y="1496567"/>
              <a:ext cx="2028444" cy="8564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71749" y="1676399"/>
              <a:ext cx="1689735" cy="1978660"/>
            </a:xfrm>
            <a:custGeom>
              <a:avLst/>
              <a:gdLst/>
              <a:ahLst/>
              <a:cxnLst/>
              <a:rect l="l" t="t" r="r" b="b"/>
              <a:pathLst>
                <a:path w="1689735" h="1978660">
                  <a:moveTo>
                    <a:pt x="1689353" y="0"/>
                  </a:moveTo>
                  <a:lnTo>
                    <a:pt x="95250" y="0"/>
                  </a:lnTo>
                  <a:lnTo>
                    <a:pt x="95250" y="448055"/>
                  </a:lnTo>
                  <a:lnTo>
                    <a:pt x="360933" y="448055"/>
                  </a:lnTo>
                  <a:lnTo>
                    <a:pt x="0" y="1978152"/>
                  </a:lnTo>
                  <a:lnTo>
                    <a:pt x="759460" y="448055"/>
                  </a:lnTo>
                  <a:lnTo>
                    <a:pt x="1689353" y="448055"/>
                  </a:lnTo>
                  <a:lnTo>
                    <a:pt x="1689353" y="0"/>
                  </a:lnTo>
                  <a:close/>
                </a:path>
              </a:pathLst>
            </a:custGeom>
            <a:solidFill>
              <a:srgbClr val="2CA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71749" y="1676399"/>
              <a:ext cx="1689735" cy="1978660"/>
            </a:xfrm>
            <a:custGeom>
              <a:avLst/>
              <a:gdLst/>
              <a:ahLst/>
              <a:cxnLst/>
              <a:rect l="l" t="t" r="r" b="b"/>
              <a:pathLst>
                <a:path w="1689735" h="1978660">
                  <a:moveTo>
                    <a:pt x="95250" y="0"/>
                  </a:moveTo>
                  <a:lnTo>
                    <a:pt x="360933" y="0"/>
                  </a:lnTo>
                  <a:lnTo>
                    <a:pt x="759460" y="0"/>
                  </a:lnTo>
                  <a:lnTo>
                    <a:pt x="1689353" y="0"/>
                  </a:lnTo>
                  <a:lnTo>
                    <a:pt x="1689353" y="261365"/>
                  </a:lnTo>
                  <a:lnTo>
                    <a:pt x="1689353" y="373379"/>
                  </a:lnTo>
                  <a:lnTo>
                    <a:pt x="1689353" y="448055"/>
                  </a:lnTo>
                  <a:lnTo>
                    <a:pt x="759460" y="448055"/>
                  </a:lnTo>
                  <a:lnTo>
                    <a:pt x="0" y="1978152"/>
                  </a:lnTo>
                  <a:lnTo>
                    <a:pt x="360933" y="448055"/>
                  </a:lnTo>
                  <a:lnTo>
                    <a:pt x="95250" y="448055"/>
                  </a:lnTo>
                  <a:lnTo>
                    <a:pt x="95250" y="373379"/>
                  </a:lnTo>
                  <a:lnTo>
                    <a:pt x="95250" y="261365"/>
                  </a:lnTo>
                  <a:lnTo>
                    <a:pt x="95250" y="0"/>
                  </a:lnTo>
                  <a:close/>
                </a:path>
              </a:pathLst>
            </a:custGeom>
            <a:ln w="3175">
              <a:solidFill>
                <a:srgbClr val="DEF5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575895" y="1586231"/>
            <a:ext cx="20839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DEF5F9"/>
                </a:solidFill>
                <a:latin typeface="Arial Narrow"/>
                <a:cs typeface="Arial Narrow"/>
              </a:rPr>
              <a:t>Cell</a:t>
            </a:r>
            <a:r>
              <a:rPr sz="3200" b="1" spc="-90" dirty="0">
                <a:solidFill>
                  <a:srgbClr val="DEF5F9"/>
                </a:solidFill>
                <a:latin typeface="Arial Narrow"/>
                <a:cs typeface="Arial Narrow"/>
              </a:rPr>
              <a:t> </a:t>
            </a:r>
            <a:r>
              <a:rPr sz="3200" b="1" dirty="0">
                <a:solidFill>
                  <a:srgbClr val="DEF5F9"/>
                </a:solidFill>
                <a:latin typeface="Arial Narrow"/>
                <a:cs typeface="Arial Narrow"/>
              </a:rPr>
              <a:t>Body</a:t>
            </a:r>
            <a:endParaRPr sz="3200">
              <a:latin typeface="Arial Narrow"/>
              <a:cs typeface="Arial Narrow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68612" y="1572768"/>
            <a:ext cx="2708628" cy="1175385"/>
            <a:chOff x="126492" y="1572767"/>
            <a:chExt cx="2032000" cy="1175385"/>
          </a:xfrm>
        </p:grpSpPr>
        <p:sp>
          <p:nvSpPr>
            <p:cNvPr id="18" name="object 18"/>
            <p:cNvSpPr/>
            <p:nvPr/>
          </p:nvSpPr>
          <p:spPr>
            <a:xfrm>
              <a:off x="225552" y="1761743"/>
              <a:ext cx="1834895" cy="98602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6492" y="1572767"/>
              <a:ext cx="2031492" cy="85648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8600" y="1752599"/>
              <a:ext cx="1828800" cy="977900"/>
            </a:xfrm>
            <a:custGeom>
              <a:avLst/>
              <a:gdLst/>
              <a:ahLst/>
              <a:cxnLst/>
              <a:rect l="l" t="t" r="r" b="b"/>
              <a:pathLst>
                <a:path w="1828800" h="977900">
                  <a:moveTo>
                    <a:pt x="1828800" y="0"/>
                  </a:moveTo>
                  <a:lnTo>
                    <a:pt x="0" y="0"/>
                  </a:lnTo>
                  <a:lnTo>
                    <a:pt x="0" y="448055"/>
                  </a:lnTo>
                  <a:lnTo>
                    <a:pt x="1066800" y="448055"/>
                  </a:lnTo>
                  <a:lnTo>
                    <a:pt x="1212850" y="977519"/>
                  </a:lnTo>
                  <a:lnTo>
                    <a:pt x="1524000" y="448055"/>
                  </a:lnTo>
                  <a:lnTo>
                    <a:pt x="1828800" y="448055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2CA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8600" y="1752599"/>
              <a:ext cx="1828800" cy="977900"/>
            </a:xfrm>
            <a:custGeom>
              <a:avLst/>
              <a:gdLst/>
              <a:ahLst/>
              <a:cxnLst/>
              <a:rect l="l" t="t" r="r" b="b"/>
              <a:pathLst>
                <a:path w="1828800" h="977900">
                  <a:moveTo>
                    <a:pt x="0" y="0"/>
                  </a:moveTo>
                  <a:lnTo>
                    <a:pt x="1066800" y="0"/>
                  </a:lnTo>
                  <a:lnTo>
                    <a:pt x="1524000" y="0"/>
                  </a:lnTo>
                  <a:lnTo>
                    <a:pt x="1828800" y="0"/>
                  </a:lnTo>
                  <a:lnTo>
                    <a:pt x="1828800" y="261365"/>
                  </a:lnTo>
                  <a:lnTo>
                    <a:pt x="1828800" y="373379"/>
                  </a:lnTo>
                  <a:lnTo>
                    <a:pt x="1828800" y="448055"/>
                  </a:lnTo>
                  <a:lnTo>
                    <a:pt x="1524000" y="448055"/>
                  </a:lnTo>
                  <a:lnTo>
                    <a:pt x="1212850" y="977519"/>
                  </a:lnTo>
                  <a:lnTo>
                    <a:pt x="1066800" y="448055"/>
                  </a:lnTo>
                  <a:lnTo>
                    <a:pt x="0" y="448055"/>
                  </a:lnTo>
                  <a:lnTo>
                    <a:pt x="0" y="373379"/>
                  </a:lnTo>
                  <a:lnTo>
                    <a:pt x="0" y="26136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DEF5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79155" y="1662431"/>
            <a:ext cx="208902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DEF5F9"/>
                </a:solidFill>
                <a:latin typeface="Arial Narrow"/>
                <a:cs typeface="Arial Narrow"/>
              </a:rPr>
              <a:t>Dendrites</a:t>
            </a:r>
            <a:endParaRPr sz="3200">
              <a:latin typeface="Arial Narrow"/>
              <a:cs typeface="Arial Narrow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889749" y="4258055"/>
            <a:ext cx="1767380" cy="2057400"/>
            <a:chOff x="3668267" y="4258055"/>
            <a:chExt cx="1325880" cy="2057400"/>
          </a:xfrm>
        </p:grpSpPr>
        <p:sp>
          <p:nvSpPr>
            <p:cNvPr id="24" name="object 24"/>
            <p:cNvSpPr/>
            <p:nvPr/>
          </p:nvSpPr>
          <p:spPr>
            <a:xfrm>
              <a:off x="3883151" y="4258055"/>
              <a:ext cx="896112" cy="184403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68267" y="5458967"/>
              <a:ext cx="1325880" cy="85648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886199" y="4259706"/>
              <a:ext cx="890269" cy="1827530"/>
            </a:xfrm>
            <a:custGeom>
              <a:avLst/>
              <a:gdLst/>
              <a:ahLst/>
              <a:cxnLst/>
              <a:rect l="l" t="t" r="r" b="b"/>
              <a:pathLst>
                <a:path w="890270" h="1827529">
                  <a:moveTo>
                    <a:pt x="726566" y="0"/>
                  </a:moveTo>
                  <a:lnTo>
                    <a:pt x="519175" y="1379093"/>
                  </a:lnTo>
                  <a:lnTo>
                    <a:pt x="0" y="1379093"/>
                  </a:lnTo>
                  <a:lnTo>
                    <a:pt x="0" y="1827149"/>
                  </a:lnTo>
                  <a:lnTo>
                    <a:pt x="890015" y="1827149"/>
                  </a:lnTo>
                  <a:lnTo>
                    <a:pt x="890015" y="1379093"/>
                  </a:lnTo>
                  <a:lnTo>
                    <a:pt x="741679" y="1379093"/>
                  </a:lnTo>
                  <a:lnTo>
                    <a:pt x="726566" y="0"/>
                  </a:lnTo>
                  <a:close/>
                </a:path>
              </a:pathLst>
            </a:custGeom>
            <a:solidFill>
              <a:srgbClr val="2CA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86199" y="4259706"/>
              <a:ext cx="890269" cy="1827530"/>
            </a:xfrm>
            <a:custGeom>
              <a:avLst/>
              <a:gdLst/>
              <a:ahLst/>
              <a:cxnLst/>
              <a:rect l="l" t="t" r="r" b="b"/>
              <a:pathLst>
                <a:path w="890270" h="1827529">
                  <a:moveTo>
                    <a:pt x="0" y="1379093"/>
                  </a:moveTo>
                  <a:lnTo>
                    <a:pt x="519175" y="1379093"/>
                  </a:lnTo>
                  <a:lnTo>
                    <a:pt x="726566" y="0"/>
                  </a:lnTo>
                  <a:lnTo>
                    <a:pt x="741679" y="1379093"/>
                  </a:lnTo>
                  <a:lnTo>
                    <a:pt x="890015" y="1379093"/>
                  </a:lnTo>
                  <a:lnTo>
                    <a:pt x="890015" y="1453769"/>
                  </a:lnTo>
                  <a:lnTo>
                    <a:pt x="890015" y="1565783"/>
                  </a:lnTo>
                  <a:lnTo>
                    <a:pt x="890015" y="1827149"/>
                  </a:lnTo>
                  <a:lnTo>
                    <a:pt x="741679" y="1827149"/>
                  </a:lnTo>
                  <a:lnTo>
                    <a:pt x="519175" y="1827149"/>
                  </a:lnTo>
                  <a:lnTo>
                    <a:pt x="0" y="1827149"/>
                  </a:lnTo>
                  <a:lnTo>
                    <a:pt x="0" y="1565783"/>
                  </a:lnTo>
                  <a:lnTo>
                    <a:pt x="0" y="1453769"/>
                  </a:lnTo>
                  <a:lnTo>
                    <a:pt x="0" y="1379093"/>
                  </a:lnTo>
                  <a:close/>
                </a:path>
              </a:pathLst>
            </a:custGeom>
            <a:ln w="3175">
              <a:solidFill>
                <a:srgbClr val="DEF5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201582" y="5549596"/>
            <a:ext cx="11469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DEF5F9"/>
                </a:solidFill>
                <a:latin typeface="Arial Narrow"/>
                <a:cs typeface="Arial Narrow"/>
              </a:rPr>
              <a:t>Axon</a:t>
            </a:r>
            <a:endParaRPr sz="3200">
              <a:latin typeface="Arial Narrow"/>
              <a:cs typeface="Arial Narrow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296043" y="2106167"/>
            <a:ext cx="2139816" cy="1865630"/>
            <a:chOff x="3973067" y="2106167"/>
            <a:chExt cx="1605280" cy="1865630"/>
          </a:xfrm>
        </p:grpSpPr>
        <p:sp>
          <p:nvSpPr>
            <p:cNvPr id="30" name="object 30"/>
            <p:cNvSpPr/>
            <p:nvPr/>
          </p:nvSpPr>
          <p:spPr>
            <a:xfrm>
              <a:off x="4084319" y="2295143"/>
              <a:ext cx="1278636" cy="167639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73067" y="2106167"/>
              <a:ext cx="1604772" cy="124663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090923" y="2285999"/>
              <a:ext cx="1269365" cy="1662430"/>
            </a:xfrm>
            <a:custGeom>
              <a:avLst/>
              <a:gdLst/>
              <a:ahLst/>
              <a:cxnLst/>
              <a:rect l="l" t="t" r="r" b="b"/>
              <a:pathLst>
                <a:path w="1269364" h="1662429">
                  <a:moveTo>
                    <a:pt x="1268984" y="0"/>
                  </a:moveTo>
                  <a:lnTo>
                    <a:pt x="100075" y="0"/>
                  </a:lnTo>
                  <a:lnTo>
                    <a:pt x="100075" y="838200"/>
                  </a:lnTo>
                  <a:lnTo>
                    <a:pt x="294893" y="838200"/>
                  </a:lnTo>
                  <a:lnTo>
                    <a:pt x="0" y="1662176"/>
                  </a:lnTo>
                  <a:lnTo>
                    <a:pt x="587121" y="838200"/>
                  </a:lnTo>
                  <a:lnTo>
                    <a:pt x="1268984" y="838200"/>
                  </a:lnTo>
                  <a:lnTo>
                    <a:pt x="1268984" y="0"/>
                  </a:lnTo>
                  <a:close/>
                </a:path>
              </a:pathLst>
            </a:custGeom>
            <a:solidFill>
              <a:srgbClr val="2CA1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090923" y="2285999"/>
              <a:ext cx="1269365" cy="1662430"/>
            </a:xfrm>
            <a:custGeom>
              <a:avLst/>
              <a:gdLst/>
              <a:ahLst/>
              <a:cxnLst/>
              <a:rect l="l" t="t" r="r" b="b"/>
              <a:pathLst>
                <a:path w="1269364" h="1662429">
                  <a:moveTo>
                    <a:pt x="100075" y="0"/>
                  </a:moveTo>
                  <a:lnTo>
                    <a:pt x="294893" y="0"/>
                  </a:lnTo>
                  <a:lnTo>
                    <a:pt x="587121" y="0"/>
                  </a:lnTo>
                  <a:lnTo>
                    <a:pt x="1268984" y="0"/>
                  </a:lnTo>
                  <a:lnTo>
                    <a:pt x="1268984" y="488950"/>
                  </a:lnTo>
                  <a:lnTo>
                    <a:pt x="1268984" y="698500"/>
                  </a:lnTo>
                  <a:lnTo>
                    <a:pt x="1268984" y="838200"/>
                  </a:lnTo>
                  <a:lnTo>
                    <a:pt x="587121" y="838200"/>
                  </a:lnTo>
                  <a:lnTo>
                    <a:pt x="0" y="1662176"/>
                  </a:lnTo>
                  <a:lnTo>
                    <a:pt x="294893" y="838200"/>
                  </a:lnTo>
                  <a:lnTo>
                    <a:pt x="100075" y="838200"/>
                  </a:lnTo>
                  <a:lnTo>
                    <a:pt x="100075" y="698500"/>
                  </a:lnTo>
                  <a:lnTo>
                    <a:pt x="100075" y="488950"/>
                  </a:lnTo>
                  <a:lnTo>
                    <a:pt x="100075" y="0"/>
                  </a:lnTo>
                  <a:close/>
                </a:path>
              </a:pathLst>
            </a:custGeom>
            <a:ln w="3175">
              <a:solidFill>
                <a:srgbClr val="DEF5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607876" y="2196211"/>
            <a:ext cx="1517678" cy="90424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 indent="36195">
              <a:lnSpc>
                <a:spcPts val="3070"/>
              </a:lnSpc>
              <a:spcBef>
                <a:spcPts val="844"/>
              </a:spcBef>
            </a:pPr>
            <a:r>
              <a:rPr sz="3200" b="1" spc="-5" dirty="0">
                <a:solidFill>
                  <a:srgbClr val="DEF5F9"/>
                </a:solidFill>
                <a:latin typeface="Arial Narrow"/>
                <a:cs typeface="Arial Narrow"/>
              </a:rPr>
              <a:t>Myelin  </a:t>
            </a:r>
            <a:r>
              <a:rPr sz="3200" b="1" dirty="0">
                <a:solidFill>
                  <a:srgbClr val="DEF5F9"/>
                </a:solidFill>
                <a:latin typeface="Arial Narrow"/>
                <a:cs typeface="Arial Narrow"/>
              </a:rPr>
              <a:t>Sheath</a:t>
            </a:r>
            <a:endParaRPr sz="3200">
              <a:latin typeface="Arial Narrow"/>
              <a:cs typeface="Arial Narrow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7817100" y="4837177"/>
            <a:ext cx="4071406" cy="1792605"/>
            <a:chOff x="5864352" y="4837176"/>
            <a:chExt cx="3054350" cy="1792605"/>
          </a:xfrm>
        </p:grpSpPr>
        <p:sp>
          <p:nvSpPr>
            <p:cNvPr id="36" name="object 36"/>
            <p:cNvSpPr/>
            <p:nvPr/>
          </p:nvSpPr>
          <p:spPr>
            <a:xfrm>
              <a:off x="5864352" y="4846320"/>
              <a:ext cx="3054096" cy="156971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22264" y="5382768"/>
              <a:ext cx="2936747" cy="124663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67400" y="4838700"/>
              <a:ext cx="3048000" cy="1562100"/>
            </a:xfrm>
            <a:custGeom>
              <a:avLst/>
              <a:gdLst/>
              <a:ahLst/>
              <a:cxnLst/>
              <a:rect l="l" t="t" r="r" b="b"/>
              <a:pathLst>
                <a:path w="3048000" h="1562100">
                  <a:moveTo>
                    <a:pt x="1286002" y="0"/>
                  </a:moveTo>
                  <a:lnTo>
                    <a:pt x="508000" y="723900"/>
                  </a:lnTo>
                  <a:lnTo>
                    <a:pt x="0" y="723900"/>
                  </a:lnTo>
                  <a:lnTo>
                    <a:pt x="0" y="1562100"/>
                  </a:lnTo>
                  <a:lnTo>
                    <a:pt x="3048000" y="1562100"/>
                  </a:lnTo>
                  <a:lnTo>
                    <a:pt x="3048000" y="723900"/>
                  </a:lnTo>
                  <a:lnTo>
                    <a:pt x="1270000" y="723900"/>
                  </a:lnTo>
                  <a:lnTo>
                    <a:pt x="1286002" y="0"/>
                  </a:lnTo>
                  <a:close/>
                </a:path>
              </a:pathLst>
            </a:custGeom>
            <a:solidFill>
              <a:srgbClr val="FFD2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867400" y="4838700"/>
              <a:ext cx="3048000" cy="1562100"/>
            </a:xfrm>
            <a:custGeom>
              <a:avLst/>
              <a:gdLst/>
              <a:ahLst/>
              <a:cxnLst/>
              <a:rect l="l" t="t" r="r" b="b"/>
              <a:pathLst>
                <a:path w="3048000" h="1562100">
                  <a:moveTo>
                    <a:pt x="0" y="723900"/>
                  </a:moveTo>
                  <a:lnTo>
                    <a:pt x="508000" y="723900"/>
                  </a:lnTo>
                  <a:lnTo>
                    <a:pt x="1286002" y="0"/>
                  </a:lnTo>
                  <a:lnTo>
                    <a:pt x="1270000" y="723900"/>
                  </a:lnTo>
                  <a:lnTo>
                    <a:pt x="3048000" y="723900"/>
                  </a:lnTo>
                  <a:lnTo>
                    <a:pt x="3048000" y="863600"/>
                  </a:lnTo>
                  <a:lnTo>
                    <a:pt x="3048000" y="1073150"/>
                  </a:lnTo>
                  <a:lnTo>
                    <a:pt x="3048000" y="1562100"/>
                  </a:lnTo>
                  <a:lnTo>
                    <a:pt x="1270000" y="1562100"/>
                  </a:lnTo>
                  <a:lnTo>
                    <a:pt x="508000" y="1562100"/>
                  </a:lnTo>
                  <a:lnTo>
                    <a:pt x="0" y="1562100"/>
                  </a:lnTo>
                  <a:lnTo>
                    <a:pt x="0" y="1073150"/>
                  </a:lnTo>
                  <a:lnTo>
                    <a:pt x="0" y="863600"/>
                  </a:lnTo>
                  <a:lnTo>
                    <a:pt x="0" y="723900"/>
                  </a:lnTo>
                  <a:close/>
                </a:path>
              </a:pathLst>
            </a:custGeom>
            <a:ln w="3175">
              <a:solidFill>
                <a:srgbClr val="DEF5F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8206466" y="5473395"/>
            <a:ext cx="3293522" cy="90424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 indent="249554">
              <a:lnSpc>
                <a:spcPts val="3070"/>
              </a:lnSpc>
              <a:spcBef>
                <a:spcPts val="844"/>
              </a:spcBef>
            </a:pPr>
            <a:r>
              <a:rPr sz="3200" b="1" dirty="0">
                <a:latin typeface="Arial Narrow"/>
                <a:cs typeface="Arial Narrow"/>
              </a:rPr>
              <a:t>Dendrites of  </a:t>
            </a:r>
            <a:r>
              <a:rPr sz="3200" b="1" spc="-5" dirty="0">
                <a:latin typeface="Arial Narrow"/>
                <a:cs typeface="Arial Narrow"/>
              </a:rPr>
              <a:t>another</a:t>
            </a:r>
            <a:r>
              <a:rPr sz="3200" b="1" spc="-85" dirty="0">
                <a:latin typeface="Arial Narrow"/>
                <a:cs typeface="Arial Narrow"/>
              </a:rPr>
              <a:t> </a:t>
            </a:r>
            <a:r>
              <a:rPr sz="3200" b="1" dirty="0">
                <a:latin typeface="Arial Narrow"/>
                <a:cs typeface="Arial Narrow"/>
              </a:rPr>
              <a:t>neuron</a:t>
            </a:r>
            <a:endParaRPr sz="3200">
              <a:latin typeface="Arial Narrow"/>
              <a:cs typeface="Arial Narrow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1412" y="533400"/>
            <a:ext cx="10361613" cy="5715506"/>
            <a:chOff x="0" y="117346"/>
            <a:chExt cx="9144000" cy="6741159"/>
          </a:xfrm>
        </p:grpSpPr>
        <p:sp>
          <p:nvSpPr>
            <p:cNvPr id="3" name="object 3"/>
            <p:cNvSpPr/>
            <p:nvPr/>
          </p:nvSpPr>
          <p:spPr>
            <a:xfrm>
              <a:off x="3214116" y="117346"/>
              <a:ext cx="5929883" cy="67406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43254"/>
              <a:ext cx="3214116" cy="671474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433</Words>
  <Application>Microsoft Office PowerPoint</Application>
  <PresentationFormat>Custom</PresentationFormat>
  <Paragraphs>119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Lucida Sans Unicode</vt:lpstr>
      <vt:lpstr>Symbol</vt:lpstr>
      <vt:lpstr>Times New Roman</vt:lpstr>
      <vt:lpstr>Wingdings</vt:lpstr>
      <vt:lpstr>Wingdings 3</vt:lpstr>
      <vt:lpstr>Office Theme</vt:lpstr>
      <vt:lpstr>PowerPoint Presentation</vt:lpstr>
      <vt:lpstr>INTRODUCTION:-</vt:lpstr>
      <vt:lpstr>CLASSIFICATION:-</vt:lpstr>
      <vt:lpstr>FUNCTIONS OF CNS:-</vt:lpstr>
      <vt:lpstr>PowerPoint Presentation</vt:lpstr>
      <vt:lpstr>PowerPoint Presentation</vt:lpstr>
      <vt:lpstr>NEURONS:-</vt:lpstr>
      <vt:lpstr>NEURONS STRUCTURE:-</vt:lpstr>
      <vt:lpstr>PowerPoint Presentation</vt:lpstr>
      <vt:lpstr>CLASSIFICATION OF NEURONS:-</vt:lpstr>
      <vt:lpstr>PowerPoint Presentation</vt:lpstr>
      <vt:lpstr>PowerPoint Presentation</vt:lpstr>
      <vt:lpstr>PowerPoint Presentation</vt:lpstr>
      <vt:lpstr>Neurotransmitter:-in the brain &amp; spinal cord</vt:lpstr>
      <vt:lpstr>NEUROTRANSMITTER:-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Nayana</dc:creator>
  <cp:lastModifiedBy>User</cp:lastModifiedBy>
  <cp:revision>11</cp:revision>
  <dcterms:created xsi:type="dcterms:W3CDTF">2020-09-04T06:52:03Z</dcterms:created>
  <dcterms:modified xsi:type="dcterms:W3CDTF">2024-09-16T10:07:04Z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2015-03-02T00:00:00Z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2020-09-04T00:00:00Z</vt:filetime>
  </property>
</Properties>
</file>