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7"/>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624" autoAdjust="0"/>
  </p:normalViewPr>
  <p:slideViewPr>
    <p:cSldViewPr>
      <p:cViewPr varScale="1">
        <p:scale>
          <a:sx n="74" d="100"/>
          <a:sy n="74" d="100"/>
        </p:scale>
        <p:origin x="558" y="72"/>
      </p:cViewPr>
      <p:guideLst>
        <p:guide orient="horz" pos="2160"/>
        <p:guide pos="3839"/>
      </p:guideLst>
    </p:cSldViewPr>
  </p:slideViewPr>
  <p:outlineViewPr>
    <p:cViewPr>
      <p:scale>
        <a:sx n="33" d="100"/>
        <a:sy n="33" d="100"/>
      </p:scale>
      <p:origin x="0" y="669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94A8F0-4493-4C72-A732-562CCB18A507}" type="datetimeFigureOut">
              <a:rPr lang="en-US" smtClean="0"/>
              <a:pPr/>
              <a:t>9/16/2024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F481EB-72B9-43DD-BB27-EDE838E5674D}" type="slidenum">
              <a:rPr lang="en-US" smtClean="0"/>
              <a:pPr/>
              <a:t>‹#›</a:t>
            </a:fld>
            <a:endParaRPr lang="en-US"/>
          </a:p>
        </p:txBody>
      </p:sp>
    </p:spTree>
    <p:extLst>
      <p:ext uri="{BB962C8B-B14F-4D97-AF65-F5344CB8AC3E}">
        <p14:creationId xmlns:p14="http://schemas.microsoft.com/office/powerpoint/2010/main" val="4229395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F481EB-72B9-43DD-BB27-EDE838E5674D}" type="slidenum">
              <a:rPr lang="en-US" smtClean="0"/>
              <a:pPr/>
              <a:t>1</a:t>
            </a:fld>
            <a:endParaRPr lang="en-US"/>
          </a:p>
        </p:txBody>
      </p:sp>
    </p:spTree>
    <p:extLst>
      <p:ext uri="{BB962C8B-B14F-4D97-AF65-F5344CB8AC3E}">
        <p14:creationId xmlns:p14="http://schemas.microsoft.com/office/powerpoint/2010/main" val="3611001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smtClean="0"/>
              <a:t>Click to edit Master title style</a:t>
            </a:r>
            <a:endParaRPr lang="en-US"/>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005D25-2F99-4E99-938B-B9492882A8ED}"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7847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6ACDBC-F73D-4F80-8447-483BB53C5C36}"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8936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C86B37-E220-4F09-A9F8-5CF9AB4E9D54}"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0690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933B38-B3B4-4B8B-B538-FADA54619BA9}"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9026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smtClean="0"/>
              <a:t>Click to edit Master title style</a:t>
            </a:r>
            <a:endParaRPr lang="en-US"/>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DE99C2-05CE-4421-A0DE-F7EFD1A4E2CF}" type="datetime1">
              <a:rPr lang="en-US" smtClean="0"/>
              <a:t>9/16/2024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6066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798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0592" y="1825625"/>
            <a:ext cx="5180251"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F21F5D-0FF9-433E-9DEB-1FE6BF3D0FBD}"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5687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4C653-59E8-4CB2-B4BE-4A2D892F1C90}" type="datetime1">
              <a:rPr lang="en-US" smtClean="0"/>
              <a:t>9/16/2024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1276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510234-565C-428B-B6E3-1BF30C5495F0}" type="datetime1">
              <a:rPr lang="en-US" smtClean="0"/>
              <a:t>9/16/2024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811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5AAFF9-CC71-4331-8CA1-AE9A19197D21}" type="datetime1">
              <a:rPr lang="en-US" smtClean="0"/>
              <a:t>9/16/2024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1122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63C2D3-CEA2-45FC-B844-E46101AAF738}"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40391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smtClean="0"/>
              <a:t>Click to edit Master title style</a:t>
            </a:r>
            <a:endParaRPr lang="en-US"/>
          </a:p>
        </p:txBody>
      </p:sp>
      <p:sp>
        <p:nvSpPr>
          <p:cNvPr id="3" name="Picture Placeholder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FE86FB-FBD9-4DC2-BF46-C96787A89A43}" type="datetime1">
              <a:rPr lang="en-US" smtClean="0"/>
              <a:t>9/16/2024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79120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6773BC-9594-4A5B-8C3D-0939C0BA9D0F}" type="datetime1">
              <a:rPr lang="en-US" smtClean="0"/>
              <a:t>9/16/2024</a:t>
            </a:fld>
            <a:endParaRPr lang="en-IN"/>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3DEB6-1CB1-4C50-8D81-4BD7E3D348C3}" type="slidenum">
              <a:rPr lang="en-IN" smtClean="0"/>
              <a:pPr/>
              <a:t>‹#›</a:t>
            </a:fld>
            <a:endParaRPr lang="en-IN"/>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494147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 xmlns:a16="http://schemas.microsoft.com/office/drawing/2014/main" id="{D8957920-506D-4F31-9CB9-011BD525C6C5}"/>
              </a:ext>
            </a:extLst>
          </p:cNvPr>
          <p:cNvSpPr txBox="1"/>
          <p:nvPr/>
        </p:nvSpPr>
        <p:spPr>
          <a:xfrm>
            <a:off x="2131000" y="1156506"/>
            <a:ext cx="7848600" cy="646331"/>
          </a:xfrm>
          <a:prstGeom prst="rect">
            <a:avLst/>
          </a:prstGeom>
          <a:noFill/>
        </p:spPr>
        <p:txBody>
          <a:bodyPr wrap="square" rtlCol="0">
            <a:spAutoFit/>
          </a:bodyPr>
          <a:lstStyle/>
          <a:p>
            <a:pPr algn="ctr"/>
            <a:r>
              <a:rPr lang="en-IN" sz="3600" b="1" u="sng" dirty="0" smtClean="0">
                <a:latin typeface="Times New Roman" panose="02020603050405020304" pitchFamily="18" charset="0"/>
                <a:cs typeface="Times New Roman" panose="02020603050405020304" pitchFamily="18" charset="0"/>
              </a:rPr>
              <a:t>PHARMACOTHERAPEUTICS- III</a:t>
            </a:r>
            <a:endParaRPr lang="en-IN" sz="2400" b="1" u="sng"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 xmlns:a16="http://schemas.microsoft.com/office/drawing/2014/main" id="{E5D32C6D-EED6-45D3-B2F4-4A294908127E}"/>
              </a:ext>
            </a:extLst>
          </p:cNvPr>
          <p:cNvSpPr txBox="1"/>
          <p:nvPr/>
        </p:nvSpPr>
        <p:spPr>
          <a:xfrm>
            <a:off x="2106810" y="3573016"/>
            <a:ext cx="7848600" cy="707886"/>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NEURALGIAS</a:t>
            </a:r>
            <a:endParaRPr lang="en-IN" sz="3200" b="1" u="sng" dirty="0">
              <a:latin typeface="Times New Roman" pitchFamily="18" charset="0"/>
              <a:cs typeface="Times New Roman" pitchFamily="18" charset="0"/>
            </a:endParaRPr>
          </a:p>
        </p:txBody>
      </p:sp>
      <p:sp>
        <p:nvSpPr>
          <p:cNvPr id="10" name="Rectangle 9">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Slide Number Placeholder 14"/>
          <p:cNvSpPr>
            <a:spLocks noGrp="1"/>
          </p:cNvSpPr>
          <p:nvPr>
            <p:ph type="sldNum" sz="quarter" idx="12"/>
          </p:nvPr>
        </p:nvSpPr>
        <p:spPr/>
        <p:txBody>
          <a:bodyPr/>
          <a:lstStyle/>
          <a:p>
            <a:fld id="{C513DEB6-1CB1-4C50-8D81-4BD7E3D348C3}" type="slidenum">
              <a:rPr lang="en-IN" smtClean="0"/>
              <a:pPr/>
              <a:t>1</a:t>
            </a:fld>
            <a:endParaRPr lang="en-IN"/>
          </a:p>
        </p:txBody>
      </p:sp>
      <p:sp>
        <p:nvSpPr>
          <p:cNvPr id="2" name="Footer Placeholder 1"/>
          <p:cNvSpPr>
            <a:spLocks noGrp="1"/>
          </p:cNvSpPr>
          <p:nvPr>
            <p:ph type="ftr" sz="quarter" idx="11"/>
          </p:nvPr>
        </p:nvSpPr>
        <p:spPr/>
        <p:txBody>
          <a:bodyPr/>
          <a:lstStyle/>
          <a:p>
            <a:r>
              <a:rPr lang="en-US" smtClean="0"/>
              <a:t>RDP</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400" dirty="0" smtClean="0">
                <a:latin typeface="Times New Roman" pitchFamily="18" charset="0"/>
                <a:cs typeface="Times New Roman" pitchFamily="18" charset="0"/>
              </a:rPr>
              <a:t>Pain intensity and quality should be assessed using an appropriate pain scale, based on the patient’s ability to communicate – a numerical rating scale (usually an 11-point scale: from 0, no pain, to 10, severe pain), a visual analog scale, or verbal descriptor scale (</a:t>
            </a:r>
            <a:r>
              <a:rPr lang="en-US" sz="2400" dirty="0" err="1" smtClean="0">
                <a:latin typeface="Times New Roman" pitchFamily="18" charset="0"/>
                <a:cs typeface="Times New Roman" pitchFamily="18" charset="0"/>
              </a:rPr>
              <a:t>eg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mcgill</a:t>
            </a:r>
            <a:r>
              <a:rPr lang="en-US" sz="2400" dirty="0" smtClean="0">
                <a:latin typeface="Times New Roman" pitchFamily="18" charset="0"/>
                <a:cs typeface="Times New Roman" pitchFamily="18" charset="0"/>
              </a:rPr>
              <a:t> pain questionnaire).</a:t>
            </a:r>
          </a:p>
          <a:p>
            <a:pPr algn="just"/>
            <a:r>
              <a:rPr lang="en-US" sz="2400" dirty="0" smtClean="0">
                <a:latin typeface="Times New Roman" pitchFamily="18" charset="0"/>
                <a:cs typeface="Times New Roman" pitchFamily="18" charset="0"/>
              </a:rPr>
              <a:t>The impact of pain on the quality of life should be evaluated, usually by interview, but structured questionnaires can also be used.</a:t>
            </a:r>
            <a:endParaRPr lang="en-US" sz="2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10</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PREVENTION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The use of antiviral drugs in acute HZ phase raises the hypothesis of interrupting viral replication, reducing nervous injuries and, by consequence, the appearance of PHN.</a:t>
            </a:r>
          </a:p>
          <a:p>
            <a:pPr algn="just"/>
            <a:r>
              <a:rPr lang="en-US" dirty="0" smtClean="0">
                <a:latin typeface="Times New Roman" pitchFamily="18" charset="0"/>
                <a:cs typeface="Times New Roman" pitchFamily="18" charset="0"/>
              </a:rPr>
              <a:t>PHN prevention is closely related to HZ prevention. Preventive measures include children vaccination against </a:t>
            </a:r>
            <a:r>
              <a:rPr lang="en-US" dirty="0" err="1" smtClean="0">
                <a:latin typeface="Times New Roman" pitchFamily="18" charset="0"/>
                <a:cs typeface="Times New Roman" pitchFamily="18" charset="0"/>
              </a:rPr>
              <a:t>varicella</a:t>
            </a:r>
            <a:r>
              <a:rPr lang="en-US" dirty="0" smtClean="0">
                <a:latin typeface="Times New Roman" pitchFamily="18" charset="0"/>
                <a:cs typeface="Times New Roman" pitchFamily="18" charset="0"/>
              </a:rPr>
              <a:t>-zoster virus, passive immunization against </a:t>
            </a:r>
            <a:r>
              <a:rPr lang="en-US" dirty="0" err="1" smtClean="0">
                <a:latin typeface="Times New Roman" pitchFamily="18" charset="0"/>
                <a:cs typeface="Times New Roman" pitchFamily="18" charset="0"/>
              </a:rPr>
              <a:t>varicella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varicella</a:t>
            </a:r>
            <a:r>
              <a:rPr lang="en-US" dirty="0" smtClean="0">
                <a:latin typeface="Times New Roman" pitchFamily="18" charset="0"/>
                <a:cs typeface="Times New Roman" pitchFamily="18" charset="0"/>
              </a:rPr>
              <a:t>-zoster immune globulin – VZIG) and vaccination against herpes-zoster for adults.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11</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b="1" dirty="0" smtClean="0">
                <a:latin typeface="Times New Roman" pitchFamily="18" charset="0"/>
                <a:cs typeface="Times New Roman" pitchFamily="18" charset="0"/>
              </a:rPr>
              <a:t>Children vaccination</a:t>
            </a:r>
            <a:r>
              <a:rPr lang="en-US" dirty="0" smtClean="0">
                <a:latin typeface="Times New Roman" pitchFamily="18" charset="0"/>
                <a:cs typeface="Times New Roman" pitchFamily="18" charset="0"/>
              </a:rPr>
              <a:t>: Children should be </a:t>
            </a:r>
            <a:r>
              <a:rPr lang="en-US" dirty="0" err="1" smtClean="0">
                <a:latin typeface="Times New Roman" pitchFamily="18" charset="0"/>
                <a:cs typeface="Times New Roman" pitchFamily="18" charset="0"/>
              </a:rPr>
              <a:t>vaccined</a:t>
            </a:r>
            <a:r>
              <a:rPr lang="en-US" dirty="0" smtClean="0">
                <a:latin typeface="Times New Roman" pitchFamily="18" charset="0"/>
                <a:cs typeface="Times New Roman" pitchFamily="18" charset="0"/>
              </a:rPr>
              <a:t> in two doses, being the first at one year of age and the second between four and six years of age. Anti-</a:t>
            </a:r>
            <a:r>
              <a:rPr lang="en-US" dirty="0" err="1" smtClean="0">
                <a:latin typeface="Times New Roman" pitchFamily="18" charset="0"/>
                <a:cs typeface="Times New Roman" pitchFamily="18" charset="0"/>
              </a:rPr>
              <a:t>varicella</a:t>
            </a:r>
            <a:r>
              <a:rPr lang="en-US" dirty="0" smtClean="0">
                <a:latin typeface="Times New Roman" pitchFamily="18" charset="0"/>
                <a:cs typeface="Times New Roman" pitchFamily="18" charset="0"/>
              </a:rPr>
              <a:t> vaccine comes from attenuated </a:t>
            </a:r>
            <a:r>
              <a:rPr lang="en-US" dirty="0" err="1" smtClean="0">
                <a:latin typeface="Times New Roman" pitchFamily="18" charset="0"/>
                <a:cs typeface="Times New Roman" pitchFamily="18" charset="0"/>
              </a:rPr>
              <a:t>vírus</a:t>
            </a:r>
            <a:r>
              <a:rPr lang="en-US" dirty="0" smtClean="0">
                <a:latin typeface="Times New Roman" pitchFamily="18" charset="0"/>
                <a:cs typeface="Times New Roman" pitchFamily="18" charset="0"/>
              </a:rPr>
              <a:t>, being developed in human diploid cells, derived from the OKA virus (</a:t>
            </a:r>
            <a:r>
              <a:rPr lang="en-US" dirty="0" err="1" smtClean="0">
                <a:latin typeface="Times New Roman" pitchFamily="18" charset="0"/>
                <a:cs typeface="Times New Roman" pitchFamily="18" charset="0"/>
              </a:rPr>
              <a:t>OKAv</a:t>
            </a:r>
            <a:r>
              <a:rPr lang="en-US" dirty="0" smtClean="0">
                <a:latin typeface="Times New Roman" pitchFamily="18" charset="0"/>
                <a:cs typeface="Times New Roman" pitchFamily="18" charset="0"/>
              </a:rPr>
              <a:t>) strain, which remains latent in sensory ganglia.</a:t>
            </a:r>
          </a:p>
          <a:p>
            <a:r>
              <a:rPr lang="en-US" b="1" dirty="0" smtClean="0">
                <a:latin typeface="Times New Roman" pitchFamily="18" charset="0"/>
                <a:cs typeface="Times New Roman" pitchFamily="18" charset="0"/>
              </a:rPr>
              <a:t>Adult vaccination</a:t>
            </a:r>
            <a:r>
              <a:rPr lang="en-US" dirty="0" smtClean="0">
                <a:latin typeface="Times New Roman" pitchFamily="18" charset="0"/>
                <a:cs typeface="Times New Roman" pitchFamily="18" charset="0"/>
              </a:rPr>
              <a:t>: Anti-HZ vaccine has high doses of attenuated live </a:t>
            </a:r>
            <a:r>
              <a:rPr lang="en-US" dirty="0" err="1" smtClean="0">
                <a:latin typeface="Times New Roman" pitchFamily="18" charset="0"/>
                <a:cs typeface="Times New Roman" pitchFamily="18" charset="0"/>
              </a:rPr>
              <a:t>varicella</a:t>
            </a:r>
            <a:r>
              <a:rPr lang="en-US" dirty="0" smtClean="0">
                <a:latin typeface="Times New Roman" pitchFamily="18" charset="0"/>
                <a:cs typeface="Times New Roman" pitchFamily="18" charset="0"/>
              </a:rPr>
              <a:t> virus, is well tolerated and has few adverse effects, the most common of which is pain at application site.</a:t>
            </a:r>
          </a:p>
          <a:p>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12</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TREATMENT</a:t>
            </a:r>
            <a:endParaRPr lang="en-US" b="1" dirty="0">
              <a:latin typeface="Times New Roman" pitchFamily="18" charset="0"/>
              <a:cs typeface="Times New Roman" pitchFamily="18" charset="0"/>
            </a:endParaRPr>
          </a:p>
        </p:txBody>
      </p:sp>
      <p:sp>
        <p:nvSpPr>
          <p:cNvPr id="7" name="Content Placeholder 6"/>
          <p:cNvSpPr>
            <a:spLocks noGrp="1"/>
          </p:cNvSpPr>
          <p:nvPr>
            <p:ph idx="1"/>
          </p:nvPr>
        </p:nvSpPr>
        <p:spPr/>
        <p:txBody>
          <a:bodyPr/>
          <a:lstStyle/>
          <a:p>
            <a:endParaRPr lang="en-US"/>
          </a:p>
        </p:txBody>
      </p:sp>
      <p:sp>
        <p:nvSpPr>
          <p:cNvPr id="5" name="Slide Number Placeholder 4"/>
          <p:cNvSpPr>
            <a:spLocks noGrp="1"/>
          </p:cNvSpPr>
          <p:nvPr>
            <p:ph type="sldNum" sz="quarter" idx="12"/>
          </p:nvPr>
        </p:nvSpPr>
        <p:spPr/>
        <p:txBody>
          <a:bodyPr/>
          <a:lstStyle/>
          <a:p>
            <a:fld id="{C513DEB6-1CB1-4C50-8D81-4BD7E3D348C3}" type="slidenum">
              <a:rPr lang="en-IN" smtClean="0"/>
              <a:pPr/>
              <a:t>13</a:t>
            </a:fld>
            <a:endParaRPr lang="en-IN"/>
          </a:p>
        </p:txBody>
      </p:sp>
      <p:pic>
        <p:nvPicPr>
          <p:cNvPr id="1026" name="Picture 2"/>
          <p:cNvPicPr>
            <a:picLocks noChangeAspect="1" noChangeArrowheads="1"/>
          </p:cNvPicPr>
          <p:nvPr/>
        </p:nvPicPr>
        <p:blipFill>
          <a:blip r:embed="rId2"/>
          <a:srcRect/>
          <a:stretch>
            <a:fillRect/>
          </a:stretch>
        </p:blipFill>
        <p:spPr bwMode="auto">
          <a:xfrm>
            <a:off x="450811" y="1357298"/>
            <a:ext cx="11430080" cy="4733925"/>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609600" y="1214422"/>
            <a:ext cx="10969625" cy="5072097"/>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C513DEB6-1CB1-4C50-8D81-4BD7E3D348C3}" type="slidenum">
              <a:rPr lang="en-IN" smtClean="0"/>
              <a:pPr/>
              <a:t>14</a:t>
            </a:fld>
            <a:endParaRPr lang="en-IN"/>
          </a:p>
        </p:txBody>
      </p:sp>
      <p:sp>
        <p:nvSpPr>
          <p:cNvPr id="2" name="Footer Placeholder 1"/>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srcRect/>
          <a:stretch>
            <a:fillRect/>
          </a:stretch>
        </p:blipFill>
        <p:spPr bwMode="auto">
          <a:xfrm>
            <a:off x="609600" y="2428868"/>
            <a:ext cx="10969625" cy="2249437"/>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C513DEB6-1CB1-4C50-8D81-4BD7E3D348C3}" type="slidenum">
              <a:rPr lang="en-IN" smtClean="0"/>
              <a:pPr/>
              <a:t>15</a:t>
            </a:fld>
            <a:endParaRPr lang="en-IN"/>
          </a:p>
        </p:txBody>
      </p:sp>
      <p:sp>
        <p:nvSpPr>
          <p:cNvPr id="3" name="Footer Placeholder 2"/>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itchFamily="18" charset="0"/>
                <a:cs typeface="Times New Roman" pitchFamily="18" charset="0"/>
              </a:rPr>
              <a:t>TRIGEMINAL NEURALGIA </a:t>
            </a:r>
            <a:endParaRPr lang="en-US" b="1" dirty="0"/>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Trigeminal neuralgia (TN) is sudden, usually unilateral, severe, brief, stabbing, recurrent episodes of pain in the distribution of one or more branches of the trigeminal nerve.</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16</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ETOIOLOGY</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INTRACRANIAL CAUSES </a:t>
            </a:r>
          </a:p>
          <a:p>
            <a:pPr marL="914400" lvl="1" indent="-514350">
              <a:buAutoNum type="arabicPeriod"/>
            </a:pPr>
            <a:r>
              <a:rPr lang="en-US" dirty="0" err="1" smtClean="0">
                <a:latin typeface="Times New Roman" pitchFamily="18" charset="0"/>
                <a:cs typeface="Times New Roman" pitchFamily="18" charset="0"/>
              </a:rPr>
              <a:t>Petrous</a:t>
            </a:r>
            <a:r>
              <a:rPr lang="en-US" dirty="0" smtClean="0">
                <a:latin typeface="Times New Roman" pitchFamily="18" charset="0"/>
                <a:cs typeface="Times New Roman" pitchFamily="18" charset="0"/>
              </a:rPr>
              <a:t> ridge compression-internal carotid </a:t>
            </a:r>
            <a:r>
              <a:rPr lang="en-US" dirty="0" err="1" smtClean="0">
                <a:latin typeface="Times New Roman" pitchFamily="18" charset="0"/>
                <a:cs typeface="Times New Roman" pitchFamily="18" charset="0"/>
              </a:rPr>
              <a:t>artey</a:t>
            </a:r>
            <a:r>
              <a:rPr lang="en-US" dirty="0" smtClean="0">
                <a:latin typeface="Times New Roman" pitchFamily="18" charset="0"/>
                <a:cs typeface="Times New Roman" pitchFamily="18" charset="0"/>
              </a:rPr>
              <a:t> pulsations </a:t>
            </a:r>
          </a:p>
          <a:p>
            <a:pPr marL="914400" lvl="1" indent="-514350">
              <a:buAutoNum type="arabicPeriod"/>
            </a:pPr>
            <a:r>
              <a:rPr lang="en-US" dirty="0" smtClean="0">
                <a:latin typeface="Times New Roman" pitchFamily="18" charset="0"/>
                <a:cs typeface="Times New Roman" pitchFamily="18" charset="0"/>
              </a:rPr>
              <a:t> Multiple sclerosis </a:t>
            </a:r>
          </a:p>
          <a:p>
            <a:pPr marL="914400" lvl="1" indent="-514350">
              <a:buAutoNum type="arabicPeriod"/>
            </a:pPr>
            <a:r>
              <a:rPr lang="en-US" dirty="0" smtClean="0">
                <a:latin typeface="Times New Roman" pitchFamily="18" charset="0"/>
                <a:cs typeface="Times New Roman" pitchFamily="18" charset="0"/>
              </a:rPr>
              <a:t>Intracranial tumors- at the </a:t>
            </a:r>
            <a:r>
              <a:rPr lang="en-US" dirty="0" err="1" smtClean="0">
                <a:latin typeface="Times New Roman" pitchFamily="18" charset="0"/>
                <a:cs typeface="Times New Roman" pitchFamily="18" charset="0"/>
              </a:rPr>
              <a:t>cerebellopontine</a:t>
            </a:r>
            <a:r>
              <a:rPr lang="en-US" dirty="0" smtClean="0">
                <a:latin typeface="Times New Roman" pitchFamily="18" charset="0"/>
                <a:cs typeface="Times New Roman" pitchFamily="18" charset="0"/>
              </a:rPr>
              <a:t> angle </a:t>
            </a:r>
          </a:p>
          <a:p>
            <a:pPr marL="914400" lvl="1" indent="-514350">
              <a:buAutoNum type="arabicPeriod"/>
            </a:pPr>
            <a:r>
              <a:rPr lang="en-US" dirty="0" smtClean="0">
                <a:latin typeface="Times New Roman" pitchFamily="18" charset="0"/>
                <a:cs typeface="Times New Roman" pitchFamily="18" charset="0"/>
              </a:rPr>
              <a:t>Intracranial vascular abnormalities-basilar artery aneurysm, superior </a:t>
            </a:r>
            <a:r>
              <a:rPr lang="en-US" dirty="0" err="1" smtClean="0">
                <a:latin typeface="Times New Roman" pitchFamily="18" charset="0"/>
                <a:cs typeface="Times New Roman" pitchFamily="18" charset="0"/>
              </a:rPr>
              <a:t>cerebellar</a:t>
            </a:r>
            <a:r>
              <a:rPr lang="en-US" dirty="0" smtClean="0">
                <a:latin typeface="Times New Roman" pitchFamily="18" charset="0"/>
                <a:cs typeface="Times New Roman" pitchFamily="18" charset="0"/>
              </a:rPr>
              <a:t> artery abnormality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17</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EXTRACRANIAL CAUSES </a:t>
            </a:r>
          </a:p>
          <a:p>
            <a:pPr marL="914400" lvl="1" indent="-514350">
              <a:buAutoNum type="arabicPeriod"/>
            </a:pPr>
            <a:r>
              <a:rPr lang="en-US" dirty="0" smtClean="0">
                <a:latin typeface="Times New Roman" pitchFamily="18" charset="0"/>
                <a:cs typeface="Times New Roman" pitchFamily="18" charset="0"/>
              </a:rPr>
              <a:t>Vascular factors </a:t>
            </a:r>
          </a:p>
          <a:p>
            <a:pPr marL="914400" lvl="1" indent="-514350">
              <a:buAutoNum type="arabicPeriod"/>
            </a:pPr>
            <a:r>
              <a:rPr lang="en-US" dirty="0" smtClean="0">
                <a:latin typeface="Times New Roman" pitchFamily="18" charset="0"/>
                <a:cs typeface="Times New Roman" pitchFamily="18" charset="0"/>
              </a:rPr>
              <a:t>Dental etiology </a:t>
            </a:r>
          </a:p>
          <a:p>
            <a:pPr marL="914400" lvl="1" indent="-514350">
              <a:buAutoNum type="arabicPeriod"/>
            </a:pPr>
            <a:r>
              <a:rPr lang="en-US" dirty="0" smtClean="0">
                <a:latin typeface="Times New Roman" pitchFamily="18" charset="0"/>
                <a:cs typeface="Times New Roman" pitchFamily="18" charset="0"/>
              </a:rPr>
              <a:t>Post traumatic neuralgia</a:t>
            </a:r>
          </a:p>
          <a:p>
            <a:pPr marL="914400" lvl="1" indent="-514350">
              <a:buAutoNum type="arabicPeriod"/>
            </a:pPr>
            <a:r>
              <a:rPr lang="en-US" dirty="0" smtClean="0">
                <a:latin typeface="Times New Roman" pitchFamily="18" charset="0"/>
                <a:cs typeface="Times New Roman" pitchFamily="18" charset="0"/>
              </a:rPr>
              <a:t>Infections </a:t>
            </a:r>
          </a:p>
          <a:p>
            <a:pPr marL="914400" lvl="1" indent="-514350">
              <a:buAutoNum type="arabicPeriod"/>
            </a:pPr>
            <a:r>
              <a:rPr lang="en-US" dirty="0" smtClean="0">
                <a:latin typeface="Times New Roman" pitchFamily="18" charset="0"/>
                <a:cs typeface="Times New Roman" pitchFamily="18" charset="0"/>
              </a:rPr>
              <a:t>Viral etiology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18</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Other disorders that may affect the trigeminal nerve include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Times New Roman" pitchFamily="18" charset="0"/>
                <a:cs typeface="Times New Roman" pitchFamily="18" charset="0"/>
              </a:rPr>
              <a:t>Neuralgias and neuritis </a:t>
            </a:r>
          </a:p>
          <a:p>
            <a:r>
              <a:rPr lang="en-US" dirty="0" smtClean="0">
                <a:latin typeface="Times New Roman" pitchFamily="18" charset="0"/>
                <a:cs typeface="Times New Roman" pitchFamily="18" charset="0"/>
              </a:rPr>
              <a:t>Syphilis </a:t>
            </a:r>
          </a:p>
          <a:p>
            <a:r>
              <a:rPr lang="en-US" dirty="0" smtClean="0">
                <a:latin typeface="Times New Roman" pitchFamily="18" charset="0"/>
                <a:cs typeface="Times New Roman" pitchFamily="18" charset="0"/>
              </a:rPr>
              <a:t>Tuberculosis </a:t>
            </a:r>
          </a:p>
          <a:p>
            <a:r>
              <a:rPr lang="en-US" dirty="0" smtClean="0">
                <a:latin typeface="Times New Roman" pitchFamily="18" charset="0"/>
                <a:cs typeface="Times New Roman" pitchFamily="18" charset="0"/>
              </a:rPr>
              <a:t>Tumor of the brain </a:t>
            </a:r>
          </a:p>
          <a:p>
            <a:r>
              <a:rPr lang="en-US" dirty="0" smtClean="0">
                <a:latin typeface="Times New Roman" pitchFamily="18" charset="0"/>
                <a:cs typeface="Times New Roman" pitchFamily="18" charset="0"/>
              </a:rPr>
              <a:t>Basilar meningitis </a:t>
            </a:r>
          </a:p>
          <a:p>
            <a:r>
              <a:rPr lang="en-US" dirty="0" smtClean="0">
                <a:latin typeface="Times New Roman" pitchFamily="18" charset="0"/>
                <a:cs typeface="Times New Roman" pitchFamily="18" charset="0"/>
              </a:rPr>
              <a:t>Pontine diseases.</a:t>
            </a:r>
          </a:p>
          <a:p>
            <a:r>
              <a:rPr lang="en-US" dirty="0" smtClean="0">
                <a:latin typeface="Times New Roman" pitchFamily="18" charset="0"/>
                <a:cs typeface="Times New Roman" pitchFamily="18" charset="0"/>
              </a:rPr>
              <a:t>Skull fracture </a:t>
            </a:r>
          </a:p>
          <a:p>
            <a:r>
              <a:rPr lang="en-US" dirty="0" smtClean="0">
                <a:latin typeface="Times New Roman" pitchFamily="18" charset="0"/>
                <a:cs typeface="Times New Roman" pitchFamily="18" charset="0"/>
              </a:rPr>
              <a:t>Aneurysm of the carotid artery or circle of </a:t>
            </a:r>
            <a:r>
              <a:rPr lang="en-US" dirty="0" err="1" smtClean="0">
                <a:latin typeface="Times New Roman" pitchFamily="18" charset="0"/>
                <a:cs typeface="Times New Roman" pitchFamily="18" charset="0"/>
              </a:rPr>
              <a:t>willis</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Psychoneuroses, and </a:t>
            </a:r>
          </a:p>
          <a:p>
            <a:r>
              <a:rPr lang="en-US" dirty="0" smtClean="0">
                <a:latin typeface="Times New Roman" pitchFamily="18" charset="0"/>
                <a:cs typeface="Times New Roman" pitchFamily="18" charset="0"/>
              </a:rPr>
              <a:t>Cavernous sinus thrombosis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19</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itchFamily="18" charset="0"/>
                <a:cs typeface="Times New Roman" pitchFamily="18" charset="0"/>
              </a:rPr>
              <a:t>NEURALGIA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buNone/>
            </a:pPr>
            <a:r>
              <a:rPr lang="en-US" dirty="0" smtClean="0">
                <a:solidFill>
                  <a:srgbClr val="3B3835"/>
                </a:solidFill>
                <a:latin typeface="Times New Roman" pitchFamily="18" charset="0"/>
                <a:cs typeface="Times New Roman" pitchFamily="18" charset="0"/>
              </a:rPr>
              <a:t>		Neuralgia is a stabbing, burning, and often quite severe pain that occurs along a damaged nerve. The damaged nerve may be anywhere in the body, but is most common in the face and neck. The cause of a damaged nerve may be a disease like diabetes or multiple sclerosis, an infection like shingles, or the result of old age.</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PATHOPHYSIOLOGY</a:t>
            </a:r>
            <a:endParaRPr lang="en-US" b="1" dirty="0">
              <a:latin typeface="Times New Roman" pitchFamily="18" charset="0"/>
              <a:cs typeface="Times New Roman" pitchFamily="18" charset="0"/>
            </a:endParaRPr>
          </a:p>
        </p:txBody>
      </p:sp>
      <p:pic>
        <p:nvPicPr>
          <p:cNvPr id="4098" name="Picture 2"/>
          <p:cNvPicPr>
            <a:picLocks noGrp="1" noChangeAspect="1" noChangeArrowheads="1"/>
          </p:cNvPicPr>
          <p:nvPr>
            <p:ph idx="1"/>
          </p:nvPr>
        </p:nvPicPr>
        <p:blipFill>
          <a:blip r:embed="rId2"/>
          <a:srcRect/>
          <a:stretch>
            <a:fillRect/>
          </a:stretch>
        </p:blipFill>
        <p:spPr bwMode="auto">
          <a:xfrm>
            <a:off x="1736694" y="1214422"/>
            <a:ext cx="8927454" cy="5072098"/>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C513DEB6-1CB1-4C50-8D81-4BD7E3D348C3}" type="slidenum">
              <a:rPr lang="en-IN" smtClean="0"/>
              <a:pPr/>
              <a:t>20</a:t>
            </a:fld>
            <a:endParaRPr lang="en-IN"/>
          </a:p>
        </p:txBody>
      </p:sp>
      <p:sp>
        <p:nvSpPr>
          <p:cNvPr id="3" name="Footer Placeholder 2"/>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TYPES OF TRIGEMINAL NEURALGIA</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Pre Trigeminal neuralgia</a:t>
            </a:r>
          </a:p>
          <a:p>
            <a:r>
              <a:rPr lang="en-US" dirty="0" smtClean="0">
                <a:latin typeface="Times New Roman" pitchFamily="18" charset="0"/>
                <a:cs typeface="Times New Roman" pitchFamily="18" charset="0"/>
              </a:rPr>
              <a:t>Idiopathic Trigeminal neuralgia</a:t>
            </a:r>
          </a:p>
          <a:p>
            <a:r>
              <a:rPr lang="en-US" dirty="0" smtClean="0">
                <a:latin typeface="Times New Roman" pitchFamily="18" charset="0"/>
                <a:cs typeface="Times New Roman" pitchFamily="18" charset="0"/>
              </a:rPr>
              <a:t>Symptomatic neuralgia</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21</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latin typeface="Times New Roman" pitchFamily="18" charset="0"/>
                <a:cs typeface="Times New Roman" pitchFamily="18" charset="0"/>
              </a:rPr>
              <a:t>Pre trigeminal neuralgia</a:t>
            </a:r>
            <a:r>
              <a:rPr lang="en-US" dirty="0" smtClean="0">
                <a:latin typeface="Times New Roman" pitchFamily="18" charset="0"/>
                <a:cs typeface="Times New Roman" pitchFamily="18" charset="0"/>
              </a:rPr>
              <a:t>: dull aching pain usually observed before appearance of trigeminal neuralgia </a:t>
            </a:r>
          </a:p>
          <a:p>
            <a:r>
              <a:rPr lang="en-US" i="1" dirty="0" err="1" smtClean="0">
                <a:latin typeface="Times New Roman" pitchFamily="18" charset="0"/>
                <a:cs typeface="Times New Roman" pitchFamily="18" charset="0"/>
              </a:rPr>
              <a:t>Idopathic</a:t>
            </a:r>
            <a:r>
              <a:rPr lang="en-US" i="1" dirty="0" smtClean="0">
                <a:latin typeface="Times New Roman" pitchFamily="18" charset="0"/>
                <a:cs typeface="Times New Roman" pitchFamily="18" charset="0"/>
              </a:rPr>
              <a:t> neuralgia</a:t>
            </a:r>
            <a:r>
              <a:rPr lang="en-US" dirty="0" smtClean="0">
                <a:latin typeface="Times New Roman" pitchFamily="18" charset="0"/>
                <a:cs typeface="Times New Roman" pitchFamily="18" charset="0"/>
              </a:rPr>
              <a:t>: where the etiology remains unknown </a:t>
            </a:r>
          </a:p>
          <a:p>
            <a:r>
              <a:rPr lang="en-US" i="1" dirty="0" smtClean="0">
                <a:latin typeface="Times New Roman" pitchFamily="18" charset="0"/>
                <a:cs typeface="Times New Roman" pitchFamily="18" charset="0"/>
              </a:rPr>
              <a:t>Symptomatic neuralgia</a:t>
            </a:r>
            <a:r>
              <a:rPr lang="en-US" dirty="0" smtClean="0">
                <a:latin typeface="Times New Roman" pitchFamily="18" charset="0"/>
                <a:cs typeface="Times New Roman" pitchFamily="18" charset="0"/>
              </a:rPr>
              <a:t>: the type in which the etiology is known</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22</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CLINICAL FEATURES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Incidence : 4 in 1,00,000 </a:t>
            </a:r>
          </a:p>
          <a:p>
            <a:r>
              <a:rPr lang="en-US" dirty="0" smtClean="0">
                <a:latin typeface="Times New Roman" pitchFamily="18" charset="0"/>
                <a:cs typeface="Times New Roman" pitchFamily="18" charset="0"/>
              </a:rPr>
              <a:t>Age : 4th to 5th decade </a:t>
            </a:r>
          </a:p>
          <a:p>
            <a:r>
              <a:rPr lang="en-US" dirty="0" smtClean="0">
                <a:latin typeface="Times New Roman" pitchFamily="18" charset="0"/>
                <a:cs typeface="Times New Roman" pitchFamily="18" charset="0"/>
              </a:rPr>
              <a:t>Sex : F&gt;M </a:t>
            </a:r>
          </a:p>
          <a:p>
            <a:r>
              <a:rPr lang="en-US" dirty="0" smtClean="0">
                <a:latin typeface="Times New Roman" pitchFamily="18" charset="0"/>
                <a:cs typeface="Times New Roman" pitchFamily="18" charset="0"/>
              </a:rPr>
              <a:t>60% on the right side, 3% bilateral. </a:t>
            </a:r>
          </a:p>
          <a:p>
            <a:r>
              <a:rPr lang="en-US" dirty="0" smtClean="0">
                <a:latin typeface="Times New Roman" pitchFamily="18" charset="0"/>
                <a:cs typeface="Times New Roman" pitchFamily="18" charset="0"/>
              </a:rPr>
              <a:t>Mean age of onset-52-58yrs</a:t>
            </a:r>
          </a:p>
          <a:p>
            <a:r>
              <a:rPr lang="en-US" dirty="0" smtClean="0">
                <a:latin typeface="Times New Roman" pitchFamily="18" charset="0"/>
                <a:cs typeface="Times New Roman" pitchFamily="18" charset="0"/>
              </a:rPr>
              <a:t>Involvement : maxillary-60%, mandibular-49%, ophthalmic-16%, all 3 divisions-1%</a:t>
            </a:r>
          </a:p>
          <a:p>
            <a:pPr>
              <a:buNone/>
            </a:pP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23</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8000" y="1071547"/>
            <a:ext cx="10771384" cy="5054620"/>
          </a:xfrm>
        </p:spPr>
        <p:txBody>
          <a:bodyPr>
            <a:normAutofit fontScale="92500" lnSpcReduction="10000"/>
          </a:bodyPr>
          <a:lstStyle/>
          <a:p>
            <a:pPr algn="just"/>
            <a:r>
              <a:rPr lang="en-US" dirty="0" smtClean="0">
                <a:latin typeface="Times New Roman" pitchFamily="18" charset="0"/>
                <a:cs typeface="Times New Roman" pitchFamily="18" charset="0"/>
              </a:rPr>
              <a:t>Manifests as sudden, unilateral, intermittent, paroxysmal, sharp, shooting, </a:t>
            </a:r>
            <a:r>
              <a:rPr lang="en-US" dirty="0" err="1" smtClean="0">
                <a:latin typeface="Times New Roman" pitchFamily="18" charset="0"/>
                <a:cs typeface="Times New Roman" pitchFamily="18" charset="0"/>
              </a:rPr>
              <a:t>lancinating</a:t>
            </a:r>
            <a:r>
              <a:rPr lang="en-US" dirty="0" smtClean="0">
                <a:latin typeface="Times New Roman" pitchFamily="18" charset="0"/>
                <a:cs typeface="Times New Roman" pitchFamily="18" charset="0"/>
              </a:rPr>
              <a:t> pain, elicited by slight touch.</a:t>
            </a:r>
          </a:p>
          <a:p>
            <a:pPr algn="just"/>
            <a:r>
              <a:rPr lang="en-US" dirty="0" smtClean="0">
                <a:latin typeface="Times New Roman" pitchFamily="18" charset="0"/>
                <a:cs typeface="Times New Roman" pitchFamily="18" charset="0"/>
              </a:rPr>
              <a:t>Patient usually complains of electric shock/lightening like pain </a:t>
            </a:r>
          </a:p>
          <a:p>
            <a:pPr algn="just"/>
            <a:r>
              <a:rPr lang="en-US" dirty="0" smtClean="0">
                <a:latin typeface="Times New Roman" pitchFamily="18" charset="0"/>
                <a:cs typeface="Times New Roman" pitchFamily="18" charset="0"/>
              </a:rPr>
              <a:t>Usually confined to one part. </a:t>
            </a:r>
          </a:p>
          <a:p>
            <a:pPr algn="just"/>
            <a:r>
              <a:rPr lang="en-US" dirty="0" smtClean="0">
                <a:latin typeface="Times New Roman" pitchFamily="18" charset="0"/>
                <a:cs typeface="Times New Roman" pitchFamily="18" charset="0"/>
              </a:rPr>
              <a:t>Lasts for few seconds to minutes. </a:t>
            </a:r>
          </a:p>
          <a:p>
            <a:pPr algn="just"/>
            <a:r>
              <a:rPr lang="en-US" dirty="0" smtClean="0">
                <a:latin typeface="Times New Roman" pitchFamily="18" charset="0"/>
                <a:cs typeface="Times New Roman" pitchFamily="18" charset="0"/>
              </a:rPr>
              <a:t>Motionless or mask like face.</a:t>
            </a:r>
          </a:p>
          <a:p>
            <a:pPr algn="just"/>
            <a:r>
              <a:rPr lang="en-US" dirty="0" smtClean="0">
                <a:latin typeface="Times New Roman" pitchFamily="18" charset="0"/>
                <a:cs typeface="Times New Roman" pitchFamily="18" charset="0"/>
              </a:rPr>
              <a:t>Rarely crosses the midline. </a:t>
            </a:r>
          </a:p>
          <a:p>
            <a:pPr algn="just"/>
            <a:r>
              <a:rPr lang="en-US" dirty="0" smtClean="0">
                <a:latin typeface="Times New Roman" pitchFamily="18" charset="0"/>
                <a:cs typeface="Times New Roman" pitchFamily="18" charset="0"/>
              </a:rPr>
              <a:t>Trigger points - Spontaneous attack or triggered by trigger zone or movement of the face as in chewing, talking, brushing or yawning </a:t>
            </a:r>
          </a:p>
          <a:p>
            <a:pPr algn="just"/>
            <a:r>
              <a:rPr lang="en-US" dirty="0" smtClean="0">
                <a:latin typeface="Times New Roman" pitchFamily="18" charset="0"/>
                <a:cs typeface="Times New Roman" pitchFamily="18" charset="0"/>
              </a:rPr>
              <a:t>This leads patient frequently go unshaven or unwashed </a:t>
            </a:r>
          </a:p>
          <a:p>
            <a:pPr algn="just"/>
            <a:r>
              <a:rPr lang="en-US" dirty="0" smtClean="0">
                <a:latin typeface="Times New Roman" pitchFamily="18" charset="0"/>
                <a:cs typeface="Times New Roman" pitchFamily="18" charset="0"/>
              </a:rPr>
              <a:t>Paroxysms occur in cycles. </a:t>
            </a:r>
          </a:p>
          <a:p>
            <a:pPr algn="just"/>
            <a:r>
              <a:rPr lang="en-US" dirty="0" smtClean="0">
                <a:latin typeface="Times New Roman" pitchFamily="18" charset="0"/>
                <a:cs typeface="Times New Roman" pitchFamily="18" charset="0"/>
              </a:rPr>
              <a:t>Depression and weight loss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24</a:t>
            </a:fld>
            <a:endParaRPr lang="en-IN"/>
          </a:p>
        </p:txBody>
      </p:sp>
      <p:sp>
        <p:nvSpPr>
          <p:cNvPr id="2" name="Footer Placeholder 1"/>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DIAGNOSIS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History </a:t>
            </a:r>
          </a:p>
          <a:p>
            <a:r>
              <a:rPr lang="en-US" dirty="0" smtClean="0">
                <a:latin typeface="Times New Roman" pitchFamily="18" charset="0"/>
                <a:cs typeface="Times New Roman" pitchFamily="18" charset="0"/>
              </a:rPr>
              <a:t>Trigeminal nerve examination </a:t>
            </a:r>
          </a:p>
          <a:p>
            <a:r>
              <a:rPr lang="en-US" dirty="0" smtClean="0">
                <a:latin typeface="Times New Roman" pitchFamily="18" charset="0"/>
                <a:cs typeface="Times New Roman" pitchFamily="18" charset="0"/>
              </a:rPr>
              <a:t>Diagnostic nerve blocking </a:t>
            </a:r>
          </a:p>
          <a:p>
            <a:r>
              <a:rPr lang="en-US" dirty="0" smtClean="0">
                <a:latin typeface="Times New Roman" pitchFamily="18" charset="0"/>
                <a:cs typeface="Times New Roman" pitchFamily="18" charset="0"/>
              </a:rPr>
              <a:t>MRI (brain) </a:t>
            </a:r>
          </a:p>
          <a:p>
            <a:r>
              <a:rPr lang="en-US" dirty="0" smtClean="0">
                <a:latin typeface="Times New Roman" pitchFamily="18" charset="0"/>
                <a:cs typeface="Times New Roman" pitchFamily="18" charset="0"/>
              </a:rPr>
              <a:t>EEG </a:t>
            </a:r>
          </a:p>
          <a:p>
            <a:r>
              <a:rPr lang="en-US" dirty="0" err="1" smtClean="0">
                <a:latin typeface="Times New Roman" pitchFamily="18" charset="0"/>
                <a:cs typeface="Times New Roman" pitchFamily="18" charset="0"/>
              </a:rPr>
              <a:t>Microneurography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25</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MANAGEMENT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Pharmacological</a:t>
            </a:r>
          </a:p>
          <a:p>
            <a:r>
              <a:rPr lang="en-US" dirty="0" smtClean="0">
                <a:latin typeface="Times New Roman" pitchFamily="18" charset="0"/>
                <a:cs typeface="Times New Roman" pitchFamily="18" charset="0"/>
              </a:rPr>
              <a:t>Surgical</a:t>
            </a:r>
          </a:p>
          <a:p>
            <a:r>
              <a:rPr lang="en-US" dirty="0" smtClean="0">
                <a:latin typeface="Times New Roman" pitchFamily="18" charset="0"/>
                <a:cs typeface="Times New Roman" pitchFamily="18" charset="0"/>
              </a:rPr>
              <a:t>Others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26</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PHARMACOLOGICAL</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b="1" dirty="0" smtClean="0">
                <a:latin typeface="Times New Roman" pitchFamily="18" charset="0"/>
                <a:cs typeface="Times New Roman" pitchFamily="18" charset="0"/>
              </a:rPr>
              <a:t>FIRST LINE OF APPROACH</a:t>
            </a:r>
          </a:p>
          <a:p>
            <a:pPr lvl="1"/>
            <a:r>
              <a:rPr lang="en-US" dirty="0" err="1" smtClean="0">
                <a:latin typeface="Times New Roman" pitchFamily="18" charset="0"/>
                <a:cs typeface="Times New Roman" pitchFamily="18" charset="0"/>
              </a:rPr>
              <a:t>Carbamazepine</a:t>
            </a:r>
            <a:r>
              <a:rPr lang="en-US" dirty="0" smtClean="0">
                <a:latin typeface="Times New Roman" pitchFamily="18" charset="0"/>
                <a:cs typeface="Times New Roman" pitchFamily="18" charset="0"/>
              </a:rPr>
              <a:t> 100, 200mg.</a:t>
            </a:r>
          </a:p>
          <a:p>
            <a:r>
              <a:rPr lang="en-US" b="1" dirty="0" smtClean="0">
                <a:latin typeface="Times New Roman" pitchFamily="18" charset="0"/>
                <a:cs typeface="Times New Roman" pitchFamily="18" charset="0"/>
              </a:rPr>
              <a:t>SECOND LINE OF APPROACH</a:t>
            </a:r>
          </a:p>
          <a:p>
            <a:pPr lvl="1"/>
            <a:r>
              <a:rPr lang="en-US" dirty="0" err="1" smtClean="0">
                <a:latin typeface="Times New Roman" pitchFamily="18" charset="0"/>
                <a:cs typeface="Times New Roman" pitchFamily="18" charset="0"/>
              </a:rPr>
              <a:t>Phenytoin</a:t>
            </a:r>
            <a:r>
              <a:rPr lang="en-US" dirty="0" smtClean="0">
                <a:latin typeface="Times New Roman" pitchFamily="18" charset="0"/>
                <a:cs typeface="Times New Roman" pitchFamily="18" charset="0"/>
              </a:rPr>
              <a:t> 100mg</a:t>
            </a:r>
          </a:p>
          <a:p>
            <a:pPr lvl="1"/>
            <a:r>
              <a:rPr lang="en-US" dirty="0" err="1" smtClean="0">
                <a:latin typeface="Times New Roman" pitchFamily="18" charset="0"/>
                <a:cs typeface="Times New Roman" pitchFamily="18" charset="0"/>
              </a:rPr>
              <a:t>Baclofen</a:t>
            </a:r>
            <a:r>
              <a:rPr lang="en-US" dirty="0" smtClean="0">
                <a:latin typeface="Times New Roman" pitchFamily="18" charset="0"/>
                <a:cs typeface="Times New Roman" pitchFamily="18" charset="0"/>
              </a:rPr>
              <a:t> 5-80 mg/day</a:t>
            </a:r>
          </a:p>
          <a:p>
            <a:pPr lvl="1"/>
            <a:r>
              <a:rPr lang="en-US" dirty="0" err="1" smtClean="0">
                <a:latin typeface="Times New Roman" pitchFamily="18" charset="0"/>
                <a:cs typeface="Times New Roman" pitchFamily="18" charset="0"/>
              </a:rPr>
              <a:t>Lamotrigine</a:t>
            </a:r>
            <a:r>
              <a:rPr lang="en-US" dirty="0" smtClean="0">
                <a:latin typeface="Times New Roman" pitchFamily="18" charset="0"/>
                <a:cs typeface="Times New Roman" pitchFamily="18" charset="0"/>
              </a:rPr>
              <a:t> 25 mg/day</a:t>
            </a:r>
          </a:p>
          <a:p>
            <a:r>
              <a:rPr lang="en-US" b="1" dirty="0" smtClean="0">
                <a:latin typeface="Times New Roman" pitchFamily="18" charset="0"/>
                <a:cs typeface="Times New Roman" pitchFamily="18" charset="0"/>
              </a:rPr>
              <a:t>THIRD LINE OF APPROACH</a:t>
            </a:r>
          </a:p>
          <a:p>
            <a:pPr lvl="1"/>
            <a:r>
              <a:rPr lang="en-US" dirty="0" err="1" smtClean="0">
                <a:latin typeface="Times New Roman" pitchFamily="18" charset="0"/>
                <a:cs typeface="Times New Roman" pitchFamily="18" charset="0"/>
              </a:rPr>
              <a:t>Clonazepam</a:t>
            </a:r>
            <a:r>
              <a:rPr lang="en-US" dirty="0" smtClean="0">
                <a:latin typeface="Times New Roman" pitchFamily="18" charset="0"/>
                <a:cs typeface="Times New Roman" pitchFamily="18" charset="0"/>
              </a:rPr>
              <a:t> 4-8 mg</a:t>
            </a:r>
          </a:p>
          <a:p>
            <a:pPr lvl="1"/>
            <a:r>
              <a:rPr lang="en-US" dirty="0" err="1" smtClean="0">
                <a:latin typeface="Times New Roman" pitchFamily="18" charset="0"/>
                <a:cs typeface="Times New Roman" pitchFamily="18" charset="0"/>
              </a:rPr>
              <a:t>Valproic</a:t>
            </a:r>
            <a:r>
              <a:rPr lang="en-US" dirty="0" smtClean="0">
                <a:latin typeface="Times New Roman" pitchFamily="18" charset="0"/>
                <a:cs typeface="Times New Roman" pitchFamily="18" charset="0"/>
              </a:rPr>
              <a:t> acid 250-500 mg</a:t>
            </a:r>
          </a:p>
          <a:p>
            <a:pPr lvl="1"/>
            <a:r>
              <a:rPr lang="en-US" dirty="0" err="1" smtClean="0">
                <a:latin typeface="Times New Roman" pitchFamily="18" charset="0"/>
                <a:cs typeface="Times New Roman" pitchFamily="18" charset="0"/>
              </a:rPr>
              <a:t>Oxcarbazepine</a:t>
            </a:r>
            <a:r>
              <a:rPr lang="en-US" dirty="0" smtClean="0">
                <a:latin typeface="Times New Roman" pitchFamily="18" charset="0"/>
                <a:cs typeface="Times New Roman" pitchFamily="18" charset="0"/>
              </a:rPr>
              <a:t> 1200mg/day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27</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latin typeface="Times New Roman" pitchFamily="18" charset="0"/>
                <a:cs typeface="Times New Roman" pitchFamily="18" charset="0"/>
              </a:rPr>
              <a:t>Other methods used are</a:t>
            </a:r>
          </a:p>
          <a:p>
            <a:r>
              <a:rPr lang="en-US" dirty="0" err="1" smtClean="0">
                <a:latin typeface="Times New Roman" pitchFamily="18" charset="0"/>
                <a:cs typeface="Times New Roman" pitchFamily="18" charset="0"/>
              </a:rPr>
              <a:t>Trichloro</a:t>
            </a:r>
            <a:r>
              <a:rPr lang="en-US" dirty="0" smtClean="0">
                <a:latin typeface="Times New Roman" pitchFamily="18" charset="0"/>
                <a:cs typeface="Times New Roman" pitchFamily="18" charset="0"/>
              </a:rPr>
              <a:t> ethylene inhalation</a:t>
            </a:r>
          </a:p>
          <a:p>
            <a:r>
              <a:rPr lang="en-US" dirty="0" smtClean="0">
                <a:latin typeface="Times New Roman" pitchFamily="18" charset="0"/>
                <a:cs typeface="Times New Roman" pitchFamily="18" charset="0"/>
              </a:rPr>
              <a:t>Topical capsaicin cream application</a:t>
            </a:r>
          </a:p>
          <a:p>
            <a:r>
              <a:rPr lang="en-US" dirty="0" err="1" smtClean="0">
                <a:latin typeface="Times New Roman" pitchFamily="18" charset="0"/>
                <a:cs typeface="Times New Roman" pitchFamily="18" charset="0"/>
              </a:rPr>
              <a:t>Proparacaine</a:t>
            </a:r>
            <a:r>
              <a:rPr lang="en-US" dirty="0" smtClean="0">
                <a:latin typeface="Times New Roman" pitchFamily="18" charset="0"/>
                <a:cs typeface="Times New Roman" pitchFamily="18" charset="0"/>
              </a:rPr>
              <a:t> 0.5% </a:t>
            </a:r>
            <a:r>
              <a:rPr lang="en-US" dirty="0" err="1" smtClean="0">
                <a:latin typeface="Times New Roman" pitchFamily="18" charset="0"/>
                <a:cs typeface="Times New Roman" pitchFamily="18" charset="0"/>
              </a:rPr>
              <a:t>anaesthetic</a:t>
            </a:r>
            <a:r>
              <a:rPr lang="en-US" dirty="0" smtClean="0">
                <a:latin typeface="Times New Roman" pitchFamily="18" charset="0"/>
                <a:cs typeface="Times New Roman" pitchFamily="18" charset="0"/>
              </a:rPr>
              <a:t> drops in eye</a:t>
            </a:r>
          </a:p>
          <a:p>
            <a:r>
              <a:rPr lang="en-US" dirty="0" smtClean="0">
                <a:latin typeface="Times New Roman" pitchFamily="18" charset="0"/>
                <a:cs typeface="Times New Roman" pitchFamily="18" charset="0"/>
              </a:rPr>
              <a:t>Anti inflammatory drug-</a:t>
            </a:r>
            <a:r>
              <a:rPr lang="en-US" dirty="0" err="1" smtClean="0">
                <a:latin typeface="Times New Roman" pitchFamily="18" charset="0"/>
                <a:cs typeface="Times New Roman" pitchFamily="18" charset="0"/>
              </a:rPr>
              <a:t>Indomethacin</a:t>
            </a:r>
            <a:r>
              <a:rPr lang="en-US" dirty="0" smtClean="0">
                <a:latin typeface="Times New Roman" pitchFamily="18" charset="0"/>
                <a:cs typeface="Times New Roman" pitchFamily="18" charset="0"/>
              </a:rPr>
              <a:t> &amp; short courses of steroids are found useful in some cases.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28</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SURGICAL</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en-US" dirty="0" smtClean="0">
                <a:latin typeface="Times New Roman" pitchFamily="18" charset="0"/>
                <a:cs typeface="Times New Roman" pitchFamily="18" charset="0"/>
              </a:rPr>
              <a:t>Stereo tactically controlled thermo coagulation of V cranial nerve</a:t>
            </a:r>
          </a:p>
          <a:p>
            <a:r>
              <a:rPr lang="en-US" dirty="0" smtClean="0">
                <a:latin typeface="Times New Roman" pitchFamily="18" charset="0"/>
                <a:cs typeface="Times New Roman" pitchFamily="18" charset="0"/>
              </a:rPr>
              <a:t>Vascular decompression( through posterior </a:t>
            </a:r>
            <a:r>
              <a:rPr lang="en-US" dirty="0" err="1" smtClean="0">
                <a:latin typeface="Times New Roman" pitchFamily="18" charset="0"/>
                <a:cs typeface="Times New Roman" pitchFamily="18" charset="0"/>
              </a:rPr>
              <a:t>fossa</a:t>
            </a:r>
            <a:r>
              <a:rPr lang="en-US" dirty="0" smtClean="0">
                <a:latin typeface="Times New Roman" pitchFamily="18" charset="0"/>
                <a:cs typeface="Times New Roman" pitchFamily="18" charset="0"/>
              </a:rPr>
              <a:t> craniotomy)</a:t>
            </a:r>
          </a:p>
          <a:p>
            <a:r>
              <a:rPr lang="en-US" dirty="0" smtClean="0">
                <a:latin typeface="Times New Roman" pitchFamily="18" charset="0"/>
                <a:cs typeface="Times New Roman" pitchFamily="18" charset="0"/>
              </a:rPr>
              <a:t>Repositioning of the basilar artery( compressing the V nerve)</a:t>
            </a:r>
          </a:p>
          <a:p>
            <a:r>
              <a:rPr lang="en-US" dirty="0" smtClean="0">
                <a:latin typeface="Times New Roman" pitchFamily="18" charset="0"/>
                <a:cs typeface="Times New Roman" pitchFamily="18" charset="0"/>
              </a:rPr>
              <a:t>Micro vascular decompression</a:t>
            </a:r>
          </a:p>
          <a:p>
            <a:r>
              <a:rPr lang="en-US" dirty="0" smtClean="0">
                <a:latin typeface="Times New Roman" pitchFamily="18" charset="0"/>
                <a:cs typeface="Times New Roman" pitchFamily="18" charset="0"/>
              </a:rPr>
              <a:t>Gamma knife radio surgery</a:t>
            </a:r>
          </a:p>
          <a:p>
            <a:r>
              <a:rPr lang="en-US" dirty="0" err="1" smtClean="0">
                <a:latin typeface="Times New Roman" pitchFamily="18" charset="0"/>
                <a:cs typeface="Times New Roman" pitchFamily="18" charset="0"/>
              </a:rPr>
              <a:t>Cryotherapy</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Injection of the nerve with alcohol</a:t>
            </a:r>
          </a:p>
          <a:p>
            <a:r>
              <a:rPr lang="en-US" dirty="0" smtClean="0">
                <a:latin typeface="Times New Roman" pitchFamily="18" charset="0"/>
                <a:cs typeface="Times New Roman" pitchFamily="18" charset="0"/>
              </a:rPr>
              <a:t>Local </a:t>
            </a:r>
            <a:r>
              <a:rPr lang="en-US" dirty="0" err="1" smtClean="0">
                <a:latin typeface="Times New Roman" pitchFamily="18" charset="0"/>
                <a:cs typeface="Times New Roman" pitchFamily="18" charset="0"/>
              </a:rPr>
              <a:t>anaesthetic</a:t>
            </a:r>
            <a:r>
              <a:rPr lang="en-US" dirty="0" smtClean="0">
                <a:latin typeface="Times New Roman" pitchFamily="18" charset="0"/>
                <a:cs typeface="Times New Roman" pitchFamily="18" charset="0"/>
              </a:rPr>
              <a:t> injection of the nerve</a:t>
            </a:r>
          </a:p>
          <a:p>
            <a:r>
              <a:rPr lang="en-US" dirty="0" smtClean="0">
                <a:latin typeface="Times New Roman" pitchFamily="18" charset="0"/>
                <a:cs typeface="Times New Roman" pitchFamily="18" charset="0"/>
              </a:rPr>
              <a:t>Nerve sectioning &amp; avulsion</a:t>
            </a:r>
          </a:p>
          <a:p>
            <a:r>
              <a:rPr lang="en-US" dirty="0" err="1" smtClean="0">
                <a:latin typeface="Times New Roman" pitchFamily="18" charset="0"/>
                <a:cs typeface="Times New Roman" pitchFamily="18" charset="0"/>
              </a:rPr>
              <a:t>Percutaneous</a:t>
            </a:r>
            <a:r>
              <a:rPr lang="en-US" dirty="0" smtClean="0">
                <a:latin typeface="Times New Roman" pitchFamily="18" charset="0"/>
                <a:cs typeface="Times New Roman" pitchFamily="18" charset="0"/>
              </a:rPr>
              <a:t> radiofrequency trigeminal </a:t>
            </a:r>
            <a:r>
              <a:rPr lang="en-US" dirty="0" err="1" smtClean="0">
                <a:latin typeface="Times New Roman" pitchFamily="18" charset="0"/>
                <a:cs typeface="Times New Roman" pitchFamily="18" charset="0"/>
              </a:rPr>
              <a:t>neurolysis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Bulbar trigeminal </a:t>
            </a:r>
            <a:r>
              <a:rPr lang="en-US" dirty="0" err="1" smtClean="0">
                <a:latin typeface="Times New Roman" pitchFamily="18" charset="0"/>
                <a:cs typeface="Times New Roman" pitchFamily="18" charset="0"/>
              </a:rPr>
              <a:t>tractotomy</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Glycerol </a:t>
            </a:r>
            <a:r>
              <a:rPr lang="en-US" dirty="0" err="1" smtClean="0">
                <a:latin typeface="Times New Roman" pitchFamily="18" charset="0"/>
                <a:cs typeface="Times New Roman" pitchFamily="18" charset="0"/>
              </a:rPr>
              <a:t>rhizotomy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29</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231F20"/>
                </a:solidFill>
                <a:latin typeface="Times New Roman" pitchFamily="18" charset="0"/>
                <a:cs typeface="Times New Roman" pitchFamily="18" charset="0"/>
              </a:rPr>
              <a:t>CAUSES OF NEURALGIA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609441" y="1285861"/>
            <a:ext cx="10969943" cy="4840306"/>
          </a:xfrm>
        </p:spPr>
        <p:txBody>
          <a:bodyPr>
            <a:normAutofit fontScale="77500" lnSpcReduction="20000"/>
          </a:bodyPr>
          <a:lstStyle/>
          <a:p>
            <a:pPr algn="just"/>
            <a:r>
              <a:rPr lang="en-US" b="1" dirty="0" smtClean="0">
                <a:latin typeface="Times New Roman" pitchFamily="18" charset="0"/>
                <a:cs typeface="Times New Roman" pitchFamily="18" charset="0"/>
              </a:rPr>
              <a:t>Infection</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An infection can affect your nerves. For example, the cause of </a:t>
            </a:r>
            <a:r>
              <a:rPr lang="en-US" dirty="0" err="1" smtClean="0">
                <a:latin typeface="Times New Roman" pitchFamily="18" charset="0"/>
                <a:cs typeface="Times New Roman" pitchFamily="18" charset="0"/>
              </a:rPr>
              <a:t>postherpetic</a:t>
            </a:r>
            <a:r>
              <a:rPr lang="en-US" dirty="0" smtClean="0">
                <a:latin typeface="Times New Roman" pitchFamily="18" charset="0"/>
                <a:cs typeface="Times New Roman" pitchFamily="18" charset="0"/>
              </a:rPr>
              <a:t> neuralgia is shingles, an infection caused by the chickenpox virus. The likelihood of having this infection increases with age. An infection in a specific part of the body may also affect a nearby nerve. For example, if you have an infection in a tooth, it may affect the nerve and cause pain.</a:t>
            </a:r>
          </a:p>
          <a:p>
            <a:pPr algn="just"/>
            <a:r>
              <a:rPr lang="en-US" b="1" dirty="0" smtClean="0">
                <a:latin typeface="Times New Roman" pitchFamily="18" charset="0"/>
                <a:cs typeface="Times New Roman" pitchFamily="18" charset="0"/>
              </a:rPr>
              <a:t>Multiple sclerosis</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Multiple sclerosis (MS) is a disease caused by the deterioration of myelin, the covering of nerves. Trigeminal neuralgia may occur in someone with MS.</a:t>
            </a:r>
          </a:p>
          <a:p>
            <a:pPr algn="just"/>
            <a:r>
              <a:rPr lang="en-US" b="1" dirty="0" smtClean="0">
                <a:latin typeface="Times New Roman" pitchFamily="18" charset="0"/>
                <a:cs typeface="Times New Roman" pitchFamily="18" charset="0"/>
              </a:rPr>
              <a:t>Pressure on nerves</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Pressure or compression of nerves may cause neuralgia. The pressure may come from a:</a:t>
            </a:r>
          </a:p>
          <a:p>
            <a:pPr algn="just"/>
            <a:r>
              <a:rPr lang="en-US" dirty="0" smtClean="0">
                <a:latin typeface="Times New Roman" pitchFamily="18" charset="0"/>
                <a:cs typeface="Times New Roman" pitchFamily="18" charset="0"/>
              </a:rPr>
              <a:t>bone</a:t>
            </a:r>
          </a:p>
          <a:p>
            <a:pPr algn="just"/>
            <a:r>
              <a:rPr lang="en-US" dirty="0" smtClean="0">
                <a:latin typeface="Times New Roman" pitchFamily="18" charset="0"/>
                <a:cs typeface="Times New Roman" pitchFamily="18" charset="0"/>
              </a:rPr>
              <a:t>ligament</a:t>
            </a:r>
          </a:p>
          <a:p>
            <a:pPr algn="just"/>
            <a:r>
              <a:rPr lang="en-US" dirty="0" smtClean="0">
                <a:latin typeface="Times New Roman" pitchFamily="18" charset="0"/>
                <a:cs typeface="Times New Roman" pitchFamily="18" charset="0"/>
              </a:rPr>
              <a:t>blood vessel</a:t>
            </a:r>
          </a:p>
          <a:p>
            <a:pPr algn="just"/>
            <a:r>
              <a:rPr lang="en-US" dirty="0" smtClean="0">
                <a:latin typeface="Times New Roman" pitchFamily="18" charset="0"/>
                <a:cs typeface="Times New Roman" pitchFamily="18" charset="0"/>
              </a:rPr>
              <a:t>tumor</a:t>
            </a:r>
          </a:p>
        </p:txBody>
      </p:sp>
      <p:sp>
        <p:nvSpPr>
          <p:cNvPr id="5" name="Slide Number Placeholder 4"/>
          <p:cNvSpPr>
            <a:spLocks noGrp="1"/>
          </p:cNvSpPr>
          <p:nvPr>
            <p:ph type="sldNum" sz="quarter" idx="12"/>
          </p:nvPr>
        </p:nvSpPr>
        <p:spPr/>
        <p:txBody>
          <a:bodyPr/>
          <a:lstStyle/>
          <a:p>
            <a:fld id="{C513DEB6-1CB1-4C50-8D81-4BD7E3D348C3}" type="slidenum">
              <a:rPr lang="en-IN" smtClean="0"/>
              <a:pPr/>
              <a:t>3</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PARATRIGEMINAL NEURALGIA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dirty="0" smtClean="0">
                <a:latin typeface="Times New Roman" pitchFamily="18" charset="0"/>
                <a:cs typeface="Times New Roman" pitchFamily="18" charset="0"/>
              </a:rPr>
              <a:t>Also called as </a:t>
            </a:r>
            <a:r>
              <a:rPr lang="en-US" dirty="0" err="1" smtClean="0">
                <a:latin typeface="Times New Roman" pitchFamily="18" charset="0"/>
                <a:cs typeface="Times New Roman" pitchFamily="18" charset="0"/>
              </a:rPr>
              <a:t>raeder’s</a:t>
            </a:r>
            <a:r>
              <a:rPr lang="en-US" dirty="0" smtClean="0">
                <a:latin typeface="Times New Roman" pitchFamily="18" charset="0"/>
                <a:cs typeface="Times New Roman" pitchFamily="18" charset="0"/>
              </a:rPr>
              <a:t> syndrome</a:t>
            </a:r>
          </a:p>
          <a:p>
            <a:r>
              <a:rPr lang="en-US" dirty="0" smtClean="0">
                <a:latin typeface="Times New Roman" pitchFamily="18" charset="0"/>
                <a:cs typeface="Times New Roman" pitchFamily="18" charset="0"/>
              </a:rPr>
              <a:t>Characterized by severe headache or pain in the distribution of trigeminal nerve with signs of ocular sympathetic paralysis</a:t>
            </a:r>
          </a:p>
          <a:p>
            <a:r>
              <a:rPr lang="en-US" dirty="0" err="1" smtClean="0">
                <a:latin typeface="Times New Roman" pitchFamily="18" charset="0"/>
                <a:cs typeface="Times New Roman" pitchFamily="18" charset="0"/>
              </a:rPr>
              <a:t>Homolateral</a:t>
            </a:r>
            <a:r>
              <a:rPr lang="en-US" dirty="0" smtClean="0">
                <a:latin typeface="Times New Roman" pitchFamily="18" charset="0"/>
                <a:cs typeface="Times New Roman" pitchFamily="18" charset="0"/>
              </a:rPr>
              <a:t> pain in the head or eye</a:t>
            </a:r>
          </a:p>
          <a:p>
            <a:r>
              <a:rPr lang="en-US" dirty="0" smtClean="0">
                <a:latin typeface="Times New Roman" pitchFamily="18" charset="0"/>
                <a:cs typeface="Times New Roman" pitchFamily="18" charset="0"/>
              </a:rPr>
              <a:t>Sudden appearance of signs and symptoms</a:t>
            </a:r>
          </a:p>
          <a:p>
            <a:r>
              <a:rPr lang="en-US" dirty="0" smtClean="0">
                <a:latin typeface="Times New Roman" pitchFamily="18" charset="0"/>
                <a:cs typeface="Times New Roman" pitchFamily="18" charset="0"/>
              </a:rPr>
              <a:t>Most common in males</a:t>
            </a:r>
          </a:p>
          <a:p>
            <a:r>
              <a:rPr lang="en-US" dirty="0" smtClean="0">
                <a:latin typeface="Times New Roman" pitchFamily="18" charset="0"/>
                <a:cs typeface="Times New Roman" pitchFamily="18" charset="0"/>
              </a:rPr>
              <a:t>Generally occurs in middle aged people</a:t>
            </a:r>
          </a:p>
          <a:p>
            <a:r>
              <a:rPr lang="en-US" dirty="0" smtClean="0">
                <a:latin typeface="Times New Roman" pitchFamily="18" charset="0"/>
                <a:cs typeface="Times New Roman" pitchFamily="18" charset="0"/>
              </a:rPr>
              <a:t>It can be differentiated from </a:t>
            </a:r>
            <a:r>
              <a:rPr lang="en-US" dirty="0" err="1" smtClean="0">
                <a:latin typeface="Times New Roman" pitchFamily="18" charset="0"/>
                <a:cs typeface="Times New Roman" pitchFamily="18" charset="0"/>
              </a:rPr>
              <a:t>horner’s</a:t>
            </a:r>
            <a:r>
              <a:rPr lang="en-US" dirty="0" smtClean="0">
                <a:latin typeface="Times New Roman" pitchFamily="18" charset="0"/>
                <a:cs typeface="Times New Roman" pitchFamily="18" charset="0"/>
              </a:rPr>
              <a:t> syndrome by presence of pain and no change in sweating activity</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30</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SPHENOPALATINE NEURALGIA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r>
              <a:rPr lang="en-US" dirty="0" smtClean="0">
                <a:latin typeface="Times New Roman" pitchFamily="18" charset="0"/>
                <a:cs typeface="Times New Roman" pitchFamily="18" charset="0"/>
              </a:rPr>
              <a:t>Also called as </a:t>
            </a:r>
            <a:r>
              <a:rPr lang="en-US" dirty="0" err="1" smtClean="0">
                <a:latin typeface="Times New Roman" pitchFamily="18" charset="0"/>
                <a:cs typeface="Times New Roman" pitchFamily="18" charset="0"/>
              </a:rPr>
              <a:t>vidian</a:t>
            </a:r>
            <a:r>
              <a:rPr lang="en-US" dirty="0" smtClean="0">
                <a:latin typeface="Times New Roman" pitchFamily="18" charset="0"/>
                <a:cs typeface="Times New Roman" pitchFamily="18" charset="0"/>
              </a:rPr>
              <a:t> nerve neuralgia or </a:t>
            </a:r>
            <a:r>
              <a:rPr lang="en-US" dirty="0" err="1" smtClean="0">
                <a:latin typeface="Times New Roman" pitchFamily="18" charset="0"/>
                <a:cs typeface="Times New Roman" pitchFamily="18" charset="0"/>
              </a:rPr>
              <a:t>hortons’s</a:t>
            </a:r>
            <a:r>
              <a:rPr lang="en-US" dirty="0" smtClean="0">
                <a:latin typeface="Times New Roman" pitchFamily="18" charset="0"/>
                <a:cs typeface="Times New Roman" pitchFamily="18" charset="0"/>
              </a:rPr>
              <a:t> syndrome</a:t>
            </a:r>
          </a:p>
          <a:p>
            <a:r>
              <a:rPr lang="en-US" dirty="0" smtClean="0">
                <a:latin typeface="Times New Roman" pitchFamily="18" charset="0"/>
                <a:cs typeface="Times New Roman" pitchFamily="18" charset="0"/>
              </a:rPr>
              <a:t>An idiopathic </a:t>
            </a:r>
            <a:r>
              <a:rPr lang="en-US" dirty="0" err="1" smtClean="0">
                <a:latin typeface="Times New Roman" pitchFamily="18" charset="0"/>
                <a:cs typeface="Times New Roman" pitchFamily="18" charset="0"/>
              </a:rPr>
              <a:t>sydrome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consisiting</a:t>
            </a:r>
            <a:r>
              <a:rPr lang="en-US" dirty="0" smtClean="0">
                <a:latin typeface="Times New Roman" pitchFamily="18" charset="0"/>
                <a:cs typeface="Times New Roman" pitchFamily="18" charset="0"/>
              </a:rPr>
              <a:t> of recurrent brief attack of sudden severe unilateral </a:t>
            </a:r>
            <a:r>
              <a:rPr lang="en-US" dirty="0" err="1" smtClean="0">
                <a:latin typeface="Times New Roman" pitchFamily="18" charset="0"/>
                <a:cs typeface="Times New Roman" pitchFamily="18" charset="0"/>
              </a:rPr>
              <a:t>periorbital</a:t>
            </a:r>
            <a:r>
              <a:rPr lang="en-US" dirty="0" smtClean="0">
                <a:latin typeface="Times New Roman" pitchFamily="18" charset="0"/>
                <a:cs typeface="Times New Roman" pitchFamily="18" charset="0"/>
              </a:rPr>
              <a:t> pain.</a:t>
            </a:r>
          </a:p>
          <a:p>
            <a:r>
              <a:rPr lang="en-US" dirty="0" smtClean="0">
                <a:latin typeface="Times New Roman" pitchFamily="18" charset="0"/>
                <a:cs typeface="Times New Roman" pitchFamily="18" charset="0"/>
              </a:rPr>
              <a:t>Typical periodicity has been attributed to hypothalamic </a:t>
            </a:r>
            <a:r>
              <a:rPr lang="en-US" dirty="0" err="1" smtClean="0">
                <a:latin typeface="Times New Roman" pitchFamily="18" charset="0"/>
                <a:cs typeface="Times New Roman" pitchFamily="18" charset="0"/>
              </a:rPr>
              <a:t>harmonal</a:t>
            </a:r>
            <a:r>
              <a:rPr lang="en-US" dirty="0" smtClean="0">
                <a:latin typeface="Times New Roman" pitchFamily="18" charset="0"/>
                <a:cs typeface="Times New Roman" pitchFamily="18" charset="0"/>
              </a:rPr>
              <a:t> influences.</a:t>
            </a:r>
          </a:p>
          <a:p>
            <a:r>
              <a:rPr lang="en-US" dirty="0" smtClean="0">
                <a:latin typeface="Times New Roman" pitchFamily="18" charset="0"/>
                <a:cs typeface="Times New Roman" pitchFamily="18" charset="0"/>
              </a:rPr>
              <a:t>Pain is thought to be generated at the level of </a:t>
            </a:r>
            <a:r>
              <a:rPr lang="en-US" dirty="0" err="1" smtClean="0">
                <a:latin typeface="Times New Roman" pitchFamily="18" charset="0"/>
                <a:cs typeface="Times New Roman" pitchFamily="18" charset="0"/>
              </a:rPr>
              <a:t>pericarotid</a:t>
            </a:r>
            <a:r>
              <a:rPr lang="en-US" dirty="0" smtClean="0">
                <a:latin typeface="Times New Roman" pitchFamily="18" charset="0"/>
                <a:cs typeface="Times New Roman" pitchFamily="18" charset="0"/>
              </a:rPr>
              <a:t>/ cavernous sinus complex</a:t>
            </a:r>
          </a:p>
          <a:p>
            <a:r>
              <a:rPr lang="en-US" dirty="0" smtClean="0">
                <a:latin typeface="Times New Roman" pitchFamily="18" charset="0"/>
                <a:cs typeface="Times New Roman" pitchFamily="18" charset="0"/>
              </a:rPr>
              <a:t>Characterized by unilateral paroxysms of intense pain in the region of the eyes, maxilla, ear , mastoid, base of the nose, and beneath the </a:t>
            </a:r>
            <a:r>
              <a:rPr lang="en-US" dirty="0" err="1" smtClean="0">
                <a:latin typeface="Times New Roman" pitchFamily="18" charset="0"/>
                <a:cs typeface="Times New Roman" pitchFamily="18" charset="0"/>
              </a:rPr>
              <a:t>zygoma</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Sometimes the pain extends into the occipital area as well.</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31</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The paroxysms of pain </a:t>
            </a:r>
            <a:r>
              <a:rPr lang="en-US" dirty="0" err="1" smtClean="0"/>
              <a:t>hava</a:t>
            </a:r>
            <a:r>
              <a:rPr lang="en-US" dirty="0" smtClean="0"/>
              <a:t> a rapid onset, persist for about 15 min, and to several hours, and then disappears as rapidly as they begin</a:t>
            </a:r>
          </a:p>
          <a:p>
            <a:r>
              <a:rPr lang="en-US" dirty="0" smtClean="0"/>
              <a:t>There is no trigger zone</a:t>
            </a:r>
          </a:p>
          <a:p>
            <a:r>
              <a:rPr lang="en-US" dirty="0" smtClean="0"/>
              <a:t>The attacks develop regularly, usually </a:t>
            </a:r>
            <a:r>
              <a:rPr lang="en-US" dirty="0" err="1" smtClean="0"/>
              <a:t>atleast</a:t>
            </a:r>
            <a:r>
              <a:rPr lang="en-US" dirty="0" smtClean="0"/>
              <a:t> once a day, over a prolonged period of time.</a:t>
            </a:r>
          </a:p>
          <a:p>
            <a:r>
              <a:rPr lang="en-US" dirty="0" smtClean="0"/>
              <a:t>The onset of paroxysm occur exactly in the same time of the day, and for this</a:t>
            </a:r>
          </a:p>
          <a:p>
            <a:r>
              <a:rPr lang="en-US" dirty="0" smtClean="0"/>
              <a:t>reason, the disease is referred to as “alarm clock headache”</a:t>
            </a:r>
          </a:p>
          <a:p>
            <a:r>
              <a:rPr lang="en-US" dirty="0" smtClean="0"/>
              <a:t>After some weeks or months, the trauma disappears completely and this period of freedom and may persist for month or even for years</a:t>
            </a:r>
            <a:endParaRPr lang="en-US" dirty="0"/>
          </a:p>
        </p:txBody>
      </p:sp>
      <p:sp>
        <p:nvSpPr>
          <p:cNvPr id="5" name="Slide Number Placeholder 4"/>
          <p:cNvSpPr>
            <a:spLocks noGrp="1"/>
          </p:cNvSpPr>
          <p:nvPr>
            <p:ph type="sldNum" sz="quarter" idx="12"/>
          </p:nvPr>
        </p:nvSpPr>
        <p:spPr/>
        <p:txBody>
          <a:bodyPr/>
          <a:lstStyle/>
          <a:p>
            <a:fld id="{C513DEB6-1CB1-4C50-8D81-4BD7E3D348C3}" type="slidenum">
              <a:rPr lang="en-IN" smtClean="0"/>
              <a:pPr/>
              <a:t>32</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latin typeface="Times New Roman" pitchFamily="18" charset="0"/>
                <a:cs typeface="Times New Roman" pitchFamily="18" charset="0"/>
              </a:rPr>
              <a:t>Sneezing , swelling of nasal mucosa and severe nasal discharge often appears simultaneously with the painful attacks as </a:t>
            </a:r>
            <a:r>
              <a:rPr lang="en-US" dirty="0" err="1" smtClean="0">
                <a:latin typeface="Times New Roman" pitchFamily="18" charset="0"/>
                <a:cs typeface="Times New Roman" pitchFamily="18" charset="0"/>
              </a:rPr>
              <a:t>epiphohra</a:t>
            </a:r>
            <a:r>
              <a:rPr lang="en-US" dirty="0" smtClean="0">
                <a:latin typeface="Times New Roman" pitchFamily="18" charset="0"/>
                <a:cs typeface="Times New Roman" pitchFamily="18" charset="0"/>
              </a:rPr>
              <a:t> or watering of eyes and blood shoot eyes</a:t>
            </a:r>
          </a:p>
          <a:p>
            <a:r>
              <a:rPr lang="en-US" dirty="0" err="1" smtClean="0">
                <a:latin typeface="Times New Roman" pitchFamily="18" charset="0"/>
                <a:cs typeface="Times New Roman" pitchFamily="18" charset="0"/>
              </a:rPr>
              <a:t>Paraesthestic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senstation</a:t>
            </a:r>
            <a:r>
              <a:rPr lang="en-US" dirty="0" smtClean="0">
                <a:latin typeface="Times New Roman" pitchFamily="18" charset="0"/>
                <a:cs typeface="Times New Roman" pitchFamily="18" charset="0"/>
              </a:rPr>
              <a:t> over the skin of lower half of the face also are reported</a:t>
            </a:r>
          </a:p>
          <a:p>
            <a:r>
              <a:rPr lang="en-US" dirty="0" smtClean="0">
                <a:latin typeface="Times New Roman" pitchFamily="18" charset="0"/>
                <a:cs typeface="Times New Roman" pitchFamily="18" charset="0"/>
              </a:rPr>
              <a:t>Men are more effected more commonly than women (5:1).</a:t>
            </a:r>
          </a:p>
          <a:p>
            <a:pPr algn="ctr">
              <a:buNone/>
            </a:pPr>
            <a:r>
              <a:rPr lang="en-US" b="1" dirty="0" smtClean="0">
                <a:latin typeface="Times New Roman" pitchFamily="18" charset="0"/>
                <a:cs typeface="Times New Roman" pitchFamily="18" charset="0"/>
              </a:rPr>
              <a:t>Treatment:</a:t>
            </a:r>
          </a:p>
          <a:p>
            <a:r>
              <a:rPr lang="en-US" dirty="0" smtClean="0">
                <a:latin typeface="Times New Roman" pitchFamily="18" charset="0"/>
                <a:cs typeface="Times New Roman" pitchFamily="18" charset="0"/>
              </a:rPr>
              <a:t>Cocainization of </a:t>
            </a:r>
            <a:r>
              <a:rPr lang="en-US" dirty="0" err="1" smtClean="0">
                <a:latin typeface="Times New Roman" pitchFamily="18" charset="0"/>
                <a:cs typeface="Times New Roman" pitchFamily="18" charset="0"/>
              </a:rPr>
              <a:t>sphenopalatine</a:t>
            </a:r>
            <a:r>
              <a:rPr lang="en-US" dirty="0" smtClean="0">
                <a:latin typeface="Times New Roman" pitchFamily="18" charset="0"/>
                <a:cs typeface="Times New Roman" pitchFamily="18" charset="0"/>
              </a:rPr>
              <a:t> ganglion or alcohol injection of this structure</a:t>
            </a:r>
          </a:p>
          <a:p>
            <a:r>
              <a:rPr lang="en-US" dirty="0" smtClean="0">
                <a:latin typeface="Times New Roman" pitchFamily="18" charset="0"/>
                <a:cs typeface="Times New Roman" pitchFamily="18" charset="0"/>
              </a:rPr>
              <a:t>Resection of ganglion</a:t>
            </a:r>
          </a:p>
          <a:p>
            <a:r>
              <a:rPr lang="en-US" dirty="0" smtClean="0">
                <a:latin typeface="Times New Roman" pitchFamily="18" charset="0"/>
                <a:cs typeface="Times New Roman" pitchFamily="18" charset="0"/>
              </a:rPr>
              <a:t>Surgical corrections of </a:t>
            </a:r>
            <a:r>
              <a:rPr lang="en-US" dirty="0" err="1" smtClean="0">
                <a:latin typeface="Times New Roman" pitchFamily="18" charset="0"/>
                <a:cs typeface="Times New Roman" pitchFamily="18" charset="0"/>
              </a:rPr>
              <a:t>septal</a:t>
            </a:r>
            <a:r>
              <a:rPr lang="en-US" dirty="0" smtClean="0">
                <a:latin typeface="Times New Roman" pitchFamily="18" charset="0"/>
                <a:cs typeface="Times New Roman" pitchFamily="18" charset="0"/>
              </a:rPr>
              <a:t> defects</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33</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GLOSSOPHARYNGEAL NEURALGIA</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latin typeface="Times New Roman" pitchFamily="18" charset="0"/>
                <a:cs typeface="Times New Roman" pitchFamily="18" charset="0"/>
              </a:rPr>
              <a:t>It is a pain similar to trigeminal neuralgia</a:t>
            </a:r>
          </a:p>
          <a:p>
            <a:r>
              <a:rPr lang="en-US" dirty="0" smtClean="0">
                <a:latin typeface="Times New Roman" pitchFamily="18" charset="0"/>
                <a:cs typeface="Times New Roman" pitchFamily="18" charset="0"/>
              </a:rPr>
              <a:t>Not as common as trigeminal neuralgia, but when it occurs, the pain may be as severe</a:t>
            </a:r>
          </a:p>
          <a:p>
            <a:r>
              <a:rPr lang="en-US" dirty="0" smtClean="0">
                <a:latin typeface="Times New Roman" pitchFamily="18" charset="0"/>
                <a:cs typeface="Times New Roman" pitchFamily="18" charset="0"/>
              </a:rPr>
              <a:t>The pain is sharp, shooting pain in the ear, commonly in the </a:t>
            </a:r>
            <a:r>
              <a:rPr lang="en-US" dirty="0" err="1" smtClean="0">
                <a:latin typeface="Times New Roman" pitchFamily="18" charset="0"/>
                <a:cs typeface="Times New Roman" pitchFamily="18" charset="0"/>
              </a:rPr>
              <a:t>nasopharynx</a:t>
            </a:r>
            <a:r>
              <a:rPr lang="en-US" dirty="0" smtClean="0">
                <a:latin typeface="Times New Roman" pitchFamily="18" charset="0"/>
                <a:cs typeface="Times New Roman" pitchFamily="18" charset="0"/>
              </a:rPr>
              <a:t>, tonsils, posterior portion of the tongue</a:t>
            </a:r>
          </a:p>
          <a:p>
            <a:r>
              <a:rPr lang="en-US" dirty="0" smtClean="0">
                <a:latin typeface="Times New Roman" pitchFamily="18" charset="0"/>
                <a:cs typeface="Times New Roman" pitchFamily="18" charset="0"/>
              </a:rPr>
              <a:t>Etiology is unknown</a:t>
            </a:r>
          </a:p>
          <a:p>
            <a:r>
              <a:rPr lang="en-US" dirty="0" smtClean="0">
                <a:latin typeface="Times New Roman" pitchFamily="18" charset="0"/>
                <a:cs typeface="Times New Roman" pitchFamily="18" charset="0"/>
              </a:rPr>
              <a:t>It occurs at any age period without age predilection</a:t>
            </a:r>
          </a:p>
          <a:p>
            <a:r>
              <a:rPr lang="en-US" dirty="0" smtClean="0">
                <a:latin typeface="Times New Roman" pitchFamily="18" charset="0"/>
                <a:cs typeface="Times New Roman" pitchFamily="18" charset="0"/>
              </a:rPr>
              <a:t>Numerous mild attacks may be </a:t>
            </a:r>
            <a:r>
              <a:rPr lang="en-US" dirty="0" err="1" smtClean="0">
                <a:latin typeface="Times New Roman" pitchFamily="18" charset="0"/>
                <a:cs typeface="Times New Roman" pitchFamily="18" charset="0"/>
              </a:rPr>
              <a:t>interspreaded</a:t>
            </a:r>
            <a:r>
              <a:rPr lang="en-US" dirty="0" smtClean="0">
                <a:latin typeface="Times New Roman" pitchFamily="18" charset="0"/>
                <a:cs typeface="Times New Roman" pitchFamily="18" charset="0"/>
              </a:rPr>
              <a:t> by </a:t>
            </a:r>
            <a:r>
              <a:rPr lang="en-US" dirty="0" err="1" smtClean="0">
                <a:latin typeface="Times New Roman" pitchFamily="18" charset="0"/>
                <a:cs typeface="Times New Roman" pitchFamily="18" charset="0"/>
              </a:rPr>
              <a:t>occassional</a:t>
            </a:r>
            <a:r>
              <a:rPr lang="en-US" dirty="0" smtClean="0">
                <a:latin typeface="Times New Roman" pitchFamily="18" charset="0"/>
                <a:cs typeface="Times New Roman" pitchFamily="18" charset="0"/>
              </a:rPr>
              <a:t> severe one</a:t>
            </a:r>
          </a:p>
          <a:p>
            <a:r>
              <a:rPr lang="en-US" dirty="0" smtClean="0">
                <a:latin typeface="Times New Roman" pitchFamily="18" charset="0"/>
                <a:cs typeface="Times New Roman" pitchFamily="18" charset="0"/>
              </a:rPr>
              <a:t>The patient usually has trigger zone in the posterior </a:t>
            </a:r>
            <a:r>
              <a:rPr lang="en-US" dirty="0" err="1" smtClean="0">
                <a:latin typeface="Times New Roman" pitchFamily="18" charset="0"/>
                <a:cs typeface="Times New Roman" pitchFamily="18" charset="0"/>
              </a:rPr>
              <a:t>oropharynx</a:t>
            </a:r>
            <a:r>
              <a:rPr lang="en-US" dirty="0" smtClean="0">
                <a:latin typeface="Times New Roman" pitchFamily="18" charset="0"/>
                <a:cs typeface="Times New Roman" pitchFamily="18" charset="0"/>
              </a:rPr>
              <a:t> or </a:t>
            </a:r>
            <a:r>
              <a:rPr lang="en-US" dirty="0" err="1" smtClean="0">
                <a:latin typeface="Times New Roman" pitchFamily="18" charset="0"/>
                <a:cs typeface="Times New Roman" pitchFamily="18" charset="0"/>
              </a:rPr>
              <a:t>tonsillar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fossa</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34</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Treatment: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Resection of extra </a:t>
            </a:r>
            <a:r>
              <a:rPr lang="en-US" dirty="0" err="1" smtClean="0">
                <a:latin typeface="Times New Roman" pitchFamily="18" charset="0"/>
                <a:cs typeface="Times New Roman" pitchFamily="18" charset="0"/>
              </a:rPr>
              <a:t>carnial</a:t>
            </a:r>
            <a:r>
              <a:rPr lang="en-US" dirty="0" smtClean="0">
                <a:latin typeface="Times New Roman" pitchFamily="18" charset="0"/>
                <a:cs typeface="Times New Roman" pitchFamily="18" charset="0"/>
              </a:rPr>
              <a:t> portion of nerve or intra cranial portion</a:t>
            </a:r>
          </a:p>
          <a:p>
            <a:r>
              <a:rPr lang="en-US" dirty="0" smtClean="0">
                <a:latin typeface="Times New Roman" pitchFamily="18" charset="0"/>
                <a:cs typeface="Times New Roman" pitchFamily="18" charset="0"/>
              </a:rPr>
              <a:t>Injection of alcohol is not widely accepted</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35</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6562" y="1214422"/>
            <a:ext cx="10969943" cy="4668839"/>
          </a:xfrm>
        </p:spPr>
        <p:txBody>
          <a:bodyPr>
            <a:normAutofit fontScale="85000" lnSpcReduction="20000"/>
          </a:bodyPr>
          <a:lstStyle/>
          <a:p>
            <a:r>
              <a:rPr lang="en-US" dirty="0" smtClean="0">
                <a:latin typeface="Times New Roman" pitchFamily="18" charset="0"/>
                <a:cs typeface="Times New Roman" pitchFamily="18" charset="0"/>
              </a:rPr>
              <a:t>The pressure of a swollen blood vessel is a common cause of trigeminal neuralgia.</a:t>
            </a:r>
          </a:p>
          <a:p>
            <a:r>
              <a:rPr lang="en-US" b="1" dirty="0" smtClean="0">
                <a:latin typeface="Times New Roman" pitchFamily="18" charset="0"/>
                <a:cs typeface="Times New Roman" pitchFamily="18" charset="0"/>
              </a:rPr>
              <a:t>Diabetes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Many people with diabetes have problems with their nerves, including neuralgia. The excess glucose in the bloodstream may damage nerves. This damage is most common in the hands, arms, feet, and legs.</a:t>
            </a:r>
          </a:p>
          <a:p>
            <a:r>
              <a:rPr lang="en-US" b="1" dirty="0" smtClean="0">
                <a:latin typeface="Times New Roman" pitchFamily="18" charset="0"/>
                <a:cs typeface="Times New Roman" pitchFamily="18" charset="0"/>
              </a:rPr>
              <a:t>Less common causes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If the cause of neuralgia isn’t infection, MS, diabetes, or pressure on the nerves, it may be from one of many less-common factors. These include:</a:t>
            </a:r>
          </a:p>
          <a:p>
            <a:r>
              <a:rPr lang="en-US" dirty="0" smtClean="0">
                <a:latin typeface="Times New Roman" pitchFamily="18" charset="0"/>
                <a:cs typeface="Times New Roman" pitchFamily="18" charset="0"/>
              </a:rPr>
              <a:t>chronic kidney disease</a:t>
            </a:r>
          </a:p>
          <a:p>
            <a:r>
              <a:rPr lang="en-US" dirty="0" smtClean="0">
                <a:latin typeface="Times New Roman" pitchFamily="18" charset="0"/>
                <a:cs typeface="Times New Roman" pitchFamily="18" charset="0"/>
              </a:rPr>
              <a:t>medications prescribed for cancer</a:t>
            </a:r>
          </a:p>
          <a:p>
            <a:r>
              <a:rPr lang="en-US" dirty="0" err="1" smtClean="0">
                <a:latin typeface="Times New Roman" pitchFamily="18" charset="0"/>
                <a:cs typeface="Times New Roman" pitchFamily="18" charset="0"/>
              </a:rPr>
              <a:t>fluoroquinolone</a:t>
            </a:r>
            <a:r>
              <a:rPr lang="en-US" dirty="0" smtClean="0">
                <a:latin typeface="Times New Roman" pitchFamily="18" charset="0"/>
                <a:cs typeface="Times New Roman" pitchFamily="18" charset="0"/>
              </a:rPr>
              <a:t> antibiotics, used to treat some infections</a:t>
            </a:r>
          </a:p>
          <a:p>
            <a:r>
              <a:rPr lang="en-US" dirty="0" smtClean="0">
                <a:latin typeface="Times New Roman" pitchFamily="18" charset="0"/>
                <a:cs typeface="Times New Roman" pitchFamily="18" charset="0"/>
              </a:rPr>
              <a:t>trauma, such as from surgery</a:t>
            </a:r>
          </a:p>
          <a:p>
            <a:r>
              <a:rPr lang="en-US" dirty="0" smtClean="0">
                <a:latin typeface="Times New Roman" pitchFamily="18" charset="0"/>
                <a:cs typeface="Times New Roman" pitchFamily="18" charset="0"/>
              </a:rPr>
              <a:t>chemical irritation</a:t>
            </a:r>
          </a:p>
          <a:p>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4</a:t>
            </a:fld>
            <a:endParaRPr lang="en-IN"/>
          </a:p>
        </p:txBody>
      </p:sp>
      <p:sp>
        <p:nvSpPr>
          <p:cNvPr id="2" name="Footer Placeholder 1"/>
          <p:cNvSpPr>
            <a:spLocks noGrp="1"/>
          </p:cNvSpPr>
          <p:nvPr>
            <p:ph type="ftr" sz="quarter" idx="11"/>
          </p:nvPr>
        </p:nvSpPr>
        <p:spPr/>
        <p:txBody>
          <a:bodyPr/>
          <a:lstStyle/>
          <a:p>
            <a:r>
              <a:rPr lang="en-US" smtClean="0"/>
              <a:t>RDP</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3B3835"/>
                </a:solidFill>
                <a:latin typeface="Times New Roman" pitchFamily="18" charset="0"/>
                <a:cs typeface="Times New Roman" pitchFamily="18" charset="0"/>
              </a:rPr>
              <a:t>TYPES OF NEURALGIA</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err="1" smtClean="0">
                <a:latin typeface="Times New Roman" pitchFamily="18" charset="0"/>
                <a:cs typeface="Times New Roman" pitchFamily="18" charset="0"/>
              </a:rPr>
              <a:t>Postherpetic</a:t>
            </a:r>
            <a:r>
              <a:rPr lang="en-US" dirty="0" smtClean="0">
                <a:latin typeface="Times New Roman" pitchFamily="18" charset="0"/>
                <a:cs typeface="Times New Roman" pitchFamily="18" charset="0"/>
              </a:rPr>
              <a:t> Neuralgia (PHN) </a:t>
            </a:r>
          </a:p>
          <a:p>
            <a:r>
              <a:rPr lang="en-US" dirty="0" smtClean="0">
                <a:latin typeface="Times New Roman" pitchFamily="18" charset="0"/>
                <a:cs typeface="Times New Roman" pitchFamily="18" charset="0"/>
              </a:rPr>
              <a:t>Trigeminal Neuralgia </a:t>
            </a:r>
          </a:p>
          <a:p>
            <a:r>
              <a:rPr lang="en-US" dirty="0" err="1" smtClean="0">
                <a:latin typeface="Times New Roman" pitchFamily="18" charset="0"/>
                <a:cs typeface="Times New Roman" pitchFamily="18" charset="0"/>
              </a:rPr>
              <a:t>Glossopharyngeal</a:t>
            </a:r>
            <a:r>
              <a:rPr lang="en-US" dirty="0" smtClean="0">
                <a:latin typeface="Times New Roman" pitchFamily="18" charset="0"/>
                <a:cs typeface="Times New Roman" pitchFamily="18" charset="0"/>
              </a:rPr>
              <a:t> Neuralgia </a:t>
            </a:r>
          </a:p>
          <a:p>
            <a:r>
              <a:rPr lang="en-US" dirty="0" smtClean="0">
                <a:latin typeface="Times New Roman" pitchFamily="18" charset="0"/>
                <a:cs typeface="Times New Roman" pitchFamily="18" charset="0"/>
              </a:rPr>
              <a:t>Swimmer's headache, or </a:t>
            </a:r>
            <a:r>
              <a:rPr lang="en-US" dirty="0" err="1" smtClean="0">
                <a:latin typeface="Times New Roman" pitchFamily="18" charset="0"/>
                <a:cs typeface="Times New Roman" pitchFamily="18" charset="0"/>
              </a:rPr>
              <a:t>supraorbital</a:t>
            </a:r>
            <a:r>
              <a:rPr lang="en-US" dirty="0" smtClean="0">
                <a:latin typeface="Times New Roman" pitchFamily="18" charset="0"/>
                <a:cs typeface="Times New Roman" pitchFamily="18" charset="0"/>
              </a:rPr>
              <a:t> neuralgia </a:t>
            </a:r>
          </a:p>
          <a:p>
            <a:r>
              <a:rPr lang="en-US" dirty="0" smtClean="0">
                <a:latin typeface="Times New Roman" pitchFamily="18" charset="0"/>
                <a:cs typeface="Times New Roman" pitchFamily="18" charset="0"/>
              </a:rPr>
              <a:t>Occipital Neuralgia</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5</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POSTHERPETIC NEURALGIA</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en-US" dirty="0" err="1" smtClean="0">
                <a:latin typeface="Times New Roman" pitchFamily="18" charset="0"/>
                <a:cs typeface="Times New Roman" pitchFamily="18" charset="0"/>
              </a:rPr>
              <a:t>Postherpetic</a:t>
            </a:r>
            <a:r>
              <a:rPr lang="en-US" dirty="0" smtClean="0">
                <a:latin typeface="Times New Roman" pitchFamily="18" charset="0"/>
                <a:cs typeface="Times New Roman" pitchFamily="18" charset="0"/>
              </a:rPr>
              <a:t> neuralgia (PHN) is a neuropathic pain syndrome characterized by pain that persists for months to years after resolution of the herpes zoster (HZ) rash.</a:t>
            </a:r>
          </a:p>
          <a:p>
            <a:pPr algn="just"/>
            <a:r>
              <a:rPr lang="en-US" dirty="0" smtClean="0">
                <a:solidFill>
                  <a:srgbClr val="000000"/>
                </a:solidFill>
                <a:latin typeface="Times New Roman"/>
              </a:rPr>
              <a:t>HZ, also known as shingles, is a distinctive clinical condition caused by the reactivation of </a:t>
            </a:r>
            <a:r>
              <a:rPr lang="en-US" dirty="0" err="1" smtClean="0">
                <a:solidFill>
                  <a:srgbClr val="000000"/>
                </a:solidFill>
                <a:latin typeface="Times New Roman"/>
              </a:rPr>
              <a:t>varicella</a:t>
            </a:r>
            <a:r>
              <a:rPr lang="en-US" dirty="0" smtClean="0">
                <a:solidFill>
                  <a:srgbClr val="000000"/>
                </a:solidFill>
                <a:latin typeface="Times New Roman"/>
              </a:rPr>
              <a:t> zoster virus (VZV), which starts residing latently in the body after a primary </a:t>
            </a:r>
            <a:r>
              <a:rPr lang="en-US" dirty="0" err="1" smtClean="0">
                <a:solidFill>
                  <a:srgbClr val="000000"/>
                </a:solidFill>
                <a:latin typeface="Times New Roman"/>
              </a:rPr>
              <a:t>varicella</a:t>
            </a:r>
            <a:r>
              <a:rPr lang="en-US" dirty="0" smtClean="0">
                <a:solidFill>
                  <a:srgbClr val="000000"/>
                </a:solidFill>
                <a:latin typeface="Times New Roman"/>
              </a:rPr>
              <a:t> (chickenpox) infection, which may have occurred decades earlier.</a:t>
            </a:r>
            <a:r>
              <a:rPr lang="en-US" dirty="0" smtClean="0">
                <a:solidFill>
                  <a:srgbClr val="2F4A8B"/>
                </a:solidFill>
                <a:latin typeface="Times New Roman"/>
              </a:rPr>
              <a:t> </a:t>
            </a:r>
          </a:p>
          <a:p>
            <a:pPr algn="just"/>
            <a:r>
              <a:rPr lang="en-US" dirty="0" smtClean="0">
                <a:solidFill>
                  <a:srgbClr val="000000"/>
                </a:solidFill>
                <a:latin typeface="Times New Roman"/>
              </a:rPr>
              <a:t>Reactivation of VZV can also produce chronic neuropathic pain without rash (zoster sine </a:t>
            </a:r>
            <a:r>
              <a:rPr lang="en-US" dirty="0" err="1" smtClean="0">
                <a:solidFill>
                  <a:srgbClr val="000000"/>
                </a:solidFill>
                <a:latin typeface="Times New Roman"/>
              </a:rPr>
              <a:t>herpete</a:t>
            </a:r>
            <a:r>
              <a:rPr lang="en-US" dirty="0" smtClean="0">
                <a:solidFill>
                  <a:srgbClr val="000000"/>
                </a:solidFill>
                <a:latin typeface="Times New Roman"/>
              </a:rPr>
              <a:t>), which can be more challenging to diagnose and may involve testing the cerebrospinal fluid.</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6</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0969943" cy="796908"/>
          </a:xfrm>
        </p:spPr>
        <p:txBody>
          <a:bodyPr>
            <a:normAutofit/>
          </a:bodyPr>
          <a:lstStyle/>
          <a:p>
            <a:r>
              <a:rPr lang="en-US" b="1" dirty="0" smtClean="0">
                <a:latin typeface="Times New Roman" pitchFamily="18" charset="0"/>
                <a:cs typeface="Times New Roman" pitchFamily="18" charset="0"/>
              </a:rPr>
              <a:t>EPIDEMIOLOGY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522248" y="1071546"/>
            <a:ext cx="11430080" cy="4525963"/>
          </a:xfrm>
        </p:spPr>
        <p:txBody>
          <a:bodyPr>
            <a:noAutofit/>
          </a:bodyPr>
          <a:lstStyle/>
          <a:p>
            <a:pPr algn="just"/>
            <a:r>
              <a:rPr lang="en-US" sz="2100" dirty="0" smtClean="0">
                <a:latin typeface="Times New Roman" pitchFamily="18" charset="0"/>
                <a:cs typeface="Times New Roman" pitchFamily="18" charset="0"/>
              </a:rPr>
              <a:t>In a survey conducted between 1988 and 1994 in the US, over 99% of adults aged ≥40 years had serologic evidence of prior VZV infection and are therefore at risk of developing HZ.</a:t>
            </a:r>
          </a:p>
          <a:p>
            <a:pPr algn="just"/>
            <a:r>
              <a:rPr lang="en-US" sz="2100" dirty="0" smtClean="0">
                <a:latin typeface="Times New Roman" pitchFamily="18" charset="0"/>
                <a:cs typeface="Times New Roman" pitchFamily="18" charset="0"/>
              </a:rPr>
              <a:t>Approximately 1 million cases of HZ occur annually in the US, and one in every three persons develops HZ during their lifetime.</a:t>
            </a:r>
          </a:p>
          <a:p>
            <a:pPr algn="just"/>
            <a:r>
              <a:rPr lang="en-US" sz="2100" dirty="0" smtClean="0">
                <a:latin typeface="Times New Roman" pitchFamily="18" charset="0"/>
                <a:cs typeface="Times New Roman" pitchFamily="18" charset="0"/>
              </a:rPr>
              <a:t>It is estimated that 5%–20% of those with HZ go on to develop PHN.</a:t>
            </a:r>
          </a:p>
          <a:p>
            <a:pPr algn="just"/>
            <a:r>
              <a:rPr lang="en-US" sz="2100" dirty="0" smtClean="0">
                <a:latin typeface="Times New Roman" pitchFamily="18" charset="0"/>
                <a:cs typeface="Times New Roman" pitchFamily="18" charset="0"/>
              </a:rPr>
              <a:t>The frequency and severity of PHN increase with advancing age, occurring in 20% of people aged 60–65 years who have had acute HZ, and in more than 30% of people aged &gt;80 years.</a:t>
            </a:r>
          </a:p>
          <a:p>
            <a:pPr algn="just"/>
            <a:r>
              <a:rPr lang="en-US" sz="2100" dirty="0" smtClean="0">
                <a:latin typeface="Times New Roman" pitchFamily="18" charset="0"/>
                <a:cs typeface="Times New Roman" pitchFamily="18" charset="0"/>
              </a:rPr>
              <a:t>In addition to age, risk factors for developing PHN after HZ include the presence of a </a:t>
            </a:r>
            <a:r>
              <a:rPr lang="en-US" sz="2100" dirty="0" err="1" smtClean="0">
                <a:latin typeface="Times New Roman" pitchFamily="18" charset="0"/>
                <a:cs typeface="Times New Roman" pitchFamily="18" charset="0"/>
              </a:rPr>
              <a:t>prodrome</a:t>
            </a:r>
            <a:r>
              <a:rPr lang="en-US" sz="2100" dirty="0" smtClean="0">
                <a:latin typeface="Times New Roman" pitchFamily="18" charset="0"/>
                <a:cs typeface="Times New Roman" pitchFamily="18" charset="0"/>
              </a:rPr>
              <a:t> (defined as pain and/or abnormal sensations before rash onset), severe rash (defined as &gt;50 lesions: papules, vesicles, or crusted vesicles), and severe pain during the acute phase.</a:t>
            </a:r>
          </a:p>
          <a:p>
            <a:pPr algn="just"/>
            <a:r>
              <a:rPr lang="en-US" sz="2100" dirty="0" smtClean="0">
                <a:latin typeface="Times New Roman" pitchFamily="18" charset="0"/>
                <a:cs typeface="Times New Roman" pitchFamily="18" charset="0"/>
              </a:rPr>
              <a:t>A recent systematic review and meta-analysis also identified ophthalmic involvement as a risk factor.</a:t>
            </a:r>
          </a:p>
          <a:p>
            <a:pPr algn="just"/>
            <a:r>
              <a:rPr lang="en-US" sz="2100" dirty="0" smtClean="0">
                <a:latin typeface="Times New Roman" pitchFamily="18" charset="0"/>
                <a:cs typeface="Times New Roman" pitchFamily="18" charset="0"/>
              </a:rPr>
              <a:t>Additional possible risk factors included systemic lupus </a:t>
            </a:r>
            <a:r>
              <a:rPr lang="en-US" sz="2100" dirty="0" err="1" smtClean="0">
                <a:latin typeface="Times New Roman" pitchFamily="18" charset="0"/>
                <a:cs typeface="Times New Roman" pitchFamily="18" charset="0"/>
              </a:rPr>
              <a:t>erythematosus</a:t>
            </a:r>
            <a:r>
              <a:rPr lang="en-US" sz="2100" dirty="0" smtClean="0">
                <a:latin typeface="Times New Roman" pitchFamily="18" charset="0"/>
                <a:cs typeface="Times New Roman" pitchFamily="18" charset="0"/>
              </a:rPr>
              <a:t>, diabetes, and recent trauma.</a:t>
            </a:r>
          </a:p>
          <a:p>
            <a:pPr algn="just"/>
            <a:r>
              <a:rPr lang="en-US" sz="2100" dirty="0" err="1" smtClean="0">
                <a:latin typeface="Times New Roman" pitchFamily="18" charset="0"/>
                <a:cs typeface="Times New Roman" pitchFamily="18" charset="0"/>
              </a:rPr>
              <a:t>Immunocompromised</a:t>
            </a:r>
            <a:r>
              <a:rPr lang="en-US" sz="2100" dirty="0" smtClean="0">
                <a:latin typeface="Times New Roman" pitchFamily="18" charset="0"/>
                <a:cs typeface="Times New Roman" pitchFamily="18" charset="0"/>
              </a:rPr>
              <a:t> patients are at increased risk of VZV reactivation as well as neurological complications</a:t>
            </a:r>
            <a:endParaRPr lang="en-US" sz="21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7</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itchFamily="18" charset="0"/>
                <a:cs typeface="Times New Roman" pitchFamily="18" charset="0"/>
              </a:rPr>
              <a:t>PATHOPHYSIOLOGY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79372" y="1357298"/>
            <a:ext cx="11572955" cy="5000659"/>
          </a:xfrm>
        </p:spPr>
        <p:txBody>
          <a:bodyPr>
            <a:normAutofit fontScale="85000" lnSpcReduction="20000"/>
          </a:bodyPr>
          <a:lstStyle/>
          <a:p>
            <a:pPr algn="just"/>
            <a:r>
              <a:rPr lang="en-US" dirty="0" smtClean="0">
                <a:latin typeface="Times New Roman" pitchFamily="18" charset="0"/>
                <a:cs typeface="Times New Roman" pitchFamily="18" charset="0"/>
              </a:rPr>
              <a:t>PHN occurs in the same dermatomes as the HZ rash, and stems from damage to peripheral and central neurons that may be a byproduct of the immune/inflammatory response that accompanied VZV reactivation and migration.  </a:t>
            </a:r>
          </a:p>
          <a:p>
            <a:pPr algn="just"/>
            <a:r>
              <a:rPr lang="en-US" dirty="0" smtClean="0">
                <a:latin typeface="Times New Roman" pitchFamily="18" charset="0"/>
                <a:cs typeface="Times New Roman" pitchFamily="18" charset="0"/>
              </a:rPr>
              <a:t>When damaged, peripheral and central nerve fibers may develop a lower threshold for action potentials, discharge spontaneously, and exhibit disproportionate responses to stimuli, resulting in peripheral sensitization and pain without painful stimuli (</a:t>
            </a:r>
            <a:r>
              <a:rPr lang="en-US" dirty="0" err="1" smtClean="0">
                <a:latin typeface="Times New Roman" pitchFamily="18" charset="0"/>
                <a:cs typeface="Times New Roman" pitchFamily="18" charset="0"/>
              </a:rPr>
              <a:t>allodynia</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Patients with PHN experience three major types of pain: </a:t>
            </a:r>
          </a:p>
          <a:p>
            <a:pPr lvl="1" algn="just"/>
            <a:r>
              <a:rPr lang="en-US" dirty="0" smtClean="0">
                <a:latin typeface="Times New Roman" pitchFamily="18" charset="0"/>
                <a:cs typeface="Times New Roman" pitchFamily="18" charset="0"/>
              </a:rPr>
              <a:t>constant pain without a stimulus (often described as burning, aching, or throbbing), </a:t>
            </a:r>
          </a:p>
          <a:p>
            <a:pPr lvl="1" algn="just"/>
            <a:r>
              <a:rPr lang="en-US" dirty="0" smtClean="0">
                <a:latin typeface="Times New Roman" pitchFamily="18" charset="0"/>
                <a:cs typeface="Times New Roman" pitchFamily="18" charset="0"/>
              </a:rPr>
              <a:t>intermittent pain without a stimulus (often described as stabbing, shooting, or electric shock-like), and </a:t>
            </a:r>
          </a:p>
          <a:p>
            <a:pPr lvl="1" algn="just"/>
            <a:r>
              <a:rPr lang="en-US" dirty="0" smtClean="0">
                <a:latin typeface="Times New Roman" pitchFamily="18" charset="0"/>
                <a:cs typeface="Times New Roman" pitchFamily="18" charset="0"/>
              </a:rPr>
              <a:t>pain brought on by a stimulus but is disproportionate to the stimulus (</a:t>
            </a:r>
            <a:r>
              <a:rPr lang="en-US" dirty="0" err="1" smtClean="0">
                <a:latin typeface="Times New Roman" pitchFamily="18" charset="0"/>
                <a:cs typeface="Times New Roman" pitchFamily="18" charset="0"/>
              </a:rPr>
              <a:t>hyperalgesia</a:t>
            </a:r>
            <a:r>
              <a:rPr lang="en-US" dirty="0" smtClean="0">
                <a:latin typeface="Times New Roman" pitchFamily="18" charset="0"/>
                <a:cs typeface="Times New Roman" pitchFamily="18" charset="0"/>
              </a:rPr>
              <a:t>), enduring for at least 3 months after healing of the HZ-related skin rash. </a:t>
            </a:r>
          </a:p>
          <a:p>
            <a:pPr algn="just"/>
            <a:r>
              <a:rPr lang="en-US" dirty="0" smtClean="0">
                <a:latin typeface="Times New Roman" pitchFamily="18" charset="0"/>
                <a:cs typeface="Times New Roman" pitchFamily="18" charset="0"/>
              </a:rPr>
              <a:t>In addition, patients may experience a variety of abnormal sensations (</a:t>
            </a:r>
            <a:r>
              <a:rPr lang="en-US" dirty="0" err="1" smtClean="0">
                <a:latin typeface="Times New Roman" pitchFamily="18" charset="0"/>
                <a:cs typeface="Times New Roman" pitchFamily="18" charset="0"/>
              </a:rPr>
              <a:t>dysesthesias</a:t>
            </a:r>
            <a:r>
              <a:rPr lang="en-US" dirty="0" smtClean="0">
                <a:latin typeface="Times New Roman" pitchFamily="18" charset="0"/>
                <a:cs typeface="Times New Roman" pitchFamily="18" charset="0"/>
              </a:rPr>
              <a:t> or </a:t>
            </a:r>
            <a:r>
              <a:rPr lang="en-US" dirty="0" err="1" smtClean="0">
                <a:latin typeface="Times New Roman" pitchFamily="18" charset="0"/>
                <a:cs typeface="Times New Roman" pitchFamily="18" charset="0"/>
              </a:rPr>
              <a:t>paresthesias</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Patients with PHN report decreased quality of life and interference with activities of daily living that may affect physical, psychological, and social aspects of their lives as well as their ability to function.</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8</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itchFamily="18" charset="0"/>
                <a:cs typeface="Times New Roman" pitchFamily="18" charset="0"/>
              </a:rPr>
              <a:t>DIAGNOSIS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algn="just"/>
            <a:r>
              <a:rPr lang="en-US" dirty="0" smtClean="0">
                <a:latin typeface="Times New Roman" pitchFamily="18" charset="0"/>
                <a:cs typeface="Times New Roman" pitchFamily="18" charset="0"/>
              </a:rPr>
              <a:t>A history of HZ and the nature of the pain are critical parameters of a PHN diagnosis. Thus, obtaining a detailed medical history and including symptoms and vaccination history are very important, as is performing a careful physical examination with a focus on qualifying the pain and its impact on daily life.</a:t>
            </a:r>
          </a:p>
          <a:p>
            <a:pPr algn="just"/>
            <a:r>
              <a:rPr lang="en-US" dirty="0" smtClean="0">
                <a:latin typeface="Times New Roman" pitchFamily="18" charset="0"/>
                <a:cs typeface="Times New Roman" pitchFamily="18" charset="0"/>
              </a:rPr>
              <a:t>Areas previously affected by HZ may show evidence of </a:t>
            </a:r>
            <a:r>
              <a:rPr lang="en-US" dirty="0" err="1" smtClean="0">
                <a:latin typeface="Times New Roman" pitchFamily="18" charset="0"/>
                <a:cs typeface="Times New Roman" pitchFamily="18" charset="0"/>
              </a:rPr>
              <a:t>cutaneous</a:t>
            </a:r>
            <a:r>
              <a:rPr lang="en-US" dirty="0" smtClean="0">
                <a:latin typeface="Times New Roman" pitchFamily="18" charset="0"/>
                <a:cs typeface="Times New Roman" pitchFamily="18" charset="0"/>
              </a:rPr>
              <a:t> scarring, and the site of the pain should be inspected for rash, color changes, and edema. </a:t>
            </a:r>
          </a:p>
          <a:p>
            <a:pPr algn="just"/>
            <a:r>
              <a:rPr lang="en-US" dirty="0" smtClean="0">
                <a:latin typeface="Times New Roman" pitchFamily="18" charset="0"/>
                <a:cs typeface="Times New Roman" pitchFamily="18" charset="0"/>
              </a:rPr>
              <a:t>Areas of sensory abnormalities, including </a:t>
            </a:r>
            <a:r>
              <a:rPr lang="en-US" dirty="0" err="1" smtClean="0">
                <a:latin typeface="Times New Roman" pitchFamily="18" charset="0"/>
                <a:cs typeface="Times New Roman" pitchFamily="18" charset="0"/>
              </a:rPr>
              <a:t>allodynia</a:t>
            </a:r>
            <a:r>
              <a:rPr lang="en-US" dirty="0" smtClean="0">
                <a:latin typeface="Times New Roman" pitchFamily="18" charset="0"/>
                <a:cs typeface="Times New Roman" pitchFamily="18" charset="0"/>
              </a:rPr>
              <a:t> (painful response to normally innocuous stimuli), </a:t>
            </a:r>
            <a:r>
              <a:rPr lang="en-US" dirty="0" err="1" smtClean="0">
                <a:latin typeface="Times New Roman" pitchFamily="18" charset="0"/>
                <a:cs typeface="Times New Roman" pitchFamily="18" charset="0"/>
              </a:rPr>
              <a:t>hyperalgesia</a:t>
            </a:r>
            <a:r>
              <a:rPr lang="en-US" dirty="0" smtClean="0">
                <a:latin typeface="Times New Roman" pitchFamily="18" charset="0"/>
                <a:cs typeface="Times New Roman" pitchFamily="18" charset="0"/>
              </a:rPr>
              <a:t> (heightened pain response), or </a:t>
            </a:r>
            <a:r>
              <a:rPr lang="en-US" dirty="0" err="1" smtClean="0">
                <a:latin typeface="Times New Roman" pitchFamily="18" charset="0"/>
                <a:cs typeface="Times New Roman" pitchFamily="18" charset="0"/>
              </a:rPr>
              <a:t>dysesthesia</a:t>
            </a:r>
            <a:r>
              <a:rPr lang="en-US" dirty="0" smtClean="0">
                <a:latin typeface="Times New Roman" pitchFamily="18" charset="0"/>
                <a:cs typeface="Times New Roman" pitchFamily="18" charset="0"/>
              </a:rPr>
              <a:t> (unpleasant and abnormal sensation), in the affected area should be assessed for sensitivity to touch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light touch with a cotton swab or small paintbrush; pinprick with a safety pin or a wooden toothpick), for thermal response to warm or cold objects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metal </a:t>
            </a:r>
            <a:r>
              <a:rPr lang="en-US" dirty="0" err="1" smtClean="0">
                <a:latin typeface="Times New Roman" pitchFamily="18" charset="0"/>
                <a:cs typeface="Times New Roman" pitchFamily="18" charset="0"/>
              </a:rPr>
              <a:t>thermorollers</a:t>
            </a:r>
            <a:r>
              <a:rPr lang="en-US" dirty="0" smtClean="0">
                <a:latin typeface="Times New Roman" pitchFamily="18" charset="0"/>
                <a:cs typeface="Times New Roman" pitchFamily="18" charset="0"/>
              </a:rPr>
              <a:t>), and/or for response to vibration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using a 128 Hz tuning fork)</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fld id="{C513DEB6-1CB1-4C50-8D81-4BD7E3D348C3}" type="slidenum">
              <a:rPr lang="en-IN" smtClean="0"/>
              <a:pPr/>
              <a:t>9</a:t>
            </a:fld>
            <a:endParaRPr lang="en-IN"/>
          </a:p>
        </p:txBody>
      </p:sp>
      <p:sp>
        <p:nvSpPr>
          <p:cNvPr id="6" name="Footer Placeholder 5"/>
          <p:cNvSpPr>
            <a:spLocks noGrp="1"/>
          </p:cNvSpPr>
          <p:nvPr>
            <p:ph type="ftr" sz="quarter" idx="11"/>
          </p:nvPr>
        </p:nvSpPr>
        <p:spPr/>
        <p:txBody>
          <a:bodyPr/>
          <a:lstStyle/>
          <a:p>
            <a:r>
              <a:rPr lang="en-US" smtClean="0"/>
              <a:t>RDP</a:t>
            </a: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730</TotalTime>
  <Words>1720</Words>
  <Application>Microsoft Office PowerPoint</Application>
  <PresentationFormat>Custom</PresentationFormat>
  <Paragraphs>265</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Times New Roman</vt:lpstr>
      <vt:lpstr>Office Theme</vt:lpstr>
      <vt:lpstr>PowerPoint Presentation</vt:lpstr>
      <vt:lpstr>NEURALGIA</vt:lpstr>
      <vt:lpstr>CAUSES OF NEURALGIA</vt:lpstr>
      <vt:lpstr>PowerPoint Presentation</vt:lpstr>
      <vt:lpstr>TYPES OF NEURALGIA</vt:lpstr>
      <vt:lpstr>POSTHERPETIC NEURALGIA</vt:lpstr>
      <vt:lpstr>EPIDEMIOLOGY</vt:lpstr>
      <vt:lpstr>PATHOPHYSIOLOGY </vt:lpstr>
      <vt:lpstr>DIAGNOSIS</vt:lpstr>
      <vt:lpstr>PowerPoint Presentation</vt:lpstr>
      <vt:lpstr>PREVENTION</vt:lpstr>
      <vt:lpstr>PowerPoint Presentation</vt:lpstr>
      <vt:lpstr>TREATMENT</vt:lpstr>
      <vt:lpstr>PowerPoint Presentation</vt:lpstr>
      <vt:lpstr>PowerPoint Presentation</vt:lpstr>
      <vt:lpstr>TRIGEMINAL NEURALGIA </vt:lpstr>
      <vt:lpstr>ETOIOLOGY</vt:lpstr>
      <vt:lpstr>PowerPoint Presentation</vt:lpstr>
      <vt:lpstr>Other disorders that may affect the trigeminal nerve include :</vt:lpstr>
      <vt:lpstr>PATHOPHYSIOLOGY</vt:lpstr>
      <vt:lpstr>TYPES OF TRIGEMINAL NEURALGIA</vt:lpstr>
      <vt:lpstr>PowerPoint Presentation</vt:lpstr>
      <vt:lpstr>CLINICAL FEATURES</vt:lpstr>
      <vt:lpstr>PowerPoint Presentation</vt:lpstr>
      <vt:lpstr>DIAGNOSIS</vt:lpstr>
      <vt:lpstr>MANAGEMENT</vt:lpstr>
      <vt:lpstr>PHARMACOLOGICAL</vt:lpstr>
      <vt:lpstr>PowerPoint Presentation</vt:lpstr>
      <vt:lpstr>SURGICAL</vt:lpstr>
      <vt:lpstr>PARATRIGEMINAL NEURALGIA</vt:lpstr>
      <vt:lpstr>SPHENOPALATINE NEURALGIA</vt:lpstr>
      <vt:lpstr>PowerPoint Presentation</vt:lpstr>
      <vt:lpstr>PowerPoint Presentation</vt:lpstr>
      <vt:lpstr>GLOSSOPHARYNGEAL NEURALGIA</vt:lpstr>
      <vt:lpstr>Treatment: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Jaundice</dc:title>
  <dc:creator>user</dc:creator>
  <cp:lastModifiedBy>User</cp:lastModifiedBy>
  <cp:revision>73</cp:revision>
  <dcterms:created xsi:type="dcterms:W3CDTF">2014-03-09T14:48:15Z</dcterms:created>
  <dcterms:modified xsi:type="dcterms:W3CDTF">2024-09-16T10:08:56Z</dcterms:modified>
</cp:coreProperties>
</file>