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20"/>
  </p:notesMasterIdLst>
  <p:handoutMasterIdLst>
    <p:handoutMasterId r:id="rId21"/>
  </p:handoutMasterIdLst>
  <p:sldIdLst>
    <p:sldId id="263" r:id="rId5"/>
    <p:sldId id="262" r:id="rId6"/>
    <p:sldId id="278" r:id="rId7"/>
    <p:sldId id="264" r:id="rId8"/>
    <p:sldId id="274" r:id="rId9"/>
    <p:sldId id="275" r:id="rId10"/>
    <p:sldId id="276" r:id="rId11"/>
    <p:sldId id="277" r:id="rId12"/>
    <p:sldId id="279" r:id="rId13"/>
    <p:sldId id="280" r:id="rId14"/>
    <p:sldId id="281" r:id="rId15"/>
    <p:sldId id="282" r:id="rId16"/>
    <p:sldId id="283" r:id="rId17"/>
    <p:sldId id="284" r:id="rId18"/>
    <p:sldId id="285"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4" d="100"/>
          <a:sy n="74" d="100"/>
        </p:scale>
        <p:origin x="576" y="54"/>
      </p:cViewPr>
      <p:guideLst>
        <p:guide orient="horz" pos="2160"/>
        <p:guide pos="3840"/>
      </p:guideLst>
    </p:cSldViewPr>
  </p:slideViewPr>
  <p:notesTextViewPr>
    <p:cViewPr>
      <p:scale>
        <a:sx n="1" d="1"/>
        <a:sy n="1" d="1"/>
      </p:scale>
      <p:origin x="0" y="0"/>
    </p:cViewPr>
  </p:notesText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280BD50-F72A-443A-8A7C-9A6A969C2F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xmlns="" id="{70149BFF-D5FE-41B9-B89E-346E6FC2BE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89FD3E-56F1-4D93-A064-62BE23F429F1}" type="datetimeFigureOut">
              <a:rPr lang="en-IN" smtClean="0"/>
              <a:t>15-09-2024</a:t>
            </a:fld>
            <a:endParaRPr lang="en-IN"/>
          </a:p>
        </p:txBody>
      </p:sp>
      <p:sp>
        <p:nvSpPr>
          <p:cNvPr id="4" name="Footer Placeholder 3">
            <a:extLst>
              <a:ext uri="{FF2B5EF4-FFF2-40B4-BE49-F238E27FC236}">
                <a16:creationId xmlns:a16="http://schemas.microsoft.com/office/drawing/2014/main" xmlns="" id="{3A7AE4AE-8780-4C06-B105-E50A0CB1171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xmlns="" id="{1F349081-626D-42D4-96E8-DBE21E03E4C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AEBE145-7B0B-4BFC-A728-545BF59A6F16}" type="slidenum">
              <a:rPr lang="en-IN" smtClean="0"/>
              <a:t>‹#›</a:t>
            </a:fld>
            <a:endParaRPr lang="en-IN"/>
          </a:p>
        </p:txBody>
      </p:sp>
    </p:spTree>
    <p:extLst>
      <p:ext uri="{BB962C8B-B14F-4D97-AF65-F5344CB8AC3E}">
        <p14:creationId xmlns:p14="http://schemas.microsoft.com/office/powerpoint/2010/main" val="2731047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B86AA5-8483-44CB-A555-9041E2D72D7A}" type="datetimeFigureOut">
              <a:rPr lang="en-IN" smtClean="0"/>
              <a:t>15-09-2024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44A333-46EF-4665-ACD4-6848AE646224}" type="slidenum">
              <a:rPr lang="en-IN" smtClean="0"/>
              <a:t>‹#›</a:t>
            </a:fld>
            <a:endParaRPr lang="en-IN"/>
          </a:p>
        </p:txBody>
      </p:sp>
    </p:spTree>
    <p:extLst>
      <p:ext uri="{BB962C8B-B14F-4D97-AF65-F5344CB8AC3E}">
        <p14:creationId xmlns:p14="http://schemas.microsoft.com/office/powerpoint/2010/main" val="3766717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3C3A6AB-4115-4D2C-B6E6-71A3AF0F6EC3}" type="datetime1">
              <a:rPr lang="en-IN" smtClean="0"/>
              <a:t>15-09-2024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850581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8B817E1-B4A7-4A55-9278-04E7FE839CF1}" type="datetime1">
              <a:rPr lang="en-IN" smtClean="0"/>
              <a:t>15-09-2024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860266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333CB5-02AA-4A1D-B475-B3F4AC68674C}" type="datetime1">
              <a:rPr lang="en-IN" smtClean="0"/>
              <a:t>15-09-2024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04201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7E8A0F-0F5D-41E4-BC17-364F348C2228}" type="datetime1">
              <a:rPr lang="en-IN" smtClean="0"/>
              <a:t>15-09-2024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018860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298A2C1-57CC-4BA0-B7C1-CF2B0DE9C30A}" type="datetime1">
              <a:rPr lang="en-IN" smtClean="0"/>
              <a:t>15-09-2024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249741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CCDBB94-A290-4347-B789-4F7ABC89D953}" type="datetime1">
              <a:rPr lang="en-IN" smtClean="0"/>
              <a:t>15-09-2024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610179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A033239-E355-4469-ACDB-D87DD6B8EC7F}" type="datetime1">
              <a:rPr lang="en-IN" smtClean="0"/>
              <a:t>15-09-2024</a:t>
            </a:fld>
            <a:endParaRPr lang="en-IN"/>
          </a:p>
        </p:txBody>
      </p:sp>
      <p:sp>
        <p:nvSpPr>
          <p:cNvPr id="8" name="Footer Placeholder 7"/>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85383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C2A0B59-2FAA-4F39-B0E2-804B88E426EC}" type="datetime1">
              <a:rPr lang="en-IN" smtClean="0"/>
              <a:t>15-09-2024</a:t>
            </a:fld>
            <a:endParaRPr lang="en-IN"/>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995823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101935-3BF4-453F-A12A-57BCED5B59B2}" type="datetime1">
              <a:rPr lang="en-IN" smtClean="0"/>
              <a:t>15-09-2024</a:t>
            </a:fld>
            <a:endParaRPr lang="en-IN"/>
          </a:p>
        </p:txBody>
      </p:sp>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777871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C86FEC4-69D4-4F4E-A574-04D1AB8257B1}" type="datetime1">
              <a:rPr lang="en-IN" smtClean="0"/>
              <a:t>15-09-2024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25218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A81B982-3A48-4491-AB01-38803CF655FF}" type="datetime1">
              <a:rPr lang="en-IN" smtClean="0"/>
              <a:t>15-09-2024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182239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33CCEE-0A3B-4AF9-9647-A42D819353E9}" type="datetime1">
              <a:rPr lang="en-IN" smtClean="0"/>
              <a:t>15-09-2024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smtClean="0"/>
              <a:t>RDP</a:t>
            </a:r>
            <a:endParaRPr lang="en-IN"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B54A7E-2395-4D35-824E-25842394C6F0}" type="slidenum">
              <a:rPr lang="en-IN" smtClean="0"/>
              <a:t>‹#›</a:t>
            </a:fld>
            <a:endParaRPr lang="en-IN"/>
          </a:p>
        </p:txBody>
      </p:sp>
      <p:pic>
        <p:nvPicPr>
          <p:cNvPr id="8" name="Picture 2" descr="https://dranimeshdas.com/wp-content/uploads/2024/08/drugs.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userDrawn="1"/>
        </p:nvSpPr>
        <p:spPr>
          <a:xfrm rot="20006977">
            <a:off x="1146736" y="2929365"/>
            <a:ext cx="9855200" cy="830997"/>
          </a:xfrm>
          <a:prstGeom prst="rect">
            <a:avLst/>
          </a:prstGeom>
          <a:noFill/>
        </p:spPr>
        <p:txBody>
          <a:bodyPr wrap="square" rtlCol="0">
            <a:spAutoFit/>
          </a:bodyPr>
          <a:lstStyle/>
          <a:p>
            <a:pPr algn="ctr"/>
            <a:r>
              <a:rPr lang="en-US" sz="4800" b="1" dirty="0" smtClean="0">
                <a:solidFill>
                  <a:schemeClr val="bg2"/>
                </a:solidFill>
                <a:latin typeface="Times New Roman" panose="02020603050405020304" pitchFamily="18" charset="0"/>
                <a:cs typeface="Times New Roman" panose="02020603050405020304" pitchFamily="18" charset="0"/>
              </a:rPr>
              <a:t>RESEARCH DOCTOR PHARMA </a:t>
            </a:r>
            <a:endParaRPr lang="en-US" sz="4800" b="1" dirty="0">
              <a:solidFill>
                <a:schemeClr val="bg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072706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211016" y="6542088"/>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598079" y="6557962"/>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xmlns="" id="{D8957920-506D-4F31-9CB9-011BD525C6C5}"/>
              </a:ext>
            </a:extLst>
          </p:cNvPr>
          <p:cNvSpPr txBox="1"/>
          <p:nvPr/>
        </p:nvSpPr>
        <p:spPr>
          <a:xfrm>
            <a:off x="2166935" y="692557"/>
            <a:ext cx="7848600" cy="1200329"/>
          </a:xfrm>
          <a:prstGeom prst="rect">
            <a:avLst/>
          </a:prstGeom>
          <a:noFill/>
        </p:spPr>
        <p:txBody>
          <a:bodyPr wrap="square" rtlCol="0">
            <a:spAutoFit/>
          </a:bodyPr>
          <a:lstStyle/>
          <a:p>
            <a:pPr algn="ctr"/>
            <a:r>
              <a:rPr lang="en-IN" sz="3600" b="1" u="sng" dirty="0">
                <a:latin typeface="Times New Roman" panose="02020603050405020304" pitchFamily="18" charset="0"/>
                <a:cs typeface="Times New Roman" panose="02020603050405020304" pitchFamily="18" charset="0"/>
              </a:rPr>
              <a:t>SUBJECT NAME </a:t>
            </a:r>
            <a:r>
              <a:rPr lang="en-IN" sz="2400" b="1" u="sng" dirty="0">
                <a:latin typeface="Times New Roman" panose="02020603050405020304" pitchFamily="18" charset="0"/>
                <a:cs typeface="Times New Roman" panose="02020603050405020304" pitchFamily="18" charset="0"/>
              </a:rPr>
              <a:t>– </a:t>
            </a:r>
            <a:r>
              <a:rPr lang="en-IN" sz="3600" b="1" u="sng" dirty="0">
                <a:latin typeface="Times New Roman" panose="02020603050405020304" pitchFamily="18" charset="0"/>
                <a:cs typeface="Times New Roman" panose="02020603050405020304" pitchFamily="18" charset="0"/>
              </a:rPr>
              <a:t>CLINICAL TOXICOLOGY</a:t>
            </a:r>
          </a:p>
        </p:txBody>
      </p:sp>
      <p:sp>
        <p:nvSpPr>
          <p:cNvPr id="20" name="TextBox 19">
            <a:extLst>
              <a:ext uri="{FF2B5EF4-FFF2-40B4-BE49-F238E27FC236}">
                <a16:creationId xmlns:a16="http://schemas.microsoft.com/office/drawing/2014/main" xmlns="" id="{E5D32C6D-EED6-45D3-B2F4-4A294908127E}"/>
              </a:ext>
            </a:extLst>
          </p:cNvPr>
          <p:cNvSpPr txBox="1"/>
          <p:nvPr/>
        </p:nvSpPr>
        <p:spPr>
          <a:xfrm>
            <a:off x="2166935" y="3512812"/>
            <a:ext cx="7848600" cy="954107"/>
          </a:xfrm>
          <a:prstGeom prst="rect">
            <a:avLst/>
          </a:prstGeom>
          <a:noFill/>
        </p:spPr>
        <p:txBody>
          <a:bodyPr wrap="square" rtlCol="0">
            <a:spAutoFit/>
          </a:bodyPr>
          <a:lstStyle/>
          <a:p>
            <a:pPr algn="ctr"/>
            <a:r>
              <a:rPr lang="en-IN" sz="3200" b="1" u="sng" dirty="0">
                <a:latin typeface="Times New Roman" panose="02020603050405020304" pitchFamily="18" charset="0"/>
                <a:cs typeface="Times New Roman" panose="02020603050405020304" pitchFamily="18" charset="0"/>
              </a:rPr>
              <a:t>UNIT NO &amp; NAME </a:t>
            </a:r>
            <a:r>
              <a:rPr lang="en-IN" sz="2400" b="1" u="sng" dirty="0">
                <a:latin typeface="Times New Roman" panose="02020603050405020304" pitchFamily="18" charset="0"/>
                <a:cs typeface="Times New Roman" panose="02020603050405020304" pitchFamily="18" charset="0"/>
              </a:rPr>
              <a:t>(FONT SIZE 20) – TIMES NEW ROMAN, ALL CAPS </a:t>
            </a: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a:t>
            </a:fld>
            <a:endParaRPr lang="en-IN"/>
          </a:p>
        </p:txBody>
      </p:sp>
    </p:spTree>
    <p:extLst>
      <p:ext uri="{BB962C8B-B14F-4D97-AF65-F5344CB8AC3E}">
        <p14:creationId xmlns:p14="http://schemas.microsoft.com/office/powerpoint/2010/main" val="4049683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10</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60564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lvl="0" algn="l"/>
            <a:r>
              <a:rPr lang="en-IN" sz="2000" b="1" u="sng" dirty="0">
                <a:latin typeface="Times New Roman" panose="02020603050405020304" pitchFamily="18" charset="0"/>
                <a:cs typeface="Times New Roman" panose="02020603050405020304" pitchFamily="18" charset="0"/>
              </a:rPr>
              <a:t>TOPIC NAME –</a:t>
            </a:r>
            <a:r>
              <a:rPr lang="en-IN" sz="2000" b="1" u="sng" dirty="0">
                <a:solidFill>
                  <a:schemeClr val="tx1">
                    <a:lumMod val="95000"/>
                    <a:lumOff val="5000"/>
                  </a:schemeClr>
                </a:solidFill>
                <a:latin typeface="Times New Roman" pitchFamily="18" charset="0"/>
                <a:cs typeface="Times New Roman" pitchFamily="18" charset="0"/>
              </a:rPr>
              <a:t>ORGANOPHOSPHOROUS POISONING</a:t>
            </a:r>
          </a:p>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50" y="1043353"/>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pPr marL="342900" lvl="0" indent="-342900" algn="l" fontAlgn="base">
              <a:lnSpc>
                <a:spcPct val="100000"/>
              </a:lnSpc>
              <a:spcBef>
                <a:spcPct val="20000"/>
              </a:spcBef>
              <a:spcAft>
                <a:spcPct val="0"/>
              </a:spcAft>
              <a:buClr>
                <a:srgbClr val="00007D"/>
              </a:buClr>
              <a:buSzPct val="75000"/>
              <a:buFont typeface="Wingdings" pitchFamily="2" charset="2"/>
              <a:buChar char="n"/>
            </a:pPr>
            <a:endParaRPr lang="en-US" sz="1600" b="1" kern="0" dirty="0">
              <a:solidFill>
                <a:srgbClr val="00007D"/>
              </a:solidFill>
              <a:latin typeface="Times New Roman" pitchFamily="18" charset="0"/>
              <a:cs typeface="Times New Roman" pitchFamily="18" charset="0"/>
            </a:endParaRPr>
          </a:p>
        </p:txBody>
      </p:sp>
      <p:sp>
        <p:nvSpPr>
          <p:cNvPr id="6" name="Rectangle 5"/>
          <p:cNvSpPr/>
          <p:nvPr/>
        </p:nvSpPr>
        <p:spPr>
          <a:xfrm>
            <a:off x="1242646" y="1997839"/>
            <a:ext cx="7901354" cy="369332"/>
          </a:xfrm>
          <a:prstGeom prst="rect">
            <a:avLst/>
          </a:prstGeom>
        </p:spPr>
        <p:txBody>
          <a:bodyPr wrap="square">
            <a:spAutoFit/>
          </a:bodyPr>
          <a:lstStyle/>
          <a:p>
            <a:pPr lvl="0" algn="just" defTabSz="914400"/>
            <a:endParaRPr lang="en-US" dirty="0">
              <a:solidFill>
                <a:schemeClr val="bg1">
                  <a:lumMod val="95000"/>
                  <a:lumOff val="5000"/>
                </a:schemeClr>
              </a:solidFill>
              <a:latin typeface="Times New Roman" pitchFamily="18" charset="0"/>
              <a:cs typeface="Times New Roman" pitchFamily="18" charset="0"/>
            </a:endParaRPr>
          </a:p>
        </p:txBody>
      </p:sp>
      <p:sp>
        <p:nvSpPr>
          <p:cNvPr id="7" name="Rectangle 6"/>
          <p:cNvSpPr/>
          <p:nvPr/>
        </p:nvSpPr>
        <p:spPr>
          <a:xfrm>
            <a:off x="1688123" y="1582341"/>
            <a:ext cx="7455877" cy="2646878"/>
          </a:xfrm>
          <a:prstGeom prst="rect">
            <a:avLst/>
          </a:prstGeom>
        </p:spPr>
        <p:txBody>
          <a:bodyPr wrap="square">
            <a:spAutoFit/>
          </a:bodyPr>
          <a:lstStyle/>
          <a:p>
            <a:r>
              <a:rPr lang="en-IN" u="sng" dirty="0"/>
              <a:t>SPECIFIC ANTIDOTE</a:t>
            </a:r>
            <a:r>
              <a:rPr lang="en-IN" dirty="0"/>
              <a:t>: </a:t>
            </a:r>
            <a:br>
              <a:rPr lang="en-IN" dirty="0"/>
            </a:br>
            <a:endParaRPr lang="en-IN" b="1" dirty="0">
              <a:latin typeface="Times New Roman" pitchFamily="18" charset="0"/>
              <a:cs typeface="Times New Roman" pitchFamily="18" charset="0"/>
            </a:endParaRPr>
          </a:p>
          <a:p>
            <a:r>
              <a:rPr lang="en-IN" b="1" dirty="0">
                <a:latin typeface="Times New Roman" pitchFamily="18" charset="0"/>
                <a:cs typeface="Times New Roman" pitchFamily="18" charset="0"/>
              </a:rPr>
              <a:t>ATROPINE</a:t>
            </a:r>
            <a:r>
              <a:rPr lang="en-IN" dirty="0">
                <a:latin typeface="Times New Roman" pitchFamily="18" charset="0"/>
                <a:cs typeface="Times New Roman" pitchFamily="18" charset="0"/>
              </a:rPr>
              <a:t>: </a:t>
            </a:r>
            <a:r>
              <a:rPr lang="en-IN" sz="1600" dirty="0">
                <a:latin typeface="Times New Roman" pitchFamily="18" charset="0"/>
                <a:cs typeface="Times New Roman" pitchFamily="18" charset="0"/>
              </a:rPr>
              <a:t>If muscarinic symptoms are present administer IV atropine until atropinisation is achieved</a:t>
            </a:r>
          </a:p>
          <a:p>
            <a:r>
              <a:rPr lang="en-IN" sz="1600" u="sng" dirty="0">
                <a:latin typeface="Times New Roman" pitchFamily="18" charset="0"/>
                <a:cs typeface="Times New Roman" pitchFamily="18" charset="0"/>
              </a:rPr>
              <a:t>  Therapeutic Dose: </a:t>
            </a:r>
            <a:endParaRPr lang="en-IN" sz="1600" dirty="0">
              <a:latin typeface="Times New Roman" pitchFamily="18" charset="0"/>
              <a:cs typeface="Times New Roman" pitchFamily="18" charset="0"/>
            </a:endParaRPr>
          </a:p>
          <a:p>
            <a:pPr lvl="0"/>
            <a:r>
              <a:rPr lang="en-IN" sz="1600" b="1" dirty="0">
                <a:latin typeface="Times New Roman" pitchFamily="18" charset="0"/>
                <a:cs typeface="Times New Roman" pitchFamily="18" charset="0"/>
              </a:rPr>
              <a:t>Adult: </a:t>
            </a:r>
            <a:r>
              <a:rPr lang="en-IN" sz="1600" dirty="0">
                <a:latin typeface="Times New Roman" pitchFamily="18" charset="0"/>
                <a:cs typeface="Times New Roman" pitchFamily="18" charset="0"/>
              </a:rPr>
              <a:t>2 to 5 milligram slowly IV until full atropinisation.</a:t>
            </a:r>
          </a:p>
          <a:p>
            <a:pPr lvl="0"/>
            <a:r>
              <a:rPr lang="en-IN" sz="1600" b="1" dirty="0">
                <a:latin typeface="Times New Roman" pitchFamily="18" charset="0"/>
                <a:cs typeface="Times New Roman" pitchFamily="18" charset="0"/>
              </a:rPr>
              <a:t>Child:</a:t>
            </a:r>
            <a:r>
              <a:rPr lang="en-IN" sz="1600" dirty="0">
                <a:latin typeface="Times New Roman" pitchFamily="18" charset="0"/>
                <a:cs typeface="Times New Roman" pitchFamily="18" charset="0"/>
              </a:rPr>
              <a:t> 0.05 milligram/kilogram slowly IV until full atropinisation.</a:t>
            </a:r>
          </a:p>
          <a:p>
            <a:r>
              <a:rPr lang="en-IN" sz="1600" dirty="0">
                <a:latin typeface="Times New Roman" pitchFamily="18" charset="0"/>
                <a:cs typeface="Times New Roman" pitchFamily="18" charset="0"/>
              </a:rPr>
              <a:t>If excessive secretions or </a:t>
            </a:r>
            <a:r>
              <a:rPr lang="en-IN" sz="1600" dirty="0" err="1">
                <a:latin typeface="Times New Roman" pitchFamily="18" charset="0"/>
                <a:cs typeface="Times New Roman" pitchFamily="18" charset="0"/>
              </a:rPr>
              <a:t>bronchorrhea</a:t>
            </a:r>
            <a:r>
              <a:rPr lang="en-IN" sz="1600" dirty="0">
                <a:latin typeface="Times New Roman" pitchFamily="18" charset="0"/>
                <a:cs typeface="Times New Roman" pitchFamily="18" charset="0"/>
              </a:rPr>
              <a:t> persist, the dose may be doubled and repeated every 10 to 20 minutes as needed to achieve and maintain full atropinisation</a:t>
            </a:r>
          </a:p>
          <a:p>
            <a:pPr lvl="0"/>
            <a:r>
              <a:rPr lang="en-IN" sz="1600" b="1" dirty="0">
                <a:latin typeface="Times New Roman" pitchFamily="18" charset="0"/>
                <a:cs typeface="Times New Roman" pitchFamily="18" charset="0"/>
              </a:rPr>
              <a:t>Severe poisonings:</a:t>
            </a:r>
            <a:r>
              <a:rPr lang="en-IN" sz="1600" dirty="0">
                <a:latin typeface="Times New Roman" pitchFamily="18" charset="0"/>
                <a:cs typeface="Times New Roman" pitchFamily="18" charset="0"/>
              </a:rPr>
              <a:t> Atropine infusion rates of 0.02 to 0.08 milligram/kilogram/hour</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10</a:t>
            </a:fld>
            <a:endParaRPr lang="en-IN"/>
          </a:p>
        </p:txBody>
      </p:sp>
    </p:spTree>
    <p:extLst>
      <p:ext uri="{BB962C8B-B14F-4D97-AF65-F5344CB8AC3E}">
        <p14:creationId xmlns:p14="http://schemas.microsoft.com/office/powerpoint/2010/main" val="25440249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60564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lvl="0" algn="l"/>
            <a:r>
              <a:rPr lang="en-IN" sz="2000" b="1" u="sng" dirty="0">
                <a:latin typeface="Times New Roman" panose="02020603050405020304" pitchFamily="18" charset="0"/>
                <a:cs typeface="Times New Roman" panose="02020603050405020304" pitchFamily="18" charset="0"/>
              </a:rPr>
              <a:t>TOPIC NAME –</a:t>
            </a:r>
            <a:r>
              <a:rPr lang="en-IN" sz="2000" b="1" u="sng" dirty="0">
                <a:solidFill>
                  <a:schemeClr val="tx1">
                    <a:lumMod val="95000"/>
                    <a:lumOff val="5000"/>
                  </a:schemeClr>
                </a:solidFill>
                <a:latin typeface="Times New Roman" pitchFamily="18" charset="0"/>
                <a:cs typeface="Times New Roman" pitchFamily="18" charset="0"/>
              </a:rPr>
              <a:t>ORGANOPHOSPHOROUS POISONING</a:t>
            </a:r>
          </a:p>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50" y="1043353"/>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pPr marL="342900" lvl="0" indent="-342900" algn="l" fontAlgn="base">
              <a:lnSpc>
                <a:spcPct val="100000"/>
              </a:lnSpc>
              <a:spcBef>
                <a:spcPct val="20000"/>
              </a:spcBef>
              <a:spcAft>
                <a:spcPct val="0"/>
              </a:spcAft>
              <a:buClr>
                <a:srgbClr val="00007D"/>
              </a:buClr>
              <a:buSzPct val="75000"/>
              <a:buFont typeface="Wingdings" pitchFamily="2" charset="2"/>
              <a:buChar char="n"/>
            </a:pPr>
            <a:endParaRPr lang="en-US" sz="1600" b="1" kern="0" dirty="0">
              <a:solidFill>
                <a:srgbClr val="00007D"/>
              </a:solidFill>
              <a:latin typeface="Times New Roman" pitchFamily="18" charset="0"/>
              <a:cs typeface="Times New Roman" pitchFamily="18" charset="0"/>
            </a:endParaRPr>
          </a:p>
        </p:txBody>
      </p:sp>
      <p:sp>
        <p:nvSpPr>
          <p:cNvPr id="6" name="Rectangle 5"/>
          <p:cNvSpPr/>
          <p:nvPr/>
        </p:nvSpPr>
        <p:spPr>
          <a:xfrm>
            <a:off x="1242646" y="1997839"/>
            <a:ext cx="7901354" cy="369332"/>
          </a:xfrm>
          <a:prstGeom prst="rect">
            <a:avLst/>
          </a:prstGeom>
        </p:spPr>
        <p:txBody>
          <a:bodyPr wrap="square">
            <a:spAutoFit/>
          </a:bodyPr>
          <a:lstStyle/>
          <a:p>
            <a:pPr lvl="0" algn="just" defTabSz="914400"/>
            <a:endParaRPr lang="en-US" dirty="0">
              <a:solidFill>
                <a:schemeClr val="bg1">
                  <a:lumMod val="95000"/>
                  <a:lumOff val="5000"/>
                </a:schemeClr>
              </a:solidFill>
              <a:latin typeface="Times New Roman" pitchFamily="18" charset="0"/>
              <a:cs typeface="Times New Roman" pitchFamily="18" charset="0"/>
            </a:endParaRPr>
          </a:p>
        </p:txBody>
      </p:sp>
      <p:sp>
        <p:nvSpPr>
          <p:cNvPr id="5" name="Rectangle 4"/>
          <p:cNvSpPr/>
          <p:nvPr/>
        </p:nvSpPr>
        <p:spPr>
          <a:xfrm>
            <a:off x="1189892" y="1267159"/>
            <a:ext cx="8006862" cy="4093428"/>
          </a:xfrm>
          <a:prstGeom prst="rect">
            <a:avLst/>
          </a:prstGeom>
        </p:spPr>
        <p:txBody>
          <a:bodyPr wrap="square">
            <a:spAutoFit/>
          </a:bodyPr>
          <a:lstStyle/>
          <a:p>
            <a:r>
              <a:rPr lang="en-IN" b="1" u="sng" dirty="0">
                <a:latin typeface="Times New Roman" pitchFamily="18" charset="0"/>
                <a:cs typeface="Times New Roman" pitchFamily="18" charset="0"/>
              </a:rPr>
              <a:t>PRALIDOXIME:</a:t>
            </a:r>
            <a:endParaRPr lang="en-IN" b="1" dirty="0">
              <a:latin typeface="Times New Roman" pitchFamily="18" charset="0"/>
              <a:cs typeface="Times New Roman" pitchFamily="18" charset="0"/>
            </a:endParaRPr>
          </a:p>
          <a:p>
            <a:r>
              <a:rPr lang="en-IN" sz="1600" u="sng" dirty="0">
                <a:latin typeface="Times New Roman" pitchFamily="18" charset="0"/>
                <a:cs typeface="Times New Roman" pitchFamily="18" charset="0"/>
              </a:rPr>
              <a:t>BOLUS:</a:t>
            </a:r>
            <a:r>
              <a:rPr lang="en-IN" sz="1600" dirty="0">
                <a:latin typeface="Times New Roman" pitchFamily="18" charset="0"/>
                <a:cs typeface="Times New Roman" pitchFamily="18" charset="0"/>
              </a:rPr>
              <a:t> 30 milligrams/kilogram followed by an infusion of more than 8 milligrams/kilogram/hour.</a:t>
            </a:r>
          </a:p>
          <a:p>
            <a:pPr lvl="0"/>
            <a:r>
              <a:rPr lang="en-IN" sz="1600" b="1" dirty="0">
                <a:latin typeface="Times New Roman" pitchFamily="18" charset="0"/>
                <a:cs typeface="Times New Roman" pitchFamily="18" charset="0"/>
              </a:rPr>
              <a:t>Alternative Adult dose:</a:t>
            </a:r>
            <a:r>
              <a:rPr lang="en-IN" sz="1600" dirty="0">
                <a:latin typeface="Times New Roman" pitchFamily="18" charset="0"/>
                <a:cs typeface="Times New Roman" pitchFamily="18" charset="0"/>
              </a:rPr>
              <a:t> 1 to 2 grams diluted in 100 </a:t>
            </a:r>
            <a:r>
              <a:rPr lang="en-IN" sz="1600" dirty="0" err="1">
                <a:latin typeface="Times New Roman" pitchFamily="18" charset="0"/>
                <a:cs typeface="Times New Roman" pitchFamily="18" charset="0"/>
              </a:rPr>
              <a:t>milliliters</a:t>
            </a:r>
            <a:r>
              <a:rPr lang="en-IN" sz="1600" dirty="0">
                <a:latin typeface="Times New Roman" pitchFamily="18" charset="0"/>
                <a:cs typeface="Times New Roman" pitchFamily="18" charset="0"/>
              </a:rPr>
              <a:t> of normal saline infused over 15 to 30 minutes. </a:t>
            </a:r>
          </a:p>
          <a:p>
            <a:pPr lvl="0"/>
            <a:r>
              <a:rPr lang="en-IN" sz="1600" b="1" dirty="0">
                <a:latin typeface="Times New Roman" pitchFamily="18" charset="0"/>
                <a:cs typeface="Times New Roman" pitchFamily="18" charset="0"/>
              </a:rPr>
              <a:t>Child:</a:t>
            </a:r>
            <a:r>
              <a:rPr lang="en-IN" sz="1600" dirty="0">
                <a:latin typeface="Times New Roman" pitchFamily="18" charset="0"/>
                <a:cs typeface="Times New Roman" pitchFamily="18" charset="0"/>
              </a:rPr>
              <a:t> An alternative initial dose for children is 20 to 50 milligrams/kilogram (maximum 2 gram/dose) infused over 30 minutes as a 5% solution in normal saline.</a:t>
            </a:r>
          </a:p>
          <a:p>
            <a:r>
              <a:rPr lang="en-IN" sz="1600" u="sng" dirty="0">
                <a:latin typeface="Times New Roman" pitchFamily="18" charset="0"/>
                <a:cs typeface="Times New Roman" pitchFamily="18" charset="0"/>
              </a:rPr>
              <a:t>CONTINUOUS INFUSION:</a:t>
            </a:r>
            <a:endParaRPr lang="en-IN" sz="1600" dirty="0">
              <a:latin typeface="Times New Roman" pitchFamily="18" charset="0"/>
              <a:cs typeface="Times New Roman" pitchFamily="18" charset="0"/>
            </a:endParaRPr>
          </a:p>
          <a:p>
            <a:pPr lvl="0"/>
            <a:r>
              <a:rPr lang="en-IN" sz="1600" b="1" dirty="0">
                <a:latin typeface="Times New Roman" pitchFamily="18" charset="0"/>
                <a:cs typeface="Times New Roman" pitchFamily="18" charset="0"/>
              </a:rPr>
              <a:t>Adult:</a:t>
            </a:r>
            <a:r>
              <a:rPr lang="en-IN" sz="1600" dirty="0">
                <a:latin typeface="Times New Roman" pitchFamily="18" charset="0"/>
                <a:cs typeface="Times New Roman" pitchFamily="18" charset="0"/>
              </a:rPr>
              <a:t> 8 milligrams/kilogram/hour following the initial loading dose.</a:t>
            </a:r>
          </a:p>
          <a:p>
            <a:r>
              <a:rPr lang="en-IN" sz="1600" dirty="0">
                <a:latin typeface="Times New Roman" pitchFamily="18" charset="0"/>
                <a:cs typeface="Times New Roman" pitchFamily="18" charset="0"/>
              </a:rPr>
              <a:t>An alternative is infusion of 500 milligram/hour as a 2.5% solution. A 5%solution may be used in patients with pulmonary </a:t>
            </a:r>
            <a:r>
              <a:rPr lang="en-IN" sz="1600" dirty="0" err="1">
                <a:latin typeface="Times New Roman" pitchFamily="18" charset="0"/>
                <a:cs typeface="Times New Roman" pitchFamily="18" charset="0"/>
              </a:rPr>
              <a:t>edema</a:t>
            </a:r>
            <a:endParaRPr lang="en-IN" sz="1600" dirty="0">
              <a:latin typeface="Times New Roman" pitchFamily="18" charset="0"/>
              <a:cs typeface="Times New Roman" pitchFamily="18" charset="0"/>
            </a:endParaRPr>
          </a:p>
          <a:p>
            <a:pPr lvl="0"/>
            <a:r>
              <a:rPr lang="en-IN" sz="1600" b="1" dirty="0">
                <a:latin typeface="Times New Roman" pitchFamily="18" charset="0"/>
                <a:cs typeface="Times New Roman" pitchFamily="18" charset="0"/>
              </a:rPr>
              <a:t>Child:</a:t>
            </a:r>
            <a:r>
              <a:rPr lang="en-IN" sz="1600" dirty="0">
                <a:latin typeface="Times New Roman" pitchFamily="18" charset="0"/>
                <a:cs typeface="Times New Roman" pitchFamily="18" charset="0"/>
              </a:rPr>
              <a:t> 10 to 20 milligrams/kilogram/hour.</a:t>
            </a:r>
          </a:p>
          <a:p>
            <a:r>
              <a:rPr lang="en-IN" sz="1600" u="sng" dirty="0">
                <a:latin typeface="Times New Roman" pitchFamily="18" charset="0"/>
                <a:cs typeface="Times New Roman" pitchFamily="18" charset="0"/>
              </a:rPr>
              <a:t>DURATION OF INTRAVENOUS DOSING:</a:t>
            </a:r>
            <a:r>
              <a:rPr lang="en-IN" sz="1600" dirty="0">
                <a:latin typeface="Times New Roman" pitchFamily="18" charset="0"/>
                <a:cs typeface="Times New Roman" pitchFamily="18" charset="0"/>
              </a:rPr>
              <a:t> Continued for at least 24 hours after cholinergic manifestations are resolved.</a:t>
            </a:r>
          </a:p>
          <a:p>
            <a:pPr lvl="0"/>
            <a:r>
              <a:rPr lang="en-IN" sz="1600" b="1" dirty="0">
                <a:latin typeface="Times New Roman" pitchFamily="18" charset="0"/>
                <a:cs typeface="Times New Roman" pitchFamily="18" charset="0"/>
              </a:rPr>
              <a:t>Maximum dose: </a:t>
            </a:r>
            <a:r>
              <a:rPr lang="en-IN" sz="1600" dirty="0">
                <a:latin typeface="Times New Roman" pitchFamily="18" charset="0"/>
                <a:cs typeface="Times New Roman" pitchFamily="18" charset="0"/>
              </a:rPr>
              <a:t>12gm in 24 hours for adults and dose may be exceeded in severely poisoned patients</a:t>
            </a:r>
            <a:r>
              <a:rPr lang="en-IN" dirty="0">
                <a:latin typeface="Times New Roman" pitchFamily="18" charset="0"/>
                <a:cs typeface="Times New Roman" pitchFamily="18" charset="0"/>
              </a:rPr>
              <a:t>.</a:t>
            </a:r>
          </a:p>
        </p:txBody>
      </p:sp>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11</a:t>
            </a:fld>
            <a:endParaRPr lang="en-IN"/>
          </a:p>
        </p:txBody>
      </p:sp>
    </p:spTree>
    <p:extLst>
      <p:ext uri="{BB962C8B-B14F-4D97-AF65-F5344CB8AC3E}">
        <p14:creationId xmlns:p14="http://schemas.microsoft.com/office/powerpoint/2010/main" val="32394682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60564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lvl="0" algn="l"/>
            <a:r>
              <a:rPr lang="en-IN" sz="2000" b="1" u="sng" dirty="0">
                <a:latin typeface="Times New Roman" panose="02020603050405020304" pitchFamily="18" charset="0"/>
                <a:cs typeface="Times New Roman" panose="02020603050405020304" pitchFamily="18" charset="0"/>
              </a:rPr>
              <a:t>TOPIC NAME –</a:t>
            </a:r>
            <a:r>
              <a:rPr lang="en-IN" sz="2000" b="1" u="sng" dirty="0">
                <a:solidFill>
                  <a:schemeClr val="tx1">
                    <a:lumMod val="95000"/>
                    <a:lumOff val="5000"/>
                  </a:schemeClr>
                </a:solidFill>
                <a:latin typeface="Times New Roman" pitchFamily="18" charset="0"/>
                <a:cs typeface="Times New Roman" pitchFamily="18" charset="0"/>
              </a:rPr>
              <a:t>ORGANOPHOSPHOROUS POISONING</a:t>
            </a:r>
          </a:p>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50" y="1043353"/>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pPr marL="342900" lvl="0" indent="-342900" algn="l" fontAlgn="base">
              <a:lnSpc>
                <a:spcPct val="100000"/>
              </a:lnSpc>
              <a:spcBef>
                <a:spcPct val="20000"/>
              </a:spcBef>
              <a:spcAft>
                <a:spcPct val="0"/>
              </a:spcAft>
              <a:buClr>
                <a:srgbClr val="00007D"/>
              </a:buClr>
              <a:buSzPct val="75000"/>
              <a:buFont typeface="Wingdings" pitchFamily="2" charset="2"/>
              <a:buChar char="n"/>
            </a:pPr>
            <a:endParaRPr lang="en-US" sz="1600" b="1" kern="0" dirty="0">
              <a:solidFill>
                <a:srgbClr val="00007D"/>
              </a:solidFill>
              <a:latin typeface="Times New Roman" pitchFamily="18" charset="0"/>
              <a:cs typeface="Times New Roman" pitchFamily="18" charset="0"/>
            </a:endParaRPr>
          </a:p>
        </p:txBody>
      </p:sp>
      <p:sp>
        <p:nvSpPr>
          <p:cNvPr id="6" name="Rectangle 5"/>
          <p:cNvSpPr/>
          <p:nvPr/>
        </p:nvSpPr>
        <p:spPr>
          <a:xfrm>
            <a:off x="1242646" y="1997839"/>
            <a:ext cx="7901354" cy="369332"/>
          </a:xfrm>
          <a:prstGeom prst="rect">
            <a:avLst/>
          </a:prstGeom>
        </p:spPr>
        <p:txBody>
          <a:bodyPr wrap="square">
            <a:spAutoFit/>
          </a:bodyPr>
          <a:lstStyle/>
          <a:p>
            <a:pPr lvl="0" algn="just" defTabSz="914400"/>
            <a:endParaRPr lang="en-US" dirty="0">
              <a:solidFill>
                <a:schemeClr val="bg1">
                  <a:lumMod val="95000"/>
                  <a:lumOff val="5000"/>
                </a:schemeClr>
              </a:solidFill>
              <a:latin typeface="Times New Roman" pitchFamily="18" charset="0"/>
              <a:cs typeface="Times New Roman" pitchFamily="18" charset="0"/>
            </a:endParaRPr>
          </a:p>
        </p:txBody>
      </p:sp>
      <p:sp>
        <p:nvSpPr>
          <p:cNvPr id="7" name="Rectangle 6"/>
          <p:cNvSpPr/>
          <p:nvPr/>
        </p:nvSpPr>
        <p:spPr>
          <a:xfrm>
            <a:off x="1242646" y="1364068"/>
            <a:ext cx="7795846" cy="3570208"/>
          </a:xfrm>
          <a:prstGeom prst="rect">
            <a:avLst/>
          </a:prstGeom>
        </p:spPr>
        <p:txBody>
          <a:bodyPr wrap="square">
            <a:spAutoFit/>
          </a:bodyPr>
          <a:lstStyle/>
          <a:p>
            <a:r>
              <a:rPr lang="en-IN" sz="1600" b="1" u="sng" dirty="0">
                <a:latin typeface="Times New Roman" pitchFamily="18" charset="0"/>
                <a:cs typeface="Times New Roman" pitchFamily="18" charset="0"/>
              </a:rPr>
              <a:t>GLYCOPYRROLATE:</a:t>
            </a:r>
            <a:endParaRPr lang="en-IN" sz="1600" b="1" dirty="0">
              <a:latin typeface="Times New Roman" pitchFamily="18" charset="0"/>
              <a:cs typeface="Times New Roman" pitchFamily="18" charset="0"/>
            </a:endParaRPr>
          </a:p>
          <a:p>
            <a:pPr lvl="0"/>
            <a:r>
              <a:rPr lang="en-IN" sz="1600" b="1" dirty="0">
                <a:latin typeface="Times New Roman" pitchFamily="18" charset="0"/>
                <a:cs typeface="Times New Roman" pitchFamily="18" charset="0"/>
              </a:rPr>
              <a:t>Adult:</a:t>
            </a:r>
            <a:r>
              <a:rPr lang="en-IN" sz="1600" dirty="0">
                <a:latin typeface="Times New Roman" pitchFamily="18" charset="0"/>
                <a:cs typeface="Times New Roman" pitchFamily="18" charset="0"/>
              </a:rPr>
              <a:t> 2ml of 0.4mg strength IV over 3 to 5 minutes along with atropine 1ml of 1 mg strength and repeated until the secretion dry up.</a:t>
            </a:r>
          </a:p>
          <a:p>
            <a:r>
              <a:rPr lang="en-IN" sz="1600" dirty="0">
                <a:latin typeface="Times New Roman" pitchFamily="18" charset="0"/>
                <a:cs typeface="Times New Roman" pitchFamily="18" charset="0"/>
              </a:rPr>
              <a:t> </a:t>
            </a:r>
          </a:p>
          <a:p>
            <a:r>
              <a:rPr lang="en-IN" sz="1600" b="1" dirty="0">
                <a:latin typeface="Times New Roman" pitchFamily="18" charset="0"/>
                <a:cs typeface="Times New Roman" pitchFamily="18" charset="0"/>
              </a:rPr>
              <a:t>Management of complication</a:t>
            </a:r>
          </a:p>
          <a:p>
            <a:endParaRPr lang="en-IN" sz="1600" b="1" u="sng" dirty="0">
              <a:latin typeface="Times New Roman" pitchFamily="18" charset="0"/>
              <a:cs typeface="Times New Roman" pitchFamily="18" charset="0"/>
            </a:endParaRPr>
          </a:p>
          <a:p>
            <a:r>
              <a:rPr lang="en-IN" sz="1600" b="1" u="sng" dirty="0">
                <a:latin typeface="Times New Roman" pitchFamily="18" charset="0"/>
                <a:cs typeface="Times New Roman" pitchFamily="18" charset="0"/>
              </a:rPr>
              <a:t>SEIZURES</a:t>
            </a:r>
            <a:endParaRPr lang="en-IN" sz="1600" b="1" dirty="0">
              <a:latin typeface="Times New Roman" pitchFamily="18" charset="0"/>
              <a:cs typeface="Times New Roman" pitchFamily="18" charset="0"/>
            </a:endParaRPr>
          </a:p>
          <a:p>
            <a:r>
              <a:rPr lang="en-IN" sz="1600" u="sng" dirty="0">
                <a:latin typeface="Times New Roman" pitchFamily="18" charset="0"/>
                <a:cs typeface="Times New Roman" pitchFamily="18" charset="0"/>
              </a:rPr>
              <a:t>DIAZEPAM:</a:t>
            </a:r>
            <a:endParaRPr lang="en-IN" sz="1600" dirty="0">
              <a:latin typeface="Times New Roman" pitchFamily="18" charset="0"/>
              <a:cs typeface="Times New Roman" pitchFamily="18" charset="0"/>
            </a:endParaRPr>
          </a:p>
          <a:p>
            <a:pPr lvl="0"/>
            <a:r>
              <a:rPr lang="en-IN" sz="1600" b="1" dirty="0">
                <a:latin typeface="Times New Roman" pitchFamily="18" charset="0"/>
                <a:cs typeface="Times New Roman" pitchFamily="18" charset="0"/>
              </a:rPr>
              <a:t>Adult:</a:t>
            </a:r>
            <a:r>
              <a:rPr lang="en-IN" sz="1600" dirty="0">
                <a:latin typeface="Times New Roman" pitchFamily="18" charset="0"/>
                <a:cs typeface="Times New Roman" pitchFamily="18" charset="0"/>
              </a:rPr>
              <a:t> 5 to 10 milligrams initially, repeat every 5 to 10 minutes. Can go </a:t>
            </a:r>
            <a:r>
              <a:rPr lang="en-IN" sz="1600" dirty="0" err="1">
                <a:latin typeface="Times New Roman" pitchFamily="18" charset="0"/>
                <a:cs typeface="Times New Roman" pitchFamily="18" charset="0"/>
              </a:rPr>
              <a:t>upto</a:t>
            </a:r>
            <a:r>
              <a:rPr lang="en-IN" sz="1600" dirty="0">
                <a:latin typeface="Times New Roman" pitchFamily="18" charset="0"/>
                <a:cs typeface="Times New Roman" pitchFamily="18" charset="0"/>
              </a:rPr>
              <a:t> 30 milligram. If seizures persist or recur after diazepam 30 milligram consider second agent.</a:t>
            </a:r>
          </a:p>
          <a:p>
            <a:pPr lvl="0"/>
            <a:r>
              <a:rPr lang="en-IN" sz="1600" b="1" dirty="0">
                <a:latin typeface="Times New Roman" pitchFamily="18" charset="0"/>
                <a:cs typeface="Times New Roman" pitchFamily="18" charset="0"/>
              </a:rPr>
              <a:t>Child:</a:t>
            </a:r>
            <a:r>
              <a:rPr lang="en-IN" sz="1600" dirty="0">
                <a:latin typeface="Times New Roman" pitchFamily="18" charset="0"/>
                <a:cs typeface="Times New Roman" pitchFamily="18" charset="0"/>
              </a:rPr>
              <a:t> 0.2 to 0.5 milligram per kilogram (5 milligrams maximum), repeat every 5 to 10 minutes as needed. If seizure persist in children above 5 year 10 milligram and age below 5 year  5 milligram.</a:t>
            </a:r>
          </a:p>
          <a:p>
            <a:endParaRPr lang="en-IN" dirty="0"/>
          </a:p>
        </p:txBody>
      </p:sp>
      <p:sp>
        <p:nvSpPr>
          <p:cNvPr id="5" name="Footer Placeholder 4"/>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12</a:t>
            </a:fld>
            <a:endParaRPr lang="en-IN"/>
          </a:p>
        </p:txBody>
      </p:sp>
    </p:spTree>
    <p:extLst>
      <p:ext uri="{BB962C8B-B14F-4D97-AF65-F5344CB8AC3E}">
        <p14:creationId xmlns:p14="http://schemas.microsoft.com/office/powerpoint/2010/main" val="7667464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60564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lvl="0" algn="l"/>
            <a:r>
              <a:rPr lang="en-IN" sz="2000" b="1" u="sng" dirty="0">
                <a:latin typeface="Times New Roman" panose="02020603050405020304" pitchFamily="18" charset="0"/>
                <a:cs typeface="Times New Roman" panose="02020603050405020304" pitchFamily="18" charset="0"/>
              </a:rPr>
              <a:t>TOPIC NAME –</a:t>
            </a:r>
            <a:r>
              <a:rPr lang="en-IN" sz="2000" b="1" u="sng" dirty="0">
                <a:solidFill>
                  <a:schemeClr val="tx1">
                    <a:lumMod val="95000"/>
                    <a:lumOff val="5000"/>
                  </a:schemeClr>
                </a:solidFill>
                <a:latin typeface="Times New Roman" pitchFamily="18" charset="0"/>
                <a:cs typeface="Times New Roman" pitchFamily="18" charset="0"/>
              </a:rPr>
              <a:t>ORGANOPHOSPHOROUS POISONING</a:t>
            </a:r>
          </a:p>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50" y="1043353"/>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pPr marL="342900" lvl="0" indent="-342900" algn="l" fontAlgn="base">
              <a:lnSpc>
                <a:spcPct val="100000"/>
              </a:lnSpc>
              <a:spcBef>
                <a:spcPct val="20000"/>
              </a:spcBef>
              <a:spcAft>
                <a:spcPct val="0"/>
              </a:spcAft>
              <a:buClr>
                <a:srgbClr val="00007D"/>
              </a:buClr>
              <a:buSzPct val="75000"/>
              <a:buFont typeface="Wingdings" pitchFamily="2" charset="2"/>
              <a:buChar char="n"/>
            </a:pPr>
            <a:endParaRPr lang="en-US" sz="1600" b="1" kern="0" dirty="0">
              <a:solidFill>
                <a:srgbClr val="00007D"/>
              </a:solidFill>
              <a:latin typeface="Times New Roman" pitchFamily="18" charset="0"/>
              <a:cs typeface="Times New Roman" pitchFamily="18" charset="0"/>
            </a:endParaRPr>
          </a:p>
        </p:txBody>
      </p:sp>
      <p:sp>
        <p:nvSpPr>
          <p:cNvPr id="6" name="Rectangle 5"/>
          <p:cNvSpPr/>
          <p:nvPr/>
        </p:nvSpPr>
        <p:spPr>
          <a:xfrm>
            <a:off x="1242646" y="1997839"/>
            <a:ext cx="7901354" cy="369332"/>
          </a:xfrm>
          <a:prstGeom prst="rect">
            <a:avLst/>
          </a:prstGeom>
        </p:spPr>
        <p:txBody>
          <a:bodyPr wrap="square">
            <a:spAutoFit/>
          </a:bodyPr>
          <a:lstStyle/>
          <a:p>
            <a:pPr lvl="0" algn="just" defTabSz="914400"/>
            <a:endParaRPr lang="en-US" dirty="0">
              <a:solidFill>
                <a:schemeClr val="bg1">
                  <a:lumMod val="95000"/>
                  <a:lumOff val="5000"/>
                </a:schemeClr>
              </a:solidFill>
              <a:latin typeface="Times New Roman" pitchFamily="18" charset="0"/>
              <a:cs typeface="Times New Roman" pitchFamily="18" charset="0"/>
            </a:endParaRPr>
          </a:p>
        </p:txBody>
      </p:sp>
      <p:sp>
        <p:nvSpPr>
          <p:cNvPr id="5" name="Rectangle 4"/>
          <p:cNvSpPr/>
          <p:nvPr/>
        </p:nvSpPr>
        <p:spPr>
          <a:xfrm>
            <a:off x="1348154" y="1443841"/>
            <a:ext cx="7795846" cy="3139321"/>
          </a:xfrm>
          <a:prstGeom prst="rect">
            <a:avLst/>
          </a:prstGeom>
        </p:spPr>
        <p:txBody>
          <a:bodyPr wrap="square">
            <a:spAutoFit/>
          </a:bodyPr>
          <a:lstStyle/>
          <a:p>
            <a:r>
              <a:rPr lang="en-IN" b="1" u="sng" dirty="0">
                <a:latin typeface="Times New Roman" pitchFamily="18" charset="0"/>
                <a:cs typeface="Times New Roman" pitchFamily="18" charset="0"/>
              </a:rPr>
              <a:t>RECURRING SEIZURES:</a:t>
            </a:r>
            <a:endParaRPr lang="en-IN" b="1" dirty="0">
              <a:latin typeface="Times New Roman" pitchFamily="18" charset="0"/>
              <a:cs typeface="Times New Roman" pitchFamily="18" charset="0"/>
            </a:endParaRPr>
          </a:p>
          <a:p>
            <a:endParaRPr lang="en-IN" b="1" u="sng" dirty="0">
              <a:latin typeface="Times New Roman" pitchFamily="18" charset="0"/>
              <a:cs typeface="Times New Roman" pitchFamily="18" charset="0"/>
            </a:endParaRPr>
          </a:p>
          <a:p>
            <a:r>
              <a:rPr lang="en-IN" sz="1600" u="sng" dirty="0">
                <a:latin typeface="Times New Roman" pitchFamily="18" charset="0"/>
                <a:cs typeface="Times New Roman" pitchFamily="18" charset="0"/>
              </a:rPr>
              <a:t>LORAZEPAM:</a:t>
            </a:r>
            <a:endParaRPr lang="en-IN" sz="1600" dirty="0">
              <a:latin typeface="Times New Roman" pitchFamily="18" charset="0"/>
              <a:cs typeface="Times New Roman" pitchFamily="18" charset="0"/>
            </a:endParaRPr>
          </a:p>
          <a:p>
            <a:pPr lvl="0"/>
            <a:r>
              <a:rPr lang="en-IN" sz="1600" b="1" dirty="0">
                <a:latin typeface="Times New Roman" pitchFamily="18" charset="0"/>
                <a:cs typeface="Times New Roman" pitchFamily="18" charset="0"/>
              </a:rPr>
              <a:t>Adult: </a:t>
            </a:r>
            <a:r>
              <a:rPr lang="en-IN" sz="1600" dirty="0">
                <a:latin typeface="Times New Roman" pitchFamily="18" charset="0"/>
                <a:cs typeface="Times New Roman" pitchFamily="18" charset="0"/>
              </a:rPr>
              <a:t>2 to 4 milligrams IV. Initial dose may be repeated twice at intervals of 10 to 15 minutes if seizures persist.</a:t>
            </a:r>
          </a:p>
          <a:p>
            <a:pPr lvl="0"/>
            <a:r>
              <a:rPr lang="en-IN" sz="1600" b="1" dirty="0">
                <a:latin typeface="Times New Roman" pitchFamily="18" charset="0"/>
                <a:cs typeface="Times New Roman" pitchFamily="18" charset="0"/>
              </a:rPr>
              <a:t>Child:</a:t>
            </a:r>
            <a:r>
              <a:rPr lang="en-IN" sz="1600" dirty="0">
                <a:latin typeface="Times New Roman" pitchFamily="18" charset="0"/>
                <a:cs typeface="Times New Roman" pitchFamily="18" charset="0"/>
              </a:rPr>
              <a:t> 0.05 to 0.1 milligram/kilogram IV (max 4mg/dose). Initial dose may be repeated twice at interval of 10-15 min if seizure persist.</a:t>
            </a:r>
          </a:p>
          <a:p>
            <a:r>
              <a:rPr lang="en-IN" sz="1600" u="sng" dirty="0">
                <a:latin typeface="Times New Roman" pitchFamily="18" charset="0"/>
                <a:cs typeface="Times New Roman" pitchFamily="18" charset="0"/>
              </a:rPr>
              <a:t>PHENOBARBITAL:</a:t>
            </a:r>
            <a:endParaRPr lang="en-IN" sz="1600" dirty="0">
              <a:latin typeface="Times New Roman" pitchFamily="18" charset="0"/>
              <a:cs typeface="Times New Roman" pitchFamily="18" charset="0"/>
            </a:endParaRPr>
          </a:p>
          <a:p>
            <a:pPr lvl="0"/>
            <a:r>
              <a:rPr lang="en-IN" sz="1600" dirty="0">
                <a:latin typeface="Times New Roman" pitchFamily="18" charset="0"/>
                <a:cs typeface="Times New Roman" pitchFamily="18" charset="0"/>
              </a:rPr>
              <a:t>Adult: 20 milligrams per kilogram diluted in 0.9 </a:t>
            </a:r>
            <a:r>
              <a:rPr lang="en-IN" sz="1600" dirty="0" err="1">
                <a:latin typeface="Times New Roman" pitchFamily="18" charset="0"/>
                <a:cs typeface="Times New Roman" pitchFamily="18" charset="0"/>
              </a:rPr>
              <a:t>percent</a:t>
            </a:r>
            <a:r>
              <a:rPr lang="en-IN" sz="1600" dirty="0">
                <a:latin typeface="Times New Roman" pitchFamily="18" charset="0"/>
                <a:cs typeface="Times New Roman" pitchFamily="18" charset="0"/>
              </a:rPr>
              <a:t> saline given at 25 to 50 milligrams per minute. An additional 10mg/kg may be given if seizure persist or recur.</a:t>
            </a:r>
          </a:p>
          <a:p>
            <a:pPr lvl="0"/>
            <a:r>
              <a:rPr lang="en-IN" sz="1600" b="1" dirty="0">
                <a:latin typeface="Times New Roman" pitchFamily="18" charset="0"/>
                <a:cs typeface="Times New Roman" pitchFamily="18" charset="0"/>
              </a:rPr>
              <a:t>Child: </a:t>
            </a:r>
            <a:r>
              <a:rPr lang="en-IN" sz="1600" dirty="0">
                <a:latin typeface="Times New Roman" pitchFamily="18" charset="0"/>
                <a:cs typeface="Times New Roman" pitchFamily="18" charset="0"/>
              </a:rPr>
              <a:t>15 to 20 milligrams per kilogram IV is given.</a:t>
            </a:r>
          </a:p>
          <a:p>
            <a:endParaRPr lang="en-IN" dirty="0">
              <a:latin typeface="Times New Roman" pitchFamily="18" charset="0"/>
              <a:cs typeface="Times New Roman" pitchFamily="18" charset="0"/>
            </a:endParaRPr>
          </a:p>
        </p:txBody>
      </p:sp>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13</a:t>
            </a:fld>
            <a:endParaRPr lang="en-IN"/>
          </a:p>
        </p:txBody>
      </p:sp>
    </p:spTree>
    <p:extLst>
      <p:ext uri="{BB962C8B-B14F-4D97-AF65-F5344CB8AC3E}">
        <p14:creationId xmlns:p14="http://schemas.microsoft.com/office/powerpoint/2010/main" val="38027304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60564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lvl="0" algn="l"/>
            <a:r>
              <a:rPr lang="en-IN" sz="2000" b="1" u="sng" dirty="0">
                <a:latin typeface="Times New Roman" panose="02020603050405020304" pitchFamily="18" charset="0"/>
                <a:cs typeface="Times New Roman" panose="02020603050405020304" pitchFamily="18" charset="0"/>
              </a:rPr>
              <a:t>TOPIC NAME –</a:t>
            </a:r>
            <a:r>
              <a:rPr lang="en-IN" sz="2000" b="1" u="sng" dirty="0">
                <a:solidFill>
                  <a:schemeClr val="tx1">
                    <a:lumMod val="95000"/>
                    <a:lumOff val="5000"/>
                  </a:schemeClr>
                </a:solidFill>
                <a:latin typeface="Times New Roman" pitchFamily="18" charset="0"/>
                <a:cs typeface="Times New Roman" pitchFamily="18" charset="0"/>
              </a:rPr>
              <a:t>ORGANOPHOSPHOROUS POISONING</a:t>
            </a:r>
          </a:p>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50" y="1043353"/>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pPr marL="342900" lvl="0" indent="-342900" algn="l" fontAlgn="base">
              <a:lnSpc>
                <a:spcPct val="100000"/>
              </a:lnSpc>
              <a:spcBef>
                <a:spcPct val="20000"/>
              </a:spcBef>
              <a:spcAft>
                <a:spcPct val="0"/>
              </a:spcAft>
              <a:buClr>
                <a:srgbClr val="00007D"/>
              </a:buClr>
              <a:buSzPct val="75000"/>
              <a:buFont typeface="Wingdings" pitchFamily="2" charset="2"/>
              <a:buChar char="n"/>
            </a:pPr>
            <a:endParaRPr lang="en-US" sz="1600" b="1" kern="0" dirty="0">
              <a:solidFill>
                <a:srgbClr val="00007D"/>
              </a:solidFill>
              <a:latin typeface="Times New Roman" pitchFamily="18" charset="0"/>
              <a:cs typeface="Times New Roman" pitchFamily="18" charset="0"/>
            </a:endParaRPr>
          </a:p>
        </p:txBody>
      </p:sp>
      <p:sp>
        <p:nvSpPr>
          <p:cNvPr id="6" name="Rectangle 5"/>
          <p:cNvSpPr/>
          <p:nvPr/>
        </p:nvSpPr>
        <p:spPr>
          <a:xfrm>
            <a:off x="1242646" y="1997839"/>
            <a:ext cx="7901354" cy="369332"/>
          </a:xfrm>
          <a:prstGeom prst="rect">
            <a:avLst/>
          </a:prstGeom>
        </p:spPr>
        <p:txBody>
          <a:bodyPr wrap="square">
            <a:spAutoFit/>
          </a:bodyPr>
          <a:lstStyle/>
          <a:p>
            <a:pPr lvl="0" algn="just" defTabSz="914400"/>
            <a:endParaRPr lang="en-US" dirty="0">
              <a:solidFill>
                <a:schemeClr val="bg1">
                  <a:lumMod val="95000"/>
                  <a:lumOff val="5000"/>
                </a:schemeClr>
              </a:solidFill>
              <a:latin typeface="Times New Roman" pitchFamily="18" charset="0"/>
              <a:cs typeface="Times New Roman" pitchFamily="18" charset="0"/>
            </a:endParaRPr>
          </a:p>
        </p:txBody>
      </p:sp>
      <p:sp>
        <p:nvSpPr>
          <p:cNvPr id="7" name="Rectangle 6"/>
          <p:cNvSpPr/>
          <p:nvPr/>
        </p:nvSpPr>
        <p:spPr>
          <a:xfrm>
            <a:off x="1242646" y="1720840"/>
            <a:ext cx="7901354" cy="2800767"/>
          </a:xfrm>
          <a:prstGeom prst="rect">
            <a:avLst/>
          </a:prstGeom>
        </p:spPr>
        <p:txBody>
          <a:bodyPr wrap="square">
            <a:spAutoFit/>
          </a:bodyPr>
          <a:lstStyle/>
          <a:p>
            <a:r>
              <a:rPr lang="en-IN" sz="1600" b="1" u="sng" dirty="0">
                <a:latin typeface="Times New Roman" pitchFamily="18" charset="0"/>
                <a:cs typeface="Times New Roman" pitchFamily="18" charset="0"/>
              </a:rPr>
              <a:t>HYPOTENSIVE EPISODE</a:t>
            </a:r>
            <a:endParaRPr lang="en-IN" sz="1600" b="1" dirty="0">
              <a:latin typeface="Times New Roman" pitchFamily="18" charset="0"/>
              <a:cs typeface="Times New Roman" pitchFamily="18" charset="0"/>
            </a:endParaRPr>
          </a:p>
          <a:p>
            <a:pPr lvl="0"/>
            <a:r>
              <a:rPr lang="en-IN" sz="1600" b="1" u="sng" dirty="0">
                <a:latin typeface="Times New Roman" pitchFamily="18" charset="0"/>
                <a:cs typeface="Times New Roman" pitchFamily="18" charset="0"/>
              </a:rPr>
              <a:t> DOPAMINE DOSE</a:t>
            </a:r>
            <a:r>
              <a:rPr lang="en-IN" sz="1600" dirty="0">
                <a:latin typeface="Times New Roman" pitchFamily="18" charset="0"/>
                <a:cs typeface="Times New Roman" pitchFamily="18" charset="0"/>
              </a:rPr>
              <a:t>: Starting 5 microgram/kg/minute progressing in 5 micrograms/kg/minute increments as needed. Norepinephrine should be added if more than 20micrograms/kilogram/minute of dopamine is needed.</a:t>
            </a:r>
          </a:p>
          <a:p>
            <a:r>
              <a:rPr lang="en-IN" sz="1600" b="1" u="sng" dirty="0">
                <a:latin typeface="Times New Roman" pitchFamily="18" charset="0"/>
                <a:cs typeface="Times New Roman" pitchFamily="18" charset="0"/>
              </a:rPr>
              <a:t> NOREPINEPHRINE: </a:t>
            </a:r>
            <a:endParaRPr lang="en-IN" sz="1600" b="1" dirty="0">
              <a:latin typeface="Times New Roman" pitchFamily="18" charset="0"/>
              <a:cs typeface="Times New Roman" pitchFamily="18" charset="0"/>
            </a:endParaRPr>
          </a:p>
          <a:p>
            <a:pPr lvl="0"/>
            <a:r>
              <a:rPr lang="en-IN" sz="1600" b="1" dirty="0">
                <a:latin typeface="Times New Roman" pitchFamily="18" charset="0"/>
                <a:cs typeface="Times New Roman" pitchFamily="18" charset="0"/>
              </a:rPr>
              <a:t>Adult dose:</a:t>
            </a:r>
            <a:r>
              <a:rPr lang="en-IN" sz="1600" dirty="0">
                <a:latin typeface="Times New Roman" pitchFamily="18" charset="0"/>
                <a:cs typeface="Times New Roman" pitchFamily="18" charset="0"/>
              </a:rPr>
              <a:t> Start infusion at 0.5 to 1 microgram/minute </a:t>
            </a:r>
          </a:p>
          <a:p>
            <a:pPr lvl="0"/>
            <a:r>
              <a:rPr lang="en-IN" sz="1600" b="1" dirty="0">
                <a:latin typeface="Times New Roman" pitchFamily="18" charset="0"/>
                <a:cs typeface="Times New Roman" pitchFamily="18" charset="0"/>
              </a:rPr>
              <a:t>Child dose:</a:t>
            </a:r>
            <a:r>
              <a:rPr lang="en-IN" sz="1600" dirty="0">
                <a:latin typeface="Times New Roman" pitchFamily="18" charset="0"/>
                <a:cs typeface="Times New Roman" pitchFamily="18" charset="0"/>
              </a:rPr>
              <a:t> Start infusion at 0.1 microgram/kilogram/minute and titrate to maintain adequate blood pressure.</a:t>
            </a:r>
          </a:p>
          <a:p>
            <a:r>
              <a:rPr lang="en-IN" sz="1600" b="1" i="1" u="sng" dirty="0">
                <a:latin typeface="Times New Roman" pitchFamily="18" charset="0"/>
                <a:cs typeface="Times New Roman" pitchFamily="18" charset="0"/>
              </a:rPr>
              <a:t>INHALATION EXPOSURE:</a:t>
            </a:r>
            <a:endParaRPr lang="en-IN" sz="1600" dirty="0">
              <a:latin typeface="Times New Roman" pitchFamily="18" charset="0"/>
              <a:cs typeface="Times New Roman" pitchFamily="18" charset="0"/>
            </a:endParaRPr>
          </a:p>
          <a:p>
            <a:r>
              <a:rPr lang="en-IN" sz="1600" dirty="0">
                <a:latin typeface="Times New Roman" pitchFamily="18" charset="0"/>
                <a:cs typeface="Times New Roman" pitchFamily="18" charset="0"/>
              </a:rPr>
              <a:t>TREATMENT: Monitoring Parameters and Treatment and management of complication same as oral exposure</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14</a:t>
            </a:fld>
            <a:endParaRPr lang="en-IN"/>
          </a:p>
        </p:txBody>
      </p:sp>
    </p:spTree>
    <p:extLst>
      <p:ext uri="{BB962C8B-B14F-4D97-AF65-F5344CB8AC3E}">
        <p14:creationId xmlns:p14="http://schemas.microsoft.com/office/powerpoint/2010/main" val="38733040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60564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lvl="0" algn="l"/>
            <a:r>
              <a:rPr lang="en-IN" sz="2000" b="1" u="sng" dirty="0">
                <a:latin typeface="Times New Roman" panose="02020603050405020304" pitchFamily="18" charset="0"/>
                <a:cs typeface="Times New Roman" panose="02020603050405020304" pitchFamily="18" charset="0"/>
              </a:rPr>
              <a:t>TOPIC NAME –</a:t>
            </a:r>
            <a:r>
              <a:rPr lang="en-IN" sz="2000" b="1" u="sng" dirty="0">
                <a:solidFill>
                  <a:schemeClr val="tx1">
                    <a:lumMod val="95000"/>
                    <a:lumOff val="5000"/>
                  </a:schemeClr>
                </a:solidFill>
                <a:latin typeface="Times New Roman" pitchFamily="18" charset="0"/>
                <a:cs typeface="Times New Roman" pitchFamily="18" charset="0"/>
              </a:rPr>
              <a:t>ORGANOPHOSPHOROUS POISONING</a:t>
            </a:r>
          </a:p>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50" y="1043353"/>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pPr marL="342900" lvl="0" indent="-342900" algn="l" fontAlgn="base">
              <a:lnSpc>
                <a:spcPct val="100000"/>
              </a:lnSpc>
              <a:spcBef>
                <a:spcPct val="20000"/>
              </a:spcBef>
              <a:spcAft>
                <a:spcPct val="0"/>
              </a:spcAft>
              <a:buClr>
                <a:srgbClr val="00007D"/>
              </a:buClr>
              <a:buSzPct val="75000"/>
              <a:buFont typeface="Wingdings" pitchFamily="2" charset="2"/>
              <a:buChar char="n"/>
            </a:pPr>
            <a:endParaRPr lang="en-US" sz="1600" b="1" kern="0" dirty="0">
              <a:solidFill>
                <a:srgbClr val="00007D"/>
              </a:solidFill>
              <a:latin typeface="Times New Roman" pitchFamily="18" charset="0"/>
              <a:cs typeface="Times New Roman" pitchFamily="18" charset="0"/>
            </a:endParaRPr>
          </a:p>
        </p:txBody>
      </p:sp>
      <p:sp>
        <p:nvSpPr>
          <p:cNvPr id="6" name="Rectangle 5"/>
          <p:cNvSpPr/>
          <p:nvPr/>
        </p:nvSpPr>
        <p:spPr>
          <a:xfrm>
            <a:off x="1078523" y="1132139"/>
            <a:ext cx="7901354" cy="4524315"/>
          </a:xfrm>
          <a:prstGeom prst="rect">
            <a:avLst/>
          </a:prstGeom>
        </p:spPr>
        <p:txBody>
          <a:bodyPr wrap="square">
            <a:spAutoFit/>
          </a:bodyPr>
          <a:lstStyle/>
          <a:p>
            <a:r>
              <a:rPr lang="en-IN" sz="1600" b="1" i="1" u="sng" dirty="0">
                <a:latin typeface="Times New Roman" pitchFamily="18" charset="0"/>
                <a:cs typeface="Times New Roman" pitchFamily="18" charset="0"/>
              </a:rPr>
              <a:t>EYE EXPOSURE:</a:t>
            </a:r>
            <a:endParaRPr lang="en-IN" sz="1600" dirty="0">
              <a:latin typeface="Times New Roman" pitchFamily="18" charset="0"/>
              <a:cs typeface="Times New Roman" pitchFamily="18" charset="0"/>
            </a:endParaRPr>
          </a:p>
          <a:p>
            <a:r>
              <a:rPr lang="en-IN" sz="1600" b="1" dirty="0">
                <a:latin typeface="Times New Roman" pitchFamily="18" charset="0"/>
                <a:cs typeface="Times New Roman" pitchFamily="18" charset="0"/>
              </a:rPr>
              <a:t>DECONTAMINATION:</a:t>
            </a:r>
            <a:r>
              <a:rPr lang="en-IN" sz="1600" dirty="0">
                <a:latin typeface="Times New Roman" pitchFamily="18" charset="0"/>
                <a:cs typeface="Times New Roman" pitchFamily="18" charset="0"/>
              </a:rPr>
              <a:t> Remove the patient from exposure and irrigate exposed eyes with copious amounts of water at room temperature or 0.9% saline for at least 15 minutes. If irritation, pain, swelling, lacrimation, or photophobia persists after 15 minutes of irrigation, an ophthalmologic examination should be performed. Carefully observe patients with eye exposure for the development of systemic toxicity. </a:t>
            </a:r>
          </a:p>
          <a:p>
            <a:pPr lvl="0"/>
            <a:r>
              <a:rPr lang="en-IN" sz="1600" b="1" u="sng" dirty="0">
                <a:latin typeface="Times New Roman" pitchFamily="18" charset="0"/>
                <a:cs typeface="Times New Roman" pitchFamily="18" charset="0"/>
              </a:rPr>
              <a:t>TREATMENT:</a:t>
            </a:r>
            <a:r>
              <a:rPr lang="en-IN" sz="1600" dirty="0">
                <a:latin typeface="Times New Roman" pitchFamily="18" charset="0"/>
                <a:cs typeface="Times New Roman" pitchFamily="18" charset="0"/>
              </a:rPr>
              <a:t> Treatment should include recommendations listed in the oral exposure section when appropriate.</a:t>
            </a:r>
          </a:p>
          <a:p>
            <a:pPr lvl="0"/>
            <a:endParaRPr lang="en-IN" sz="1600" dirty="0">
              <a:latin typeface="Times New Roman" pitchFamily="18" charset="0"/>
              <a:cs typeface="Times New Roman" pitchFamily="18" charset="0"/>
            </a:endParaRPr>
          </a:p>
          <a:p>
            <a:r>
              <a:rPr lang="en-IN" sz="1600" b="1" i="1" u="sng" dirty="0">
                <a:latin typeface="Times New Roman" pitchFamily="18" charset="0"/>
                <a:cs typeface="Times New Roman" pitchFamily="18" charset="0"/>
              </a:rPr>
              <a:t>DERMAL EXPOSURE:</a:t>
            </a:r>
            <a:endParaRPr lang="en-IN" sz="1600" dirty="0">
              <a:latin typeface="Times New Roman" pitchFamily="18" charset="0"/>
              <a:cs typeface="Times New Roman" pitchFamily="18" charset="0"/>
            </a:endParaRPr>
          </a:p>
          <a:p>
            <a:r>
              <a:rPr lang="en-IN" sz="1600" b="1" dirty="0">
                <a:latin typeface="Times New Roman" pitchFamily="18" charset="0"/>
                <a:cs typeface="Times New Roman" pitchFamily="18" charset="0"/>
              </a:rPr>
              <a:t>DECONTAMINATION: </a:t>
            </a:r>
            <a:r>
              <a:rPr lang="en-IN" sz="1600" dirty="0">
                <a:latin typeface="Times New Roman" pitchFamily="18" charset="0"/>
                <a:cs typeface="Times New Roman" pitchFamily="18" charset="0"/>
              </a:rPr>
              <a:t>Remove contaminated clothing. Wash the skin, including the hair, beneath the nails and umbilical for three times.</a:t>
            </a:r>
          </a:p>
          <a:p>
            <a:pPr lvl="0"/>
            <a:r>
              <a:rPr lang="en-IN" sz="1600" b="1" u="sng" dirty="0">
                <a:latin typeface="Times New Roman" pitchFamily="18" charset="0"/>
                <a:cs typeface="Times New Roman" pitchFamily="18" charset="0"/>
              </a:rPr>
              <a:t>TREATMENT:</a:t>
            </a:r>
            <a:r>
              <a:rPr lang="en-IN" sz="1600" b="1" dirty="0">
                <a:latin typeface="Times New Roman" pitchFamily="18" charset="0"/>
                <a:cs typeface="Times New Roman" pitchFamily="18" charset="0"/>
              </a:rPr>
              <a:t> </a:t>
            </a:r>
            <a:r>
              <a:rPr lang="en-IN" sz="1600" dirty="0">
                <a:latin typeface="Times New Roman" pitchFamily="18" charset="0"/>
                <a:cs typeface="Times New Roman" pitchFamily="18" charset="0"/>
              </a:rPr>
              <a:t>If systemic toxicity develops treatment should include recommendation listed in oral exposure.</a:t>
            </a:r>
          </a:p>
          <a:p>
            <a:pPr lvl="0"/>
            <a:endParaRPr lang="en-IN" sz="1600" dirty="0">
              <a:latin typeface="Times New Roman" pitchFamily="18" charset="0"/>
              <a:cs typeface="Times New Roman" pitchFamily="18" charset="0"/>
            </a:endParaRPr>
          </a:p>
          <a:p>
            <a:r>
              <a:rPr lang="en-IN" sz="1600" b="1" i="1" u="sng" dirty="0">
                <a:latin typeface="Times New Roman" pitchFamily="18" charset="0"/>
                <a:cs typeface="Times New Roman" pitchFamily="18" charset="0"/>
              </a:rPr>
              <a:t>ENHANCED ELIMINATION:</a:t>
            </a:r>
            <a:endParaRPr lang="en-IN" sz="1600" dirty="0">
              <a:latin typeface="Times New Roman" pitchFamily="18" charset="0"/>
              <a:cs typeface="Times New Roman" pitchFamily="18" charset="0"/>
            </a:endParaRPr>
          </a:p>
          <a:p>
            <a:r>
              <a:rPr lang="en-IN" sz="1600" dirty="0" err="1">
                <a:latin typeface="Times New Roman" pitchFamily="18" charset="0"/>
                <a:cs typeface="Times New Roman" pitchFamily="18" charset="0"/>
              </a:rPr>
              <a:t>Hemoperfusion</a:t>
            </a:r>
            <a:r>
              <a:rPr lang="en-IN" sz="1600" dirty="0">
                <a:latin typeface="Times New Roman" pitchFamily="18" charset="0"/>
                <a:cs typeface="Times New Roman" pitchFamily="18" charset="0"/>
              </a:rPr>
              <a:t>, </a:t>
            </a:r>
            <a:r>
              <a:rPr lang="en-IN" sz="1600" dirty="0" err="1">
                <a:latin typeface="Times New Roman" pitchFamily="18" charset="0"/>
                <a:cs typeface="Times New Roman" pitchFamily="18" charset="0"/>
              </a:rPr>
              <a:t>hemodialysis</a:t>
            </a:r>
            <a:r>
              <a:rPr lang="en-IN" sz="1600" dirty="0">
                <a:latin typeface="Times New Roman" pitchFamily="18" charset="0"/>
                <a:cs typeface="Times New Roman" pitchFamily="18" charset="0"/>
              </a:rPr>
              <a:t>, and exchange transfusion have not been shown to affect outcome or duration</a:t>
            </a:r>
          </a:p>
        </p:txBody>
      </p:sp>
      <p:sp>
        <p:nvSpPr>
          <p:cNvPr id="7" name="Rectangle 6"/>
          <p:cNvSpPr/>
          <p:nvPr/>
        </p:nvSpPr>
        <p:spPr>
          <a:xfrm>
            <a:off x="1242646" y="1720840"/>
            <a:ext cx="7901354" cy="338554"/>
          </a:xfrm>
          <a:prstGeom prst="rect">
            <a:avLst/>
          </a:prstGeom>
        </p:spPr>
        <p:txBody>
          <a:bodyPr wrap="square">
            <a:spAutoFit/>
          </a:bodyPr>
          <a:lstStyle/>
          <a:p>
            <a:endParaRPr lang="en-IN" sz="1600" dirty="0">
              <a:latin typeface="Times New Roman" pitchFamily="18" charset="0"/>
              <a:cs typeface="Times New Roman" pitchFamily="18" charset="0"/>
            </a:endParaRPr>
          </a:p>
        </p:txBody>
      </p:sp>
      <p:sp>
        <p:nvSpPr>
          <p:cNvPr id="5" name="Footer Placeholder 4"/>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15</a:t>
            </a:fld>
            <a:endParaRPr lang="en-IN"/>
          </a:p>
        </p:txBody>
      </p:sp>
    </p:spTree>
    <p:extLst>
      <p:ext uri="{BB962C8B-B14F-4D97-AF65-F5344CB8AC3E}">
        <p14:creationId xmlns:p14="http://schemas.microsoft.com/office/powerpoint/2010/main" val="3467753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61737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lvl="0" algn="l"/>
            <a:r>
              <a:rPr lang="en-IN" sz="2000" b="1" u="sng" dirty="0">
                <a:latin typeface="Times New Roman" panose="02020603050405020304" pitchFamily="18" charset="0"/>
                <a:cs typeface="Times New Roman" panose="02020603050405020304" pitchFamily="18" charset="0"/>
              </a:rPr>
              <a:t>TOPIC NAME –</a:t>
            </a:r>
            <a:r>
              <a:rPr lang="en-IN" sz="2000" b="1" u="sng" dirty="0">
                <a:solidFill>
                  <a:schemeClr val="tx1">
                    <a:lumMod val="95000"/>
                    <a:lumOff val="5000"/>
                  </a:schemeClr>
                </a:solidFill>
                <a:latin typeface="Times New Roman" pitchFamily="18" charset="0"/>
                <a:cs typeface="Times New Roman" pitchFamily="18" charset="0"/>
              </a:rPr>
              <a:t>ORGANOPHOSPHOROUS POISONING</a:t>
            </a:r>
          </a:p>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5" cy="526366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b="1" dirty="0">
              <a:latin typeface="Times New Roman" panose="02020603050405020304" pitchFamily="18" charset="0"/>
              <a:cs typeface="Times New Roman" panose="02020603050405020304" pitchFamily="18" charset="0"/>
            </a:endParaRPr>
          </a:p>
        </p:txBody>
      </p:sp>
      <p:sp>
        <p:nvSpPr>
          <p:cNvPr id="5" name="Rectangle 4"/>
          <p:cNvSpPr/>
          <p:nvPr/>
        </p:nvSpPr>
        <p:spPr>
          <a:xfrm>
            <a:off x="1289539" y="1988293"/>
            <a:ext cx="6096000" cy="1138773"/>
          </a:xfrm>
          <a:prstGeom prst="rect">
            <a:avLst/>
          </a:prstGeom>
        </p:spPr>
        <p:txBody>
          <a:bodyPr>
            <a:spAutoFit/>
          </a:bodyPr>
          <a:lstStyle/>
          <a:p>
            <a:pPr lvl="1"/>
            <a:r>
              <a:rPr lang="en-US" sz="2000" dirty="0">
                <a:solidFill>
                  <a:schemeClr val="tx1">
                    <a:lumMod val="95000"/>
                    <a:lumOff val="5000"/>
                  </a:schemeClr>
                </a:solidFill>
                <a:latin typeface="Times New Roman" pitchFamily="18" charset="0"/>
                <a:cs typeface="Times New Roman" pitchFamily="18" charset="0"/>
              </a:rPr>
              <a:t>Content:</a:t>
            </a:r>
          </a:p>
          <a:p>
            <a:pPr lvl="1"/>
            <a:r>
              <a:rPr lang="en-US" sz="1600" dirty="0">
                <a:solidFill>
                  <a:schemeClr val="tx1">
                    <a:lumMod val="95000"/>
                    <a:lumOff val="5000"/>
                  </a:schemeClr>
                </a:solidFill>
                <a:latin typeface="Times New Roman" pitchFamily="18" charset="0"/>
                <a:cs typeface="Times New Roman" pitchFamily="18" charset="0"/>
              </a:rPr>
              <a:t>MOA</a:t>
            </a:r>
          </a:p>
          <a:p>
            <a:pPr lvl="1"/>
            <a:r>
              <a:rPr lang="en-US" sz="1600" dirty="0">
                <a:solidFill>
                  <a:schemeClr val="tx1">
                    <a:lumMod val="95000"/>
                    <a:lumOff val="5000"/>
                  </a:schemeClr>
                </a:solidFill>
                <a:latin typeface="Times New Roman" pitchFamily="18" charset="0"/>
                <a:cs typeface="Times New Roman" pitchFamily="18" charset="0"/>
              </a:rPr>
              <a:t>Classification</a:t>
            </a:r>
          </a:p>
          <a:p>
            <a:pPr lvl="1"/>
            <a:r>
              <a:rPr lang="en-US" sz="1600" dirty="0">
                <a:solidFill>
                  <a:schemeClr val="tx1">
                    <a:lumMod val="95000"/>
                    <a:lumOff val="5000"/>
                  </a:schemeClr>
                </a:solidFill>
                <a:latin typeface="Times New Roman" pitchFamily="18" charset="0"/>
                <a:cs typeface="Times New Roman" pitchFamily="18" charset="0"/>
              </a:rPr>
              <a:t>Sign and symptoms</a:t>
            </a:r>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2</a:t>
            </a:fld>
            <a:endParaRPr lang="en-IN"/>
          </a:p>
        </p:txBody>
      </p:sp>
    </p:spTree>
    <p:extLst>
      <p:ext uri="{BB962C8B-B14F-4D97-AF65-F5344CB8AC3E}">
        <p14:creationId xmlns:p14="http://schemas.microsoft.com/office/powerpoint/2010/main" val="1523926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61737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lvl="0" algn="l"/>
            <a:r>
              <a:rPr lang="en-IN" sz="2000" b="1" u="sng" dirty="0">
                <a:latin typeface="Times New Roman" panose="02020603050405020304" pitchFamily="18" charset="0"/>
                <a:cs typeface="Times New Roman" panose="02020603050405020304" pitchFamily="18" charset="0"/>
              </a:rPr>
              <a:t>TOPIC NAME –</a:t>
            </a:r>
            <a:r>
              <a:rPr lang="en-IN" sz="2000" b="1" u="sng" dirty="0">
                <a:solidFill>
                  <a:schemeClr val="tx1">
                    <a:lumMod val="95000"/>
                    <a:lumOff val="5000"/>
                  </a:schemeClr>
                </a:solidFill>
                <a:latin typeface="Times New Roman" pitchFamily="18" charset="0"/>
                <a:cs typeface="Times New Roman" pitchFamily="18" charset="0"/>
              </a:rPr>
              <a:t>ORGANOPHOSPHOROUS POISONING</a:t>
            </a:r>
          </a:p>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5" cy="526366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b="1" dirty="0">
              <a:latin typeface="Times New Roman" panose="02020603050405020304" pitchFamily="18" charset="0"/>
              <a:cs typeface="Times New Roman" panose="02020603050405020304" pitchFamily="18" charset="0"/>
            </a:endParaRPr>
          </a:p>
        </p:txBody>
      </p:sp>
      <p:sp>
        <p:nvSpPr>
          <p:cNvPr id="5" name="Rectangle 4"/>
          <p:cNvSpPr/>
          <p:nvPr/>
        </p:nvSpPr>
        <p:spPr>
          <a:xfrm>
            <a:off x="1289538" y="1988293"/>
            <a:ext cx="8006861" cy="2062103"/>
          </a:xfrm>
          <a:prstGeom prst="rect">
            <a:avLst/>
          </a:prstGeom>
        </p:spPr>
        <p:txBody>
          <a:bodyPr wrap="square">
            <a:spAutoFit/>
          </a:bodyPr>
          <a:lstStyle/>
          <a:p>
            <a:pPr lvl="1" algn="just"/>
            <a:r>
              <a:rPr lang="en-US" sz="1600" dirty="0" err="1">
                <a:solidFill>
                  <a:schemeClr val="tx1">
                    <a:lumMod val="95000"/>
                    <a:lumOff val="5000"/>
                  </a:schemeClr>
                </a:solidFill>
                <a:latin typeface="Times New Roman" pitchFamily="18" charset="0"/>
                <a:cs typeface="Times New Roman" pitchFamily="18" charset="0"/>
              </a:rPr>
              <a:t>MoA</a:t>
            </a:r>
            <a:r>
              <a:rPr lang="en-US" sz="1600" dirty="0">
                <a:solidFill>
                  <a:schemeClr val="tx1">
                    <a:lumMod val="95000"/>
                    <a:lumOff val="5000"/>
                  </a:schemeClr>
                </a:solidFill>
                <a:latin typeface="Times New Roman" pitchFamily="18" charset="0"/>
                <a:cs typeface="Times New Roman" pitchFamily="18" charset="0"/>
              </a:rPr>
              <a:t>-</a:t>
            </a:r>
          </a:p>
          <a:p>
            <a:pPr lvl="1" algn="just"/>
            <a:r>
              <a:rPr lang="en-US" sz="1600" dirty="0">
                <a:solidFill>
                  <a:schemeClr val="tx1">
                    <a:lumMod val="95000"/>
                    <a:lumOff val="5000"/>
                  </a:schemeClr>
                </a:solidFill>
                <a:latin typeface="Times New Roman" pitchFamily="18" charset="0"/>
                <a:cs typeface="Times New Roman" pitchFamily="18" charset="0"/>
              </a:rPr>
              <a:t> MOA of OP is inhibition of </a:t>
            </a:r>
            <a:r>
              <a:rPr lang="en-US" sz="1600" dirty="0" err="1">
                <a:solidFill>
                  <a:schemeClr val="tx1">
                    <a:lumMod val="95000"/>
                    <a:lumOff val="5000"/>
                  </a:schemeClr>
                </a:solidFill>
                <a:latin typeface="Times New Roman" pitchFamily="18" charset="0"/>
                <a:cs typeface="Times New Roman" pitchFamily="18" charset="0"/>
              </a:rPr>
              <a:t>acetylcholinesterase</a:t>
            </a:r>
            <a:r>
              <a:rPr lang="en-US" sz="1600" dirty="0">
                <a:solidFill>
                  <a:schemeClr val="tx1">
                    <a:lumMod val="95000"/>
                    <a:lumOff val="5000"/>
                  </a:schemeClr>
                </a:solidFill>
                <a:latin typeface="Times New Roman" pitchFamily="18" charset="0"/>
                <a:cs typeface="Times New Roman" pitchFamily="18" charset="0"/>
              </a:rPr>
              <a:t> (</a:t>
            </a:r>
            <a:r>
              <a:rPr lang="en-US" sz="1600" dirty="0" err="1">
                <a:solidFill>
                  <a:schemeClr val="tx1">
                    <a:lumMod val="95000"/>
                    <a:lumOff val="5000"/>
                  </a:schemeClr>
                </a:solidFill>
                <a:latin typeface="Times New Roman" pitchFamily="18" charset="0"/>
                <a:cs typeface="Times New Roman" pitchFamily="18" charset="0"/>
              </a:rPr>
              <a:t>AChE</a:t>
            </a:r>
            <a:r>
              <a:rPr lang="en-US" sz="1600" dirty="0">
                <a:solidFill>
                  <a:schemeClr val="tx1">
                    <a:lumMod val="95000"/>
                    <a:lumOff val="5000"/>
                  </a:schemeClr>
                </a:solidFill>
                <a:latin typeface="Times New Roman" pitchFamily="18" charset="0"/>
                <a:cs typeface="Times New Roman" pitchFamily="18" charset="0"/>
              </a:rPr>
              <a:t>).</a:t>
            </a:r>
          </a:p>
          <a:p>
            <a:pPr lvl="1" algn="just"/>
            <a:endParaRPr lang="en-US" sz="1600" dirty="0">
              <a:solidFill>
                <a:schemeClr val="tx1">
                  <a:lumMod val="95000"/>
                  <a:lumOff val="5000"/>
                </a:schemeClr>
              </a:solidFill>
              <a:latin typeface="Times New Roman" pitchFamily="18" charset="0"/>
              <a:cs typeface="Times New Roman" pitchFamily="18" charset="0"/>
            </a:endParaRPr>
          </a:p>
          <a:p>
            <a:pPr lvl="1" algn="just"/>
            <a:r>
              <a:rPr lang="en-US" sz="1600" dirty="0" err="1">
                <a:solidFill>
                  <a:schemeClr val="tx1">
                    <a:lumMod val="95000"/>
                    <a:lumOff val="5000"/>
                  </a:schemeClr>
                </a:solidFill>
                <a:latin typeface="Times New Roman" pitchFamily="18" charset="0"/>
                <a:cs typeface="Times New Roman" pitchFamily="18" charset="0"/>
              </a:rPr>
              <a:t>AChE</a:t>
            </a:r>
            <a:r>
              <a:rPr lang="en-US" sz="1600" dirty="0">
                <a:solidFill>
                  <a:schemeClr val="tx1">
                    <a:lumMod val="95000"/>
                    <a:lumOff val="5000"/>
                  </a:schemeClr>
                </a:solidFill>
                <a:latin typeface="Times New Roman" pitchFamily="18" charset="0"/>
                <a:cs typeface="Times New Roman" pitchFamily="18" charset="0"/>
              </a:rPr>
              <a:t> is an enzyme that degrades the neurotransmitter acetylcholine into choline and acetic acid.</a:t>
            </a:r>
          </a:p>
          <a:p>
            <a:pPr lvl="1" algn="just"/>
            <a:r>
              <a:rPr lang="en-US" sz="1600" dirty="0">
                <a:solidFill>
                  <a:schemeClr val="tx1">
                    <a:lumMod val="95000"/>
                    <a:lumOff val="5000"/>
                  </a:schemeClr>
                </a:solidFill>
                <a:latin typeface="Times New Roman" pitchFamily="18" charset="0"/>
                <a:cs typeface="Times New Roman" pitchFamily="18" charset="0"/>
              </a:rPr>
              <a:t> OP inactivate </a:t>
            </a:r>
            <a:r>
              <a:rPr lang="en-US" sz="1600" dirty="0" err="1">
                <a:solidFill>
                  <a:schemeClr val="tx1">
                    <a:lumMod val="95000"/>
                    <a:lumOff val="5000"/>
                  </a:schemeClr>
                </a:solidFill>
                <a:latin typeface="Times New Roman" pitchFamily="18" charset="0"/>
                <a:cs typeface="Times New Roman" pitchFamily="18" charset="0"/>
              </a:rPr>
              <a:t>AChE</a:t>
            </a:r>
            <a:r>
              <a:rPr lang="en-US" sz="1600" dirty="0">
                <a:solidFill>
                  <a:schemeClr val="tx1">
                    <a:lumMod val="95000"/>
                    <a:lumOff val="5000"/>
                  </a:schemeClr>
                </a:solidFill>
                <a:latin typeface="Times New Roman" pitchFamily="18" charset="0"/>
                <a:cs typeface="Times New Roman" pitchFamily="18" charset="0"/>
              </a:rPr>
              <a:t> by Phosphorylating the serine hydroxyl group. </a:t>
            </a:r>
          </a:p>
          <a:p>
            <a:pPr lvl="1" algn="just"/>
            <a:r>
              <a:rPr lang="en-US" sz="1600" dirty="0">
                <a:solidFill>
                  <a:schemeClr val="tx1">
                    <a:lumMod val="95000"/>
                    <a:lumOff val="5000"/>
                  </a:schemeClr>
                </a:solidFill>
                <a:latin typeface="Times New Roman" pitchFamily="18" charset="0"/>
                <a:cs typeface="Times New Roman" pitchFamily="18" charset="0"/>
              </a:rPr>
              <a:t>Once </a:t>
            </a:r>
            <a:r>
              <a:rPr lang="en-US" sz="1600" dirty="0" err="1">
                <a:solidFill>
                  <a:schemeClr val="tx1">
                    <a:lumMod val="95000"/>
                    <a:lumOff val="5000"/>
                  </a:schemeClr>
                </a:solidFill>
                <a:latin typeface="Times New Roman" pitchFamily="18" charset="0"/>
                <a:cs typeface="Times New Roman" pitchFamily="18" charset="0"/>
              </a:rPr>
              <a:t>AChE</a:t>
            </a:r>
            <a:r>
              <a:rPr lang="en-US" sz="1600" dirty="0">
                <a:solidFill>
                  <a:schemeClr val="tx1">
                    <a:lumMod val="95000"/>
                    <a:lumOff val="5000"/>
                  </a:schemeClr>
                </a:solidFill>
                <a:latin typeface="Times New Roman" pitchFamily="18" charset="0"/>
                <a:cs typeface="Times New Roman" pitchFamily="18" charset="0"/>
              </a:rPr>
              <a:t> inactivated, Ach accumulates throughout the nervous system, resulting in overstimulation of muscarinic and nicotinic receptors.</a:t>
            </a:r>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3</a:t>
            </a:fld>
            <a:endParaRPr lang="en-IN"/>
          </a:p>
        </p:txBody>
      </p:sp>
    </p:spTree>
    <p:extLst>
      <p:ext uri="{BB962C8B-B14F-4D97-AF65-F5344CB8AC3E}">
        <p14:creationId xmlns:p14="http://schemas.microsoft.com/office/powerpoint/2010/main" val="22673572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60564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lvl="0" algn="l"/>
            <a:r>
              <a:rPr lang="en-IN" sz="2000" b="1" u="sng" dirty="0">
                <a:latin typeface="Times New Roman" panose="02020603050405020304" pitchFamily="18" charset="0"/>
                <a:cs typeface="Times New Roman" panose="02020603050405020304" pitchFamily="18" charset="0"/>
              </a:rPr>
              <a:t>TOPIC NAME –</a:t>
            </a:r>
            <a:r>
              <a:rPr lang="en-IN" sz="2000" b="1" u="sng" dirty="0">
                <a:solidFill>
                  <a:schemeClr val="tx1">
                    <a:lumMod val="95000"/>
                    <a:lumOff val="5000"/>
                  </a:schemeClr>
                </a:solidFill>
                <a:latin typeface="Times New Roman" pitchFamily="18" charset="0"/>
                <a:cs typeface="Times New Roman" pitchFamily="18" charset="0"/>
              </a:rPr>
              <a:t>ORGANOPHOSPHOROUS POISONING</a:t>
            </a:r>
          </a:p>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50" y="1043353"/>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pPr marL="342900" lvl="0" indent="-342900" algn="l" fontAlgn="base">
              <a:lnSpc>
                <a:spcPct val="100000"/>
              </a:lnSpc>
              <a:spcBef>
                <a:spcPct val="20000"/>
              </a:spcBef>
              <a:spcAft>
                <a:spcPct val="0"/>
              </a:spcAft>
              <a:buClr>
                <a:srgbClr val="00007D"/>
              </a:buClr>
              <a:buSzPct val="75000"/>
              <a:buFont typeface="Wingdings" pitchFamily="2" charset="2"/>
              <a:buChar char="n"/>
            </a:pPr>
            <a:endParaRPr lang="en-US" sz="1600" b="1" kern="0" dirty="0">
              <a:solidFill>
                <a:srgbClr val="00007D"/>
              </a:solidFill>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8462" y="1031630"/>
            <a:ext cx="6623538" cy="4407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4</a:t>
            </a:fld>
            <a:endParaRPr lang="en-IN"/>
          </a:p>
        </p:txBody>
      </p:sp>
    </p:spTree>
    <p:extLst>
      <p:ext uri="{BB962C8B-B14F-4D97-AF65-F5344CB8AC3E}">
        <p14:creationId xmlns:p14="http://schemas.microsoft.com/office/powerpoint/2010/main" val="42668935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60564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lvl="0" algn="l"/>
            <a:r>
              <a:rPr lang="en-IN" sz="2000" b="1" u="sng" dirty="0">
                <a:latin typeface="Times New Roman" panose="02020603050405020304" pitchFamily="18" charset="0"/>
                <a:cs typeface="Times New Roman" panose="02020603050405020304" pitchFamily="18" charset="0"/>
              </a:rPr>
              <a:t>TOPIC NAME –</a:t>
            </a:r>
            <a:r>
              <a:rPr lang="en-IN" sz="2000" b="1" u="sng" dirty="0">
                <a:solidFill>
                  <a:schemeClr val="tx1">
                    <a:lumMod val="95000"/>
                    <a:lumOff val="5000"/>
                  </a:schemeClr>
                </a:solidFill>
                <a:latin typeface="Times New Roman" pitchFamily="18" charset="0"/>
                <a:cs typeface="Times New Roman" pitchFamily="18" charset="0"/>
              </a:rPr>
              <a:t>ORGANOPHOSPHOROUS POISONING</a:t>
            </a:r>
          </a:p>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50" y="1043353"/>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pPr marL="342900" lvl="0" indent="-342900" algn="l" fontAlgn="base">
              <a:lnSpc>
                <a:spcPct val="100000"/>
              </a:lnSpc>
              <a:spcBef>
                <a:spcPct val="20000"/>
              </a:spcBef>
              <a:spcAft>
                <a:spcPct val="0"/>
              </a:spcAft>
              <a:buClr>
                <a:srgbClr val="00007D"/>
              </a:buClr>
              <a:buSzPct val="75000"/>
              <a:buFont typeface="Wingdings" pitchFamily="2" charset="2"/>
              <a:buChar char="n"/>
            </a:pPr>
            <a:endParaRPr lang="en-US" sz="1600" b="1" kern="0" dirty="0">
              <a:solidFill>
                <a:srgbClr val="00007D"/>
              </a:solidFill>
              <a:latin typeface="Times New Roman" pitchFamily="18" charset="0"/>
              <a:cs typeface="Times New Roman" pitchFamily="18" charset="0"/>
            </a:endParaRPr>
          </a:p>
        </p:txBody>
      </p:sp>
      <p:sp>
        <p:nvSpPr>
          <p:cNvPr id="6" name="Rectangle 5"/>
          <p:cNvSpPr/>
          <p:nvPr/>
        </p:nvSpPr>
        <p:spPr>
          <a:xfrm>
            <a:off x="1125415" y="890818"/>
            <a:ext cx="9554308" cy="5218736"/>
          </a:xfrm>
          <a:prstGeom prst="rect">
            <a:avLst/>
          </a:prstGeom>
        </p:spPr>
        <p:txBody>
          <a:bodyPr wrap="square">
            <a:spAutoFit/>
          </a:bodyPr>
          <a:lstStyle/>
          <a:p>
            <a:pPr>
              <a:lnSpc>
                <a:spcPct val="150000"/>
              </a:lnSpc>
            </a:pPr>
            <a:r>
              <a:rPr lang="en-IN" sz="1600" b="1" dirty="0">
                <a:solidFill>
                  <a:srgbClr val="000000"/>
                </a:solidFill>
                <a:latin typeface="Times New Roman" pitchFamily="18" charset="0"/>
                <a:ea typeface="Calibri"/>
                <a:cs typeface="Times New Roman" pitchFamily="18" charset="0"/>
              </a:rPr>
              <a:t>Clinical effects</a:t>
            </a:r>
            <a:endParaRPr lang="en-IN" sz="1600" dirty="0">
              <a:latin typeface="Times New Roman" pitchFamily="18" charset="0"/>
              <a:ea typeface="Calibri"/>
              <a:cs typeface="Times New Roman" pitchFamily="18" charset="0"/>
            </a:endParaRPr>
          </a:p>
          <a:p>
            <a:pPr lvl="0">
              <a:lnSpc>
                <a:spcPct val="150000"/>
              </a:lnSpc>
              <a:buFont typeface="+mj-lt"/>
              <a:buAutoNum type="alphaLcParenR"/>
              <a:tabLst>
                <a:tab pos="457200" algn="l"/>
              </a:tabLst>
            </a:pPr>
            <a:r>
              <a:rPr lang="en-IN" sz="1600" b="1" dirty="0">
                <a:solidFill>
                  <a:srgbClr val="000000"/>
                </a:solidFill>
                <a:latin typeface="Times New Roman" pitchFamily="18" charset="0"/>
                <a:ea typeface="Calibri"/>
                <a:cs typeface="Times New Roman" pitchFamily="18" charset="0"/>
              </a:rPr>
              <a:t>Cardiovascular effects: </a:t>
            </a:r>
            <a:endParaRPr lang="en-IN" sz="1600" dirty="0">
              <a:latin typeface="Times New Roman" pitchFamily="18" charset="0"/>
              <a:ea typeface="Calibri"/>
              <a:cs typeface="Times New Roman" pitchFamily="18" charset="0"/>
            </a:endParaRPr>
          </a:p>
          <a:p>
            <a:pPr marL="457200">
              <a:lnSpc>
                <a:spcPct val="150000"/>
              </a:lnSpc>
              <a:spcAft>
                <a:spcPts val="0"/>
              </a:spcAft>
            </a:pPr>
            <a:r>
              <a:rPr lang="en-IN" sz="1600" dirty="0" err="1">
                <a:solidFill>
                  <a:srgbClr val="000000"/>
                </a:solidFill>
                <a:latin typeface="Times New Roman" pitchFamily="18" charset="0"/>
                <a:ea typeface="Calibri"/>
                <a:cs typeface="Times New Roman" pitchFamily="18" charset="0"/>
              </a:rPr>
              <a:t>Bradycardia</a:t>
            </a:r>
            <a:r>
              <a:rPr lang="en-IN" sz="1600" dirty="0">
                <a:solidFill>
                  <a:srgbClr val="000000"/>
                </a:solidFill>
                <a:latin typeface="Times New Roman" pitchFamily="18" charset="0"/>
                <a:ea typeface="Calibri"/>
                <a:cs typeface="Times New Roman" pitchFamily="18" charset="0"/>
              </a:rPr>
              <a:t>, Tachycardia, hypotension, hypertension, </a:t>
            </a:r>
            <a:endParaRPr lang="en-IN" sz="1600" dirty="0">
              <a:latin typeface="Times New Roman" pitchFamily="18" charset="0"/>
              <a:ea typeface="Calibri"/>
              <a:cs typeface="Times New Roman" pitchFamily="18" charset="0"/>
            </a:endParaRPr>
          </a:p>
          <a:p>
            <a:pPr marL="457200">
              <a:lnSpc>
                <a:spcPct val="150000"/>
              </a:lnSpc>
              <a:spcAft>
                <a:spcPts val="0"/>
              </a:spcAft>
            </a:pPr>
            <a:r>
              <a:rPr lang="en-IN" sz="1600" dirty="0">
                <a:solidFill>
                  <a:srgbClr val="000000"/>
                </a:solidFill>
                <a:latin typeface="Times New Roman" pitchFamily="18" charset="0"/>
                <a:ea typeface="Calibri"/>
                <a:cs typeface="Times New Roman" pitchFamily="18" charset="0"/>
              </a:rPr>
              <a:t>Dysrhythmias,</a:t>
            </a:r>
            <a:endParaRPr lang="en-IN" sz="1600" dirty="0">
              <a:latin typeface="Times New Roman" pitchFamily="18" charset="0"/>
              <a:ea typeface="Calibri"/>
              <a:cs typeface="Times New Roman" pitchFamily="18" charset="0"/>
            </a:endParaRPr>
          </a:p>
          <a:p>
            <a:pPr marL="457200">
              <a:lnSpc>
                <a:spcPct val="150000"/>
              </a:lnSpc>
              <a:spcAft>
                <a:spcPts val="0"/>
              </a:spcAft>
            </a:pPr>
            <a:r>
              <a:rPr lang="en-IN" sz="1600" dirty="0">
                <a:solidFill>
                  <a:srgbClr val="000000"/>
                </a:solidFill>
                <a:latin typeface="Times New Roman" pitchFamily="18" charset="0"/>
                <a:ea typeface="Calibri"/>
                <a:cs typeface="Times New Roman" pitchFamily="18" charset="0"/>
              </a:rPr>
              <a:t>ECG abnormalities</a:t>
            </a:r>
            <a:endParaRPr lang="en-IN" sz="1600" dirty="0">
              <a:latin typeface="Times New Roman" pitchFamily="18" charset="0"/>
              <a:ea typeface="Calibri"/>
              <a:cs typeface="Times New Roman" pitchFamily="18" charset="0"/>
            </a:endParaRPr>
          </a:p>
          <a:p>
            <a:pPr marL="457200">
              <a:lnSpc>
                <a:spcPct val="150000"/>
              </a:lnSpc>
              <a:spcAft>
                <a:spcPts val="0"/>
              </a:spcAft>
            </a:pPr>
            <a:r>
              <a:rPr lang="en-IN" sz="1600" dirty="0">
                <a:solidFill>
                  <a:srgbClr val="000000"/>
                </a:solidFill>
                <a:latin typeface="Times New Roman" pitchFamily="18" charset="0"/>
                <a:ea typeface="Calibri"/>
                <a:cs typeface="Times New Roman" pitchFamily="18" charset="0"/>
              </a:rPr>
              <a:t>Myocarditis</a:t>
            </a:r>
            <a:endParaRPr lang="en-IN" sz="1600" dirty="0">
              <a:latin typeface="Times New Roman" pitchFamily="18" charset="0"/>
              <a:ea typeface="Calibri"/>
              <a:cs typeface="Times New Roman" pitchFamily="18" charset="0"/>
            </a:endParaRPr>
          </a:p>
          <a:p>
            <a:pPr lvl="0">
              <a:lnSpc>
                <a:spcPct val="150000"/>
              </a:lnSpc>
              <a:tabLst>
                <a:tab pos="457200" algn="l"/>
              </a:tabLst>
            </a:pPr>
            <a:r>
              <a:rPr lang="en-IN" sz="1600" b="1" dirty="0">
                <a:solidFill>
                  <a:srgbClr val="000000"/>
                </a:solidFill>
                <a:latin typeface="Times New Roman" pitchFamily="18" charset="0"/>
                <a:ea typeface="Calibri"/>
                <a:cs typeface="Times New Roman" pitchFamily="18" charset="0"/>
              </a:rPr>
              <a:t>b) Respiratory effects:</a:t>
            </a:r>
            <a:r>
              <a:rPr lang="en-IN" sz="1600" dirty="0">
                <a:solidFill>
                  <a:srgbClr val="000000"/>
                </a:solidFill>
                <a:latin typeface="Times New Roman" pitchFamily="18" charset="0"/>
                <a:ea typeface="Calibri"/>
                <a:cs typeface="Times New Roman" pitchFamily="18" charset="0"/>
              </a:rPr>
              <a:t> </a:t>
            </a:r>
            <a:endParaRPr lang="en-IN" sz="1600" dirty="0">
              <a:latin typeface="Times New Roman" pitchFamily="18" charset="0"/>
              <a:ea typeface="Calibri"/>
              <a:cs typeface="Times New Roman" pitchFamily="18" charset="0"/>
            </a:endParaRPr>
          </a:p>
          <a:p>
            <a:pPr marL="457200">
              <a:lnSpc>
                <a:spcPct val="150000"/>
              </a:lnSpc>
              <a:spcAft>
                <a:spcPts val="0"/>
              </a:spcAft>
            </a:pPr>
            <a:r>
              <a:rPr lang="en-IN" sz="1600" dirty="0">
                <a:solidFill>
                  <a:srgbClr val="000000"/>
                </a:solidFill>
                <a:latin typeface="Times New Roman" pitchFamily="18" charset="0"/>
                <a:ea typeface="Calibri"/>
                <a:cs typeface="Times New Roman" pitchFamily="18" charset="0"/>
              </a:rPr>
              <a:t>Increased bronchial secretions,</a:t>
            </a:r>
            <a:endParaRPr lang="en-IN" sz="1600" dirty="0">
              <a:latin typeface="Times New Roman" pitchFamily="18" charset="0"/>
              <a:ea typeface="Calibri"/>
              <a:cs typeface="Times New Roman" pitchFamily="18" charset="0"/>
            </a:endParaRPr>
          </a:p>
          <a:p>
            <a:pPr marL="457200">
              <a:lnSpc>
                <a:spcPct val="150000"/>
              </a:lnSpc>
              <a:spcAft>
                <a:spcPts val="0"/>
              </a:spcAft>
            </a:pPr>
            <a:r>
              <a:rPr lang="en-IN" sz="1600" dirty="0">
                <a:solidFill>
                  <a:srgbClr val="000000"/>
                </a:solidFill>
                <a:latin typeface="Times New Roman" pitchFamily="18" charset="0"/>
                <a:ea typeface="Calibri"/>
                <a:cs typeface="Times New Roman" pitchFamily="18" charset="0"/>
              </a:rPr>
              <a:t>Bronchospasm</a:t>
            </a:r>
            <a:endParaRPr lang="en-IN" sz="1600" dirty="0">
              <a:latin typeface="Times New Roman" pitchFamily="18" charset="0"/>
              <a:ea typeface="Calibri"/>
              <a:cs typeface="Times New Roman" pitchFamily="18" charset="0"/>
            </a:endParaRPr>
          </a:p>
          <a:p>
            <a:pPr marL="457200">
              <a:lnSpc>
                <a:spcPct val="150000"/>
              </a:lnSpc>
              <a:spcAft>
                <a:spcPts val="0"/>
              </a:spcAft>
            </a:pPr>
            <a:r>
              <a:rPr lang="en-IN" sz="1600" dirty="0">
                <a:solidFill>
                  <a:srgbClr val="000000"/>
                </a:solidFill>
                <a:latin typeface="Times New Roman" pitchFamily="18" charset="0"/>
                <a:ea typeface="Calibri"/>
                <a:cs typeface="Times New Roman" pitchFamily="18" charset="0"/>
              </a:rPr>
              <a:t>Chest tightness, </a:t>
            </a:r>
            <a:endParaRPr lang="en-IN" sz="1600" dirty="0">
              <a:latin typeface="Times New Roman" pitchFamily="18" charset="0"/>
              <a:ea typeface="Calibri"/>
              <a:cs typeface="Times New Roman" pitchFamily="18" charset="0"/>
            </a:endParaRPr>
          </a:p>
          <a:p>
            <a:pPr marL="457200">
              <a:lnSpc>
                <a:spcPct val="150000"/>
              </a:lnSpc>
              <a:spcAft>
                <a:spcPts val="0"/>
              </a:spcAft>
            </a:pPr>
            <a:r>
              <a:rPr lang="en-IN" sz="1600" dirty="0">
                <a:solidFill>
                  <a:srgbClr val="000000"/>
                </a:solidFill>
                <a:latin typeface="Times New Roman" pitchFamily="18" charset="0"/>
                <a:ea typeface="Calibri"/>
                <a:cs typeface="Times New Roman" pitchFamily="18" charset="0"/>
              </a:rPr>
              <a:t>Heartburn, </a:t>
            </a:r>
            <a:endParaRPr lang="en-IN" sz="1600" dirty="0">
              <a:latin typeface="Times New Roman" pitchFamily="18" charset="0"/>
              <a:ea typeface="Calibri"/>
              <a:cs typeface="Times New Roman" pitchFamily="18" charset="0"/>
            </a:endParaRPr>
          </a:p>
          <a:p>
            <a:pPr marL="457200">
              <a:lnSpc>
                <a:spcPct val="150000"/>
              </a:lnSpc>
              <a:spcAft>
                <a:spcPts val="0"/>
              </a:spcAft>
            </a:pPr>
            <a:r>
              <a:rPr lang="en-IN" sz="1600" dirty="0">
                <a:solidFill>
                  <a:srgbClr val="000000"/>
                </a:solidFill>
                <a:latin typeface="Times New Roman" pitchFamily="18" charset="0"/>
                <a:ea typeface="Calibri"/>
                <a:cs typeface="Times New Roman" pitchFamily="18" charset="0"/>
              </a:rPr>
              <a:t>Hyperventilation, </a:t>
            </a:r>
            <a:endParaRPr lang="en-IN" sz="1600" dirty="0">
              <a:latin typeface="Times New Roman" pitchFamily="18" charset="0"/>
              <a:ea typeface="Calibri"/>
              <a:cs typeface="Times New Roman" pitchFamily="18" charset="0"/>
            </a:endParaRPr>
          </a:p>
          <a:p>
            <a:pPr marL="457200">
              <a:lnSpc>
                <a:spcPct val="150000"/>
              </a:lnSpc>
              <a:spcAft>
                <a:spcPts val="0"/>
              </a:spcAft>
            </a:pPr>
            <a:r>
              <a:rPr lang="en-IN" sz="1600" dirty="0">
                <a:solidFill>
                  <a:srgbClr val="000000"/>
                </a:solidFill>
                <a:latin typeface="Times New Roman" pitchFamily="18" charset="0"/>
                <a:ea typeface="Calibri"/>
                <a:cs typeface="Times New Roman" pitchFamily="18" charset="0"/>
              </a:rPr>
              <a:t>Respiratory failure and </a:t>
            </a:r>
            <a:endParaRPr lang="en-IN" sz="1600" dirty="0">
              <a:latin typeface="Times New Roman" pitchFamily="18" charset="0"/>
              <a:ea typeface="Calibri"/>
              <a:cs typeface="Times New Roman" pitchFamily="18" charset="0"/>
            </a:endParaRPr>
          </a:p>
          <a:p>
            <a:pPr marL="457200">
              <a:lnSpc>
                <a:spcPct val="150000"/>
              </a:lnSpc>
              <a:spcAft>
                <a:spcPts val="0"/>
              </a:spcAft>
            </a:pPr>
            <a:r>
              <a:rPr lang="en-IN" sz="1600" dirty="0" err="1">
                <a:solidFill>
                  <a:srgbClr val="000000"/>
                </a:solidFill>
                <a:latin typeface="Times New Roman" pitchFamily="18" charset="0"/>
                <a:ea typeface="Calibri"/>
                <a:cs typeface="Times New Roman" pitchFamily="18" charset="0"/>
              </a:rPr>
              <a:t>Dyspnea</a:t>
            </a:r>
            <a:r>
              <a:rPr lang="en-IN" sz="1600" dirty="0">
                <a:solidFill>
                  <a:srgbClr val="000000"/>
                </a:solidFill>
                <a:latin typeface="Times New Roman" pitchFamily="18" charset="0"/>
                <a:ea typeface="Calibri"/>
                <a:cs typeface="Times New Roman" pitchFamily="18" charset="0"/>
              </a:rPr>
              <a:t>.</a:t>
            </a:r>
            <a:endParaRPr lang="en-IN" sz="1600" dirty="0">
              <a:latin typeface="Times New Roman" pitchFamily="18" charset="0"/>
              <a:ea typeface="Calibri"/>
              <a:cs typeface="Times New Roman" pitchFamily="18" charset="0"/>
            </a:endParaRPr>
          </a:p>
        </p:txBody>
      </p:sp>
      <p:sp>
        <p:nvSpPr>
          <p:cNvPr id="5" name="Footer Placeholder 4"/>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5</a:t>
            </a:fld>
            <a:endParaRPr lang="en-IN"/>
          </a:p>
        </p:txBody>
      </p:sp>
    </p:spTree>
    <p:extLst>
      <p:ext uri="{BB962C8B-B14F-4D97-AF65-F5344CB8AC3E}">
        <p14:creationId xmlns:p14="http://schemas.microsoft.com/office/powerpoint/2010/main" val="3432597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60564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lvl="0" algn="l"/>
            <a:r>
              <a:rPr lang="en-IN" sz="2000" b="1" u="sng" dirty="0">
                <a:latin typeface="Times New Roman" panose="02020603050405020304" pitchFamily="18" charset="0"/>
                <a:cs typeface="Times New Roman" panose="02020603050405020304" pitchFamily="18" charset="0"/>
              </a:rPr>
              <a:t>TOPIC NAME –</a:t>
            </a:r>
            <a:r>
              <a:rPr lang="en-IN" sz="2000" b="1" u="sng" dirty="0">
                <a:solidFill>
                  <a:schemeClr val="tx1">
                    <a:lumMod val="95000"/>
                    <a:lumOff val="5000"/>
                  </a:schemeClr>
                </a:solidFill>
                <a:latin typeface="Times New Roman" pitchFamily="18" charset="0"/>
                <a:cs typeface="Times New Roman" pitchFamily="18" charset="0"/>
              </a:rPr>
              <a:t>ORGANOPHOSPHOROUS POISONING</a:t>
            </a:r>
          </a:p>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50" y="1043353"/>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pPr marL="342900" lvl="0" indent="-342900" algn="l" fontAlgn="base">
              <a:lnSpc>
                <a:spcPct val="100000"/>
              </a:lnSpc>
              <a:spcBef>
                <a:spcPct val="20000"/>
              </a:spcBef>
              <a:spcAft>
                <a:spcPct val="0"/>
              </a:spcAft>
              <a:buClr>
                <a:srgbClr val="00007D"/>
              </a:buClr>
              <a:buSzPct val="75000"/>
              <a:buFont typeface="Wingdings" pitchFamily="2" charset="2"/>
              <a:buChar char="n"/>
            </a:pPr>
            <a:endParaRPr lang="en-US" sz="1600" b="1" kern="0" dirty="0">
              <a:solidFill>
                <a:srgbClr val="00007D"/>
              </a:solidFill>
              <a:latin typeface="Times New Roman" pitchFamily="18" charset="0"/>
              <a:cs typeface="Times New Roman" pitchFamily="18" charset="0"/>
            </a:endParaRPr>
          </a:p>
        </p:txBody>
      </p:sp>
      <p:sp>
        <p:nvSpPr>
          <p:cNvPr id="5" name="Rectangle 4"/>
          <p:cNvSpPr/>
          <p:nvPr/>
        </p:nvSpPr>
        <p:spPr>
          <a:xfrm>
            <a:off x="1195753" y="1366688"/>
            <a:ext cx="7702062" cy="4290918"/>
          </a:xfrm>
          <a:prstGeom prst="rect">
            <a:avLst/>
          </a:prstGeom>
        </p:spPr>
        <p:txBody>
          <a:bodyPr wrap="square">
            <a:spAutoFit/>
          </a:bodyPr>
          <a:lstStyle/>
          <a:p>
            <a:r>
              <a:rPr lang="en-IN" sz="1600" b="1" dirty="0">
                <a:latin typeface="Times New Roman" pitchFamily="18" charset="0"/>
                <a:cs typeface="Times New Roman" pitchFamily="18" charset="0"/>
              </a:rPr>
              <a:t>c)Neurologic effects: </a:t>
            </a:r>
          </a:p>
          <a:p>
            <a:endParaRPr lang="en-IN" sz="1600" dirty="0">
              <a:latin typeface="Times New Roman" pitchFamily="18" charset="0"/>
              <a:cs typeface="Times New Roman" pitchFamily="18" charset="0"/>
            </a:endParaRPr>
          </a:p>
          <a:p>
            <a:pPr>
              <a:buFont typeface="Wingdings" pitchFamily="2" charset="2"/>
              <a:buChar char="Ø"/>
            </a:pPr>
            <a:r>
              <a:rPr lang="en-IN" sz="1600" dirty="0">
                <a:latin typeface="Times New Roman" pitchFamily="18" charset="0"/>
                <a:cs typeface="Times New Roman" pitchFamily="18" charset="0"/>
              </a:rPr>
              <a:t>Giddiness,</a:t>
            </a:r>
          </a:p>
          <a:p>
            <a:pPr>
              <a:buFont typeface="Wingdings" pitchFamily="2" charset="2"/>
              <a:buChar char="Ø"/>
            </a:pPr>
            <a:r>
              <a:rPr lang="en-IN" sz="1600" dirty="0">
                <a:latin typeface="Times New Roman" pitchFamily="18" charset="0"/>
                <a:cs typeface="Times New Roman" pitchFamily="18" charset="0"/>
              </a:rPr>
              <a:t>Anxiety </a:t>
            </a:r>
          </a:p>
          <a:p>
            <a:pPr>
              <a:buFont typeface="Wingdings" pitchFamily="2" charset="2"/>
              <a:buChar char="Ø"/>
            </a:pPr>
            <a:r>
              <a:rPr lang="en-IN" sz="1600" dirty="0">
                <a:latin typeface="Times New Roman" pitchFamily="18" charset="0"/>
                <a:cs typeface="Times New Roman" pitchFamily="18" charset="0"/>
              </a:rPr>
              <a:t>Headache, </a:t>
            </a:r>
          </a:p>
          <a:p>
            <a:pPr>
              <a:buFont typeface="Wingdings" pitchFamily="2" charset="2"/>
              <a:buChar char="Ø"/>
            </a:pPr>
            <a:r>
              <a:rPr lang="en-IN" sz="1600" dirty="0">
                <a:latin typeface="Times New Roman" pitchFamily="18" charset="0"/>
                <a:cs typeface="Times New Roman" pitchFamily="18" charset="0"/>
              </a:rPr>
              <a:t>Restlessness, </a:t>
            </a:r>
          </a:p>
          <a:p>
            <a:pPr>
              <a:buFont typeface="Wingdings" pitchFamily="2" charset="2"/>
              <a:buChar char="Ø"/>
            </a:pPr>
            <a:r>
              <a:rPr lang="en-IN" sz="1600" dirty="0">
                <a:latin typeface="Times New Roman" pitchFamily="18" charset="0"/>
                <a:cs typeface="Times New Roman" pitchFamily="18" charset="0"/>
              </a:rPr>
              <a:t>Intermediate syndrome and</a:t>
            </a:r>
          </a:p>
          <a:p>
            <a:pPr>
              <a:buFont typeface="Wingdings" pitchFamily="2" charset="2"/>
              <a:buChar char="Ø"/>
            </a:pPr>
            <a:r>
              <a:rPr lang="en-IN" sz="1600" dirty="0">
                <a:latin typeface="Times New Roman" pitchFamily="18" charset="0"/>
                <a:cs typeface="Times New Roman" pitchFamily="18" charset="0"/>
              </a:rPr>
              <a:t> Confusion.</a:t>
            </a:r>
          </a:p>
          <a:p>
            <a:pPr>
              <a:buFont typeface="Wingdings" pitchFamily="2" charset="2"/>
              <a:buChar char="Ø"/>
            </a:pPr>
            <a:endParaRPr lang="en-IN" sz="1600" dirty="0">
              <a:latin typeface="Times New Roman" pitchFamily="18" charset="0"/>
              <a:cs typeface="Times New Roman" pitchFamily="18" charset="0"/>
            </a:endParaRPr>
          </a:p>
          <a:p>
            <a:r>
              <a:rPr lang="en-IN" sz="1600" b="1" dirty="0">
                <a:latin typeface="Times New Roman" pitchFamily="18" charset="0"/>
                <a:cs typeface="Times New Roman" pitchFamily="18" charset="0"/>
              </a:rPr>
              <a:t>d)Gastrointestinal effects: </a:t>
            </a:r>
          </a:p>
          <a:p>
            <a:endParaRPr lang="en-IN" sz="1600" dirty="0">
              <a:latin typeface="Times New Roman" pitchFamily="18" charset="0"/>
              <a:cs typeface="Times New Roman" pitchFamily="18" charset="0"/>
            </a:endParaRPr>
          </a:p>
          <a:p>
            <a:pPr>
              <a:buFont typeface="Wingdings" pitchFamily="2" charset="2"/>
              <a:buChar char="Ø"/>
            </a:pPr>
            <a:r>
              <a:rPr lang="en-IN" sz="1600" dirty="0">
                <a:latin typeface="Times New Roman" pitchFamily="18" charset="0"/>
                <a:cs typeface="Times New Roman" pitchFamily="18" charset="0"/>
              </a:rPr>
              <a:t>Nausea and vomiting, </a:t>
            </a:r>
          </a:p>
          <a:p>
            <a:pPr>
              <a:buFont typeface="Wingdings" pitchFamily="2" charset="2"/>
              <a:buChar char="Ø"/>
            </a:pPr>
            <a:r>
              <a:rPr lang="en-IN" sz="1600" dirty="0">
                <a:latin typeface="Times New Roman" pitchFamily="18" charset="0"/>
                <a:cs typeface="Times New Roman" pitchFamily="18" charset="0"/>
              </a:rPr>
              <a:t>Incontinence of faeces diarrhoea  </a:t>
            </a:r>
          </a:p>
          <a:p>
            <a:pPr>
              <a:buFont typeface="Wingdings" pitchFamily="2" charset="2"/>
              <a:buChar char="Ø"/>
            </a:pPr>
            <a:r>
              <a:rPr lang="en-IN" sz="1600" dirty="0">
                <a:latin typeface="Times New Roman" pitchFamily="18" charset="0"/>
                <a:cs typeface="Times New Roman" pitchFamily="18" charset="0"/>
              </a:rPr>
              <a:t>Abdominal cramps, pancreatitis </a:t>
            </a:r>
          </a:p>
          <a:p>
            <a:pPr>
              <a:buFont typeface="Wingdings" pitchFamily="2" charset="2"/>
              <a:buChar char="Ø"/>
            </a:pPr>
            <a:r>
              <a:rPr lang="en-IN" sz="1600" dirty="0">
                <a:latin typeface="Times New Roman" pitchFamily="18" charset="0"/>
                <a:cs typeface="Times New Roman" pitchFamily="18" charset="0"/>
              </a:rPr>
              <a:t>Loss of appetite.</a:t>
            </a:r>
          </a:p>
          <a:p>
            <a:pPr>
              <a:buFont typeface="Wingdings" pitchFamily="2" charset="2"/>
              <a:buChar char="Ø"/>
            </a:pPr>
            <a:endParaRPr lang="en-IN" sz="1600" dirty="0">
              <a:latin typeface="Times New Roman" pitchFamily="18" charset="0"/>
              <a:cs typeface="Times New Roman" pitchFamily="18" charset="0"/>
            </a:endParaRPr>
          </a:p>
          <a:p>
            <a:pPr marL="12065" marR="960755">
              <a:lnSpc>
                <a:spcPct val="100000"/>
              </a:lnSpc>
              <a:spcBef>
                <a:spcPts val="95"/>
              </a:spcBef>
              <a:tabLst>
                <a:tab pos="355600" algn="l"/>
                <a:tab pos="356235" algn="l"/>
              </a:tabLst>
            </a:pPr>
            <a:endParaRPr lang="en-IN" sz="1600" dirty="0">
              <a:latin typeface="Times New Roman"/>
              <a:cs typeface="Times New Roman"/>
            </a:endParaRPr>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6</a:t>
            </a:fld>
            <a:endParaRPr lang="en-IN"/>
          </a:p>
        </p:txBody>
      </p:sp>
    </p:spTree>
    <p:extLst>
      <p:ext uri="{BB962C8B-B14F-4D97-AF65-F5344CB8AC3E}">
        <p14:creationId xmlns:p14="http://schemas.microsoft.com/office/powerpoint/2010/main" val="27252776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60564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lvl="0" algn="l"/>
            <a:r>
              <a:rPr lang="en-IN" sz="2000" b="1" u="sng" dirty="0">
                <a:latin typeface="Times New Roman" panose="02020603050405020304" pitchFamily="18" charset="0"/>
                <a:cs typeface="Times New Roman" panose="02020603050405020304" pitchFamily="18" charset="0"/>
              </a:rPr>
              <a:t>TOPIC NAME –</a:t>
            </a:r>
            <a:r>
              <a:rPr lang="en-IN" sz="2000" b="1" u="sng" dirty="0">
                <a:solidFill>
                  <a:schemeClr val="tx1">
                    <a:lumMod val="95000"/>
                    <a:lumOff val="5000"/>
                  </a:schemeClr>
                </a:solidFill>
                <a:latin typeface="Times New Roman" pitchFamily="18" charset="0"/>
                <a:cs typeface="Times New Roman" pitchFamily="18" charset="0"/>
              </a:rPr>
              <a:t>ORGANOPHOSPHOROUS POISONING</a:t>
            </a:r>
          </a:p>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50" y="1043353"/>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pPr marL="342900" lvl="0" indent="-342900" algn="l" fontAlgn="base">
              <a:lnSpc>
                <a:spcPct val="100000"/>
              </a:lnSpc>
              <a:spcBef>
                <a:spcPct val="20000"/>
              </a:spcBef>
              <a:spcAft>
                <a:spcPct val="0"/>
              </a:spcAft>
              <a:buClr>
                <a:srgbClr val="00007D"/>
              </a:buClr>
              <a:buSzPct val="75000"/>
              <a:buFont typeface="Wingdings" pitchFamily="2" charset="2"/>
              <a:buChar char="n"/>
            </a:pPr>
            <a:endParaRPr lang="en-US" sz="1600" b="1" kern="0" dirty="0">
              <a:solidFill>
                <a:srgbClr val="00007D"/>
              </a:solidFill>
              <a:latin typeface="Times New Roman" pitchFamily="18" charset="0"/>
              <a:cs typeface="Times New Roman" pitchFamily="18" charset="0"/>
            </a:endParaRPr>
          </a:p>
        </p:txBody>
      </p:sp>
      <p:sp>
        <p:nvSpPr>
          <p:cNvPr id="6" name="Rectangle 5"/>
          <p:cNvSpPr/>
          <p:nvPr/>
        </p:nvSpPr>
        <p:spPr>
          <a:xfrm>
            <a:off x="1242646" y="1997839"/>
            <a:ext cx="7901354" cy="369332"/>
          </a:xfrm>
          <a:prstGeom prst="rect">
            <a:avLst/>
          </a:prstGeom>
        </p:spPr>
        <p:txBody>
          <a:bodyPr wrap="square">
            <a:spAutoFit/>
          </a:bodyPr>
          <a:lstStyle/>
          <a:p>
            <a:pPr lvl="0" algn="just" defTabSz="914400"/>
            <a:endParaRPr lang="en-US" dirty="0">
              <a:solidFill>
                <a:schemeClr val="bg1">
                  <a:lumMod val="95000"/>
                  <a:lumOff val="5000"/>
                </a:schemeClr>
              </a:solidFill>
              <a:latin typeface="Times New Roman" pitchFamily="18" charset="0"/>
              <a:cs typeface="Times New Roman" pitchFamily="18" charset="0"/>
            </a:endParaRPr>
          </a:p>
        </p:txBody>
      </p:sp>
      <p:sp>
        <p:nvSpPr>
          <p:cNvPr id="7" name="Rectangle 6"/>
          <p:cNvSpPr/>
          <p:nvPr/>
        </p:nvSpPr>
        <p:spPr>
          <a:xfrm>
            <a:off x="1090246" y="1074530"/>
            <a:ext cx="8991600" cy="338554"/>
          </a:xfrm>
          <a:prstGeom prst="rect">
            <a:avLst/>
          </a:prstGeom>
        </p:spPr>
        <p:txBody>
          <a:bodyPr wrap="square">
            <a:spAutoFit/>
          </a:bodyPr>
          <a:lstStyle/>
          <a:p>
            <a:pPr marL="12700">
              <a:lnSpc>
                <a:spcPct val="100000"/>
              </a:lnSpc>
              <a:spcBef>
                <a:spcPts val="5"/>
              </a:spcBef>
            </a:pPr>
            <a:endParaRPr lang="en-IN" sz="1600" dirty="0">
              <a:latin typeface="Times New Roman"/>
              <a:cs typeface="Times New Roman"/>
            </a:endParaRPr>
          </a:p>
        </p:txBody>
      </p:sp>
      <p:sp>
        <p:nvSpPr>
          <p:cNvPr id="5" name="Rectangle 4"/>
          <p:cNvSpPr/>
          <p:nvPr/>
        </p:nvSpPr>
        <p:spPr>
          <a:xfrm>
            <a:off x="1242646" y="1243807"/>
            <a:ext cx="7561385" cy="4524315"/>
          </a:xfrm>
          <a:prstGeom prst="rect">
            <a:avLst/>
          </a:prstGeom>
        </p:spPr>
        <p:txBody>
          <a:bodyPr wrap="square">
            <a:spAutoFit/>
          </a:bodyPr>
          <a:lstStyle/>
          <a:p>
            <a:r>
              <a:rPr lang="en-IN" sz="1600" b="1" dirty="0">
                <a:latin typeface="Times New Roman" pitchFamily="18" charset="0"/>
                <a:cs typeface="Times New Roman" pitchFamily="18" charset="0"/>
              </a:rPr>
              <a:t>e)Genitourinary effects:</a:t>
            </a:r>
          </a:p>
          <a:p>
            <a:pPr>
              <a:buFont typeface="Wingdings" pitchFamily="2" charset="2"/>
              <a:buChar char="Ø"/>
            </a:pPr>
            <a:r>
              <a:rPr lang="en-IN" sz="1600" b="1" dirty="0">
                <a:latin typeface="Times New Roman" pitchFamily="18" charset="0"/>
                <a:cs typeface="Times New Roman" pitchFamily="18" charset="0"/>
              </a:rPr>
              <a:t> </a:t>
            </a:r>
            <a:r>
              <a:rPr lang="en-IN" sz="1600" dirty="0">
                <a:latin typeface="Times New Roman" pitchFamily="18" charset="0"/>
                <a:cs typeface="Times New Roman" pitchFamily="18" charset="0"/>
              </a:rPr>
              <a:t>Urinary incontinence, </a:t>
            </a:r>
            <a:r>
              <a:rPr lang="en-IN" sz="1600" dirty="0" err="1">
                <a:latin typeface="Times New Roman" pitchFamily="18" charset="0"/>
                <a:cs typeface="Times New Roman" pitchFamily="18" charset="0"/>
              </a:rPr>
              <a:t>crystalluria</a:t>
            </a:r>
            <a:endParaRPr lang="en-IN" sz="1600" dirty="0">
              <a:latin typeface="Times New Roman" pitchFamily="18" charset="0"/>
              <a:cs typeface="Times New Roman" pitchFamily="18" charset="0"/>
            </a:endParaRPr>
          </a:p>
          <a:p>
            <a:endParaRPr lang="en-IN" sz="1600" dirty="0">
              <a:latin typeface="Times New Roman" pitchFamily="18" charset="0"/>
              <a:cs typeface="Times New Roman" pitchFamily="18" charset="0"/>
            </a:endParaRPr>
          </a:p>
          <a:p>
            <a:r>
              <a:rPr lang="en-IN" sz="1600" b="1" dirty="0">
                <a:latin typeface="Times New Roman" pitchFamily="18" charset="0"/>
                <a:cs typeface="Times New Roman" pitchFamily="18" charset="0"/>
              </a:rPr>
              <a:t>f)Acid-Base effects: </a:t>
            </a:r>
          </a:p>
          <a:p>
            <a:pPr>
              <a:buFont typeface="Wingdings" pitchFamily="2" charset="2"/>
              <a:buChar char="Ø"/>
            </a:pPr>
            <a:r>
              <a:rPr lang="en-IN" sz="1600" dirty="0">
                <a:latin typeface="Times New Roman" pitchFamily="18" charset="0"/>
                <a:cs typeface="Times New Roman" pitchFamily="18" charset="0"/>
              </a:rPr>
              <a:t>Metabolic acidosis</a:t>
            </a:r>
          </a:p>
          <a:p>
            <a:endParaRPr lang="en-IN" sz="1600" dirty="0">
              <a:latin typeface="Times New Roman" pitchFamily="18" charset="0"/>
              <a:cs typeface="Times New Roman" pitchFamily="18" charset="0"/>
            </a:endParaRPr>
          </a:p>
          <a:p>
            <a:r>
              <a:rPr lang="en-IN" sz="1600" b="1" dirty="0">
                <a:latin typeface="Times New Roman" pitchFamily="18" charset="0"/>
                <a:cs typeface="Times New Roman" pitchFamily="18" charset="0"/>
              </a:rPr>
              <a:t>g)Fluid-Electrolyte effects: </a:t>
            </a:r>
          </a:p>
          <a:p>
            <a:pPr>
              <a:buFont typeface="Wingdings" pitchFamily="2" charset="2"/>
              <a:buChar char="Ø"/>
            </a:pPr>
            <a:r>
              <a:rPr lang="en-IN" sz="1600" dirty="0" err="1">
                <a:latin typeface="Times New Roman" pitchFamily="18" charset="0"/>
                <a:cs typeface="Times New Roman" pitchFamily="18" charset="0"/>
              </a:rPr>
              <a:t>Hypokalemia</a:t>
            </a:r>
            <a:r>
              <a:rPr lang="en-IN" sz="1600" dirty="0">
                <a:latin typeface="Times New Roman" pitchFamily="18" charset="0"/>
                <a:cs typeface="Times New Roman" pitchFamily="18" charset="0"/>
              </a:rPr>
              <a:t> and hypophosphatemia.</a:t>
            </a:r>
          </a:p>
          <a:p>
            <a:endParaRPr lang="en-IN" sz="1600" dirty="0">
              <a:latin typeface="Times New Roman" pitchFamily="18" charset="0"/>
              <a:cs typeface="Times New Roman" pitchFamily="18" charset="0"/>
            </a:endParaRPr>
          </a:p>
          <a:p>
            <a:r>
              <a:rPr lang="en-IN" sz="1600" b="1" dirty="0">
                <a:latin typeface="Times New Roman" pitchFamily="18" charset="0"/>
                <a:cs typeface="Times New Roman" pitchFamily="18" charset="0"/>
              </a:rPr>
              <a:t>h)Hematologic effect: </a:t>
            </a:r>
          </a:p>
          <a:p>
            <a:pPr>
              <a:buFont typeface="Wingdings" pitchFamily="2" charset="2"/>
              <a:buChar char="Ø"/>
            </a:pPr>
            <a:r>
              <a:rPr lang="en-IN" sz="1600" dirty="0">
                <a:latin typeface="Times New Roman" pitchFamily="18" charset="0"/>
                <a:cs typeface="Times New Roman" pitchFamily="18" charset="0"/>
              </a:rPr>
              <a:t>Alterations in </a:t>
            </a:r>
            <a:r>
              <a:rPr lang="en-IN" sz="1600" dirty="0" err="1">
                <a:latin typeface="Times New Roman" pitchFamily="18" charset="0"/>
                <a:cs typeface="Times New Roman" pitchFamily="18" charset="0"/>
              </a:rPr>
              <a:t>prothrombin</a:t>
            </a:r>
            <a:r>
              <a:rPr lang="en-IN" sz="1600" dirty="0">
                <a:latin typeface="Times New Roman" pitchFamily="18" charset="0"/>
                <a:cs typeface="Times New Roman" pitchFamily="18" charset="0"/>
              </a:rPr>
              <a:t> time, </a:t>
            </a:r>
            <a:r>
              <a:rPr lang="en-IN" sz="1600" dirty="0" err="1">
                <a:latin typeface="Times New Roman" pitchFamily="18" charset="0"/>
                <a:cs typeface="Times New Roman" pitchFamily="18" charset="0"/>
              </a:rPr>
              <a:t>Leukocytosis</a:t>
            </a:r>
            <a:r>
              <a:rPr lang="en-IN" sz="1600" dirty="0">
                <a:latin typeface="Times New Roman" pitchFamily="18" charset="0"/>
                <a:cs typeface="Times New Roman" pitchFamily="18" charset="0"/>
              </a:rPr>
              <a:t>.</a:t>
            </a:r>
          </a:p>
          <a:p>
            <a:endParaRPr lang="en-IN" sz="1600" dirty="0">
              <a:latin typeface="Times New Roman" pitchFamily="18" charset="0"/>
              <a:cs typeface="Times New Roman" pitchFamily="18" charset="0"/>
            </a:endParaRPr>
          </a:p>
          <a:p>
            <a:r>
              <a:rPr lang="en-IN" sz="1600" b="1" dirty="0">
                <a:latin typeface="Times New Roman" pitchFamily="18" charset="0"/>
                <a:cs typeface="Times New Roman" pitchFamily="18" charset="0"/>
              </a:rPr>
              <a:t>i)Dermatologic effect: </a:t>
            </a:r>
          </a:p>
          <a:p>
            <a:pPr>
              <a:buFont typeface="Wingdings" pitchFamily="2" charset="2"/>
              <a:buChar char="Ø"/>
            </a:pPr>
            <a:r>
              <a:rPr lang="en-IN" sz="1600" dirty="0">
                <a:latin typeface="Times New Roman" pitchFamily="18" charset="0"/>
                <a:cs typeface="Times New Roman" pitchFamily="18" charset="0"/>
              </a:rPr>
              <a:t>Excessive sweating, Dermal sensitization, </a:t>
            </a:r>
            <a:r>
              <a:rPr lang="en-IN" sz="1600" dirty="0" err="1">
                <a:latin typeface="Times New Roman" pitchFamily="18" charset="0"/>
                <a:cs typeface="Times New Roman" pitchFamily="18" charset="0"/>
              </a:rPr>
              <a:t>urticaria</a:t>
            </a:r>
            <a:r>
              <a:rPr lang="en-IN" sz="1600" dirty="0">
                <a:latin typeface="Times New Roman" pitchFamily="18" charset="0"/>
                <a:cs typeface="Times New Roman" pitchFamily="18" charset="0"/>
              </a:rPr>
              <a:t>, angioedema, and nonspecific skin rash skin irritation</a:t>
            </a:r>
          </a:p>
          <a:p>
            <a:endParaRPr lang="en-IN" sz="1600" dirty="0">
              <a:latin typeface="Times New Roman" pitchFamily="18" charset="0"/>
              <a:cs typeface="Times New Roman" pitchFamily="18" charset="0"/>
            </a:endParaRPr>
          </a:p>
          <a:p>
            <a:r>
              <a:rPr lang="en-IN" sz="1600" b="1" dirty="0">
                <a:latin typeface="Times New Roman" pitchFamily="18" charset="0"/>
                <a:cs typeface="Times New Roman" pitchFamily="18" charset="0"/>
              </a:rPr>
              <a:t>j)Endocrine effect: </a:t>
            </a:r>
          </a:p>
          <a:p>
            <a:pPr>
              <a:buFont typeface="Wingdings" pitchFamily="2" charset="2"/>
              <a:buChar char="Ø"/>
            </a:pPr>
            <a:r>
              <a:rPr lang="en-IN" sz="1600" dirty="0" err="1">
                <a:latin typeface="Times New Roman" pitchFamily="18" charset="0"/>
                <a:cs typeface="Times New Roman" pitchFamily="18" charset="0"/>
              </a:rPr>
              <a:t>Hyperglycemia</a:t>
            </a:r>
            <a:r>
              <a:rPr lang="en-IN" sz="1600" dirty="0">
                <a:latin typeface="Times New Roman" pitchFamily="18" charset="0"/>
                <a:cs typeface="Times New Roman" pitchFamily="18" charset="0"/>
              </a:rPr>
              <a:t> and glycosuria</a:t>
            </a:r>
          </a:p>
        </p:txBody>
      </p:sp>
      <p:sp>
        <p:nvSpPr>
          <p:cNvPr id="8" name="Footer Placeholder 7"/>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7</a:t>
            </a:fld>
            <a:endParaRPr lang="en-IN"/>
          </a:p>
        </p:txBody>
      </p:sp>
    </p:spTree>
    <p:extLst>
      <p:ext uri="{BB962C8B-B14F-4D97-AF65-F5344CB8AC3E}">
        <p14:creationId xmlns:p14="http://schemas.microsoft.com/office/powerpoint/2010/main" val="27125143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60564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lvl="0" algn="l"/>
            <a:r>
              <a:rPr lang="en-IN" sz="2000" b="1" u="sng" dirty="0">
                <a:latin typeface="Times New Roman" panose="02020603050405020304" pitchFamily="18" charset="0"/>
                <a:cs typeface="Times New Roman" panose="02020603050405020304" pitchFamily="18" charset="0"/>
              </a:rPr>
              <a:t>TOPIC NAME –</a:t>
            </a:r>
            <a:r>
              <a:rPr lang="en-IN" sz="2000" b="1" u="sng" dirty="0">
                <a:solidFill>
                  <a:schemeClr val="tx1">
                    <a:lumMod val="95000"/>
                    <a:lumOff val="5000"/>
                  </a:schemeClr>
                </a:solidFill>
                <a:latin typeface="Times New Roman" pitchFamily="18" charset="0"/>
                <a:cs typeface="Times New Roman" pitchFamily="18" charset="0"/>
              </a:rPr>
              <a:t>ORGANOPHOSPHOROUS POISONING</a:t>
            </a:r>
          </a:p>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50" y="1043353"/>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pPr marL="342900" lvl="0" indent="-342900" algn="l" fontAlgn="base">
              <a:lnSpc>
                <a:spcPct val="100000"/>
              </a:lnSpc>
              <a:spcBef>
                <a:spcPct val="20000"/>
              </a:spcBef>
              <a:spcAft>
                <a:spcPct val="0"/>
              </a:spcAft>
              <a:buClr>
                <a:srgbClr val="00007D"/>
              </a:buClr>
              <a:buSzPct val="75000"/>
              <a:buFont typeface="Wingdings" pitchFamily="2" charset="2"/>
              <a:buChar char="n"/>
            </a:pPr>
            <a:endParaRPr lang="en-US" sz="1600" b="1" kern="0" dirty="0">
              <a:solidFill>
                <a:srgbClr val="00007D"/>
              </a:solidFill>
              <a:latin typeface="Times New Roman" pitchFamily="18" charset="0"/>
              <a:cs typeface="Times New Roman" pitchFamily="18" charset="0"/>
            </a:endParaRPr>
          </a:p>
        </p:txBody>
      </p:sp>
      <p:sp>
        <p:nvSpPr>
          <p:cNvPr id="6" name="Rectangle 5"/>
          <p:cNvSpPr/>
          <p:nvPr/>
        </p:nvSpPr>
        <p:spPr>
          <a:xfrm>
            <a:off x="1242646" y="1997839"/>
            <a:ext cx="7901354" cy="369332"/>
          </a:xfrm>
          <a:prstGeom prst="rect">
            <a:avLst/>
          </a:prstGeom>
        </p:spPr>
        <p:txBody>
          <a:bodyPr wrap="square">
            <a:spAutoFit/>
          </a:bodyPr>
          <a:lstStyle/>
          <a:p>
            <a:pPr lvl="0" algn="just" defTabSz="914400"/>
            <a:endParaRPr lang="en-US" dirty="0">
              <a:solidFill>
                <a:schemeClr val="bg1">
                  <a:lumMod val="95000"/>
                  <a:lumOff val="5000"/>
                </a:schemeClr>
              </a:solidFill>
              <a:latin typeface="Times New Roman" pitchFamily="18" charset="0"/>
              <a:cs typeface="Times New Roman" pitchFamily="18" charset="0"/>
            </a:endParaRPr>
          </a:p>
        </p:txBody>
      </p:sp>
      <p:sp>
        <p:nvSpPr>
          <p:cNvPr id="7" name="Rectangle 6"/>
          <p:cNvSpPr/>
          <p:nvPr/>
        </p:nvSpPr>
        <p:spPr>
          <a:xfrm>
            <a:off x="971549" y="2173817"/>
            <a:ext cx="8172451" cy="1610697"/>
          </a:xfrm>
          <a:prstGeom prst="rect">
            <a:avLst/>
          </a:prstGeom>
        </p:spPr>
        <p:txBody>
          <a:bodyPr wrap="square">
            <a:spAutoFit/>
          </a:bodyPr>
          <a:lstStyle/>
          <a:p>
            <a:r>
              <a:rPr lang="en-IN" sz="1600" b="1" dirty="0">
                <a:latin typeface="Times New Roman" pitchFamily="18" charset="0"/>
                <a:cs typeface="Times New Roman" pitchFamily="18" charset="0"/>
              </a:rPr>
              <a:t>MONITORING PARAMETERS</a:t>
            </a:r>
            <a:r>
              <a:rPr lang="en-IN" sz="1600" dirty="0">
                <a:latin typeface="Times New Roman" pitchFamily="18" charset="0"/>
                <a:cs typeface="Times New Roman" pitchFamily="18" charset="0"/>
              </a:rPr>
              <a:t>: </a:t>
            </a:r>
          </a:p>
          <a:p>
            <a:pPr>
              <a:buFont typeface="Wingdings" pitchFamily="2" charset="2"/>
              <a:buChar char="Ø"/>
            </a:pPr>
            <a:r>
              <a:rPr lang="en-IN" sz="1600" dirty="0">
                <a:latin typeface="Times New Roman" pitchFamily="18" charset="0"/>
                <a:cs typeface="Times New Roman" pitchFamily="18" charset="0"/>
              </a:rPr>
              <a:t>Monitor ECG, </a:t>
            </a:r>
          </a:p>
          <a:p>
            <a:pPr>
              <a:buFont typeface="Wingdings" pitchFamily="2" charset="2"/>
              <a:buChar char="Ø"/>
            </a:pPr>
            <a:r>
              <a:rPr lang="en-IN" sz="1600" dirty="0">
                <a:latin typeface="Times New Roman" pitchFamily="18" charset="0"/>
                <a:cs typeface="Times New Roman" pitchFamily="18" charset="0"/>
              </a:rPr>
              <a:t>pulse </a:t>
            </a:r>
            <a:r>
              <a:rPr lang="en-IN" sz="1600" dirty="0" err="1">
                <a:latin typeface="Times New Roman" pitchFamily="18" charset="0"/>
                <a:cs typeface="Times New Roman" pitchFamily="18" charset="0"/>
              </a:rPr>
              <a:t>oximetry</a:t>
            </a:r>
            <a:r>
              <a:rPr lang="en-IN" sz="1600" dirty="0">
                <a:latin typeface="Times New Roman" pitchFamily="18" charset="0"/>
                <a:cs typeface="Times New Roman" pitchFamily="18" charset="0"/>
              </a:rPr>
              <a:t> or arterial blood gases, </a:t>
            </a:r>
          </a:p>
          <a:p>
            <a:pPr>
              <a:buFont typeface="Wingdings" pitchFamily="2" charset="2"/>
              <a:buChar char="Ø"/>
            </a:pPr>
            <a:r>
              <a:rPr lang="en-IN" sz="1600" dirty="0">
                <a:latin typeface="Times New Roman" pitchFamily="18" charset="0"/>
                <a:cs typeface="Times New Roman" pitchFamily="18" charset="0"/>
              </a:rPr>
              <a:t>serum amylase </a:t>
            </a:r>
            <a:r>
              <a:rPr lang="en-IN" sz="1600" dirty="0" err="1">
                <a:latin typeface="Times New Roman" pitchFamily="18" charset="0"/>
                <a:cs typeface="Times New Roman" pitchFamily="18" charset="0"/>
              </a:rPr>
              <a:t>isoenzymes</a:t>
            </a:r>
            <a:r>
              <a:rPr lang="en-IN" sz="1600" dirty="0">
                <a:latin typeface="Times New Roman" pitchFamily="18" charset="0"/>
                <a:cs typeface="Times New Roman" pitchFamily="18" charset="0"/>
              </a:rPr>
              <a:t> and </a:t>
            </a:r>
            <a:r>
              <a:rPr lang="en-IN" sz="1600" dirty="0" err="1">
                <a:latin typeface="Times New Roman" pitchFamily="18" charset="0"/>
                <a:cs typeface="Times New Roman" pitchFamily="18" charset="0"/>
              </a:rPr>
              <a:t>cholinesterases</a:t>
            </a:r>
            <a:r>
              <a:rPr lang="en-IN" sz="1600" dirty="0">
                <a:latin typeface="Times New Roman" pitchFamily="18" charset="0"/>
                <a:cs typeface="Times New Roman" pitchFamily="18" charset="0"/>
              </a:rPr>
              <a:t>.</a:t>
            </a:r>
          </a:p>
          <a:p>
            <a:pPr marL="12700">
              <a:lnSpc>
                <a:spcPct val="100000"/>
              </a:lnSpc>
              <a:spcBef>
                <a:spcPts val="785"/>
              </a:spcBef>
              <a:tabLst>
                <a:tab pos="354965" algn="l"/>
                <a:tab pos="355600" algn="l"/>
              </a:tabLst>
            </a:pPr>
            <a:endParaRPr lang="en-IN" sz="2800" dirty="0">
              <a:latin typeface="Times New Roman"/>
              <a:cs typeface="Times New Roman"/>
            </a:endParaRPr>
          </a:p>
        </p:txBody>
      </p:sp>
      <p:sp>
        <p:nvSpPr>
          <p:cNvPr id="5" name="Footer Placeholder 4"/>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8</a:t>
            </a:fld>
            <a:endParaRPr lang="en-IN"/>
          </a:p>
        </p:txBody>
      </p:sp>
    </p:spTree>
    <p:extLst>
      <p:ext uri="{BB962C8B-B14F-4D97-AF65-F5344CB8AC3E}">
        <p14:creationId xmlns:p14="http://schemas.microsoft.com/office/powerpoint/2010/main" val="220430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60564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lvl="0" algn="l"/>
            <a:r>
              <a:rPr lang="en-IN" sz="2000" b="1" u="sng" dirty="0">
                <a:latin typeface="Times New Roman" panose="02020603050405020304" pitchFamily="18" charset="0"/>
                <a:cs typeface="Times New Roman" panose="02020603050405020304" pitchFamily="18" charset="0"/>
              </a:rPr>
              <a:t>TOPIC NAME –</a:t>
            </a:r>
            <a:r>
              <a:rPr lang="en-IN" sz="2000" b="1" u="sng" dirty="0">
                <a:solidFill>
                  <a:schemeClr val="tx1">
                    <a:lumMod val="95000"/>
                    <a:lumOff val="5000"/>
                  </a:schemeClr>
                </a:solidFill>
                <a:latin typeface="Times New Roman" pitchFamily="18" charset="0"/>
                <a:cs typeface="Times New Roman" pitchFamily="18" charset="0"/>
              </a:rPr>
              <a:t>ORGANOPHOSPHOROUS POISONING</a:t>
            </a:r>
          </a:p>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50" y="1043353"/>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pPr marL="342900" lvl="0" indent="-342900" algn="l" fontAlgn="base">
              <a:lnSpc>
                <a:spcPct val="100000"/>
              </a:lnSpc>
              <a:spcBef>
                <a:spcPct val="20000"/>
              </a:spcBef>
              <a:spcAft>
                <a:spcPct val="0"/>
              </a:spcAft>
              <a:buClr>
                <a:srgbClr val="00007D"/>
              </a:buClr>
              <a:buSzPct val="75000"/>
              <a:buFont typeface="Wingdings" pitchFamily="2" charset="2"/>
              <a:buChar char="n"/>
            </a:pPr>
            <a:endParaRPr lang="en-US" sz="1600" b="1" kern="0" dirty="0">
              <a:solidFill>
                <a:srgbClr val="00007D"/>
              </a:solidFill>
              <a:latin typeface="Times New Roman" pitchFamily="18" charset="0"/>
              <a:cs typeface="Times New Roman" pitchFamily="18" charset="0"/>
            </a:endParaRPr>
          </a:p>
        </p:txBody>
      </p:sp>
      <p:sp>
        <p:nvSpPr>
          <p:cNvPr id="6" name="Rectangle 5"/>
          <p:cNvSpPr/>
          <p:nvPr/>
        </p:nvSpPr>
        <p:spPr>
          <a:xfrm>
            <a:off x="1242646" y="1997839"/>
            <a:ext cx="7901354" cy="369332"/>
          </a:xfrm>
          <a:prstGeom prst="rect">
            <a:avLst/>
          </a:prstGeom>
        </p:spPr>
        <p:txBody>
          <a:bodyPr wrap="square">
            <a:spAutoFit/>
          </a:bodyPr>
          <a:lstStyle/>
          <a:p>
            <a:pPr lvl="0" algn="just" defTabSz="914400"/>
            <a:endParaRPr lang="en-US" dirty="0">
              <a:solidFill>
                <a:schemeClr val="bg1">
                  <a:lumMod val="95000"/>
                  <a:lumOff val="5000"/>
                </a:schemeClr>
              </a:solidFill>
              <a:latin typeface="Times New Roman" pitchFamily="18" charset="0"/>
              <a:cs typeface="Times New Roman" pitchFamily="18" charset="0"/>
            </a:endParaRPr>
          </a:p>
        </p:txBody>
      </p:sp>
      <p:sp>
        <p:nvSpPr>
          <p:cNvPr id="5" name="Rectangle 4"/>
          <p:cNvSpPr/>
          <p:nvPr/>
        </p:nvSpPr>
        <p:spPr>
          <a:xfrm>
            <a:off x="1465384" y="1050300"/>
            <a:ext cx="7678615" cy="3539430"/>
          </a:xfrm>
          <a:prstGeom prst="rect">
            <a:avLst/>
          </a:prstGeom>
        </p:spPr>
        <p:txBody>
          <a:bodyPr wrap="square">
            <a:spAutoFit/>
          </a:bodyPr>
          <a:lstStyle/>
          <a:p>
            <a:r>
              <a:rPr lang="en-IN" sz="1600" b="1" dirty="0">
                <a:latin typeface="Times New Roman" pitchFamily="18" charset="0"/>
                <a:cs typeface="Times New Roman" pitchFamily="18" charset="0"/>
              </a:rPr>
              <a:t>TREATMENT</a:t>
            </a:r>
          </a:p>
          <a:p>
            <a:r>
              <a:rPr lang="en-IN" sz="1600" b="1" dirty="0">
                <a:latin typeface="Times New Roman" pitchFamily="18" charset="0"/>
                <a:cs typeface="Times New Roman" pitchFamily="18" charset="0"/>
              </a:rPr>
              <a:t>TYPE OF EXPOSURE AND TREATMENT</a:t>
            </a:r>
            <a:endParaRPr lang="en-IN" sz="1600" dirty="0">
              <a:latin typeface="Times New Roman" pitchFamily="18" charset="0"/>
              <a:cs typeface="Times New Roman" pitchFamily="18" charset="0"/>
            </a:endParaRPr>
          </a:p>
          <a:p>
            <a:r>
              <a:rPr lang="en-IN" sz="1600" b="1" i="1" dirty="0">
                <a:latin typeface="Times New Roman" pitchFamily="18" charset="0"/>
                <a:cs typeface="Times New Roman" pitchFamily="18" charset="0"/>
              </a:rPr>
              <a:t>ORAL EXPOSURE</a:t>
            </a:r>
            <a:endParaRPr lang="en-IN" sz="1600" dirty="0">
              <a:latin typeface="Times New Roman" pitchFamily="18" charset="0"/>
              <a:cs typeface="Times New Roman" pitchFamily="18" charset="0"/>
            </a:endParaRPr>
          </a:p>
          <a:p>
            <a:r>
              <a:rPr lang="en-IN" sz="1600" b="1" dirty="0">
                <a:latin typeface="Times New Roman" pitchFamily="18" charset="0"/>
                <a:cs typeface="Times New Roman" pitchFamily="18" charset="0"/>
              </a:rPr>
              <a:t>Prevention of absorption-</a:t>
            </a:r>
            <a:endParaRPr lang="en-IN" sz="1600" dirty="0">
              <a:latin typeface="Times New Roman" pitchFamily="18" charset="0"/>
              <a:cs typeface="Times New Roman" pitchFamily="18" charset="0"/>
            </a:endParaRPr>
          </a:p>
          <a:p>
            <a:r>
              <a:rPr lang="en-IN" sz="1600" b="1" u="sng" dirty="0">
                <a:latin typeface="Times New Roman" pitchFamily="18" charset="0"/>
                <a:cs typeface="Times New Roman" pitchFamily="18" charset="0"/>
              </a:rPr>
              <a:t>EMESIS</a:t>
            </a:r>
            <a:r>
              <a:rPr lang="en-IN" sz="1600" u="sng" dirty="0">
                <a:latin typeface="Times New Roman" pitchFamily="18" charset="0"/>
                <a:cs typeface="Times New Roman" pitchFamily="18" charset="0"/>
              </a:rPr>
              <a:t>:</a:t>
            </a:r>
            <a:r>
              <a:rPr lang="en-IN" sz="1600" dirty="0">
                <a:latin typeface="Times New Roman" pitchFamily="18" charset="0"/>
                <a:cs typeface="Times New Roman" pitchFamily="18" charset="0"/>
              </a:rPr>
              <a:t> Emesis is not recommended.</a:t>
            </a:r>
          </a:p>
          <a:p>
            <a:endParaRPr lang="en-IN" sz="1600" dirty="0">
              <a:latin typeface="Times New Roman" pitchFamily="18" charset="0"/>
              <a:cs typeface="Times New Roman" pitchFamily="18" charset="0"/>
            </a:endParaRPr>
          </a:p>
          <a:p>
            <a:r>
              <a:rPr lang="en-IN" sz="1600" b="1" u="sng" dirty="0">
                <a:latin typeface="Times New Roman" pitchFamily="18" charset="0"/>
                <a:cs typeface="Times New Roman" pitchFamily="18" charset="0"/>
              </a:rPr>
              <a:t>ACTIVATED CHARCOAL</a:t>
            </a:r>
            <a:r>
              <a:rPr lang="en-IN" sz="1600" u="sng" dirty="0">
                <a:latin typeface="Times New Roman" pitchFamily="18" charset="0"/>
                <a:cs typeface="Times New Roman" pitchFamily="18" charset="0"/>
              </a:rPr>
              <a:t>:</a:t>
            </a:r>
            <a:r>
              <a:rPr lang="en-IN" sz="1600" dirty="0">
                <a:latin typeface="Times New Roman" pitchFamily="18" charset="0"/>
                <a:cs typeface="Times New Roman" pitchFamily="18" charset="0"/>
              </a:rPr>
              <a:t>  Minimum of 240 </a:t>
            </a:r>
            <a:r>
              <a:rPr lang="en-IN" sz="1600" dirty="0" err="1">
                <a:latin typeface="Times New Roman" pitchFamily="18" charset="0"/>
                <a:cs typeface="Times New Roman" pitchFamily="18" charset="0"/>
              </a:rPr>
              <a:t>milliliters</a:t>
            </a:r>
            <a:r>
              <a:rPr lang="en-IN" sz="1600" dirty="0">
                <a:latin typeface="Times New Roman" pitchFamily="18" charset="0"/>
                <a:cs typeface="Times New Roman" pitchFamily="18" charset="0"/>
              </a:rPr>
              <a:t> of water per 30 grams charcoal.</a:t>
            </a:r>
          </a:p>
          <a:p>
            <a:pPr>
              <a:buFont typeface="Wingdings" pitchFamily="2" charset="2"/>
              <a:buChar char="Ø"/>
            </a:pPr>
            <a:r>
              <a:rPr lang="en-IN" sz="1600" dirty="0">
                <a:latin typeface="Times New Roman" pitchFamily="18" charset="0"/>
                <a:cs typeface="Times New Roman" pitchFamily="18" charset="0"/>
              </a:rPr>
              <a:t>Adults and Adolescents dose: 25 to 100 grams</a:t>
            </a:r>
          </a:p>
          <a:p>
            <a:pPr>
              <a:buFont typeface="Wingdings" pitchFamily="2" charset="2"/>
              <a:buChar char="Ø"/>
            </a:pPr>
            <a:r>
              <a:rPr lang="en-IN" sz="1600" dirty="0">
                <a:latin typeface="Times New Roman" pitchFamily="18" charset="0"/>
                <a:cs typeface="Times New Roman" pitchFamily="18" charset="0"/>
              </a:rPr>
              <a:t>Children aged 1 to 12 years: 25 to 50 grams</a:t>
            </a:r>
          </a:p>
          <a:p>
            <a:pPr>
              <a:buFont typeface="Wingdings" pitchFamily="2" charset="2"/>
              <a:buChar char="Ø"/>
            </a:pPr>
            <a:r>
              <a:rPr lang="en-IN" sz="1600" dirty="0">
                <a:latin typeface="Times New Roman" pitchFamily="18" charset="0"/>
                <a:cs typeface="Times New Roman" pitchFamily="18" charset="0"/>
              </a:rPr>
              <a:t>Infants up to 1 year old: 0.5 to 1 gram/kilogram.</a:t>
            </a:r>
          </a:p>
          <a:p>
            <a:pPr>
              <a:buFont typeface="Wingdings" pitchFamily="2" charset="2"/>
              <a:buChar char="Ø"/>
            </a:pPr>
            <a:endParaRPr lang="en-IN" sz="1600" dirty="0">
              <a:latin typeface="Times New Roman" pitchFamily="18" charset="0"/>
              <a:cs typeface="Times New Roman" pitchFamily="18" charset="0"/>
            </a:endParaRPr>
          </a:p>
          <a:p>
            <a:r>
              <a:rPr lang="en-IN" sz="1600" b="1" u="sng" dirty="0">
                <a:latin typeface="Times New Roman" pitchFamily="18" charset="0"/>
                <a:cs typeface="Times New Roman" pitchFamily="18" charset="0"/>
              </a:rPr>
              <a:t>GASTRIC LAVAGE</a:t>
            </a:r>
            <a:r>
              <a:rPr lang="en-IN" sz="1600" u="sng" dirty="0">
                <a:latin typeface="Times New Roman" pitchFamily="18" charset="0"/>
                <a:cs typeface="Times New Roman" pitchFamily="18" charset="0"/>
              </a:rPr>
              <a:t>:</a:t>
            </a:r>
            <a:r>
              <a:rPr lang="en-IN" sz="1600" dirty="0">
                <a:latin typeface="Times New Roman" pitchFamily="18" charset="0"/>
                <a:cs typeface="Times New Roman" pitchFamily="18" charset="0"/>
              </a:rPr>
              <a:t> Gastric lavage is recommended (generally within 60 minutes).</a:t>
            </a:r>
          </a:p>
          <a:p>
            <a:endParaRPr lang="en-IN" sz="1600" dirty="0">
              <a:latin typeface="Times New Roman" pitchFamily="18" charset="0"/>
              <a:cs typeface="Times New Roman" pitchFamily="18" charset="0"/>
            </a:endParaRPr>
          </a:p>
          <a:p>
            <a:r>
              <a:rPr lang="en-IN" sz="1600" b="1" u="sng" dirty="0">
                <a:latin typeface="Times New Roman" pitchFamily="18" charset="0"/>
                <a:cs typeface="Times New Roman" pitchFamily="18" charset="0"/>
              </a:rPr>
              <a:t>AIRWAY MANAGEMENT</a:t>
            </a:r>
            <a:r>
              <a:rPr lang="en-IN" sz="1600" u="sng" dirty="0">
                <a:latin typeface="Times New Roman" pitchFamily="18" charset="0"/>
                <a:cs typeface="Times New Roman" pitchFamily="18" charset="0"/>
              </a:rPr>
              <a:t>:</a:t>
            </a:r>
            <a:r>
              <a:rPr lang="en-IN" sz="1600" dirty="0">
                <a:latin typeface="Times New Roman" pitchFamily="18" charset="0"/>
                <a:cs typeface="Times New Roman" pitchFamily="18" charset="0"/>
              </a:rPr>
              <a:t> Maintain airway patency and oxygenation</a:t>
            </a:r>
          </a:p>
        </p:txBody>
      </p:sp>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9</a:t>
            </a:fld>
            <a:endParaRPr lang="en-IN"/>
          </a:p>
        </p:txBody>
      </p:sp>
    </p:spTree>
    <p:extLst>
      <p:ext uri="{BB962C8B-B14F-4D97-AF65-F5344CB8AC3E}">
        <p14:creationId xmlns:p14="http://schemas.microsoft.com/office/powerpoint/2010/main" val="25309691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0432652D8BF75408E2A29D99D363D9E" ma:contentTypeVersion="6" ma:contentTypeDescription="Create a new document." ma:contentTypeScope="" ma:versionID="faa036d22f56a16cde9b7aa97ce92539">
  <xsd:schema xmlns:xsd="http://www.w3.org/2001/XMLSchema" xmlns:xs="http://www.w3.org/2001/XMLSchema" xmlns:p="http://schemas.microsoft.com/office/2006/metadata/properties" xmlns:ns2="1e863c3e-37bc-489c-8a97-a2b2e8e58ff9" targetNamespace="http://schemas.microsoft.com/office/2006/metadata/properties" ma:root="true" ma:fieldsID="17ae55b51d5adf974f409f68725140ce" ns2:_="">
    <xsd:import namespace="1e863c3e-37bc-489c-8a97-a2b2e8e58ff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863c3e-37bc-489c-8a97-a2b2e8e58f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A81C4F4-34D8-4FFF-9A74-A5FBDE004ACA}">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A73CC032-2B39-408B-AB9A-8230CAA9EB0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e863c3e-37bc-489c-8a97-a2b2e8e58ff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2FB04F2-4435-4A17-A4B4-5CAD958ECC7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516</TotalTime>
  <Words>1035</Words>
  <Application>Microsoft Office PowerPoint</Application>
  <PresentationFormat>Widescreen</PresentationFormat>
  <Paragraphs>201</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Siddharth B</dc:creator>
  <cp:lastModifiedBy>User</cp:lastModifiedBy>
  <cp:revision>56</cp:revision>
  <dcterms:created xsi:type="dcterms:W3CDTF">2020-07-13T05:58:17Z</dcterms:created>
  <dcterms:modified xsi:type="dcterms:W3CDTF">2024-09-15T15:46:46Z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0x010100A0432652D8BF75408E2A29D99D363D9E</vt:lpwstr>
  </property>
</Properties>
</file>