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8"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Lst>
  <p:sldSz cx="12188825"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8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94624" autoAdjust="0"/>
  </p:normalViewPr>
  <p:slideViewPr>
    <p:cSldViewPr>
      <p:cViewPr varScale="1">
        <p:scale>
          <a:sx n="74" d="100"/>
          <a:sy n="74" d="100"/>
        </p:scale>
        <p:origin x="558" y="72"/>
      </p:cViewPr>
      <p:guideLst>
        <p:guide orient="horz" pos="2880"/>
        <p:guide pos="2879"/>
      </p:guideLst>
    </p:cSldViewPr>
  </p:slideViewPr>
  <p:outlineViewPr>
    <p:cViewPr>
      <p:scale>
        <a:sx n="33" d="100"/>
        <a:sy n="33" d="100"/>
      </p:scale>
      <p:origin x="0" y="795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9B074A2-3076-47A9-B881-93570DAA672E}" type="datetimeFigureOut">
              <a:rPr lang="en-US" smtClean="0"/>
              <a:t>9/17/2024</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81047D84-094D-4970-BA5A-F1FA6E90C76D}" type="slidenum">
              <a:rPr lang="en-US" smtClean="0"/>
              <a:t>‹#›</a:t>
            </a:fld>
            <a:endParaRPr lang="en-US"/>
          </a:p>
        </p:txBody>
      </p:sp>
    </p:spTree>
    <p:extLst>
      <p:ext uri="{BB962C8B-B14F-4D97-AF65-F5344CB8AC3E}">
        <p14:creationId xmlns:p14="http://schemas.microsoft.com/office/powerpoint/2010/main" val="3731350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047D84-094D-4970-BA5A-F1FA6E90C76D}" type="slidenum">
              <a:rPr lang="en-US" smtClean="0"/>
              <a:t>1</a:t>
            </a:fld>
            <a:endParaRPr lang="en-US"/>
          </a:p>
        </p:txBody>
      </p:sp>
    </p:spTree>
    <p:extLst>
      <p:ext uri="{BB962C8B-B14F-4D97-AF65-F5344CB8AC3E}">
        <p14:creationId xmlns:p14="http://schemas.microsoft.com/office/powerpoint/2010/main" val="1931902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smtClean="0"/>
              <a:t>Click to edit Master title style</a:t>
            </a:r>
            <a:endParaRPr lang="en-US"/>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7DFB55-93EB-46BF-9CF0-EB1D2AB0CDE9}"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1591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83291B-880B-455D-B17E-6FE91025221E}"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4836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AB3EF2-B4F4-4996-8290-74C564A36608}"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1654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1860D1-1449-4E4A-B377-578FB9C5701F}"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05702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smtClean="0"/>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7A4B60-9287-443B-9F4D-03656F385910}"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7288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FCC094-01B8-4C9A-A5C9-0721A680111A}"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2261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E29BDA-0811-401A-8190-8E03D9E78613}" type="datetime1">
              <a:rPr lang="en-US" smtClean="0"/>
              <a:t>9/17/2024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20843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805C0D-ED7A-4C18-A970-C4648D1BBB14}" type="datetime1">
              <a:rPr lang="en-US" smtClean="0"/>
              <a:t>9/17/2024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91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ED9F17-8EEC-41A7-AB83-DE58692B2D67}" type="datetime1">
              <a:rPr lang="en-US" smtClean="0"/>
              <a:t>9/17/2024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388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9157B1-F46D-4402-8830-25A5F3BB17A3}"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9741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D2D584-7603-4C23-95BF-5DAF17928358}"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1714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114E3-438A-4EFA-9E3B-125255B355E8}" type="datetime1">
              <a:rPr lang="en-US" smtClean="0"/>
              <a:t>9/17/2024</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869928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5"/>
          <p:cNvSpPr>
            <a:spLocks noGrp="1"/>
          </p:cNvSpPr>
          <p:nvPr>
            <p:ph type="sldNum" sz="quarter" idx="12"/>
          </p:nvPr>
        </p:nvSpPr>
        <p:spPr/>
        <p:txBody>
          <a:bodyPr/>
          <a:lstStyle/>
          <a:p>
            <a:fld id="{52F111B0-B539-4846-99BA-6E8CC1525D5C}" type="slidenum">
              <a:rPr lang="en-IN" smtClean="0"/>
              <a:pPr/>
              <a:t>1</a:t>
            </a:fld>
            <a:endParaRPr lang="en-IN"/>
          </a:p>
        </p:txBody>
      </p:sp>
      <p:sp>
        <p:nvSpPr>
          <p:cNvPr id="7" name="TextBox 6">
            <a:extLst>
              <a:ext uri="{FF2B5EF4-FFF2-40B4-BE49-F238E27FC236}">
                <a16:creationId xmlns:a16="http://schemas.microsoft.com/office/drawing/2014/main" xmlns="" id="{D8957920-506D-4F31-9CB9-011BD525C6C5}"/>
              </a:ext>
            </a:extLst>
          </p:cNvPr>
          <p:cNvSpPr txBox="1"/>
          <p:nvPr/>
        </p:nvSpPr>
        <p:spPr>
          <a:xfrm>
            <a:off x="2132012" y="1066800"/>
            <a:ext cx="7848600" cy="584775"/>
          </a:xfrm>
          <a:prstGeom prst="rect">
            <a:avLst/>
          </a:prstGeom>
          <a:noFill/>
        </p:spPr>
        <p:txBody>
          <a:bodyPr wrap="square" rtlCol="0">
            <a:spAutoFit/>
          </a:bodyPr>
          <a:lstStyle/>
          <a:p>
            <a:pPr algn="ctr"/>
            <a:r>
              <a:rPr lang="en-IN" sz="3200" b="1" u="sng" dirty="0" smtClean="0">
                <a:latin typeface="Times New Roman" panose="02020603050405020304" pitchFamily="18" charset="0"/>
                <a:cs typeface="Times New Roman" panose="02020603050405020304" pitchFamily="18" charset="0"/>
              </a:rPr>
              <a:t>PHARMACOTHERAPEUTICS-III</a:t>
            </a:r>
            <a:endParaRPr lang="en-IN" sz="2000" b="1" u="sng"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E5D32C6D-EED6-45D3-B2F4-4A294908127E}"/>
              </a:ext>
            </a:extLst>
          </p:cNvPr>
          <p:cNvSpPr txBox="1"/>
          <p:nvPr/>
        </p:nvSpPr>
        <p:spPr>
          <a:xfrm>
            <a:off x="2158328" y="3687237"/>
            <a:ext cx="7848600" cy="646331"/>
          </a:xfrm>
          <a:prstGeom prst="rect">
            <a:avLst/>
          </a:prstGeom>
          <a:noFill/>
        </p:spPr>
        <p:txBody>
          <a:bodyPr wrap="square" rtlCol="0">
            <a:spAutoFit/>
          </a:bodyPr>
          <a:lstStyle/>
          <a:p>
            <a:pPr algn="ctr"/>
            <a:r>
              <a:rPr lang="en-IN" sz="3600" b="1" u="sng" dirty="0" smtClean="0">
                <a:latin typeface="Times New Roman" pitchFamily="18" charset="0"/>
                <a:cs typeface="Times New Roman" pitchFamily="18" charset="0"/>
              </a:rPr>
              <a:t>SLEEP DISORDER</a:t>
            </a:r>
            <a:endParaRPr lang="en-IN" sz="2800" u="sng" dirty="0">
              <a:latin typeface="Times New Roman" panose="02020603050405020304" pitchFamily="18" charset="0"/>
              <a:cs typeface="Times New Roman" panose="02020603050405020304" pitchFamily="18" charset="0"/>
            </a:endParaRPr>
          </a:p>
        </p:txBody>
      </p:sp>
      <p:pic>
        <p:nvPicPr>
          <p:cNvPr id="11"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2" y="719073"/>
            <a:ext cx="9946588" cy="320601"/>
          </a:xfrm>
          <a:prstGeom prst="rect">
            <a:avLst/>
          </a:prstGeom>
        </p:spPr>
        <p:txBody>
          <a:bodyPr vert="horz" wrap="square" lIns="0" tIns="12700" rIns="0" bIns="0" rtlCol="0">
            <a:spAutoFit/>
          </a:bodyPr>
          <a:lstStyle/>
          <a:p>
            <a:pPr marL="12700">
              <a:lnSpc>
                <a:spcPct val="100000"/>
              </a:lnSpc>
              <a:spcBef>
                <a:spcPts val="100"/>
              </a:spcBef>
            </a:pPr>
            <a:r>
              <a:rPr lang="en-US" sz="2000" b="1" u="sng" spc="-5" dirty="0" smtClean="0">
                <a:solidFill>
                  <a:schemeClr val="tx1"/>
                </a:solidFill>
                <a:latin typeface="Times New Roman" pitchFamily="18" charset="0"/>
                <a:cs typeface="Times New Roman" pitchFamily="18" charset="0"/>
              </a:rPr>
              <a:t>PROCESSES </a:t>
            </a:r>
            <a:r>
              <a:rPr lang="en-US" sz="2000" b="1" u="sng" spc="-30" dirty="0" smtClean="0">
                <a:solidFill>
                  <a:schemeClr val="tx1"/>
                </a:solidFill>
                <a:latin typeface="Times New Roman" pitchFamily="18" charset="0"/>
                <a:cs typeface="Times New Roman" pitchFamily="18" charset="0"/>
              </a:rPr>
              <a:t>REGULATING</a:t>
            </a:r>
            <a:r>
              <a:rPr lang="en-US" sz="2000" b="1" u="sng" spc="-20" dirty="0" smtClean="0">
                <a:solidFill>
                  <a:schemeClr val="tx1"/>
                </a:solidFill>
                <a:latin typeface="Times New Roman" pitchFamily="18" charset="0"/>
                <a:cs typeface="Times New Roman" pitchFamily="18" charset="0"/>
              </a:rPr>
              <a:t> </a:t>
            </a:r>
            <a:r>
              <a:rPr lang="en-US" sz="2000" b="1" u="sng" dirty="0" smtClean="0">
                <a:solidFill>
                  <a:schemeClr val="tx1"/>
                </a:solidFill>
                <a:latin typeface="Times New Roman" pitchFamily="18" charset="0"/>
                <a:cs typeface="Times New Roman" pitchFamily="18" charset="0"/>
              </a:rPr>
              <a:t>SLEEP</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
        <p:nvSpPr>
          <p:cNvPr id="9" name="object 9"/>
          <p:cNvSpPr txBox="1"/>
          <p:nvPr/>
        </p:nvSpPr>
        <p:spPr>
          <a:xfrm>
            <a:off x="714400" y="1502411"/>
            <a:ext cx="10761717" cy="2736903"/>
          </a:xfrm>
          <a:prstGeom prst="rect">
            <a:avLst/>
          </a:prstGeom>
        </p:spPr>
        <p:txBody>
          <a:bodyPr vert="horz" wrap="square" lIns="0" tIns="54610" rIns="0" bIns="0" rtlCol="0">
            <a:spAutoFit/>
          </a:bodyPr>
          <a:lstStyle/>
          <a:p>
            <a:pPr marL="286385" marR="5715" indent="-274320" algn="just">
              <a:lnSpc>
                <a:spcPct val="150000"/>
              </a:lnSpc>
              <a:spcBef>
                <a:spcPts val="430"/>
              </a:spcBef>
              <a:buClr>
                <a:srgbClr val="0AD0D9"/>
              </a:buClr>
              <a:buSzPct val="94642"/>
              <a:buFont typeface="Arial"/>
              <a:buChar char=""/>
              <a:tabLst>
                <a:tab pos="287020" algn="l"/>
              </a:tabLst>
            </a:pPr>
            <a:r>
              <a:rPr spc="-5" dirty="0">
                <a:latin typeface="Times New Roman" pitchFamily="18" charset="0"/>
                <a:cs typeface="Times New Roman" pitchFamily="18" charset="0"/>
              </a:rPr>
              <a:t>The circadian wake </a:t>
            </a:r>
            <a:r>
              <a:rPr dirty="0">
                <a:latin typeface="Times New Roman" pitchFamily="18" charset="0"/>
                <a:cs typeface="Times New Roman" pitchFamily="18" charset="0"/>
              </a:rPr>
              <a:t>drive </a:t>
            </a:r>
            <a:r>
              <a:rPr spc="-10" dirty="0">
                <a:latin typeface="Times New Roman" pitchFamily="18" charset="0"/>
                <a:cs typeface="Times New Roman" pitchFamily="18" charset="0"/>
              </a:rPr>
              <a:t>is </a:t>
            </a:r>
            <a:r>
              <a:rPr spc="-5" dirty="0">
                <a:latin typeface="Times New Roman" pitchFamily="18" charset="0"/>
                <a:cs typeface="Times New Roman" pitchFamily="18" charset="0"/>
              </a:rPr>
              <a:t>a result </a:t>
            </a:r>
            <a:r>
              <a:rPr dirty="0">
                <a:latin typeface="Times New Roman" pitchFamily="18" charset="0"/>
                <a:cs typeface="Times New Roman" pitchFamily="18" charset="0"/>
              </a:rPr>
              <a:t>of </a:t>
            </a:r>
            <a:r>
              <a:rPr spc="-5" dirty="0">
                <a:latin typeface="Times New Roman" pitchFamily="18" charset="0"/>
                <a:cs typeface="Times New Roman" pitchFamily="18" charset="0"/>
              </a:rPr>
              <a:t>input </a:t>
            </a:r>
            <a:r>
              <a:rPr spc="-75" dirty="0">
                <a:latin typeface="Times New Roman" pitchFamily="18" charset="0"/>
                <a:cs typeface="Times New Roman" pitchFamily="18" charset="0"/>
              </a:rPr>
              <a:t>(light,  </a:t>
            </a:r>
            <a:r>
              <a:rPr spc="-5" dirty="0">
                <a:latin typeface="Times New Roman" pitchFamily="18" charset="0"/>
                <a:cs typeface="Times New Roman" pitchFamily="18" charset="0"/>
              </a:rPr>
              <a:t>melatonin, activity) to the </a:t>
            </a:r>
            <a:r>
              <a:rPr b="1" dirty="0">
                <a:latin typeface="Times New Roman" pitchFamily="18" charset="0"/>
                <a:cs typeface="Times New Roman" pitchFamily="18" charset="0"/>
              </a:rPr>
              <a:t>Suprachiasmatic </a:t>
            </a:r>
            <a:r>
              <a:rPr b="1" spc="-5" dirty="0">
                <a:latin typeface="Times New Roman" pitchFamily="18" charset="0"/>
                <a:cs typeface="Times New Roman" pitchFamily="18" charset="0"/>
              </a:rPr>
              <a:t>nucleus  </a:t>
            </a:r>
            <a:r>
              <a:rPr spc="-5" dirty="0">
                <a:latin typeface="Times New Roman" pitchFamily="18" charset="0"/>
                <a:cs typeface="Times New Roman" pitchFamily="18" charset="0"/>
              </a:rPr>
              <a:t>(SCN).</a:t>
            </a:r>
            <a:endParaRPr>
              <a:latin typeface="Times New Roman" pitchFamily="18" charset="0"/>
              <a:cs typeface="Times New Roman" pitchFamily="18" charset="0"/>
            </a:endParaRPr>
          </a:p>
          <a:p>
            <a:pPr marL="286385" marR="6350" indent="-274320" algn="just">
              <a:lnSpc>
                <a:spcPct val="150000"/>
              </a:lnSpc>
              <a:spcBef>
                <a:spcPts val="2700"/>
              </a:spcBef>
              <a:buClr>
                <a:srgbClr val="0AD0D9"/>
              </a:buClr>
              <a:buSzPct val="94642"/>
              <a:buFont typeface="Arial"/>
              <a:buChar char=""/>
              <a:tabLst>
                <a:tab pos="287020" algn="l"/>
              </a:tabLst>
            </a:pPr>
            <a:r>
              <a:rPr spc="-5" dirty="0">
                <a:latin typeface="Times New Roman" pitchFamily="18" charset="0"/>
                <a:cs typeface="Times New Roman" pitchFamily="18" charset="0"/>
              </a:rPr>
              <a:t>The </a:t>
            </a:r>
            <a:r>
              <a:rPr dirty="0">
                <a:latin typeface="Times New Roman" pitchFamily="18" charset="0"/>
                <a:cs typeface="Times New Roman" pitchFamily="18" charset="0"/>
              </a:rPr>
              <a:t>longer one </a:t>
            </a:r>
            <a:r>
              <a:rPr spc="-5" dirty="0">
                <a:latin typeface="Times New Roman" pitchFamily="18" charset="0"/>
                <a:cs typeface="Times New Roman" pitchFamily="18" charset="0"/>
              </a:rPr>
              <a:t>is </a:t>
            </a:r>
            <a:r>
              <a:rPr spc="-10" dirty="0">
                <a:latin typeface="Times New Roman" pitchFamily="18" charset="0"/>
                <a:cs typeface="Times New Roman" pitchFamily="18" charset="0"/>
              </a:rPr>
              <a:t>awake </a:t>
            </a:r>
            <a:r>
              <a:rPr spc="-5" dirty="0">
                <a:latin typeface="Times New Roman" pitchFamily="18" charset="0"/>
                <a:cs typeface="Times New Roman" pitchFamily="18" charset="0"/>
              </a:rPr>
              <a:t>– Homeostatic sleep </a:t>
            </a:r>
            <a:r>
              <a:rPr spc="-100" dirty="0">
                <a:latin typeface="Times New Roman" pitchFamily="18" charset="0"/>
                <a:cs typeface="Times New Roman" pitchFamily="18" charset="0"/>
              </a:rPr>
              <a:t>drive  </a:t>
            </a:r>
            <a:r>
              <a:rPr spc="-5" dirty="0">
                <a:latin typeface="Times New Roman" pitchFamily="18" charset="0"/>
                <a:cs typeface="Times New Roman" pitchFamily="18" charset="0"/>
              </a:rPr>
              <a:t>increases and it decreases with</a:t>
            </a:r>
            <a:r>
              <a:rPr dirty="0">
                <a:latin typeface="Times New Roman" pitchFamily="18" charset="0"/>
                <a:cs typeface="Times New Roman" pitchFamily="18" charset="0"/>
              </a:rPr>
              <a:t> </a:t>
            </a:r>
            <a:r>
              <a:rPr spc="-5" dirty="0">
                <a:latin typeface="Times New Roman" pitchFamily="18" charset="0"/>
                <a:cs typeface="Times New Roman" pitchFamily="18" charset="0"/>
              </a:rPr>
              <a:t>sleep.</a:t>
            </a:r>
            <a:endParaRPr>
              <a:latin typeface="Times New Roman" pitchFamily="18" charset="0"/>
              <a:cs typeface="Times New Roman" pitchFamily="18" charset="0"/>
            </a:endParaRPr>
          </a:p>
          <a:p>
            <a:pPr marL="286385" marR="5080" indent="-274320" algn="just">
              <a:lnSpc>
                <a:spcPct val="150000"/>
              </a:lnSpc>
              <a:spcBef>
                <a:spcPts val="2350"/>
              </a:spcBef>
              <a:buClr>
                <a:srgbClr val="0AD0D9"/>
              </a:buClr>
              <a:buSzPct val="94642"/>
              <a:buFont typeface="Arial"/>
              <a:buChar char=""/>
              <a:tabLst>
                <a:tab pos="287020" algn="l"/>
              </a:tabLst>
            </a:pPr>
            <a:r>
              <a:rPr spc="-10" dirty="0">
                <a:latin typeface="Times New Roman" pitchFamily="18" charset="0"/>
                <a:cs typeface="Times New Roman" pitchFamily="18" charset="0"/>
              </a:rPr>
              <a:t>As </a:t>
            </a:r>
            <a:r>
              <a:rPr dirty="0">
                <a:latin typeface="Times New Roman" pitchFamily="18" charset="0"/>
                <a:cs typeface="Times New Roman" pitchFamily="18" charset="0"/>
              </a:rPr>
              <a:t>the </a:t>
            </a:r>
            <a:r>
              <a:rPr spc="-5" dirty="0">
                <a:latin typeface="Times New Roman" pitchFamily="18" charset="0"/>
                <a:cs typeface="Times New Roman" pitchFamily="18" charset="0"/>
              </a:rPr>
              <a:t>day progresses, circadian wake </a:t>
            </a:r>
            <a:r>
              <a:rPr spc="-100" dirty="0">
                <a:latin typeface="Times New Roman" pitchFamily="18" charset="0"/>
                <a:cs typeface="Times New Roman" pitchFamily="18" charset="0"/>
              </a:rPr>
              <a:t>drive  </a:t>
            </a:r>
            <a:r>
              <a:rPr spc="-5" dirty="0">
                <a:latin typeface="Times New Roman" pitchFamily="18" charset="0"/>
                <a:cs typeface="Times New Roman" pitchFamily="18" charset="0"/>
              </a:rPr>
              <a:t>diminishes and homeostatic sleep </a:t>
            </a:r>
            <a:r>
              <a:rPr dirty="0">
                <a:latin typeface="Times New Roman" pitchFamily="18" charset="0"/>
                <a:cs typeface="Times New Roman" pitchFamily="18" charset="0"/>
              </a:rPr>
              <a:t>drive </a:t>
            </a:r>
            <a:r>
              <a:rPr spc="-5" dirty="0">
                <a:latin typeface="Times New Roman" pitchFamily="18" charset="0"/>
                <a:cs typeface="Times New Roman" pitchFamily="18" charset="0"/>
              </a:rPr>
              <a:t>increases until  a </a:t>
            </a:r>
            <a:r>
              <a:rPr dirty="0">
                <a:latin typeface="Times New Roman" pitchFamily="18" charset="0"/>
                <a:cs typeface="Times New Roman" pitchFamily="18" charset="0"/>
              </a:rPr>
              <a:t>tipping point </a:t>
            </a:r>
            <a:r>
              <a:rPr spc="-5" dirty="0">
                <a:latin typeface="Times New Roman" pitchFamily="18" charset="0"/>
                <a:cs typeface="Times New Roman" pitchFamily="18" charset="0"/>
              </a:rPr>
              <a:t>is reached and the </a:t>
            </a:r>
            <a:r>
              <a:rPr spc="-30" dirty="0">
                <a:latin typeface="Times New Roman" pitchFamily="18" charset="0"/>
                <a:cs typeface="Times New Roman" pitchFamily="18" charset="0"/>
              </a:rPr>
              <a:t>Ventrolateral  </a:t>
            </a:r>
            <a:r>
              <a:rPr spc="-5" dirty="0">
                <a:latin typeface="Times New Roman" pitchFamily="18" charset="0"/>
                <a:cs typeface="Times New Roman" pitchFamily="18" charset="0"/>
              </a:rPr>
              <a:t>preoptic sleep </a:t>
            </a:r>
            <a:r>
              <a:rPr dirty="0">
                <a:latin typeface="Times New Roman" pitchFamily="18" charset="0"/>
                <a:cs typeface="Times New Roman" pitchFamily="18" charset="0"/>
              </a:rPr>
              <a:t>promoter (VLPO) </a:t>
            </a:r>
            <a:r>
              <a:rPr spc="-5" dirty="0">
                <a:latin typeface="Times New Roman" pitchFamily="18" charset="0"/>
                <a:cs typeface="Times New Roman" pitchFamily="18" charset="0"/>
              </a:rPr>
              <a:t>is triggered to release  GABA in </a:t>
            </a:r>
            <a:r>
              <a:rPr dirty="0">
                <a:latin typeface="Times New Roman" pitchFamily="18" charset="0"/>
                <a:cs typeface="Times New Roman" pitchFamily="18" charset="0"/>
              </a:rPr>
              <a:t>the </a:t>
            </a:r>
            <a:r>
              <a:rPr spc="-10" dirty="0">
                <a:latin typeface="Times New Roman" pitchFamily="18" charset="0"/>
                <a:cs typeface="Times New Roman" pitchFamily="18" charset="0"/>
              </a:rPr>
              <a:t>Tuberomammillary </a:t>
            </a:r>
            <a:r>
              <a:rPr spc="-5" dirty="0">
                <a:latin typeface="Times New Roman" pitchFamily="18" charset="0"/>
                <a:cs typeface="Times New Roman" pitchFamily="18" charset="0"/>
              </a:rPr>
              <a:t>nucleus (TMN) </a:t>
            </a:r>
            <a:r>
              <a:rPr dirty="0">
                <a:latin typeface="Times New Roman" pitchFamily="18" charset="0"/>
                <a:cs typeface="Times New Roman" pitchFamily="18" charset="0"/>
              </a:rPr>
              <a:t>and  inhibit</a:t>
            </a:r>
            <a:r>
              <a:rPr spc="-20" dirty="0">
                <a:latin typeface="Times New Roman" pitchFamily="18" charset="0"/>
                <a:cs typeface="Times New Roman" pitchFamily="18" charset="0"/>
              </a:rPr>
              <a:t> </a:t>
            </a:r>
            <a:r>
              <a:rPr spc="-5" dirty="0">
                <a:latin typeface="Times New Roman" pitchFamily="18" charset="0"/>
                <a:cs typeface="Times New Roman" pitchFamily="18" charset="0"/>
              </a:rPr>
              <a:t>wakefulness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473074" cy="473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965608" y="1333246"/>
            <a:ext cx="6256930" cy="321242"/>
          </a:xfrm>
          <a:prstGeom prst="rect">
            <a:avLst/>
          </a:prstGeom>
        </p:spPr>
        <p:txBody>
          <a:bodyPr vert="horz" wrap="square" lIns="0" tIns="13335" rIns="0" bIns="0" rtlCol="0">
            <a:spAutoFit/>
          </a:bodyPr>
          <a:lstStyle/>
          <a:p>
            <a:pPr marL="12700">
              <a:lnSpc>
                <a:spcPct val="100000"/>
              </a:lnSpc>
              <a:spcBef>
                <a:spcPts val="105"/>
              </a:spcBef>
            </a:pPr>
            <a:r>
              <a:rPr lang="en-US" sz="2000" b="1" u="sng" spc="-5" dirty="0" smtClean="0">
                <a:solidFill>
                  <a:schemeClr val="tx1"/>
                </a:solidFill>
                <a:latin typeface="Times New Roman" pitchFamily="18" charset="0"/>
                <a:cs typeface="Times New Roman" pitchFamily="18" charset="0"/>
              </a:rPr>
              <a:t>PROCESSES </a:t>
            </a:r>
            <a:r>
              <a:rPr lang="en-US" sz="2000" b="1" u="sng" dirty="0" smtClean="0">
                <a:solidFill>
                  <a:schemeClr val="tx1"/>
                </a:solidFill>
                <a:latin typeface="Times New Roman" pitchFamily="18" charset="0"/>
                <a:cs typeface="Times New Roman" pitchFamily="18" charset="0"/>
              </a:rPr>
              <a:t>REGULATING</a:t>
            </a:r>
            <a:r>
              <a:rPr lang="en-US" sz="2000" b="1" u="sng" spc="-110" dirty="0" smtClean="0">
                <a:solidFill>
                  <a:schemeClr val="tx1"/>
                </a:solidFill>
                <a:latin typeface="Times New Roman" pitchFamily="18" charset="0"/>
                <a:cs typeface="Times New Roman" pitchFamily="18" charset="0"/>
              </a:rPr>
              <a:t> </a:t>
            </a:r>
            <a:r>
              <a:rPr lang="en-US" sz="2000" b="1" u="sng" dirty="0" smtClean="0">
                <a:solidFill>
                  <a:schemeClr val="tx1"/>
                </a:solidFill>
                <a:latin typeface="Times New Roman" pitchFamily="18" charset="0"/>
                <a:cs typeface="Times New Roman" pitchFamily="18" charset="0"/>
              </a:rPr>
              <a:t>SLEEP</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
        <p:nvSpPr>
          <p:cNvPr id="9" name="object 9"/>
          <p:cNvSpPr/>
          <p:nvPr/>
        </p:nvSpPr>
        <p:spPr>
          <a:xfrm>
            <a:off x="912812" y="1828800"/>
            <a:ext cx="10309714" cy="3869436"/>
          </a:xfrm>
          <a:prstGeom prst="rect">
            <a:avLst/>
          </a:prstGeom>
          <a:blipFill>
            <a:blip r:embed="rId2" cstate="print"/>
            <a:stretch>
              <a:fillRect/>
            </a:stretch>
          </a:blipFill>
        </p:spPr>
        <p:txBody>
          <a:bodyPr wrap="square" lIns="0" tIns="0" rIns="0" bIns="0" rtlCol="0"/>
          <a:lstStyle/>
          <a:p>
            <a:endParaRPr/>
          </a:p>
        </p:txBody>
      </p:sp>
      <p:pic>
        <p:nvPicPr>
          <p:cNvPr id="7"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427412" y="762000"/>
            <a:ext cx="5451960" cy="320601"/>
          </a:xfrm>
          <a:prstGeom prst="rect">
            <a:avLst/>
          </a:prstGeom>
        </p:spPr>
        <p:txBody>
          <a:bodyPr vert="horz" wrap="square" lIns="0" tIns="12700" rIns="0" bIns="0" rtlCol="0">
            <a:spAutoFit/>
          </a:bodyPr>
          <a:lstStyle/>
          <a:p>
            <a:pPr marL="12700">
              <a:lnSpc>
                <a:spcPct val="100000"/>
              </a:lnSpc>
              <a:spcBef>
                <a:spcPts val="100"/>
              </a:spcBef>
            </a:pPr>
            <a:r>
              <a:rPr sz="2000" b="1" u="sng" dirty="0">
                <a:solidFill>
                  <a:schemeClr val="tx1"/>
                </a:solidFill>
                <a:latin typeface="Times New Roman" pitchFamily="18" charset="0"/>
                <a:cs typeface="Times New Roman" pitchFamily="18" charset="0"/>
              </a:rPr>
              <a:t>STAGES OF SLEEP</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
        <p:nvSpPr>
          <p:cNvPr id="9" name="object 9"/>
          <p:cNvSpPr/>
          <p:nvPr/>
        </p:nvSpPr>
        <p:spPr>
          <a:xfrm>
            <a:off x="912812" y="1447800"/>
            <a:ext cx="10462075" cy="4267200"/>
          </a:xfrm>
          <a:prstGeom prst="rect">
            <a:avLst/>
          </a:prstGeom>
          <a:blipFill>
            <a:blip r:embed="rId2" cstate="print"/>
            <a:stretch>
              <a:fillRect/>
            </a:stretch>
          </a:blipFill>
        </p:spPr>
        <p:txBody>
          <a:bodyPr wrap="square" lIns="0" tIns="0" rIns="0" bIns="0" rtlCol="0"/>
          <a:lstStyle/>
          <a:p>
            <a:endParaRPr/>
          </a:p>
        </p:txBody>
      </p:sp>
      <p:pic>
        <p:nvPicPr>
          <p:cNvPr id="7"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p:nvPr/>
        </p:nvSpPr>
        <p:spPr>
          <a:xfrm>
            <a:off x="1217612" y="838200"/>
            <a:ext cx="8153401" cy="4953001"/>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9371012" y="1295400"/>
            <a:ext cx="2607054" cy="3650166"/>
          </a:xfrm>
          <a:prstGeom prst="rect">
            <a:avLst/>
          </a:prstGeom>
        </p:spPr>
        <p:txBody>
          <a:bodyPr vert="horz" wrap="square" lIns="0" tIns="164465" rIns="0" bIns="0" rtlCol="0">
            <a:spAutoFit/>
          </a:bodyPr>
          <a:lstStyle/>
          <a:p>
            <a:pPr marL="12700">
              <a:lnSpc>
                <a:spcPct val="150000"/>
              </a:lnSpc>
              <a:spcBef>
                <a:spcPts val="1295"/>
              </a:spcBef>
            </a:pPr>
            <a:r>
              <a:rPr sz="2000" b="1" u="heavy" dirty="0">
                <a:uFill>
                  <a:solidFill>
                    <a:srgbClr val="000000"/>
                  </a:solidFill>
                </a:uFill>
                <a:latin typeface="Times New Roman"/>
                <a:cs typeface="Times New Roman"/>
              </a:rPr>
              <a:t>EEG</a:t>
            </a:r>
            <a:r>
              <a:rPr sz="2000" b="1" u="heavy" spc="-10" dirty="0">
                <a:uFill>
                  <a:solidFill>
                    <a:srgbClr val="000000"/>
                  </a:solidFill>
                </a:uFill>
                <a:latin typeface="Times New Roman"/>
                <a:cs typeface="Times New Roman"/>
              </a:rPr>
              <a:t> </a:t>
            </a:r>
            <a:r>
              <a:rPr sz="2000" b="1" u="heavy" dirty="0">
                <a:uFill>
                  <a:solidFill>
                    <a:srgbClr val="000000"/>
                  </a:solidFill>
                </a:uFill>
                <a:latin typeface="Times New Roman"/>
                <a:cs typeface="Times New Roman"/>
              </a:rPr>
              <a:t>activity</a:t>
            </a:r>
            <a:endParaRPr sz="2000">
              <a:latin typeface="Times New Roman"/>
              <a:cs typeface="Times New Roman"/>
            </a:endParaRPr>
          </a:p>
          <a:p>
            <a:pPr marL="12700">
              <a:lnSpc>
                <a:spcPct val="150000"/>
              </a:lnSpc>
              <a:spcBef>
                <a:spcPts val="1200"/>
              </a:spcBef>
            </a:pPr>
            <a:r>
              <a:rPr sz="2000" dirty="0">
                <a:latin typeface="Times New Roman"/>
                <a:cs typeface="Times New Roman"/>
              </a:rPr>
              <a:t>4 </a:t>
            </a:r>
            <a:r>
              <a:rPr sz="2000" spc="-5" dirty="0">
                <a:latin typeface="Times New Roman"/>
                <a:cs typeface="Times New Roman"/>
              </a:rPr>
              <a:t>types</a:t>
            </a:r>
            <a:r>
              <a:rPr sz="2000" spc="-20" dirty="0">
                <a:latin typeface="Times New Roman"/>
                <a:cs typeface="Times New Roman"/>
              </a:rPr>
              <a:t> </a:t>
            </a:r>
            <a:r>
              <a:rPr sz="2000" dirty="0">
                <a:latin typeface="Times New Roman"/>
                <a:cs typeface="Times New Roman"/>
              </a:rPr>
              <a:t>:</a:t>
            </a:r>
            <a:endParaRPr sz="2000">
              <a:latin typeface="Times New Roman"/>
              <a:cs typeface="Times New Roman"/>
            </a:endParaRPr>
          </a:p>
          <a:p>
            <a:pPr marL="355600" indent="-343535">
              <a:lnSpc>
                <a:spcPct val="150000"/>
              </a:lnSpc>
              <a:spcBef>
                <a:spcPts val="1200"/>
              </a:spcBef>
              <a:buFont typeface="Arial"/>
              <a:buChar char="•"/>
              <a:tabLst>
                <a:tab pos="355600" algn="l"/>
                <a:tab pos="356235" algn="l"/>
              </a:tabLst>
            </a:pPr>
            <a:r>
              <a:rPr sz="2000" dirty="0">
                <a:latin typeface="Times New Roman"/>
                <a:cs typeface="Times New Roman"/>
              </a:rPr>
              <a:t>beta(&gt;12</a:t>
            </a:r>
            <a:r>
              <a:rPr sz="2000" spc="-120" dirty="0">
                <a:latin typeface="Times New Roman"/>
                <a:cs typeface="Times New Roman"/>
              </a:rPr>
              <a:t> </a:t>
            </a:r>
            <a:r>
              <a:rPr sz="2000" dirty="0">
                <a:latin typeface="Times New Roman"/>
                <a:cs typeface="Times New Roman"/>
              </a:rPr>
              <a:t>Hz)</a:t>
            </a:r>
            <a:endParaRPr sz="2000">
              <a:latin typeface="Times New Roman"/>
              <a:cs typeface="Times New Roman"/>
            </a:endParaRPr>
          </a:p>
          <a:p>
            <a:pPr marL="355600" indent="-343535">
              <a:lnSpc>
                <a:spcPct val="150000"/>
              </a:lnSpc>
              <a:spcBef>
                <a:spcPts val="1200"/>
              </a:spcBef>
              <a:buFont typeface="Arial"/>
              <a:buChar char="•"/>
              <a:tabLst>
                <a:tab pos="355600" algn="l"/>
                <a:tab pos="356235" algn="l"/>
              </a:tabLst>
            </a:pPr>
            <a:r>
              <a:rPr sz="2000" dirty="0">
                <a:latin typeface="Times New Roman"/>
                <a:cs typeface="Times New Roman"/>
              </a:rPr>
              <a:t>alpha(8–12</a:t>
            </a:r>
            <a:r>
              <a:rPr sz="2000" spc="-114" dirty="0">
                <a:latin typeface="Times New Roman"/>
                <a:cs typeface="Times New Roman"/>
              </a:rPr>
              <a:t> </a:t>
            </a:r>
            <a:r>
              <a:rPr sz="2000" dirty="0">
                <a:latin typeface="Times New Roman"/>
                <a:cs typeface="Times New Roman"/>
              </a:rPr>
              <a:t>Hz)</a:t>
            </a:r>
            <a:endParaRPr sz="2000">
              <a:latin typeface="Times New Roman"/>
              <a:cs typeface="Times New Roman"/>
            </a:endParaRPr>
          </a:p>
          <a:p>
            <a:pPr marL="355600" indent="-343535">
              <a:lnSpc>
                <a:spcPct val="150000"/>
              </a:lnSpc>
              <a:spcBef>
                <a:spcPts val="1200"/>
              </a:spcBef>
              <a:buFont typeface="Arial"/>
              <a:buChar char="•"/>
              <a:tabLst>
                <a:tab pos="355600" algn="l"/>
                <a:tab pos="356235" algn="l"/>
              </a:tabLst>
            </a:pPr>
            <a:r>
              <a:rPr sz="2000" dirty="0">
                <a:latin typeface="Times New Roman"/>
                <a:cs typeface="Times New Roman"/>
              </a:rPr>
              <a:t>theta(4–8</a:t>
            </a:r>
            <a:r>
              <a:rPr sz="2000" spc="-114" dirty="0">
                <a:latin typeface="Times New Roman"/>
                <a:cs typeface="Times New Roman"/>
              </a:rPr>
              <a:t> </a:t>
            </a:r>
            <a:r>
              <a:rPr sz="2000" dirty="0">
                <a:latin typeface="Times New Roman"/>
                <a:cs typeface="Times New Roman"/>
              </a:rPr>
              <a:t>Hz)</a:t>
            </a:r>
            <a:endParaRPr sz="2000">
              <a:latin typeface="Times New Roman"/>
              <a:cs typeface="Times New Roman"/>
            </a:endParaRPr>
          </a:p>
          <a:p>
            <a:pPr marL="355600" indent="-343535">
              <a:lnSpc>
                <a:spcPct val="150000"/>
              </a:lnSpc>
              <a:spcBef>
                <a:spcPts val="1205"/>
              </a:spcBef>
              <a:buFont typeface="Arial"/>
              <a:buChar char="•"/>
              <a:tabLst>
                <a:tab pos="355600" algn="l"/>
                <a:tab pos="356235" algn="l"/>
              </a:tabLst>
            </a:pPr>
            <a:r>
              <a:rPr sz="2000" dirty="0">
                <a:latin typeface="Times New Roman"/>
                <a:cs typeface="Times New Roman"/>
              </a:rPr>
              <a:t>delta(1–3</a:t>
            </a:r>
            <a:r>
              <a:rPr sz="2000" spc="-114" dirty="0">
                <a:latin typeface="Times New Roman"/>
                <a:cs typeface="Times New Roman"/>
              </a:rPr>
              <a:t> </a:t>
            </a:r>
            <a:r>
              <a:rPr sz="2000" dirty="0">
                <a:latin typeface="Times New Roman"/>
                <a:cs typeface="Times New Roman"/>
              </a:rPr>
              <a:t>Hz)</a:t>
            </a:r>
            <a:endParaRPr sz="2000">
              <a:latin typeface="Times New Roman"/>
              <a:cs typeface="Times New Roman"/>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pic>
        <p:nvPicPr>
          <p:cNvPr id="7"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293812" y="381000"/>
            <a:ext cx="9565687" cy="289182"/>
          </a:xfrm>
          <a:prstGeom prst="rect">
            <a:avLst/>
          </a:prstGeom>
        </p:spPr>
        <p:txBody>
          <a:bodyPr vert="horz" wrap="square" lIns="0" tIns="12065" rIns="0" bIns="0" rtlCol="0">
            <a:spAutoFit/>
          </a:bodyPr>
          <a:lstStyle/>
          <a:p>
            <a:pPr marL="12700" marR="5080">
              <a:lnSpc>
                <a:spcPct val="100000"/>
              </a:lnSpc>
              <a:spcBef>
                <a:spcPts val="95"/>
              </a:spcBef>
            </a:pPr>
            <a:r>
              <a:rPr sz="1800" b="1" u="sng" spc="-5" dirty="0">
                <a:solidFill>
                  <a:schemeClr val="tx1"/>
                </a:solidFill>
                <a:latin typeface="Times New Roman" pitchFamily="18" charset="0"/>
                <a:cs typeface="Times New Roman" pitchFamily="18" charset="0"/>
              </a:rPr>
              <a:t>PHYSIOLOGICAL CHARACTERISTICS</a:t>
            </a:r>
            <a:r>
              <a:rPr sz="1800" b="1" u="sng" spc="-140" dirty="0">
                <a:solidFill>
                  <a:schemeClr val="tx1"/>
                </a:solidFill>
                <a:latin typeface="Times New Roman" pitchFamily="18" charset="0"/>
                <a:cs typeface="Times New Roman" pitchFamily="18" charset="0"/>
              </a:rPr>
              <a:t> </a:t>
            </a:r>
            <a:r>
              <a:rPr sz="1800" b="1" u="sng" spc="-5" dirty="0">
                <a:solidFill>
                  <a:schemeClr val="tx1"/>
                </a:solidFill>
                <a:latin typeface="Times New Roman" pitchFamily="18" charset="0"/>
                <a:cs typeface="Times New Roman" pitchFamily="18" charset="0"/>
              </a:rPr>
              <a:t>OF  </a:t>
            </a:r>
            <a:r>
              <a:rPr sz="1800" b="1" u="sng" spc="-40" dirty="0">
                <a:solidFill>
                  <a:schemeClr val="tx1"/>
                </a:solidFill>
                <a:latin typeface="Times New Roman" pitchFamily="18" charset="0"/>
                <a:cs typeface="Times New Roman" pitchFamily="18" charset="0"/>
              </a:rPr>
              <a:t>SLEEP–WAKE</a:t>
            </a:r>
            <a:r>
              <a:rPr sz="1800" b="1" u="sng" spc="10" dirty="0">
                <a:solidFill>
                  <a:schemeClr val="tx1"/>
                </a:solidFill>
                <a:latin typeface="Times New Roman" pitchFamily="18" charset="0"/>
                <a:cs typeface="Times New Roman" pitchFamily="18" charset="0"/>
              </a:rPr>
              <a:t> </a:t>
            </a:r>
            <a:r>
              <a:rPr sz="1800" b="1" u="sng" spc="-75" dirty="0">
                <a:solidFill>
                  <a:schemeClr val="tx1"/>
                </a:solidFill>
                <a:latin typeface="Times New Roman" pitchFamily="18" charset="0"/>
                <a:cs typeface="Times New Roman" pitchFamily="18" charset="0"/>
              </a:rPr>
              <a:t>STATES</a:t>
            </a:r>
            <a:endParaRPr sz="1800" b="1" u="sng">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graphicFrame>
        <p:nvGraphicFramePr>
          <p:cNvPr id="9" name="object 9"/>
          <p:cNvGraphicFramePr>
            <a:graphicFrameLocks noGrp="1"/>
          </p:cNvGraphicFramePr>
          <p:nvPr/>
        </p:nvGraphicFramePr>
        <p:xfrm>
          <a:off x="684212" y="1066800"/>
          <a:ext cx="11284557" cy="5019483"/>
        </p:xfrm>
        <a:graphic>
          <a:graphicData uri="http://schemas.openxmlformats.org/drawingml/2006/table">
            <a:tbl>
              <a:tblPr firstRow="1" bandRow="1">
                <a:tableStyleId>{2D5ABB26-0587-4C30-8999-92F81FD0307C}</a:tableStyleId>
              </a:tblPr>
              <a:tblGrid>
                <a:gridCol w="3728810"/>
                <a:gridCol w="2453165"/>
                <a:gridCol w="2551291"/>
                <a:gridCol w="2551291"/>
              </a:tblGrid>
              <a:tr h="335379">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E6EC5"/>
                    </a:solidFill>
                  </a:tcPr>
                </a:tc>
                <a:tc>
                  <a:txBody>
                    <a:bodyPr/>
                    <a:lstStyle/>
                    <a:p>
                      <a:pPr marL="635" algn="ctr">
                        <a:lnSpc>
                          <a:spcPct val="100000"/>
                        </a:lnSpc>
                        <a:spcBef>
                          <a:spcPts val="300"/>
                        </a:spcBef>
                      </a:pPr>
                      <a:r>
                        <a:rPr sz="1800" b="1" spc="-30" dirty="0">
                          <a:solidFill>
                            <a:srgbClr val="FFFFFF"/>
                          </a:solidFill>
                          <a:latin typeface="Times New Roman"/>
                          <a:cs typeface="Times New Roman"/>
                        </a:rPr>
                        <a:t>Wake</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E6EC5"/>
                    </a:solidFill>
                  </a:tcPr>
                </a:tc>
                <a:tc>
                  <a:txBody>
                    <a:bodyPr/>
                    <a:lstStyle/>
                    <a:p>
                      <a:pPr algn="ctr">
                        <a:lnSpc>
                          <a:spcPct val="100000"/>
                        </a:lnSpc>
                        <a:spcBef>
                          <a:spcPts val="300"/>
                        </a:spcBef>
                      </a:pPr>
                      <a:r>
                        <a:rPr sz="1800" b="1" spc="-5" dirty="0">
                          <a:solidFill>
                            <a:srgbClr val="FFFFFF"/>
                          </a:solidFill>
                          <a:latin typeface="Times New Roman"/>
                          <a:cs typeface="Times New Roman"/>
                        </a:rPr>
                        <a:t>NREM</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E6EC5"/>
                    </a:solidFill>
                  </a:tcPr>
                </a:tc>
                <a:tc>
                  <a:txBody>
                    <a:bodyPr/>
                    <a:lstStyle/>
                    <a:p>
                      <a:pPr algn="ctr">
                        <a:lnSpc>
                          <a:spcPct val="100000"/>
                        </a:lnSpc>
                        <a:spcBef>
                          <a:spcPts val="300"/>
                        </a:spcBef>
                      </a:pPr>
                      <a:r>
                        <a:rPr sz="1800" b="1" spc="-5" dirty="0">
                          <a:solidFill>
                            <a:srgbClr val="FFFFFF"/>
                          </a:solidFill>
                          <a:latin typeface="Times New Roman"/>
                          <a:cs typeface="Times New Roman"/>
                        </a:rPr>
                        <a:t>REM</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E6EC5"/>
                    </a:solidFill>
                  </a:tcPr>
                </a:tc>
              </a:tr>
              <a:tr h="335379">
                <a:tc>
                  <a:txBody>
                    <a:bodyPr/>
                    <a:lstStyle/>
                    <a:p>
                      <a:pPr marL="90805">
                        <a:lnSpc>
                          <a:spcPct val="100000"/>
                        </a:lnSpc>
                        <a:spcBef>
                          <a:spcPts val="300"/>
                        </a:spcBef>
                      </a:pPr>
                      <a:r>
                        <a:rPr sz="1800" spc="-5" dirty="0">
                          <a:latin typeface="Times New Roman"/>
                          <a:cs typeface="Times New Roman"/>
                        </a:rPr>
                        <a:t>EEG</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D4EA"/>
                    </a:solidFill>
                  </a:tcPr>
                </a:tc>
                <a:tc>
                  <a:txBody>
                    <a:bodyPr/>
                    <a:lstStyle/>
                    <a:p>
                      <a:pPr algn="ctr">
                        <a:lnSpc>
                          <a:spcPct val="100000"/>
                        </a:lnSpc>
                        <a:spcBef>
                          <a:spcPts val="300"/>
                        </a:spcBef>
                      </a:pPr>
                      <a:r>
                        <a:rPr sz="1800" spc="-5" dirty="0">
                          <a:latin typeface="Times New Roman"/>
                          <a:cs typeface="Times New Roman"/>
                        </a:rPr>
                        <a:t>Fast, low</a:t>
                      </a:r>
                      <a:r>
                        <a:rPr sz="1800" spc="-35" dirty="0">
                          <a:latin typeface="Times New Roman"/>
                          <a:cs typeface="Times New Roman"/>
                        </a:rPr>
                        <a:t> </a:t>
                      </a:r>
                      <a:r>
                        <a:rPr sz="1800" dirty="0">
                          <a:latin typeface="Times New Roman"/>
                          <a:cs typeface="Times New Roman"/>
                        </a:rPr>
                        <a:t>voltage</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D4EA"/>
                    </a:solidFill>
                  </a:tcPr>
                </a:tc>
                <a:tc>
                  <a:txBody>
                    <a:bodyPr/>
                    <a:lstStyle/>
                    <a:p>
                      <a:pPr algn="ctr">
                        <a:lnSpc>
                          <a:spcPct val="100000"/>
                        </a:lnSpc>
                        <a:spcBef>
                          <a:spcPts val="300"/>
                        </a:spcBef>
                      </a:pPr>
                      <a:r>
                        <a:rPr sz="1800" spc="-30" dirty="0">
                          <a:latin typeface="Times New Roman"/>
                          <a:cs typeface="Times New Roman"/>
                        </a:rPr>
                        <a:t>Slow, </a:t>
                      </a:r>
                      <a:r>
                        <a:rPr sz="1800" dirty="0">
                          <a:latin typeface="Times New Roman"/>
                          <a:cs typeface="Times New Roman"/>
                        </a:rPr>
                        <a:t>high voltage</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D4EA"/>
                    </a:solidFill>
                  </a:tcPr>
                </a:tc>
                <a:tc>
                  <a:txBody>
                    <a:bodyPr/>
                    <a:lstStyle/>
                    <a:p>
                      <a:pPr algn="ctr">
                        <a:lnSpc>
                          <a:spcPct val="100000"/>
                        </a:lnSpc>
                        <a:spcBef>
                          <a:spcPts val="300"/>
                        </a:spcBef>
                      </a:pPr>
                      <a:r>
                        <a:rPr sz="1800" spc="-5" dirty="0">
                          <a:latin typeface="Times New Roman"/>
                          <a:cs typeface="Times New Roman"/>
                        </a:rPr>
                        <a:t>Fast, low</a:t>
                      </a:r>
                      <a:r>
                        <a:rPr sz="1800" spc="-30" dirty="0">
                          <a:latin typeface="Times New Roman"/>
                          <a:cs typeface="Times New Roman"/>
                        </a:rPr>
                        <a:t> </a:t>
                      </a:r>
                      <a:r>
                        <a:rPr sz="1800" dirty="0">
                          <a:latin typeface="Times New Roman"/>
                          <a:cs typeface="Times New Roman"/>
                        </a:rPr>
                        <a:t>voltage</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D4EA"/>
                    </a:solidFill>
                  </a:tcPr>
                </a:tc>
              </a:tr>
              <a:tr h="335380">
                <a:tc>
                  <a:txBody>
                    <a:bodyPr/>
                    <a:lstStyle/>
                    <a:p>
                      <a:pPr marL="90805">
                        <a:lnSpc>
                          <a:spcPct val="100000"/>
                        </a:lnSpc>
                        <a:spcBef>
                          <a:spcPts val="300"/>
                        </a:spcBef>
                      </a:pPr>
                      <a:r>
                        <a:rPr sz="1800" spc="5" dirty="0">
                          <a:latin typeface="Times New Roman"/>
                          <a:cs typeface="Times New Roman"/>
                        </a:rPr>
                        <a:t>Eye</a:t>
                      </a:r>
                      <a:r>
                        <a:rPr sz="1800" spc="-35" dirty="0">
                          <a:latin typeface="Times New Roman"/>
                          <a:cs typeface="Times New Roman"/>
                        </a:rPr>
                        <a:t> </a:t>
                      </a:r>
                      <a:r>
                        <a:rPr sz="1800" spc="-5" dirty="0">
                          <a:latin typeface="Times New Roman"/>
                          <a:cs typeface="Times New Roman"/>
                        </a:rPr>
                        <a:t>movement</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00"/>
                        </a:spcBef>
                      </a:pPr>
                      <a:r>
                        <a:rPr sz="1800" spc="-10" dirty="0">
                          <a:latin typeface="Times New Roman"/>
                          <a:cs typeface="Times New Roman"/>
                        </a:rPr>
                        <a:t>Vision-related</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00"/>
                        </a:spcBef>
                      </a:pPr>
                      <a:r>
                        <a:rPr sz="1800" spc="-5" dirty="0">
                          <a:latin typeface="Times New Roman"/>
                          <a:cs typeface="Times New Roman"/>
                        </a:rPr>
                        <a:t>Slow-irregular</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marL="1270" algn="ctr">
                        <a:lnSpc>
                          <a:spcPct val="100000"/>
                        </a:lnSpc>
                        <a:spcBef>
                          <a:spcPts val="300"/>
                        </a:spcBef>
                      </a:pPr>
                      <a:r>
                        <a:rPr sz="1800" dirty="0">
                          <a:latin typeface="Times New Roman"/>
                          <a:cs typeface="Times New Roman"/>
                        </a:rPr>
                        <a:t>Rapid</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r>
              <a:tr h="335379">
                <a:tc>
                  <a:txBody>
                    <a:bodyPr/>
                    <a:lstStyle/>
                    <a:p>
                      <a:pPr marL="90805">
                        <a:lnSpc>
                          <a:spcPct val="100000"/>
                        </a:lnSpc>
                        <a:spcBef>
                          <a:spcPts val="300"/>
                        </a:spcBef>
                      </a:pPr>
                      <a:r>
                        <a:rPr sz="1800" spc="-5" dirty="0">
                          <a:latin typeface="Times New Roman"/>
                          <a:cs typeface="Times New Roman"/>
                        </a:rPr>
                        <a:t>Muscle </a:t>
                      </a:r>
                      <a:r>
                        <a:rPr sz="1800" dirty="0">
                          <a:latin typeface="Times New Roman"/>
                          <a:cs typeface="Times New Roman"/>
                        </a:rPr>
                        <a:t>tone</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algn="ctr">
                        <a:lnSpc>
                          <a:spcPct val="100000"/>
                        </a:lnSpc>
                        <a:spcBef>
                          <a:spcPts val="300"/>
                        </a:spcBef>
                      </a:pPr>
                      <a:r>
                        <a:rPr sz="1800" dirty="0">
                          <a:latin typeface="Times New Roman"/>
                          <a:cs typeface="Times New Roman"/>
                        </a:rPr>
                        <a:t>++</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marL="635" algn="ctr">
                        <a:lnSpc>
                          <a:spcPct val="100000"/>
                        </a:lnSpc>
                        <a:spcBef>
                          <a:spcPts val="300"/>
                        </a:spcBef>
                      </a:pPr>
                      <a:r>
                        <a:rPr sz="1800" dirty="0">
                          <a:latin typeface="Times New Roman"/>
                          <a:cs typeface="Times New Roman"/>
                        </a:rPr>
                        <a:t>+</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algn="ctr">
                        <a:lnSpc>
                          <a:spcPct val="100000"/>
                        </a:lnSpc>
                        <a:spcBef>
                          <a:spcPts val="300"/>
                        </a:spcBef>
                      </a:pPr>
                      <a:r>
                        <a:rPr sz="1800" dirty="0">
                          <a:latin typeface="Times New Roman"/>
                          <a:cs typeface="Times New Roman"/>
                        </a:rPr>
                        <a:t>-</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r>
              <a:tr h="826964">
                <a:tc>
                  <a:txBody>
                    <a:bodyPr/>
                    <a:lstStyle/>
                    <a:p>
                      <a:pPr marL="90805" marR="948055" algn="just">
                        <a:lnSpc>
                          <a:spcPct val="100000"/>
                        </a:lnSpc>
                        <a:spcBef>
                          <a:spcPts val="300"/>
                        </a:spcBef>
                      </a:pPr>
                      <a:r>
                        <a:rPr sz="1800" dirty="0">
                          <a:latin typeface="Times New Roman"/>
                          <a:cs typeface="Times New Roman"/>
                        </a:rPr>
                        <a:t>Neuronal activity in  Hypocretin / orexin  neurons</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00"/>
                        </a:spcBef>
                      </a:pPr>
                      <a:r>
                        <a:rPr sz="1800" dirty="0">
                          <a:latin typeface="Times New Roman"/>
                          <a:cs typeface="Times New Roman"/>
                        </a:rPr>
                        <a:t>++</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00"/>
                        </a:spcBef>
                      </a:pPr>
                      <a:r>
                        <a:rPr sz="1800" dirty="0">
                          <a:latin typeface="Times New Roman"/>
                          <a:cs typeface="Times New Roman"/>
                        </a:rPr>
                        <a:t>-</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00"/>
                        </a:spcBef>
                      </a:pPr>
                      <a:r>
                        <a:rPr sz="1800" dirty="0">
                          <a:latin typeface="Times New Roman"/>
                          <a:cs typeface="Times New Roman"/>
                        </a:rPr>
                        <a:t>-</a:t>
                      </a:r>
                      <a:endParaRPr sz="1800">
                        <a:latin typeface="Times New Roman"/>
                        <a:cs typeface="Times New Roman"/>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r>
              <a:tr h="826964">
                <a:tc>
                  <a:txBody>
                    <a:bodyPr/>
                    <a:lstStyle/>
                    <a:p>
                      <a:pPr marL="90805" marR="377825">
                        <a:lnSpc>
                          <a:spcPct val="100000"/>
                        </a:lnSpc>
                        <a:spcBef>
                          <a:spcPts val="305"/>
                        </a:spcBef>
                      </a:pPr>
                      <a:r>
                        <a:rPr sz="1800" spc="-5" dirty="0">
                          <a:latin typeface="Times New Roman"/>
                          <a:cs typeface="Times New Roman"/>
                        </a:rPr>
                        <a:t>Heart </a:t>
                      </a:r>
                      <a:r>
                        <a:rPr sz="1800" dirty="0">
                          <a:latin typeface="Times New Roman"/>
                          <a:cs typeface="Times New Roman"/>
                        </a:rPr>
                        <a:t>rate, blood</a:t>
                      </a:r>
                      <a:r>
                        <a:rPr sz="1800" spc="-75" dirty="0">
                          <a:latin typeface="Times New Roman"/>
                          <a:cs typeface="Times New Roman"/>
                        </a:rPr>
                        <a:t> </a:t>
                      </a:r>
                      <a:r>
                        <a:rPr sz="1800" dirty="0">
                          <a:latin typeface="Times New Roman"/>
                          <a:cs typeface="Times New Roman"/>
                        </a:rPr>
                        <a:t>pressure,  respiratory</a:t>
                      </a:r>
                      <a:r>
                        <a:rPr sz="1800" spc="-25" dirty="0">
                          <a:latin typeface="Times New Roman"/>
                          <a:cs typeface="Times New Roman"/>
                        </a:rPr>
                        <a:t> </a:t>
                      </a:r>
                      <a:r>
                        <a:rPr sz="1800" dirty="0">
                          <a:latin typeface="Times New Roman"/>
                          <a:cs typeface="Times New Roman"/>
                        </a:rPr>
                        <a:t>rate</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algn="ctr">
                        <a:lnSpc>
                          <a:spcPct val="100000"/>
                        </a:lnSpc>
                        <a:spcBef>
                          <a:spcPts val="305"/>
                        </a:spcBef>
                      </a:pPr>
                      <a:r>
                        <a:rPr sz="1800" spc="-25" dirty="0">
                          <a:latin typeface="Times New Roman"/>
                          <a:cs typeface="Times New Roman"/>
                        </a:rPr>
                        <a:t>Variable</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algn="ctr">
                        <a:lnSpc>
                          <a:spcPct val="100000"/>
                        </a:lnSpc>
                        <a:spcBef>
                          <a:spcPts val="305"/>
                        </a:spcBef>
                      </a:pPr>
                      <a:r>
                        <a:rPr sz="1800" spc="-5" dirty="0">
                          <a:latin typeface="Times New Roman"/>
                          <a:cs typeface="Times New Roman"/>
                        </a:rPr>
                        <a:t>Slow/ </a:t>
                      </a:r>
                      <a:r>
                        <a:rPr sz="1800" spc="-35" dirty="0">
                          <a:latin typeface="Times New Roman"/>
                          <a:cs typeface="Times New Roman"/>
                        </a:rPr>
                        <a:t>low,</a:t>
                      </a:r>
                      <a:r>
                        <a:rPr sz="1800" spc="-25" dirty="0">
                          <a:latin typeface="Times New Roman"/>
                          <a:cs typeface="Times New Roman"/>
                        </a:rPr>
                        <a:t> </a:t>
                      </a:r>
                      <a:r>
                        <a:rPr sz="1800" dirty="0">
                          <a:latin typeface="Times New Roman"/>
                          <a:cs typeface="Times New Roman"/>
                        </a:rPr>
                        <a:t>regular</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marL="435609" marR="251460" indent="-175260">
                        <a:lnSpc>
                          <a:spcPct val="100000"/>
                        </a:lnSpc>
                        <a:spcBef>
                          <a:spcPts val="305"/>
                        </a:spcBef>
                      </a:pPr>
                      <a:r>
                        <a:rPr sz="1800" spc="-25" dirty="0">
                          <a:latin typeface="Times New Roman"/>
                          <a:cs typeface="Times New Roman"/>
                        </a:rPr>
                        <a:t>Variable,</a:t>
                      </a:r>
                      <a:r>
                        <a:rPr sz="1800" spc="-80" dirty="0">
                          <a:latin typeface="Times New Roman"/>
                          <a:cs typeface="Times New Roman"/>
                        </a:rPr>
                        <a:t> </a:t>
                      </a:r>
                      <a:r>
                        <a:rPr sz="1800" dirty="0">
                          <a:latin typeface="Times New Roman"/>
                          <a:cs typeface="Times New Roman"/>
                        </a:rPr>
                        <a:t>higher  than</a:t>
                      </a:r>
                      <a:r>
                        <a:rPr sz="1800" spc="-30" dirty="0">
                          <a:latin typeface="Times New Roman"/>
                          <a:cs typeface="Times New Roman"/>
                        </a:rPr>
                        <a:t> </a:t>
                      </a:r>
                      <a:r>
                        <a:rPr sz="1800" spc="-5" dirty="0">
                          <a:latin typeface="Times New Roman"/>
                          <a:cs typeface="Times New Roman"/>
                        </a:rPr>
                        <a:t>NREM</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r>
              <a:tr h="826963">
                <a:tc>
                  <a:txBody>
                    <a:bodyPr/>
                    <a:lstStyle/>
                    <a:p>
                      <a:pPr marL="90805">
                        <a:lnSpc>
                          <a:spcPct val="100000"/>
                        </a:lnSpc>
                        <a:spcBef>
                          <a:spcPts val="305"/>
                        </a:spcBef>
                      </a:pPr>
                      <a:r>
                        <a:rPr sz="1800" spc="-5" dirty="0">
                          <a:latin typeface="Times New Roman"/>
                          <a:cs typeface="Times New Roman"/>
                        </a:rPr>
                        <a:t>Responses </a:t>
                      </a:r>
                      <a:r>
                        <a:rPr sz="1800" dirty="0">
                          <a:latin typeface="Times New Roman"/>
                          <a:cs typeface="Times New Roman"/>
                        </a:rPr>
                        <a:t>to hypoxia</a:t>
                      </a:r>
                      <a:r>
                        <a:rPr sz="1800" spc="-45" dirty="0">
                          <a:latin typeface="Times New Roman"/>
                          <a:cs typeface="Times New Roman"/>
                        </a:rPr>
                        <a:t> </a:t>
                      </a:r>
                      <a:r>
                        <a:rPr sz="1800" dirty="0">
                          <a:latin typeface="Times New Roman"/>
                          <a:cs typeface="Times New Roman"/>
                        </a:rPr>
                        <a:t>and</a:t>
                      </a:r>
                      <a:endParaRPr sz="1800">
                        <a:latin typeface="Times New Roman"/>
                        <a:cs typeface="Times New Roman"/>
                      </a:endParaRPr>
                    </a:p>
                    <a:p>
                      <a:pPr marL="90805">
                        <a:lnSpc>
                          <a:spcPct val="100000"/>
                        </a:lnSpc>
                        <a:spcBef>
                          <a:spcPts val="5"/>
                        </a:spcBef>
                      </a:pPr>
                      <a:r>
                        <a:rPr sz="1800" dirty="0">
                          <a:latin typeface="Times New Roman"/>
                          <a:cs typeface="Times New Roman"/>
                        </a:rPr>
                        <a:t>hypercarbia</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05"/>
                        </a:spcBef>
                      </a:pPr>
                      <a:r>
                        <a:rPr sz="1800" dirty="0">
                          <a:latin typeface="Times New Roman"/>
                          <a:cs typeface="Times New Roman"/>
                        </a:rPr>
                        <a:t>Active</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05"/>
                        </a:spcBef>
                      </a:pPr>
                      <a:r>
                        <a:rPr sz="1800" dirty="0">
                          <a:latin typeface="Times New Roman"/>
                          <a:cs typeface="Times New Roman"/>
                        </a:rPr>
                        <a:t>Reduced</a:t>
                      </a:r>
                      <a:endParaRPr sz="1800">
                        <a:latin typeface="Times New Roman"/>
                        <a:cs typeface="Times New Roman"/>
                      </a:endParaRPr>
                    </a:p>
                    <a:p>
                      <a:pPr algn="ctr">
                        <a:lnSpc>
                          <a:spcPct val="100000"/>
                        </a:lnSpc>
                        <a:spcBef>
                          <a:spcPts val="5"/>
                        </a:spcBef>
                      </a:pPr>
                      <a:r>
                        <a:rPr sz="1800" spc="-5" dirty="0">
                          <a:latin typeface="Times New Roman"/>
                          <a:cs typeface="Times New Roman"/>
                        </a:rPr>
                        <a:t>responsiveness</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marL="635" algn="ctr">
                        <a:lnSpc>
                          <a:spcPct val="100000"/>
                        </a:lnSpc>
                        <a:spcBef>
                          <a:spcPts val="305"/>
                        </a:spcBef>
                      </a:pPr>
                      <a:r>
                        <a:rPr sz="1800" dirty="0">
                          <a:latin typeface="Times New Roman"/>
                          <a:cs typeface="Times New Roman"/>
                        </a:rPr>
                        <a:t>Lowest</a:t>
                      </a:r>
                      <a:endParaRPr sz="1800">
                        <a:latin typeface="Times New Roman"/>
                        <a:cs typeface="Times New Roman"/>
                      </a:endParaRPr>
                    </a:p>
                    <a:p>
                      <a:pPr algn="ctr">
                        <a:lnSpc>
                          <a:spcPct val="100000"/>
                        </a:lnSpc>
                        <a:spcBef>
                          <a:spcPts val="5"/>
                        </a:spcBef>
                      </a:pPr>
                      <a:r>
                        <a:rPr sz="1800" spc="-5" dirty="0">
                          <a:latin typeface="Times New Roman"/>
                          <a:cs typeface="Times New Roman"/>
                        </a:rPr>
                        <a:t>responsiveness</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r>
              <a:tr h="826964">
                <a:tc>
                  <a:txBody>
                    <a:bodyPr/>
                    <a:lstStyle/>
                    <a:p>
                      <a:pPr marL="90805">
                        <a:lnSpc>
                          <a:spcPct val="100000"/>
                        </a:lnSpc>
                        <a:spcBef>
                          <a:spcPts val="305"/>
                        </a:spcBef>
                      </a:pPr>
                      <a:r>
                        <a:rPr sz="1800" dirty="0">
                          <a:latin typeface="Times New Roman"/>
                          <a:cs typeface="Times New Roman"/>
                        </a:rPr>
                        <a:t>Thermoregulation</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marL="257175" marR="249554" algn="ctr">
                        <a:lnSpc>
                          <a:spcPct val="100000"/>
                        </a:lnSpc>
                        <a:spcBef>
                          <a:spcPts val="305"/>
                        </a:spcBef>
                      </a:pPr>
                      <a:r>
                        <a:rPr sz="1800" dirty="0">
                          <a:latin typeface="Times New Roman"/>
                          <a:cs typeface="Times New Roman"/>
                        </a:rPr>
                        <a:t>Behavioral</a:t>
                      </a:r>
                      <a:r>
                        <a:rPr sz="1800" spc="-105" dirty="0">
                          <a:latin typeface="Times New Roman"/>
                          <a:cs typeface="Times New Roman"/>
                        </a:rPr>
                        <a:t> </a:t>
                      </a:r>
                      <a:r>
                        <a:rPr sz="1800" dirty="0">
                          <a:latin typeface="Times New Roman"/>
                          <a:cs typeface="Times New Roman"/>
                        </a:rPr>
                        <a:t>and  physiological  regulation</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marL="365125" marR="358775" algn="ctr">
                        <a:lnSpc>
                          <a:spcPct val="100000"/>
                        </a:lnSpc>
                        <a:spcBef>
                          <a:spcPts val="305"/>
                        </a:spcBef>
                      </a:pPr>
                      <a:r>
                        <a:rPr sz="1800" dirty="0">
                          <a:latin typeface="Times New Roman"/>
                          <a:cs typeface="Times New Roman"/>
                        </a:rPr>
                        <a:t>Ph</a:t>
                      </a:r>
                      <a:r>
                        <a:rPr sz="1800" spc="15" dirty="0">
                          <a:latin typeface="Times New Roman"/>
                          <a:cs typeface="Times New Roman"/>
                        </a:rPr>
                        <a:t>y</a:t>
                      </a:r>
                      <a:r>
                        <a:rPr sz="1800" dirty="0">
                          <a:latin typeface="Times New Roman"/>
                          <a:cs typeface="Times New Roman"/>
                        </a:rPr>
                        <a:t>siolog</a:t>
                      </a:r>
                      <a:r>
                        <a:rPr sz="1800" spc="5" dirty="0">
                          <a:latin typeface="Times New Roman"/>
                          <a:cs typeface="Times New Roman"/>
                        </a:rPr>
                        <a:t>i</a:t>
                      </a:r>
                      <a:r>
                        <a:rPr sz="1800" dirty="0">
                          <a:latin typeface="Times New Roman"/>
                          <a:cs typeface="Times New Roman"/>
                        </a:rPr>
                        <a:t>c</a:t>
                      </a:r>
                      <a:r>
                        <a:rPr sz="1800" spc="5" dirty="0">
                          <a:latin typeface="Times New Roman"/>
                          <a:cs typeface="Times New Roman"/>
                        </a:rPr>
                        <a:t>a</a:t>
                      </a:r>
                      <a:r>
                        <a:rPr sz="1800" dirty="0">
                          <a:latin typeface="Times New Roman"/>
                          <a:cs typeface="Times New Roman"/>
                        </a:rPr>
                        <a:t>l  regulation  only</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c>
                  <a:txBody>
                    <a:bodyPr/>
                    <a:lstStyle/>
                    <a:p>
                      <a:pPr marL="373380" marR="363855" indent="-2540" algn="ctr">
                        <a:lnSpc>
                          <a:spcPct val="100000"/>
                        </a:lnSpc>
                        <a:spcBef>
                          <a:spcPts val="305"/>
                        </a:spcBef>
                      </a:pPr>
                      <a:r>
                        <a:rPr sz="1800" dirty="0">
                          <a:latin typeface="Times New Roman"/>
                          <a:cs typeface="Times New Roman"/>
                        </a:rPr>
                        <a:t>Reduced  ph</a:t>
                      </a:r>
                      <a:r>
                        <a:rPr sz="1800" spc="20" dirty="0">
                          <a:latin typeface="Times New Roman"/>
                          <a:cs typeface="Times New Roman"/>
                        </a:rPr>
                        <a:t>y</a:t>
                      </a:r>
                      <a:r>
                        <a:rPr sz="1800" dirty="0">
                          <a:latin typeface="Times New Roman"/>
                          <a:cs typeface="Times New Roman"/>
                        </a:rPr>
                        <a:t>siolog</a:t>
                      </a:r>
                      <a:r>
                        <a:rPr sz="1800" spc="5" dirty="0">
                          <a:latin typeface="Times New Roman"/>
                          <a:cs typeface="Times New Roman"/>
                        </a:rPr>
                        <a:t>i</a:t>
                      </a:r>
                      <a:r>
                        <a:rPr sz="1800" dirty="0">
                          <a:latin typeface="Times New Roman"/>
                          <a:cs typeface="Times New Roman"/>
                        </a:rPr>
                        <a:t>c</a:t>
                      </a:r>
                      <a:r>
                        <a:rPr sz="1800" spc="5" dirty="0">
                          <a:latin typeface="Times New Roman"/>
                          <a:cs typeface="Times New Roman"/>
                        </a:rPr>
                        <a:t>a</a:t>
                      </a:r>
                      <a:r>
                        <a:rPr sz="1800" dirty="0">
                          <a:latin typeface="Times New Roman"/>
                          <a:cs typeface="Times New Roman"/>
                        </a:rPr>
                        <a:t>l  regulation</a:t>
                      </a:r>
                      <a:endParaRPr sz="1800">
                        <a:latin typeface="Times New Roman"/>
                        <a:cs typeface="Times New Roman"/>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4EA"/>
                    </a:solidFill>
                  </a:tcPr>
                </a:tc>
              </a:tr>
              <a:tr h="335380">
                <a:tc>
                  <a:txBody>
                    <a:bodyPr/>
                    <a:lstStyle/>
                    <a:p>
                      <a:pPr marL="90805">
                        <a:lnSpc>
                          <a:spcPct val="100000"/>
                        </a:lnSpc>
                        <a:spcBef>
                          <a:spcPts val="310"/>
                        </a:spcBef>
                      </a:pPr>
                      <a:r>
                        <a:rPr sz="1800" dirty="0">
                          <a:latin typeface="Times New Roman"/>
                          <a:cs typeface="Times New Roman"/>
                        </a:rPr>
                        <a:t>Mental</a:t>
                      </a:r>
                      <a:r>
                        <a:rPr sz="1800" spc="-20" dirty="0">
                          <a:latin typeface="Times New Roman"/>
                          <a:cs typeface="Times New Roman"/>
                        </a:rPr>
                        <a:t> </a:t>
                      </a:r>
                      <a:r>
                        <a:rPr sz="1800" dirty="0">
                          <a:latin typeface="Times New Roman"/>
                          <a:cs typeface="Times New Roman"/>
                        </a:rPr>
                        <a:t>activity</a:t>
                      </a:r>
                      <a:endParaRPr sz="1800">
                        <a:latin typeface="Times New Roman"/>
                        <a:cs typeface="Times New Roman"/>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algn="ctr">
                        <a:lnSpc>
                          <a:spcPct val="100000"/>
                        </a:lnSpc>
                        <a:spcBef>
                          <a:spcPts val="310"/>
                        </a:spcBef>
                      </a:pPr>
                      <a:r>
                        <a:rPr sz="1800" spc="-5" dirty="0">
                          <a:latin typeface="Times New Roman"/>
                          <a:cs typeface="Times New Roman"/>
                        </a:rPr>
                        <a:t>Full</a:t>
                      </a:r>
                      <a:endParaRPr sz="1800">
                        <a:latin typeface="Times New Roman"/>
                        <a:cs typeface="Times New Roman"/>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marL="635" algn="ctr">
                        <a:lnSpc>
                          <a:spcPct val="100000"/>
                        </a:lnSpc>
                        <a:spcBef>
                          <a:spcPts val="310"/>
                        </a:spcBef>
                      </a:pPr>
                      <a:r>
                        <a:rPr sz="1800" spc="-5" dirty="0">
                          <a:latin typeface="Times New Roman"/>
                          <a:cs typeface="Times New Roman"/>
                        </a:rPr>
                        <a:t>None or</a:t>
                      </a:r>
                      <a:r>
                        <a:rPr sz="1800" spc="-15" dirty="0">
                          <a:latin typeface="Times New Roman"/>
                          <a:cs typeface="Times New Roman"/>
                        </a:rPr>
                        <a:t> </a:t>
                      </a:r>
                      <a:r>
                        <a:rPr sz="1800" dirty="0">
                          <a:latin typeface="Times New Roman"/>
                          <a:cs typeface="Times New Roman"/>
                        </a:rPr>
                        <a:t>limited</a:t>
                      </a:r>
                      <a:endParaRPr sz="1800">
                        <a:latin typeface="Times New Roman"/>
                        <a:cs typeface="Times New Roman"/>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c>
                  <a:txBody>
                    <a:bodyPr/>
                    <a:lstStyle/>
                    <a:p>
                      <a:pPr marL="635" algn="ctr">
                        <a:lnSpc>
                          <a:spcPct val="100000"/>
                        </a:lnSpc>
                        <a:spcBef>
                          <a:spcPts val="310"/>
                        </a:spcBef>
                      </a:pPr>
                      <a:r>
                        <a:rPr sz="1800" dirty="0">
                          <a:latin typeface="Times New Roman"/>
                          <a:cs typeface="Times New Roman"/>
                        </a:rPr>
                        <a:t>Story-like</a:t>
                      </a:r>
                      <a:r>
                        <a:rPr sz="1800" spc="-55" dirty="0">
                          <a:latin typeface="Times New Roman"/>
                          <a:cs typeface="Times New Roman"/>
                        </a:rPr>
                        <a:t> </a:t>
                      </a:r>
                      <a:r>
                        <a:rPr sz="1800" spc="-5" dirty="0">
                          <a:latin typeface="Times New Roman"/>
                          <a:cs typeface="Times New Roman"/>
                        </a:rPr>
                        <a:t>dreams</a:t>
                      </a:r>
                      <a:endParaRPr sz="1800">
                        <a:latin typeface="Times New Roman"/>
                        <a:cs typeface="Times New Roman"/>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5"/>
                    </a:solidFill>
                  </a:tcPr>
                </a:tc>
              </a:tr>
            </a:tbl>
          </a:graphicData>
        </a:graphic>
      </p:graphicFrame>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884612" y="533400"/>
            <a:ext cx="4065481" cy="289823"/>
          </a:xfrm>
          <a:prstGeom prst="rect">
            <a:avLst/>
          </a:prstGeom>
        </p:spPr>
        <p:txBody>
          <a:bodyPr vert="horz" wrap="square" lIns="0" tIns="12700" rIns="0" bIns="0" rtlCol="0">
            <a:spAutoFit/>
          </a:bodyPr>
          <a:lstStyle/>
          <a:p>
            <a:pPr marL="12700">
              <a:lnSpc>
                <a:spcPct val="100000"/>
              </a:lnSpc>
              <a:spcBef>
                <a:spcPts val="100"/>
              </a:spcBef>
            </a:pPr>
            <a:r>
              <a:rPr sz="1800" b="1" u="sng" spc="-5" dirty="0">
                <a:solidFill>
                  <a:schemeClr val="tx1"/>
                </a:solidFill>
                <a:latin typeface="Times New Roman" pitchFamily="18" charset="0"/>
                <a:cs typeface="Times New Roman" pitchFamily="18" charset="0"/>
              </a:rPr>
              <a:t>ASSE</a:t>
            </a:r>
            <a:r>
              <a:rPr sz="1800" b="1" u="sng" dirty="0">
                <a:solidFill>
                  <a:schemeClr val="tx1"/>
                </a:solidFill>
                <a:latin typeface="Times New Roman" pitchFamily="18" charset="0"/>
                <a:cs typeface="Times New Roman" pitchFamily="18" charset="0"/>
              </a:rPr>
              <a:t>S</a:t>
            </a:r>
            <a:r>
              <a:rPr sz="1800" b="1" u="sng" spc="-5" dirty="0">
                <a:solidFill>
                  <a:schemeClr val="tx1"/>
                </a:solidFill>
                <a:latin typeface="Times New Roman" pitchFamily="18" charset="0"/>
                <a:cs typeface="Times New Roman" pitchFamily="18" charset="0"/>
              </a:rPr>
              <a:t>SMENT</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
        <p:nvSpPr>
          <p:cNvPr id="9" name="object 9"/>
          <p:cNvSpPr txBox="1"/>
          <p:nvPr/>
        </p:nvSpPr>
        <p:spPr>
          <a:xfrm>
            <a:off x="714401" y="1426210"/>
            <a:ext cx="10760870" cy="4270400"/>
          </a:xfrm>
          <a:prstGeom prst="rect">
            <a:avLst/>
          </a:prstGeom>
        </p:spPr>
        <p:txBody>
          <a:bodyPr vert="horz" wrap="square" lIns="0" tIns="60960" rIns="0" bIns="0" rtlCol="0">
            <a:spAutoFit/>
          </a:bodyPr>
          <a:lstStyle/>
          <a:p>
            <a:pPr marL="286385" marR="5080" indent="-274320">
              <a:lnSpc>
                <a:spcPct val="150000"/>
              </a:lnSpc>
              <a:spcBef>
                <a:spcPts val="480"/>
              </a:spcBef>
              <a:buClr>
                <a:srgbClr val="0AD0D9"/>
              </a:buClr>
              <a:buSzPct val="94642"/>
              <a:buFont typeface="Arial"/>
              <a:buChar char=""/>
              <a:tabLst>
                <a:tab pos="287020" algn="l"/>
                <a:tab pos="1324610" algn="l"/>
                <a:tab pos="2562860" algn="l"/>
                <a:tab pos="3324860" algn="l"/>
                <a:tab pos="4756150" algn="l"/>
                <a:tab pos="5993130" algn="l"/>
                <a:tab pos="6537325" algn="l"/>
              </a:tabLst>
            </a:pPr>
            <a:r>
              <a:rPr spc="-5" smtClean="0">
                <a:latin typeface="Times New Roman" pitchFamily="18" charset="0"/>
                <a:cs typeface="Times New Roman" pitchFamily="18" charset="0"/>
              </a:rPr>
              <a:t>Sleep</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h</a:t>
            </a:r>
            <a:r>
              <a:rPr smtClean="0">
                <a:latin typeface="Times New Roman" pitchFamily="18" charset="0"/>
                <a:cs typeface="Times New Roman" pitchFamily="18" charset="0"/>
              </a:rPr>
              <a:t>i</a:t>
            </a:r>
            <a:r>
              <a:rPr spc="-5" smtClean="0">
                <a:latin typeface="Times New Roman" pitchFamily="18" charset="0"/>
                <a:cs typeface="Times New Roman" pitchFamily="18" charset="0"/>
              </a:rPr>
              <a:t>story</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and</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a</a:t>
            </a:r>
            <a:r>
              <a:rPr spc="-20" smtClean="0">
                <a:latin typeface="Times New Roman" pitchFamily="18" charset="0"/>
                <a:cs typeface="Times New Roman" pitchFamily="18" charset="0"/>
              </a:rPr>
              <a:t>c</a:t>
            </a:r>
            <a:r>
              <a:rPr spc="-5" smtClean="0">
                <a:latin typeface="Times New Roman" pitchFamily="18" charset="0"/>
                <a:cs typeface="Times New Roman" pitchFamily="18" charset="0"/>
              </a:rPr>
              <a:t>curate</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h</a:t>
            </a:r>
            <a:r>
              <a:rPr smtClean="0">
                <a:latin typeface="Times New Roman" pitchFamily="18" charset="0"/>
                <a:cs typeface="Times New Roman" pitchFamily="18" charset="0"/>
              </a:rPr>
              <a:t>i</a:t>
            </a:r>
            <a:r>
              <a:rPr spc="-5" smtClean="0">
                <a:latin typeface="Times New Roman" pitchFamily="18" charset="0"/>
                <a:cs typeface="Times New Roman" pitchFamily="18" charset="0"/>
              </a:rPr>
              <a:t>story</a:t>
            </a:r>
            <a:r>
              <a:rPr lang="en-US" spc="-5" dirty="0">
                <a:latin typeface="Times New Roman" pitchFamily="18" charset="0"/>
                <a:cs typeface="Times New Roman" pitchFamily="18" charset="0"/>
              </a:rPr>
              <a:t> </a:t>
            </a:r>
            <a:r>
              <a:rPr smtClean="0">
                <a:latin typeface="Times New Roman" pitchFamily="18" charset="0"/>
                <a:cs typeface="Times New Roman" pitchFamily="18" charset="0"/>
              </a:rPr>
              <a:t>o</a:t>
            </a:r>
            <a:r>
              <a:rPr spc="-5" smtClean="0">
                <a:latin typeface="Times New Roman" pitchFamily="18" charset="0"/>
                <a:cs typeface="Times New Roman" pitchFamily="18" charset="0"/>
              </a:rPr>
              <a:t>f</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co</a:t>
            </a:r>
            <a:r>
              <a:rPr spc="5" smtClean="0">
                <a:latin typeface="Times New Roman" pitchFamily="18" charset="0"/>
                <a:cs typeface="Times New Roman" pitchFamily="18" charset="0"/>
              </a:rPr>
              <a:t>n</a:t>
            </a:r>
            <a:r>
              <a:rPr spc="-5" smtClean="0">
                <a:latin typeface="Times New Roman" pitchFamily="18" charset="0"/>
                <a:cs typeface="Times New Roman" pitchFamily="18" charset="0"/>
              </a:rPr>
              <a:t>cu</a:t>
            </a:r>
            <a:r>
              <a:rPr smtClean="0">
                <a:latin typeface="Times New Roman" pitchFamily="18" charset="0"/>
                <a:cs typeface="Times New Roman" pitchFamily="18" charset="0"/>
              </a:rPr>
              <a:t>r</a:t>
            </a:r>
            <a:r>
              <a:rPr spc="-5" smtClean="0">
                <a:latin typeface="Times New Roman" pitchFamily="18" charset="0"/>
                <a:cs typeface="Times New Roman" pitchFamily="18" charset="0"/>
              </a:rPr>
              <a:t>re</a:t>
            </a:r>
            <a:r>
              <a:rPr smtClean="0">
                <a:latin typeface="Times New Roman" pitchFamily="18" charset="0"/>
                <a:cs typeface="Times New Roman" pitchFamily="18" charset="0"/>
              </a:rPr>
              <a:t>n</a:t>
            </a:r>
            <a:r>
              <a:rPr spc="-5" smtClean="0">
                <a:latin typeface="Times New Roman" pitchFamily="18" charset="0"/>
                <a:cs typeface="Times New Roman" pitchFamily="18" charset="0"/>
              </a:rPr>
              <a:t>t  </a:t>
            </a:r>
            <a:r>
              <a:rPr spc="-5" dirty="0">
                <a:latin typeface="Times New Roman" pitchFamily="18" charset="0"/>
                <a:cs typeface="Times New Roman" pitchFamily="18" charset="0"/>
              </a:rPr>
              <a:t>medical and </a:t>
            </a:r>
            <a:r>
              <a:rPr dirty="0">
                <a:latin typeface="Times New Roman" pitchFamily="18" charset="0"/>
                <a:cs typeface="Times New Roman" pitchFamily="18" charset="0"/>
              </a:rPr>
              <a:t>psychiatric</a:t>
            </a:r>
            <a:r>
              <a:rPr spc="-25" dirty="0">
                <a:latin typeface="Times New Roman" pitchFamily="18" charset="0"/>
                <a:cs typeface="Times New Roman" pitchFamily="18" charset="0"/>
              </a:rPr>
              <a:t> </a:t>
            </a:r>
            <a:r>
              <a:rPr dirty="0">
                <a:latin typeface="Times New Roman" pitchFamily="18" charset="0"/>
                <a:cs typeface="Times New Roman" pitchFamily="18" charset="0"/>
              </a:rPr>
              <a:t>disorders</a:t>
            </a:r>
            <a:endParaRPr>
              <a:latin typeface="Times New Roman" pitchFamily="18" charset="0"/>
              <a:cs typeface="Times New Roman" pitchFamily="18" charset="0"/>
            </a:endParaRPr>
          </a:p>
          <a:p>
            <a:pPr marL="287020" indent="-274320">
              <a:lnSpc>
                <a:spcPct val="150000"/>
              </a:lnSpc>
              <a:spcBef>
                <a:spcPts val="1750"/>
              </a:spcBef>
              <a:buClr>
                <a:srgbClr val="0AD0D9"/>
              </a:buClr>
              <a:buSzPct val="94642"/>
              <a:buFont typeface="Arial"/>
              <a:buChar char=""/>
              <a:tabLst>
                <a:tab pos="287020" algn="l"/>
              </a:tabLst>
            </a:pPr>
            <a:r>
              <a:rPr spc="-5" dirty="0">
                <a:latin typeface="Times New Roman" pitchFamily="18" charset="0"/>
                <a:cs typeface="Times New Roman" pitchFamily="18" charset="0"/>
              </a:rPr>
              <a:t>Evaluation </a:t>
            </a:r>
            <a:r>
              <a:rPr dirty="0">
                <a:latin typeface="Times New Roman" pitchFamily="18" charset="0"/>
                <a:cs typeface="Times New Roman" pitchFamily="18" charset="0"/>
              </a:rPr>
              <a:t>of </a:t>
            </a:r>
            <a:r>
              <a:rPr spc="-5" dirty="0">
                <a:latin typeface="Times New Roman" pitchFamily="18" charset="0"/>
                <a:cs typeface="Times New Roman" pitchFamily="18" charset="0"/>
              </a:rPr>
              <a:t>current medications</a:t>
            </a:r>
            <a:endParaRPr>
              <a:latin typeface="Times New Roman" pitchFamily="18" charset="0"/>
              <a:cs typeface="Times New Roman" pitchFamily="18" charset="0"/>
            </a:endParaRPr>
          </a:p>
          <a:p>
            <a:pPr marL="287020" indent="-274320">
              <a:lnSpc>
                <a:spcPct val="150000"/>
              </a:lnSpc>
              <a:spcBef>
                <a:spcPts val="1730"/>
              </a:spcBef>
              <a:buClr>
                <a:srgbClr val="0AD0D9"/>
              </a:buClr>
              <a:buSzPct val="94642"/>
              <a:buFont typeface="Arial"/>
              <a:buChar char=""/>
              <a:tabLst>
                <a:tab pos="287020" algn="l"/>
              </a:tabLst>
            </a:pPr>
            <a:r>
              <a:rPr spc="-5" dirty="0">
                <a:latin typeface="Times New Roman" pitchFamily="18" charset="0"/>
                <a:cs typeface="Times New Roman" pitchFamily="18" charset="0"/>
              </a:rPr>
              <a:t>Retrospective</a:t>
            </a:r>
            <a:r>
              <a:rPr spc="-15" dirty="0">
                <a:latin typeface="Times New Roman" pitchFamily="18" charset="0"/>
                <a:cs typeface="Times New Roman" pitchFamily="18" charset="0"/>
              </a:rPr>
              <a:t> </a:t>
            </a:r>
            <a:r>
              <a:rPr dirty="0">
                <a:latin typeface="Times New Roman" pitchFamily="18" charset="0"/>
                <a:cs typeface="Times New Roman" pitchFamily="18" charset="0"/>
              </a:rPr>
              <a:t>self-report:</a:t>
            </a:r>
            <a:endParaRPr>
              <a:latin typeface="Times New Roman" pitchFamily="18" charset="0"/>
              <a:cs typeface="Times New Roman" pitchFamily="18" charset="0"/>
            </a:endParaRPr>
          </a:p>
          <a:p>
            <a:pPr marL="652780" lvl="1" indent="-247650">
              <a:lnSpc>
                <a:spcPct val="150000"/>
              </a:lnSpc>
              <a:spcBef>
                <a:spcPts val="320"/>
              </a:spcBef>
              <a:buClr>
                <a:srgbClr val="0E6EC5"/>
              </a:buClr>
              <a:buSzPct val="84615"/>
              <a:buFont typeface="Arial"/>
              <a:buChar char=""/>
              <a:tabLst>
                <a:tab pos="653415" algn="l"/>
              </a:tabLst>
            </a:pPr>
            <a:r>
              <a:rPr spc="-5" dirty="0">
                <a:latin typeface="Times New Roman" pitchFamily="18" charset="0"/>
                <a:cs typeface="Times New Roman" pitchFamily="18" charset="0"/>
              </a:rPr>
              <a:t>Pittsburgh Sleep Quality </a:t>
            </a:r>
            <a:r>
              <a:rPr dirty="0">
                <a:latin typeface="Times New Roman" pitchFamily="18" charset="0"/>
                <a:cs typeface="Times New Roman" pitchFamily="18" charset="0"/>
              </a:rPr>
              <a:t>Index (Buysse </a:t>
            </a:r>
            <a:r>
              <a:rPr spc="-5" dirty="0">
                <a:latin typeface="Times New Roman" pitchFamily="18" charset="0"/>
                <a:cs typeface="Times New Roman" pitchFamily="18" charset="0"/>
              </a:rPr>
              <a:t>et al.,</a:t>
            </a:r>
            <a:r>
              <a:rPr spc="-25" dirty="0">
                <a:latin typeface="Times New Roman" pitchFamily="18" charset="0"/>
                <a:cs typeface="Times New Roman" pitchFamily="18" charset="0"/>
              </a:rPr>
              <a:t> </a:t>
            </a:r>
            <a:r>
              <a:rPr spc="5" dirty="0">
                <a:latin typeface="Times New Roman" pitchFamily="18" charset="0"/>
                <a:cs typeface="Times New Roman" pitchFamily="18" charset="0"/>
              </a:rPr>
              <a:t>1989)</a:t>
            </a:r>
            <a:endParaRPr>
              <a:latin typeface="Times New Roman" pitchFamily="18" charset="0"/>
              <a:cs typeface="Times New Roman" pitchFamily="18" charset="0"/>
            </a:endParaRPr>
          </a:p>
          <a:p>
            <a:pPr marL="652780" lvl="1" indent="-247650">
              <a:lnSpc>
                <a:spcPct val="150000"/>
              </a:lnSpc>
              <a:spcBef>
                <a:spcPts val="310"/>
              </a:spcBef>
              <a:buClr>
                <a:srgbClr val="0E6EC5"/>
              </a:buClr>
              <a:buSzPct val="84615"/>
              <a:buFont typeface="Arial"/>
              <a:buChar char=""/>
              <a:tabLst>
                <a:tab pos="653415" algn="l"/>
              </a:tabLst>
            </a:pPr>
            <a:r>
              <a:rPr dirty="0">
                <a:latin typeface="Times New Roman" pitchFamily="18" charset="0"/>
                <a:cs typeface="Times New Roman" pitchFamily="18" charset="0"/>
              </a:rPr>
              <a:t>Epworth </a:t>
            </a:r>
            <a:r>
              <a:rPr spc="-5" dirty="0">
                <a:latin typeface="Times New Roman" pitchFamily="18" charset="0"/>
                <a:cs typeface="Times New Roman" pitchFamily="18" charset="0"/>
              </a:rPr>
              <a:t>Sleepiness Scale </a:t>
            </a:r>
            <a:r>
              <a:rPr dirty="0">
                <a:latin typeface="Times New Roman" pitchFamily="18" charset="0"/>
                <a:cs typeface="Times New Roman" pitchFamily="18" charset="0"/>
              </a:rPr>
              <a:t>(Johns,</a:t>
            </a:r>
            <a:r>
              <a:rPr spc="-45" dirty="0">
                <a:latin typeface="Times New Roman" pitchFamily="18" charset="0"/>
                <a:cs typeface="Times New Roman" pitchFamily="18" charset="0"/>
              </a:rPr>
              <a:t> </a:t>
            </a:r>
            <a:r>
              <a:rPr spc="5" dirty="0">
                <a:latin typeface="Times New Roman" pitchFamily="18" charset="0"/>
                <a:cs typeface="Times New Roman" pitchFamily="18" charset="0"/>
              </a:rPr>
              <a:t>1991)</a:t>
            </a:r>
            <a:endParaRPr>
              <a:latin typeface="Times New Roman" pitchFamily="18" charset="0"/>
              <a:cs typeface="Times New Roman" pitchFamily="18" charset="0"/>
            </a:endParaRPr>
          </a:p>
          <a:p>
            <a:pPr marL="652780" lvl="1" indent="-247650">
              <a:lnSpc>
                <a:spcPct val="150000"/>
              </a:lnSpc>
              <a:spcBef>
                <a:spcPts val="315"/>
              </a:spcBef>
              <a:buClr>
                <a:srgbClr val="0E6EC5"/>
              </a:buClr>
              <a:buSzPct val="84615"/>
              <a:buFont typeface="Arial"/>
              <a:buChar char=""/>
              <a:tabLst>
                <a:tab pos="653415" algn="l"/>
              </a:tabLst>
            </a:pPr>
            <a:r>
              <a:rPr dirty="0">
                <a:latin typeface="Times New Roman" pitchFamily="18" charset="0"/>
                <a:cs typeface="Times New Roman" pitchFamily="18" charset="0"/>
              </a:rPr>
              <a:t>Insomnia </a:t>
            </a:r>
            <a:r>
              <a:rPr spc="-5" dirty="0">
                <a:latin typeface="Times New Roman" pitchFamily="18" charset="0"/>
                <a:cs typeface="Times New Roman" pitchFamily="18" charset="0"/>
              </a:rPr>
              <a:t>Severity </a:t>
            </a:r>
            <a:r>
              <a:rPr dirty="0">
                <a:latin typeface="Times New Roman" pitchFamily="18" charset="0"/>
                <a:cs typeface="Times New Roman" pitchFamily="18" charset="0"/>
              </a:rPr>
              <a:t>Index </a:t>
            </a:r>
            <a:r>
              <a:rPr spc="-5" dirty="0">
                <a:latin typeface="Times New Roman" pitchFamily="18" charset="0"/>
                <a:cs typeface="Times New Roman" pitchFamily="18" charset="0"/>
              </a:rPr>
              <a:t>(Bastien et al.,</a:t>
            </a:r>
            <a:r>
              <a:rPr spc="-25" dirty="0">
                <a:latin typeface="Times New Roman" pitchFamily="18" charset="0"/>
                <a:cs typeface="Times New Roman" pitchFamily="18" charset="0"/>
              </a:rPr>
              <a:t> </a:t>
            </a:r>
            <a:r>
              <a:rPr spc="5" dirty="0">
                <a:latin typeface="Times New Roman" pitchFamily="18" charset="0"/>
                <a:cs typeface="Times New Roman" pitchFamily="18" charset="0"/>
              </a:rPr>
              <a:t>2001)</a:t>
            </a:r>
            <a:endParaRPr>
              <a:latin typeface="Times New Roman" pitchFamily="18" charset="0"/>
              <a:cs typeface="Times New Roman" pitchFamily="18" charset="0"/>
            </a:endParaRPr>
          </a:p>
          <a:p>
            <a:pPr marL="652780" lvl="1" indent="-247650">
              <a:lnSpc>
                <a:spcPct val="150000"/>
              </a:lnSpc>
              <a:spcBef>
                <a:spcPts val="310"/>
              </a:spcBef>
              <a:buClr>
                <a:srgbClr val="0E6EC5"/>
              </a:buClr>
              <a:buSzPct val="84615"/>
              <a:buFont typeface="Arial"/>
              <a:buChar char=""/>
              <a:tabLst>
                <a:tab pos="653415" algn="l"/>
              </a:tabLst>
            </a:pPr>
            <a:r>
              <a:rPr dirty="0">
                <a:latin typeface="Times New Roman" pitchFamily="18" charset="0"/>
                <a:cs typeface="Times New Roman" pitchFamily="18" charset="0"/>
              </a:rPr>
              <a:t>Berlin </a:t>
            </a:r>
            <a:r>
              <a:rPr spc="-5" dirty="0">
                <a:latin typeface="Times New Roman" pitchFamily="18" charset="0"/>
                <a:cs typeface="Times New Roman" pitchFamily="18" charset="0"/>
              </a:rPr>
              <a:t>Sleep </a:t>
            </a:r>
            <a:r>
              <a:rPr spc="5" dirty="0">
                <a:latin typeface="Times New Roman" pitchFamily="18" charset="0"/>
                <a:cs typeface="Times New Roman" pitchFamily="18" charset="0"/>
              </a:rPr>
              <a:t>Apnea </a:t>
            </a:r>
            <a:r>
              <a:rPr dirty="0">
                <a:latin typeface="Times New Roman" pitchFamily="18" charset="0"/>
                <a:cs typeface="Times New Roman" pitchFamily="18" charset="0"/>
              </a:rPr>
              <a:t>Questionnaire </a:t>
            </a:r>
            <a:r>
              <a:rPr spc="-5" dirty="0">
                <a:latin typeface="Times New Roman" pitchFamily="18" charset="0"/>
                <a:cs typeface="Times New Roman" pitchFamily="18" charset="0"/>
              </a:rPr>
              <a:t>(Netzer et al.,</a:t>
            </a:r>
            <a:r>
              <a:rPr spc="-240" dirty="0">
                <a:latin typeface="Times New Roman" pitchFamily="18" charset="0"/>
                <a:cs typeface="Times New Roman" pitchFamily="18" charset="0"/>
              </a:rPr>
              <a:t> </a:t>
            </a:r>
            <a:r>
              <a:rPr dirty="0">
                <a:latin typeface="Times New Roman" pitchFamily="18" charset="0"/>
                <a:cs typeface="Times New Roman" pitchFamily="18" charset="0"/>
              </a:rPr>
              <a:t>1999)</a:t>
            </a:r>
            <a:endParaRPr>
              <a:latin typeface="Times New Roman" pitchFamily="18" charset="0"/>
              <a:cs typeface="Times New Roman" pitchFamily="18" charset="0"/>
            </a:endParaRPr>
          </a:p>
          <a:p>
            <a:pPr marL="286385" marR="6350" indent="-274320">
              <a:lnSpc>
                <a:spcPct val="150000"/>
              </a:lnSpc>
              <a:spcBef>
                <a:spcPts val="2165"/>
              </a:spcBef>
              <a:buClr>
                <a:srgbClr val="0AD0D9"/>
              </a:buClr>
              <a:buSzPct val="94642"/>
              <a:buFont typeface="Arial"/>
              <a:buChar char=""/>
              <a:tabLst>
                <a:tab pos="287020" algn="l"/>
                <a:tab pos="2124710" algn="l"/>
                <a:tab pos="3888740" algn="l"/>
                <a:tab pos="5723890" algn="l"/>
                <a:tab pos="6853555" algn="l"/>
                <a:tab pos="7331709" algn="l"/>
              </a:tabLst>
            </a:pPr>
            <a:r>
              <a:rPr spc="-5" smtClean="0">
                <a:latin typeface="Times New Roman" pitchFamily="18" charset="0"/>
                <a:cs typeface="Times New Roman" pitchFamily="18" charset="0"/>
              </a:rPr>
              <a:t>P</a:t>
            </a:r>
            <a:r>
              <a:rPr smtClean="0">
                <a:latin typeface="Times New Roman" pitchFamily="18" charset="0"/>
                <a:cs typeface="Times New Roman" pitchFamily="18" charset="0"/>
              </a:rPr>
              <a:t>r</a:t>
            </a:r>
            <a:r>
              <a:rPr spc="-5" smtClean="0">
                <a:latin typeface="Times New Roman" pitchFamily="18" charset="0"/>
                <a:cs typeface="Times New Roman" pitchFamily="18" charset="0"/>
              </a:rPr>
              <a:t>o</a:t>
            </a:r>
            <a:r>
              <a:rPr smtClean="0">
                <a:latin typeface="Times New Roman" pitchFamily="18" charset="0"/>
                <a:cs typeface="Times New Roman" pitchFamily="18" charset="0"/>
              </a:rPr>
              <a:t>s</a:t>
            </a:r>
            <a:r>
              <a:rPr spc="-5" smtClean="0">
                <a:latin typeface="Times New Roman" pitchFamily="18" charset="0"/>
                <a:cs typeface="Times New Roman" pitchFamily="18" charset="0"/>
              </a:rPr>
              <a:t>pect</a:t>
            </a:r>
            <a:r>
              <a:rPr spc="-20" smtClean="0">
                <a:latin typeface="Times New Roman" pitchFamily="18" charset="0"/>
                <a:cs typeface="Times New Roman" pitchFamily="18" charset="0"/>
              </a:rPr>
              <a:t>i</a:t>
            </a:r>
            <a:r>
              <a:rPr spc="-5" smtClean="0">
                <a:latin typeface="Times New Roman" pitchFamily="18" charset="0"/>
                <a:cs typeface="Times New Roman" pitchFamily="18" charset="0"/>
              </a:rPr>
              <a:t>ve</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sel</a:t>
            </a:r>
            <a:r>
              <a:rPr spc="5" smtClean="0">
                <a:latin typeface="Times New Roman" pitchFamily="18" charset="0"/>
                <a:cs typeface="Times New Roman" pitchFamily="18" charset="0"/>
              </a:rPr>
              <a:t>f</a:t>
            </a:r>
            <a:r>
              <a:rPr spc="-5" smtClean="0">
                <a:latin typeface="Times New Roman" pitchFamily="18" charset="0"/>
                <a:cs typeface="Times New Roman" pitchFamily="18" charset="0"/>
              </a:rPr>
              <a:t>-rep</a:t>
            </a:r>
            <a:r>
              <a:rPr smtClean="0">
                <a:latin typeface="Times New Roman" pitchFamily="18" charset="0"/>
                <a:cs typeface="Times New Roman" pitchFamily="18" charset="0"/>
              </a:rPr>
              <a:t>o</a:t>
            </a:r>
            <a:r>
              <a:rPr spc="-5" smtClean="0">
                <a:latin typeface="Times New Roman" pitchFamily="18" charset="0"/>
                <a:cs typeface="Times New Roman" pitchFamily="18" charset="0"/>
              </a:rPr>
              <a:t>r</a:t>
            </a:r>
            <a:r>
              <a:rPr spc="5" smtClean="0">
                <a:latin typeface="Times New Roman" pitchFamily="18" charset="0"/>
                <a:cs typeface="Times New Roman" pitchFamily="18" charset="0"/>
              </a:rPr>
              <a:t>t</a:t>
            </a:r>
            <a:r>
              <a:rPr spc="-5" smtClean="0">
                <a:latin typeface="Times New Roman" pitchFamily="18" charset="0"/>
                <a:cs typeface="Times New Roman" pitchFamily="18" charset="0"/>
              </a:rPr>
              <a:t>:</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sl</a:t>
            </a:r>
            <a:r>
              <a:rPr spc="-20" smtClean="0">
                <a:latin typeface="Times New Roman" pitchFamily="18" charset="0"/>
                <a:cs typeface="Times New Roman" pitchFamily="18" charset="0"/>
              </a:rPr>
              <a:t>e</a:t>
            </a:r>
            <a:r>
              <a:rPr spc="-5" smtClean="0">
                <a:latin typeface="Times New Roman" pitchFamily="18" charset="0"/>
                <a:cs typeface="Times New Roman" pitchFamily="18" charset="0"/>
              </a:rPr>
              <a:t>e</a:t>
            </a:r>
            <a:r>
              <a:rPr spc="-15" smtClean="0">
                <a:latin typeface="Times New Roman" pitchFamily="18" charset="0"/>
                <a:cs typeface="Times New Roman" pitchFamily="18" charset="0"/>
              </a:rPr>
              <a:t>p</a:t>
            </a:r>
            <a:r>
              <a:rPr smtClean="0">
                <a:latin typeface="Times New Roman" pitchFamily="18" charset="0"/>
                <a:cs typeface="Times New Roman" pitchFamily="18" charset="0"/>
              </a:rPr>
              <a:t>–</a:t>
            </a:r>
            <a:r>
              <a:rPr spc="-5" smtClean="0">
                <a:latin typeface="Times New Roman" pitchFamily="18" charset="0"/>
                <a:cs typeface="Times New Roman" pitchFamily="18" charset="0"/>
              </a:rPr>
              <a:t>wake</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d</a:t>
            </a:r>
            <a:r>
              <a:rPr smtClean="0">
                <a:latin typeface="Times New Roman" pitchFamily="18" charset="0"/>
                <a:cs typeface="Times New Roman" pitchFamily="18" charset="0"/>
              </a:rPr>
              <a:t>i</a:t>
            </a:r>
            <a:r>
              <a:rPr spc="-5" smtClean="0">
                <a:latin typeface="Times New Roman" pitchFamily="18" charset="0"/>
                <a:cs typeface="Times New Roman" pitchFamily="18" charset="0"/>
              </a:rPr>
              <a:t>aries</a:t>
            </a:r>
            <a:r>
              <a:rPr lang="en-US" spc="-5" dirty="0">
                <a:latin typeface="Times New Roman" pitchFamily="18" charset="0"/>
                <a:cs typeface="Times New Roman" pitchFamily="18" charset="0"/>
              </a:rPr>
              <a:t> </a:t>
            </a:r>
            <a:r>
              <a:rPr smtClean="0">
                <a:latin typeface="Times New Roman" pitchFamily="18" charset="0"/>
                <a:cs typeface="Times New Roman" pitchFamily="18" charset="0"/>
              </a:rPr>
              <a:t>o</a:t>
            </a:r>
            <a:r>
              <a:rPr spc="-5" smtClean="0">
                <a:latin typeface="Times New Roman" pitchFamily="18" charset="0"/>
                <a:cs typeface="Times New Roman" pitchFamily="18" charset="0"/>
              </a:rPr>
              <a:t>r</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s</a:t>
            </a:r>
            <a:r>
              <a:rPr spc="-25" smtClean="0">
                <a:latin typeface="Times New Roman" pitchFamily="18" charset="0"/>
                <a:cs typeface="Times New Roman" pitchFamily="18" charset="0"/>
              </a:rPr>
              <a:t>l</a:t>
            </a:r>
            <a:r>
              <a:rPr spc="-5" smtClean="0">
                <a:latin typeface="Times New Roman" pitchFamily="18" charset="0"/>
                <a:cs typeface="Times New Roman" pitchFamily="18" charset="0"/>
              </a:rPr>
              <a:t>e</a:t>
            </a:r>
            <a:r>
              <a:rPr spc="-20" smtClean="0">
                <a:latin typeface="Times New Roman" pitchFamily="18" charset="0"/>
                <a:cs typeface="Times New Roman" pitchFamily="18" charset="0"/>
              </a:rPr>
              <a:t>e</a:t>
            </a:r>
            <a:r>
              <a:rPr spc="-5" smtClean="0">
                <a:latin typeface="Times New Roman" pitchFamily="18" charset="0"/>
                <a:cs typeface="Times New Roman" pitchFamily="18" charset="0"/>
              </a:rPr>
              <a:t>p  </a:t>
            </a:r>
            <a:r>
              <a:rPr spc="-5" dirty="0">
                <a:latin typeface="Times New Roman" pitchFamily="18" charset="0"/>
                <a:cs typeface="Times New Roman" pitchFamily="18" charset="0"/>
              </a:rPr>
              <a:t>logs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836612" y="1600200"/>
            <a:ext cx="10756638" cy="2089675"/>
          </a:xfrm>
          <a:prstGeom prst="rect">
            <a:avLst/>
          </a:prstGeom>
        </p:spPr>
        <p:txBody>
          <a:bodyPr vert="horz" wrap="square" lIns="0" tIns="12065" rIns="0" bIns="0" rtlCol="0">
            <a:spAutoFit/>
          </a:bodyPr>
          <a:lstStyle/>
          <a:p>
            <a:pPr marL="287020" indent="-274320">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Behavioral measurements </a:t>
            </a:r>
            <a:r>
              <a:rPr>
                <a:latin typeface="Times New Roman" pitchFamily="18" charset="0"/>
                <a:cs typeface="Times New Roman" pitchFamily="18" charset="0"/>
              </a:rPr>
              <a:t>(</a:t>
            </a:r>
            <a:r>
              <a:rPr smtClean="0">
                <a:latin typeface="Times New Roman" pitchFamily="18" charset="0"/>
                <a:cs typeface="Times New Roman" pitchFamily="18" charset="0"/>
              </a:rPr>
              <a:t>Actigraphy)</a:t>
            </a:r>
            <a:r>
              <a:rPr lang="en-US" dirty="0">
                <a:latin typeface="Times New Roman" pitchFamily="18" charset="0"/>
                <a:cs typeface="Times New Roman" pitchFamily="18" charset="0"/>
              </a:rPr>
              <a:t> </a:t>
            </a:r>
            <a:r>
              <a:rPr smtClean="0">
                <a:latin typeface="Times New Roman" pitchFamily="18" charset="0"/>
                <a:cs typeface="Times New Roman" pitchFamily="18" charset="0"/>
              </a:rPr>
              <a:t>Polysomnography</a:t>
            </a:r>
            <a:r>
              <a:rPr lang="en-US" dirty="0">
                <a:latin typeface="Times New Roman" pitchFamily="18" charset="0"/>
                <a:cs typeface="Times New Roman" pitchFamily="18" charset="0"/>
              </a:rPr>
              <a:t> </a:t>
            </a:r>
            <a:r>
              <a:rPr smtClean="0">
                <a:latin typeface="Times New Roman" pitchFamily="18" charset="0"/>
                <a:cs typeface="Times New Roman" pitchFamily="18" charset="0"/>
              </a:rPr>
              <a:t>(PSG</a:t>
            </a:r>
            <a:r>
              <a:rPr dirty="0">
                <a:latin typeface="Times New Roman" pitchFamily="18" charset="0"/>
                <a:cs typeface="Times New Roman" pitchFamily="18" charset="0"/>
              </a:rPr>
              <a:t>)</a:t>
            </a:r>
            <a:r>
              <a:rPr>
                <a:latin typeface="Times New Roman" pitchFamily="18" charset="0"/>
                <a:cs typeface="Times New Roman" pitchFamily="18" charset="0"/>
              </a:rPr>
              <a:t>	</a:t>
            </a:r>
            <a:r>
              <a:rPr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EEG,</a:t>
            </a:r>
            <a:r>
              <a:rPr lang="en-US" dirty="0">
                <a:latin typeface="Times New Roman" pitchFamily="18" charset="0"/>
                <a:cs typeface="Times New Roman" pitchFamily="18" charset="0"/>
              </a:rPr>
              <a:t> </a:t>
            </a:r>
            <a:r>
              <a:rPr smtClean="0">
                <a:latin typeface="Times New Roman" pitchFamily="18" charset="0"/>
                <a:cs typeface="Times New Roman" pitchFamily="18" charset="0"/>
              </a:rPr>
              <a:t>electro-oculograms</a:t>
            </a:r>
            <a:r>
              <a:rPr lang="en-US" dirty="0" smtClean="0">
                <a:latin typeface="Times New Roman" pitchFamily="18" charset="0"/>
                <a:cs typeface="Times New Roman" pitchFamily="18" charset="0"/>
              </a:rPr>
              <a:t> (EOG), </a:t>
            </a:r>
            <a:r>
              <a:rPr lang="en-US" dirty="0" err="1" smtClean="0">
                <a:latin typeface="Times New Roman" pitchFamily="18" charset="0"/>
                <a:cs typeface="Times New Roman" pitchFamily="18" charset="0"/>
              </a:rPr>
              <a:t>electomyogram</a:t>
            </a:r>
            <a:r>
              <a:rPr lang="en-US" dirty="0" smtClean="0">
                <a:latin typeface="Times New Roman" pitchFamily="18" charset="0"/>
                <a:cs typeface="Times New Roman" pitchFamily="18" charset="0"/>
              </a:rPr>
              <a:t> (EMG), ECG, airflow, oral nasal pressure, ribcage and abdominal movement and </a:t>
            </a:r>
            <a:r>
              <a:rPr lang="en-US" dirty="0" err="1" smtClean="0">
                <a:latin typeface="Times New Roman" pitchFamily="18" charset="0"/>
                <a:cs typeface="Times New Roman" pitchFamily="18" charset="0"/>
              </a:rPr>
              <a:t>oximetry</a:t>
            </a:r>
            <a:r>
              <a:rPr lang="en-US" dirty="0" smtClean="0">
                <a:latin typeface="Times New Roman" pitchFamily="18" charset="0"/>
                <a:cs typeface="Times New Roman" pitchFamily="18" charset="0"/>
              </a:rPr>
              <a:t>.  PSG</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is</a:t>
            </a:r>
            <a:r>
              <a:rPr lang="en-US" dirty="0">
                <a:latin typeface="Times New Roman" pitchFamily="18" charset="0"/>
                <a:cs typeface="Times New Roman" pitchFamily="18" charset="0"/>
              </a:rPr>
              <a:t> </a:t>
            </a:r>
            <a:r>
              <a:rPr lang="en-US" b="1" dirty="0" smtClean="0">
                <a:latin typeface="Times New Roman" pitchFamily="18" charset="0"/>
                <a:cs typeface="Times New Roman" pitchFamily="18" charset="0"/>
              </a:rPr>
              <a:t>Gold</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standard</a:t>
            </a:r>
            <a:r>
              <a:rPr lang="en-US" b="1" dirty="0">
                <a:latin typeface="Times New Roman" pitchFamily="18" charset="0"/>
                <a:cs typeface="Times New Roman" pitchFamily="18" charset="0"/>
              </a:rPr>
              <a:t> </a:t>
            </a:r>
            <a:r>
              <a:rPr lang="en-US" dirty="0" smtClean="0">
                <a:latin typeface="Times New Roman" pitchFamily="18" charset="0"/>
                <a:cs typeface="Times New Roman" pitchFamily="18" charset="0"/>
              </a:rPr>
              <a:t>for  sleep assessment</a:t>
            </a:r>
          </a:p>
          <a:p>
            <a:pPr marL="12700">
              <a:lnSpc>
                <a:spcPct val="150000"/>
              </a:lnSpc>
            </a:pPr>
            <a:r>
              <a:rPr lang="en-US" dirty="0" smtClean="0">
                <a:solidFill>
                  <a:srgbClr val="0AD0D9"/>
                </a:solidFill>
                <a:latin typeface="Times New Roman" pitchFamily="18" charset="0"/>
                <a:cs typeface="Times New Roman" pitchFamily="18" charset="0"/>
              </a:rPr>
              <a:t> </a:t>
            </a:r>
            <a:r>
              <a:rPr lang="en-US" dirty="0" smtClean="0">
                <a:latin typeface="Times New Roman" pitchFamily="18" charset="0"/>
                <a:cs typeface="Times New Roman" pitchFamily="18" charset="0"/>
              </a:rPr>
              <a:t>Functional imaging methods: PET, SPECT and </a:t>
            </a:r>
            <a:r>
              <a:rPr lang="en-US" dirty="0" err="1" smtClean="0">
                <a:latin typeface="Times New Roman" pitchFamily="18" charset="0"/>
                <a:cs typeface="Times New Roman" pitchFamily="18" charset="0"/>
              </a:rPr>
              <a:t>fMRI</a:t>
            </a:r>
            <a:r>
              <a:rPr lang="en-US" dirty="0" smtClean="0">
                <a:latin typeface="Times New Roman" pitchFamily="18" charset="0"/>
                <a:cs typeface="Times New Roman" pitchFamily="18" charset="0"/>
              </a:rPr>
              <a:t>.</a:t>
            </a:r>
          </a:p>
          <a:p>
            <a:pPr marL="287020" indent="-274320">
              <a:lnSpc>
                <a:spcPct val="150000"/>
              </a:lnSpc>
              <a:buClr>
                <a:srgbClr val="0AD0D9"/>
              </a:buClr>
              <a:buSzPct val="94642"/>
              <a:buFont typeface="Arial"/>
              <a:buChar char=""/>
              <a:tabLst>
                <a:tab pos="287020" algn="l"/>
                <a:tab pos="3042920" algn="l"/>
                <a:tab pos="4100195" algn="l"/>
                <a:tab pos="4366895" algn="l"/>
                <a:tab pos="5314950" algn="l"/>
              </a:tabLst>
            </a:pP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2" y="947673"/>
            <a:ext cx="10998722" cy="320601"/>
          </a:xfrm>
          <a:prstGeom prst="rect">
            <a:avLst/>
          </a:prstGeom>
        </p:spPr>
        <p:txBody>
          <a:bodyPr vert="horz" wrap="square" lIns="0" tIns="12700" rIns="0" bIns="0" rtlCol="0">
            <a:spAutoFit/>
          </a:bodyPr>
          <a:lstStyle/>
          <a:p>
            <a:pPr marL="12700">
              <a:lnSpc>
                <a:spcPct val="100000"/>
              </a:lnSpc>
              <a:spcBef>
                <a:spcPts val="100"/>
              </a:spcBef>
            </a:pPr>
            <a:r>
              <a:rPr sz="2000" b="1" u="sng" spc="-5" dirty="0">
                <a:solidFill>
                  <a:schemeClr val="tx1"/>
                </a:solidFill>
                <a:latin typeface="Times New Roman" pitchFamily="18" charset="0"/>
                <a:cs typeface="Times New Roman" pitchFamily="18" charset="0"/>
              </a:rPr>
              <a:t>SLEEP </a:t>
            </a:r>
            <a:r>
              <a:rPr sz="2000" b="1" u="sng" dirty="0">
                <a:solidFill>
                  <a:schemeClr val="tx1"/>
                </a:solidFill>
                <a:latin typeface="Times New Roman" pitchFamily="18" charset="0"/>
                <a:cs typeface="Times New Roman" pitchFamily="18" charset="0"/>
              </a:rPr>
              <a:t>DISORDER</a:t>
            </a:r>
            <a:r>
              <a:rPr sz="2000" b="1" u="sng" spc="-235" dirty="0">
                <a:solidFill>
                  <a:schemeClr val="tx1"/>
                </a:solidFill>
                <a:latin typeface="Times New Roman" pitchFamily="18" charset="0"/>
                <a:cs typeface="Times New Roman" pitchFamily="18" charset="0"/>
              </a:rPr>
              <a:t> </a:t>
            </a:r>
            <a:r>
              <a:rPr sz="2000" b="1" u="sng" spc="-20" dirty="0">
                <a:solidFill>
                  <a:schemeClr val="tx1"/>
                </a:solidFill>
                <a:latin typeface="Times New Roman" pitchFamily="18" charset="0"/>
                <a:cs typeface="Times New Roman" pitchFamily="18" charset="0"/>
              </a:rPr>
              <a:t>CLASSIFICATIONS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
        <p:nvSpPr>
          <p:cNvPr id="9" name="object 9"/>
          <p:cNvSpPr txBox="1"/>
          <p:nvPr/>
        </p:nvSpPr>
        <p:spPr>
          <a:xfrm>
            <a:off x="714401" y="1956942"/>
            <a:ext cx="10656757" cy="1258678"/>
          </a:xfrm>
          <a:prstGeom prst="rect">
            <a:avLst/>
          </a:prstGeom>
        </p:spPr>
        <p:txBody>
          <a:bodyPr vert="horz" wrap="square" lIns="0" tIns="12065" rIns="0" bIns="0" rtlCol="0">
            <a:spAutoFit/>
          </a:bodyPr>
          <a:lstStyle/>
          <a:p>
            <a:pPr marL="286385" marR="5080" indent="-274320">
              <a:lnSpc>
                <a:spcPct val="150000"/>
              </a:lnSpc>
              <a:spcBef>
                <a:spcPts val="95"/>
              </a:spcBef>
              <a:buClr>
                <a:srgbClr val="0AD0D9"/>
              </a:buClr>
              <a:buSzPct val="94642"/>
              <a:buFont typeface="Arial"/>
              <a:buChar char=""/>
              <a:tabLst>
                <a:tab pos="287020" algn="l"/>
              </a:tabLst>
            </a:pPr>
            <a:r>
              <a:rPr spc="-5" dirty="0">
                <a:latin typeface="Times New Roman" pitchFamily="18" charset="0"/>
                <a:cs typeface="Times New Roman" pitchFamily="18" charset="0"/>
              </a:rPr>
              <a:t>Diagnostic &amp; Statistical Manual </a:t>
            </a:r>
            <a:r>
              <a:rPr dirty="0">
                <a:latin typeface="Times New Roman" pitchFamily="18" charset="0"/>
                <a:cs typeface="Times New Roman" pitchFamily="18" charset="0"/>
              </a:rPr>
              <a:t>of </a:t>
            </a:r>
            <a:r>
              <a:rPr spc="-10" dirty="0">
                <a:latin typeface="Times New Roman" pitchFamily="18" charset="0"/>
                <a:cs typeface="Times New Roman" pitchFamily="18" charset="0"/>
              </a:rPr>
              <a:t>Mental </a:t>
            </a:r>
            <a:r>
              <a:rPr spc="-60" dirty="0">
                <a:latin typeface="Times New Roman" pitchFamily="18" charset="0"/>
                <a:cs typeface="Times New Roman" pitchFamily="18" charset="0"/>
              </a:rPr>
              <a:t>Disorders  </a:t>
            </a:r>
            <a:r>
              <a:rPr spc="-5" dirty="0">
                <a:latin typeface="Times New Roman" pitchFamily="18" charset="0"/>
                <a:cs typeface="Times New Roman" pitchFamily="18" charset="0"/>
              </a:rPr>
              <a:t>(DSM</a:t>
            </a:r>
            <a:r>
              <a:rPr spc="20" dirty="0">
                <a:latin typeface="Times New Roman" pitchFamily="18" charset="0"/>
                <a:cs typeface="Times New Roman" pitchFamily="18" charset="0"/>
              </a:rPr>
              <a:t> </a:t>
            </a:r>
            <a:r>
              <a:rPr>
                <a:latin typeface="Times New Roman" pitchFamily="18" charset="0"/>
                <a:cs typeface="Times New Roman" pitchFamily="18" charset="0"/>
              </a:rPr>
              <a:t>5</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International </a:t>
            </a:r>
            <a:r>
              <a:rPr spc="-5" dirty="0">
                <a:latin typeface="Times New Roman" pitchFamily="18" charset="0"/>
                <a:cs typeface="Times New Roman" pitchFamily="18" charset="0"/>
              </a:rPr>
              <a:t>Classification of Diseases (ICD</a:t>
            </a:r>
            <a:r>
              <a:rPr spc="-25" dirty="0">
                <a:latin typeface="Times New Roman" pitchFamily="18" charset="0"/>
                <a:cs typeface="Times New Roman" pitchFamily="18" charset="0"/>
              </a:rPr>
              <a:t> </a:t>
            </a:r>
            <a:r>
              <a:rPr spc="-5">
                <a:latin typeface="Times New Roman" pitchFamily="18" charset="0"/>
                <a:cs typeface="Times New Roman" pitchFamily="18" charset="0"/>
              </a:rPr>
              <a:t>10</a:t>
            </a:r>
            <a:r>
              <a:rPr spc="-5"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nSpc>
                <a:spcPct val="150000"/>
              </a:lnSpc>
              <a:buClr>
                <a:srgbClr val="0AD0D9"/>
              </a:buClr>
              <a:buSzPct val="94642"/>
              <a:buFont typeface="Arial"/>
              <a:buChar char=""/>
              <a:tabLst>
                <a:tab pos="287020" algn="l"/>
                <a:tab pos="2466340" algn="l"/>
                <a:tab pos="4783455" algn="l"/>
                <a:tab pos="5444490" algn="l"/>
                <a:tab pos="6598920" algn="l"/>
              </a:tabLst>
            </a:pPr>
            <a:r>
              <a:rPr spc="-5" smtClean="0">
                <a:latin typeface="Times New Roman" pitchFamily="18" charset="0"/>
                <a:cs typeface="Times New Roman" pitchFamily="18" charset="0"/>
              </a:rPr>
              <a:t>I</a:t>
            </a:r>
            <a:r>
              <a:rPr smtClean="0">
                <a:latin typeface="Times New Roman" pitchFamily="18" charset="0"/>
                <a:cs typeface="Times New Roman" pitchFamily="18" charset="0"/>
              </a:rPr>
              <a:t>n</a:t>
            </a:r>
            <a:r>
              <a:rPr spc="-5" smtClean="0">
                <a:latin typeface="Times New Roman" pitchFamily="18" charset="0"/>
                <a:cs typeface="Times New Roman" pitchFamily="18" charset="0"/>
              </a:rPr>
              <a:t>ternation</a:t>
            </a:r>
            <a:r>
              <a:rPr spc="-15" smtClean="0">
                <a:latin typeface="Times New Roman" pitchFamily="18" charset="0"/>
                <a:cs typeface="Times New Roman" pitchFamily="18" charset="0"/>
              </a:rPr>
              <a:t>a</a:t>
            </a:r>
            <a:r>
              <a:rPr spc="-5" smtClean="0">
                <a:latin typeface="Times New Roman" pitchFamily="18" charset="0"/>
                <a:cs typeface="Times New Roman" pitchFamily="18" charset="0"/>
              </a:rPr>
              <a:t>l</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Clas</a:t>
            </a:r>
            <a:r>
              <a:rPr smtClean="0">
                <a:latin typeface="Times New Roman" pitchFamily="18" charset="0"/>
                <a:cs typeface="Times New Roman" pitchFamily="18" charset="0"/>
              </a:rPr>
              <a:t>s</a:t>
            </a:r>
            <a:r>
              <a:rPr spc="-15" smtClean="0">
                <a:latin typeface="Times New Roman" pitchFamily="18" charset="0"/>
                <a:cs typeface="Times New Roman" pitchFamily="18" charset="0"/>
              </a:rPr>
              <a:t>i</a:t>
            </a:r>
            <a:r>
              <a:rPr spc="-5" smtClean="0">
                <a:latin typeface="Times New Roman" pitchFamily="18" charset="0"/>
                <a:cs typeface="Times New Roman" pitchFamily="18" charset="0"/>
              </a:rPr>
              <a:t>fication</a:t>
            </a:r>
            <a:r>
              <a:rPr lang="en-US" spc="-5" dirty="0">
                <a:latin typeface="Times New Roman" pitchFamily="18" charset="0"/>
                <a:cs typeface="Times New Roman" pitchFamily="18" charset="0"/>
              </a:rPr>
              <a:t> </a:t>
            </a:r>
            <a:r>
              <a:rPr smtClean="0">
                <a:latin typeface="Times New Roman" pitchFamily="18" charset="0"/>
                <a:cs typeface="Times New Roman" pitchFamily="18" charset="0"/>
              </a:rPr>
              <a:t>o</a:t>
            </a:r>
            <a:r>
              <a:rPr spc="-5" smtClean="0">
                <a:latin typeface="Times New Roman" pitchFamily="18" charset="0"/>
                <a:cs typeface="Times New Roman" pitchFamily="18" charset="0"/>
              </a:rPr>
              <a:t>f</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Sleep</a:t>
            </a:r>
            <a:r>
              <a:rPr lang="en-US" spc="-5" dirty="0">
                <a:latin typeface="Times New Roman" pitchFamily="18" charset="0"/>
                <a:cs typeface="Times New Roman" pitchFamily="18" charset="0"/>
              </a:rPr>
              <a:t> </a:t>
            </a:r>
            <a:r>
              <a:rPr spc="-5" smtClean="0">
                <a:latin typeface="Times New Roman" pitchFamily="18" charset="0"/>
                <a:cs typeface="Times New Roman" pitchFamily="18" charset="0"/>
              </a:rPr>
              <a:t>Dis</a:t>
            </a:r>
            <a:r>
              <a:rPr smtClean="0">
                <a:latin typeface="Times New Roman" pitchFamily="18" charset="0"/>
                <a:cs typeface="Times New Roman" pitchFamily="18" charset="0"/>
              </a:rPr>
              <a:t>o</a:t>
            </a:r>
            <a:r>
              <a:rPr spc="-5" smtClean="0">
                <a:latin typeface="Times New Roman" pitchFamily="18" charset="0"/>
                <a:cs typeface="Times New Roman" pitchFamily="18" charset="0"/>
              </a:rPr>
              <a:t>r</a:t>
            </a:r>
            <a:r>
              <a:rPr smtClean="0">
                <a:latin typeface="Times New Roman" pitchFamily="18" charset="0"/>
                <a:cs typeface="Times New Roman" pitchFamily="18" charset="0"/>
              </a:rPr>
              <a:t>d</a:t>
            </a:r>
            <a:r>
              <a:rPr spc="-5" smtClean="0">
                <a:latin typeface="Times New Roman" pitchFamily="18" charset="0"/>
                <a:cs typeface="Times New Roman" pitchFamily="18" charset="0"/>
              </a:rPr>
              <a:t>ers  </a:t>
            </a:r>
            <a:r>
              <a:rPr spc="-5" dirty="0">
                <a:latin typeface="Times New Roman" pitchFamily="18" charset="0"/>
                <a:cs typeface="Times New Roman" pitchFamily="18" charset="0"/>
              </a:rPr>
              <a:t>(ICSD-3)</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436812" y="762000"/>
            <a:ext cx="7256583" cy="320601"/>
          </a:xfrm>
          <a:prstGeom prst="rect">
            <a:avLst/>
          </a:prstGeom>
        </p:spPr>
        <p:txBody>
          <a:bodyPr vert="horz" wrap="square" lIns="0" tIns="12700" rIns="0" bIns="0" rtlCol="0">
            <a:spAutoFit/>
          </a:bodyPr>
          <a:lstStyle/>
          <a:p>
            <a:pPr marL="12700">
              <a:lnSpc>
                <a:spcPct val="100000"/>
              </a:lnSpc>
              <a:spcBef>
                <a:spcPts val="100"/>
              </a:spcBef>
            </a:pPr>
            <a:r>
              <a:rPr sz="2000" b="1" u="sng" dirty="0">
                <a:solidFill>
                  <a:schemeClr val="tx1"/>
                </a:solidFill>
                <a:latin typeface="Times New Roman" pitchFamily="18" charset="0"/>
                <a:cs typeface="Times New Roman" pitchFamily="18" charset="0"/>
              </a:rPr>
              <a:t>DSM-5</a:t>
            </a:r>
            <a:r>
              <a:rPr sz="2000" b="1" u="sng" spc="-65" dirty="0">
                <a:solidFill>
                  <a:schemeClr val="tx1"/>
                </a:solidFill>
                <a:latin typeface="Times New Roman" pitchFamily="18" charset="0"/>
                <a:cs typeface="Times New Roman" pitchFamily="18" charset="0"/>
              </a:rPr>
              <a:t> </a:t>
            </a:r>
            <a:r>
              <a:rPr sz="2000" b="1" u="sng" spc="-20" dirty="0">
                <a:solidFill>
                  <a:schemeClr val="tx1"/>
                </a:solidFill>
                <a:latin typeface="Times New Roman" pitchFamily="18" charset="0"/>
                <a:cs typeface="Times New Roman" pitchFamily="18" charset="0"/>
              </a:rPr>
              <a:t>CLASSIFICATION</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a:p>
        </p:txBody>
      </p:sp>
      <p:sp>
        <p:nvSpPr>
          <p:cNvPr id="9" name="object 9"/>
          <p:cNvSpPr txBox="1"/>
          <p:nvPr/>
        </p:nvSpPr>
        <p:spPr>
          <a:xfrm>
            <a:off x="1217612" y="1143000"/>
            <a:ext cx="10744200" cy="4402487"/>
          </a:xfrm>
          <a:prstGeom prst="rect">
            <a:avLst/>
          </a:prstGeom>
        </p:spPr>
        <p:txBody>
          <a:bodyPr vert="horz" wrap="square" lIns="0" tIns="85090" rIns="0" bIns="0" numCol="2" rtlCol="0">
            <a:spAutoFit/>
          </a:bodyPr>
          <a:lstStyle/>
          <a:p>
            <a:pPr marL="287020" indent="-274955">
              <a:lnSpc>
                <a:spcPct val="150000"/>
              </a:lnSpc>
              <a:spcBef>
                <a:spcPts val="670"/>
              </a:spcBef>
              <a:buClr>
                <a:srgbClr val="0AD0D9"/>
              </a:buClr>
              <a:buSzPct val="93750"/>
              <a:buFont typeface="Arial"/>
              <a:buChar char=""/>
              <a:tabLst>
                <a:tab pos="287655" algn="l"/>
              </a:tabLst>
            </a:pPr>
            <a:r>
              <a:rPr spc="-5" dirty="0">
                <a:latin typeface="Times New Roman" pitchFamily="18" charset="0"/>
                <a:cs typeface="Times New Roman" pitchFamily="18" charset="0"/>
              </a:rPr>
              <a:t>Insomnia</a:t>
            </a:r>
            <a:r>
              <a:rPr spc="5" dirty="0">
                <a:latin typeface="Times New Roman" pitchFamily="18" charset="0"/>
                <a:cs typeface="Times New Roman" pitchFamily="18" charset="0"/>
              </a:rPr>
              <a:t> </a:t>
            </a:r>
            <a:r>
              <a:rPr spc="-5" dirty="0">
                <a:latin typeface="Times New Roman" pitchFamily="18" charset="0"/>
                <a:cs typeface="Times New Roman" pitchFamily="18" charset="0"/>
              </a:rPr>
              <a:t>Disorder</a:t>
            </a:r>
            <a:endParaRPr>
              <a:latin typeface="Times New Roman" pitchFamily="18" charset="0"/>
              <a:cs typeface="Times New Roman" pitchFamily="18" charset="0"/>
            </a:endParaRPr>
          </a:p>
          <a:p>
            <a:pPr marL="287020" indent="-274955">
              <a:lnSpc>
                <a:spcPct val="150000"/>
              </a:lnSpc>
              <a:spcBef>
                <a:spcPts val="580"/>
              </a:spcBef>
              <a:buClr>
                <a:srgbClr val="0AD0D9"/>
              </a:buClr>
              <a:buSzPct val="93750"/>
              <a:buFont typeface="Arial"/>
              <a:buChar char=""/>
              <a:tabLst>
                <a:tab pos="287655" algn="l"/>
              </a:tabLst>
            </a:pPr>
            <a:r>
              <a:rPr spc="-5" dirty="0">
                <a:latin typeface="Times New Roman" pitchFamily="18" charset="0"/>
                <a:cs typeface="Times New Roman" pitchFamily="18" charset="0"/>
              </a:rPr>
              <a:t>Hypersomnolence</a:t>
            </a:r>
            <a:r>
              <a:rPr spc="-10" dirty="0">
                <a:latin typeface="Times New Roman" pitchFamily="18" charset="0"/>
                <a:cs typeface="Times New Roman" pitchFamily="18" charset="0"/>
              </a:rPr>
              <a:t> </a:t>
            </a:r>
            <a:r>
              <a:rPr dirty="0">
                <a:latin typeface="Times New Roman" pitchFamily="18" charset="0"/>
                <a:cs typeface="Times New Roman" pitchFamily="18" charset="0"/>
              </a:rPr>
              <a:t>Disorder</a:t>
            </a:r>
            <a:endParaRPr>
              <a:latin typeface="Times New Roman" pitchFamily="18" charset="0"/>
              <a:cs typeface="Times New Roman" pitchFamily="18" charset="0"/>
            </a:endParaRPr>
          </a:p>
          <a:p>
            <a:pPr marL="287020" indent="-274955">
              <a:lnSpc>
                <a:spcPct val="150000"/>
              </a:lnSpc>
              <a:spcBef>
                <a:spcPts val="575"/>
              </a:spcBef>
              <a:buClr>
                <a:srgbClr val="0AD0D9"/>
              </a:buClr>
              <a:buSzPct val="93750"/>
              <a:buFont typeface="Arial"/>
              <a:buChar char=""/>
              <a:tabLst>
                <a:tab pos="287655" algn="l"/>
              </a:tabLst>
            </a:pPr>
            <a:r>
              <a:rPr dirty="0">
                <a:latin typeface="Times New Roman" pitchFamily="18" charset="0"/>
                <a:cs typeface="Times New Roman" pitchFamily="18" charset="0"/>
              </a:rPr>
              <a:t>Narcolepsy</a:t>
            </a:r>
            <a:endParaRPr>
              <a:latin typeface="Times New Roman" pitchFamily="18" charset="0"/>
              <a:cs typeface="Times New Roman" pitchFamily="18" charset="0"/>
            </a:endParaRPr>
          </a:p>
          <a:p>
            <a:pPr marL="287020" indent="-274955">
              <a:lnSpc>
                <a:spcPct val="150000"/>
              </a:lnSpc>
              <a:spcBef>
                <a:spcPts val="580"/>
              </a:spcBef>
              <a:buClr>
                <a:srgbClr val="0AD0D9"/>
              </a:buClr>
              <a:buSzPct val="93750"/>
              <a:buFont typeface="Arial"/>
              <a:buChar char=""/>
              <a:tabLst>
                <a:tab pos="287655" algn="l"/>
              </a:tabLst>
            </a:pPr>
            <a:r>
              <a:rPr dirty="0">
                <a:latin typeface="Times New Roman" pitchFamily="18" charset="0"/>
                <a:cs typeface="Times New Roman" pitchFamily="18" charset="0"/>
              </a:rPr>
              <a:t>Breathing-Related Sleep</a:t>
            </a:r>
            <a:r>
              <a:rPr spc="-60" dirty="0">
                <a:latin typeface="Times New Roman" pitchFamily="18" charset="0"/>
                <a:cs typeface="Times New Roman" pitchFamily="18" charset="0"/>
              </a:rPr>
              <a:t> </a:t>
            </a:r>
            <a:r>
              <a:rPr spc="-5" dirty="0">
                <a:latin typeface="Times New Roman" pitchFamily="18" charset="0"/>
                <a:cs typeface="Times New Roman" pitchFamily="18" charset="0"/>
              </a:rPr>
              <a:t>Disorders</a:t>
            </a:r>
            <a:endParaRPr>
              <a:latin typeface="Times New Roman" pitchFamily="18" charset="0"/>
              <a:cs typeface="Times New Roman" pitchFamily="18" charset="0"/>
            </a:endParaRPr>
          </a:p>
          <a:p>
            <a:pPr marL="652780" lvl="1" indent="-247650">
              <a:lnSpc>
                <a:spcPct val="150000"/>
              </a:lnSpc>
              <a:spcBef>
                <a:spcPts val="495"/>
              </a:spcBef>
              <a:buClr>
                <a:srgbClr val="0E6EC5"/>
              </a:buClr>
              <a:buSzPct val="85000"/>
              <a:buFont typeface="Arial"/>
              <a:buChar char=""/>
              <a:tabLst>
                <a:tab pos="653415" algn="l"/>
              </a:tabLst>
            </a:pPr>
            <a:r>
              <a:rPr dirty="0">
                <a:latin typeface="Times New Roman" pitchFamily="18" charset="0"/>
                <a:cs typeface="Times New Roman" pitchFamily="18" charset="0"/>
              </a:rPr>
              <a:t>Obstructive </a:t>
            </a:r>
            <a:r>
              <a:rPr spc="-5" dirty="0">
                <a:latin typeface="Times New Roman" pitchFamily="18" charset="0"/>
                <a:cs typeface="Times New Roman" pitchFamily="18" charset="0"/>
              </a:rPr>
              <a:t>Sleep </a:t>
            </a:r>
            <a:r>
              <a:rPr dirty="0">
                <a:latin typeface="Times New Roman" pitchFamily="18" charset="0"/>
                <a:cs typeface="Times New Roman" pitchFamily="18" charset="0"/>
              </a:rPr>
              <a:t>Apnea</a:t>
            </a:r>
            <a:r>
              <a:rPr spc="-175" dirty="0">
                <a:latin typeface="Times New Roman" pitchFamily="18" charset="0"/>
                <a:cs typeface="Times New Roman" pitchFamily="18" charset="0"/>
              </a:rPr>
              <a:t> </a:t>
            </a:r>
            <a:r>
              <a:rPr dirty="0">
                <a:latin typeface="Times New Roman" pitchFamily="18" charset="0"/>
                <a:cs typeface="Times New Roman" pitchFamily="18" charset="0"/>
              </a:rPr>
              <a:t>Hypopnea</a:t>
            </a:r>
            <a:endParaRPr>
              <a:latin typeface="Times New Roman" pitchFamily="18" charset="0"/>
              <a:cs typeface="Times New Roman" pitchFamily="18" charset="0"/>
            </a:endParaRPr>
          </a:p>
          <a:p>
            <a:pPr marL="652780" lvl="1" indent="-247650">
              <a:lnSpc>
                <a:spcPct val="150000"/>
              </a:lnSpc>
              <a:spcBef>
                <a:spcPts val="480"/>
              </a:spcBef>
              <a:buClr>
                <a:srgbClr val="0E6EC5"/>
              </a:buClr>
              <a:buSzPct val="85000"/>
              <a:buFont typeface="Arial"/>
              <a:buChar char=""/>
              <a:tabLst>
                <a:tab pos="653415" algn="l"/>
              </a:tabLst>
            </a:pPr>
            <a:r>
              <a:rPr dirty="0">
                <a:latin typeface="Times New Roman" pitchFamily="18" charset="0"/>
                <a:cs typeface="Times New Roman" pitchFamily="18" charset="0"/>
              </a:rPr>
              <a:t>Central Sleep</a:t>
            </a:r>
            <a:r>
              <a:rPr spc="-165" dirty="0">
                <a:latin typeface="Times New Roman" pitchFamily="18" charset="0"/>
                <a:cs typeface="Times New Roman" pitchFamily="18" charset="0"/>
              </a:rPr>
              <a:t> </a:t>
            </a:r>
            <a:r>
              <a:rPr dirty="0">
                <a:latin typeface="Times New Roman" pitchFamily="18" charset="0"/>
                <a:cs typeface="Times New Roman" pitchFamily="18" charset="0"/>
              </a:rPr>
              <a:t>Apnea</a:t>
            </a:r>
            <a:endParaRPr>
              <a:latin typeface="Times New Roman" pitchFamily="18" charset="0"/>
              <a:cs typeface="Times New Roman" pitchFamily="18" charset="0"/>
            </a:endParaRPr>
          </a:p>
          <a:p>
            <a:pPr marL="652780" lvl="1" indent="-247650">
              <a:lnSpc>
                <a:spcPct val="150000"/>
              </a:lnSpc>
              <a:spcBef>
                <a:spcPts val="480"/>
              </a:spcBef>
              <a:buClr>
                <a:srgbClr val="0E6EC5"/>
              </a:buClr>
              <a:buSzPct val="85000"/>
              <a:buFont typeface="Arial"/>
              <a:buChar char=""/>
              <a:tabLst>
                <a:tab pos="653415" algn="l"/>
              </a:tabLst>
            </a:pPr>
            <a:r>
              <a:rPr spc="-5" dirty="0">
                <a:latin typeface="Times New Roman" pitchFamily="18" charset="0"/>
                <a:cs typeface="Times New Roman" pitchFamily="18" charset="0"/>
              </a:rPr>
              <a:t>Sleep Related</a:t>
            </a:r>
            <a:r>
              <a:rPr spc="-20" dirty="0">
                <a:latin typeface="Times New Roman" pitchFamily="18" charset="0"/>
                <a:cs typeface="Times New Roman" pitchFamily="18" charset="0"/>
              </a:rPr>
              <a:t> </a:t>
            </a:r>
            <a:r>
              <a:rPr dirty="0">
                <a:latin typeface="Times New Roman" pitchFamily="18" charset="0"/>
                <a:cs typeface="Times New Roman" pitchFamily="18" charset="0"/>
              </a:rPr>
              <a:t>Hypoventilation</a:t>
            </a:r>
            <a:endParaRPr>
              <a:latin typeface="Times New Roman" pitchFamily="18" charset="0"/>
              <a:cs typeface="Times New Roman" pitchFamily="18" charset="0"/>
            </a:endParaRPr>
          </a:p>
          <a:p>
            <a:pPr marL="287020" indent="-274955">
              <a:lnSpc>
                <a:spcPct val="150000"/>
              </a:lnSpc>
              <a:spcBef>
                <a:spcPts val="560"/>
              </a:spcBef>
              <a:buClr>
                <a:srgbClr val="0AD0D9"/>
              </a:buClr>
              <a:buSzPct val="93750"/>
              <a:buFont typeface="Arial"/>
              <a:buChar char=""/>
              <a:tabLst>
                <a:tab pos="287655" algn="l"/>
              </a:tabLst>
            </a:pPr>
            <a:r>
              <a:rPr dirty="0">
                <a:latin typeface="Times New Roman" pitchFamily="18" charset="0"/>
                <a:cs typeface="Times New Roman" pitchFamily="18" charset="0"/>
              </a:rPr>
              <a:t>Circadian Rhythm </a:t>
            </a:r>
            <a:r>
              <a:rPr spc="-20">
                <a:latin typeface="Times New Roman" pitchFamily="18" charset="0"/>
                <a:cs typeface="Times New Roman" pitchFamily="18" charset="0"/>
              </a:rPr>
              <a:t>Sleep–Wake</a:t>
            </a:r>
            <a:r>
              <a:rPr spc="-80">
                <a:latin typeface="Times New Roman" pitchFamily="18" charset="0"/>
                <a:cs typeface="Times New Roman" pitchFamily="18" charset="0"/>
              </a:rPr>
              <a:t> </a:t>
            </a:r>
            <a:r>
              <a:rPr smtClean="0">
                <a:latin typeface="Times New Roman" pitchFamily="18" charset="0"/>
                <a:cs typeface="Times New Roman" pitchFamily="18" charset="0"/>
              </a:rPr>
              <a:t>Disorders</a:t>
            </a:r>
            <a:endParaRPr lang="en-US" dirty="0" smtClean="0">
              <a:latin typeface="Times New Roman" pitchFamily="18" charset="0"/>
              <a:cs typeface="Times New Roman" pitchFamily="18" charset="0"/>
            </a:endParaRPr>
          </a:p>
          <a:p>
            <a:pPr marL="287020" indent="-274955">
              <a:lnSpc>
                <a:spcPct val="150000"/>
              </a:lnSpc>
              <a:spcBef>
                <a:spcPts val="560"/>
              </a:spcBef>
              <a:buClr>
                <a:srgbClr val="0AD0D9"/>
              </a:buClr>
              <a:buSzPct val="93750"/>
              <a:buFont typeface="Arial"/>
              <a:buChar char=""/>
              <a:tabLst>
                <a:tab pos="287655" algn="l"/>
              </a:tabLst>
            </a:pPr>
            <a:endParaRPr>
              <a:latin typeface="Times New Roman" pitchFamily="18" charset="0"/>
              <a:cs typeface="Times New Roman" pitchFamily="18" charset="0"/>
            </a:endParaRPr>
          </a:p>
          <a:p>
            <a:pPr marL="287020" indent="-274955">
              <a:lnSpc>
                <a:spcPct val="150000"/>
              </a:lnSpc>
              <a:spcBef>
                <a:spcPts val="575"/>
              </a:spcBef>
              <a:buClr>
                <a:srgbClr val="0AD0D9"/>
              </a:buClr>
              <a:buSzPct val="93750"/>
              <a:buFont typeface="Arial"/>
              <a:buChar char=""/>
              <a:tabLst>
                <a:tab pos="287655" algn="l"/>
              </a:tabLst>
            </a:pPr>
            <a:r>
              <a:rPr spc="-5" dirty="0">
                <a:latin typeface="Times New Roman" pitchFamily="18" charset="0"/>
                <a:cs typeface="Times New Roman" pitchFamily="18" charset="0"/>
              </a:rPr>
              <a:t>Parasomnias</a:t>
            </a:r>
            <a:endParaRPr>
              <a:latin typeface="Times New Roman" pitchFamily="18" charset="0"/>
              <a:cs typeface="Times New Roman" pitchFamily="18" charset="0"/>
            </a:endParaRPr>
          </a:p>
          <a:p>
            <a:pPr marL="652780" lvl="1" indent="-247650">
              <a:lnSpc>
                <a:spcPct val="150000"/>
              </a:lnSpc>
              <a:spcBef>
                <a:spcPts val="500"/>
              </a:spcBef>
              <a:buClr>
                <a:srgbClr val="0E6EC5"/>
              </a:buClr>
              <a:buSzPct val="85000"/>
              <a:buFont typeface="Arial"/>
              <a:buChar char=""/>
              <a:tabLst>
                <a:tab pos="653415" algn="l"/>
              </a:tabLst>
            </a:pPr>
            <a:r>
              <a:rPr dirty="0">
                <a:latin typeface="Times New Roman" pitchFamily="18" charset="0"/>
                <a:cs typeface="Times New Roman" pitchFamily="18" charset="0"/>
              </a:rPr>
              <a:t>Non-REM Sleep Arousal</a:t>
            </a:r>
            <a:r>
              <a:rPr spc="-204" dirty="0">
                <a:latin typeface="Times New Roman" pitchFamily="18" charset="0"/>
                <a:cs typeface="Times New Roman" pitchFamily="18" charset="0"/>
              </a:rPr>
              <a:t> </a:t>
            </a:r>
            <a:r>
              <a:rPr dirty="0">
                <a:latin typeface="Times New Roman" pitchFamily="18" charset="0"/>
                <a:cs typeface="Times New Roman" pitchFamily="18" charset="0"/>
              </a:rPr>
              <a:t>Disorders</a:t>
            </a:r>
            <a:endParaRPr>
              <a:latin typeface="Times New Roman" pitchFamily="18" charset="0"/>
              <a:cs typeface="Times New Roman" pitchFamily="18" charset="0"/>
            </a:endParaRPr>
          </a:p>
          <a:p>
            <a:pPr marL="652780" lvl="1" indent="-247650">
              <a:lnSpc>
                <a:spcPct val="150000"/>
              </a:lnSpc>
              <a:spcBef>
                <a:spcPts val="480"/>
              </a:spcBef>
              <a:buClr>
                <a:srgbClr val="0E6EC5"/>
              </a:buClr>
              <a:buSzPct val="85000"/>
              <a:buFont typeface="Arial"/>
              <a:buChar char=""/>
              <a:tabLst>
                <a:tab pos="653415" algn="l"/>
              </a:tabLst>
            </a:pPr>
            <a:r>
              <a:rPr spc="-5" dirty="0">
                <a:latin typeface="Times New Roman" pitchFamily="18" charset="0"/>
                <a:cs typeface="Times New Roman" pitchFamily="18" charset="0"/>
              </a:rPr>
              <a:t>Nightmare </a:t>
            </a:r>
            <a:r>
              <a:rPr dirty="0">
                <a:latin typeface="Times New Roman" pitchFamily="18" charset="0"/>
                <a:cs typeface="Times New Roman" pitchFamily="18" charset="0"/>
              </a:rPr>
              <a:t>Disorder and REM </a:t>
            </a:r>
            <a:r>
              <a:rPr spc="-5" dirty="0">
                <a:latin typeface="Times New Roman" pitchFamily="18" charset="0"/>
                <a:cs typeface="Times New Roman" pitchFamily="18" charset="0"/>
              </a:rPr>
              <a:t>Sleep </a:t>
            </a:r>
            <a:r>
              <a:rPr>
                <a:latin typeface="Times New Roman" pitchFamily="18" charset="0"/>
                <a:cs typeface="Times New Roman" pitchFamily="18" charset="0"/>
              </a:rPr>
              <a:t>Behavior</a:t>
            </a:r>
            <a:r>
              <a:rPr spc="-50">
                <a:latin typeface="Times New Roman" pitchFamily="18" charset="0"/>
                <a:cs typeface="Times New Roman" pitchFamily="18" charset="0"/>
              </a:rPr>
              <a:t> </a:t>
            </a:r>
            <a:r>
              <a:rPr spc="-30" smtClean="0">
                <a:latin typeface="Times New Roman" pitchFamily="18" charset="0"/>
                <a:cs typeface="Times New Roman" pitchFamily="18" charset="0"/>
              </a:rPr>
              <a:t>Disorder</a:t>
            </a:r>
            <a:endParaRPr>
              <a:latin typeface="Times New Roman" pitchFamily="18" charset="0"/>
              <a:cs typeface="Times New Roman" pitchFamily="18" charset="0"/>
            </a:endParaRPr>
          </a:p>
          <a:p>
            <a:pPr marL="287020" indent="-274955">
              <a:lnSpc>
                <a:spcPct val="150000"/>
              </a:lnSpc>
              <a:spcBef>
                <a:spcPts val="560"/>
              </a:spcBef>
              <a:buClr>
                <a:srgbClr val="0AD0D9"/>
              </a:buClr>
              <a:buSzPct val="93750"/>
              <a:buFont typeface="Arial"/>
              <a:buChar char=""/>
              <a:tabLst>
                <a:tab pos="287655" algn="l"/>
              </a:tabLst>
            </a:pPr>
            <a:r>
              <a:rPr dirty="0">
                <a:latin typeface="Times New Roman" pitchFamily="18" charset="0"/>
                <a:cs typeface="Times New Roman" pitchFamily="18" charset="0"/>
              </a:rPr>
              <a:t>Restless Legs</a:t>
            </a:r>
            <a:r>
              <a:rPr spc="-25" dirty="0">
                <a:latin typeface="Times New Roman" pitchFamily="18" charset="0"/>
                <a:cs typeface="Times New Roman" pitchFamily="18" charset="0"/>
              </a:rPr>
              <a:t> </a:t>
            </a:r>
            <a:r>
              <a:rPr spc="-5" dirty="0">
                <a:latin typeface="Times New Roman" pitchFamily="18" charset="0"/>
                <a:cs typeface="Times New Roman" pitchFamily="18" charset="0"/>
              </a:rPr>
              <a:t>Syndrome</a:t>
            </a:r>
            <a:endParaRPr>
              <a:latin typeface="Times New Roman" pitchFamily="18" charset="0"/>
              <a:cs typeface="Times New Roman" pitchFamily="18" charset="0"/>
            </a:endParaRPr>
          </a:p>
          <a:p>
            <a:pPr marL="287020" indent="-274955">
              <a:lnSpc>
                <a:spcPct val="150000"/>
              </a:lnSpc>
              <a:spcBef>
                <a:spcPts val="575"/>
              </a:spcBef>
              <a:buClr>
                <a:srgbClr val="0AD0D9"/>
              </a:buClr>
              <a:buSzPct val="93750"/>
              <a:buFont typeface="Arial"/>
              <a:buChar char=""/>
              <a:tabLst>
                <a:tab pos="287655" algn="l"/>
              </a:tabLst>
            </a:pPr>
            <a:r>
              <a:rPr spc="-5" dirty="0">
                <a:latin typeface="Times New Roman" pitchFamily="18" charset="0"/>
                <a:cs typeface="Times New Roman" pitchFamily="18" charset="0"/>
              </a:rPr>
              <a:t>Substance/Medication-Induced </a:t>
            </a:r>
            <a:r>
              <a:rPr dirty="0">
                <a:latin typeface="Times New Roman" pitchFamily="18" charset="0"/>
                <a:cs typeface="Times New Roman" pitchFamily="18" charset="0"/>
              </a:rPr>
              <a:t>Sleep</a:t>
            </a:r>
            <a:r>
              <a:rPr spc="-25" dirty="0">
                <a:latin typeface="Times New Roman" pitchFamily="18" charset="0"/>
                <a:cs typeface="Times New Roman" pitchFamily="18" charset="0"/>
              </a:rPr>
              <a:t> </a:t>
            </a:r>
            <a:r>
              <a:rPr spc="-5" dirty="0">
                <a:latin typeface="Times New Roman" pitchFamily="18" charset="0"/>
                <a:cs typeface="Times New Roman" pitchFamily="18" charset="0"/>
              </a:rPr>
              <a:t>Disorder</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827212" y="762000"/>
            <a:ext cx="7272666" cy="320601"/>
          </a:xfrm>
          <a:prstGeom prst="rect">
            <a:avLst/>
          </a:prstGeom>
        </p:spPr>
        <p:txBody>
          <a:bodyPr vert="horz" wrap="square" lIns="0" tIns="12700" rIns="0" bIns="0" rtlCol="0">
            <a:spAutoFit/>
          </a:bodyPr>
          <a:lstStyle/>
          <a:p>
            <a:pPr marL="12700">
              <a:lnSpc>
                <a:spcPct val="100000"/>
              </a:lnSpc>
              <a:spcBef>
                <a:spcPts val="100"/>
              </a:spcBef>
            </a:pPr>
            <a:r>
              <a:rPr sz="2000" b="1" u="sng" spc="-5" dirty="0">
                <a:solidFill>
                  <a:schemeClr val="tx1"/>
                </a:solidFill>
                <a:latin typeface="Times New Roman" pitchFamily="18" charset="0"/>
                <a:cs typeface="Times New Roman" pitchFamily="18" charset="0"/>
              </a:rPr>
              <a:t>ICD </a:t>
            </a:r>
            <a:r>
              <a:rPr sz="2000" b="1" u="sng" dirty="0">
                <a:solidFill>
                  <a:schemeClr val="tx1"/>
                </a:solidFill>
                <a:latin typeface="Times New Roman" pitchFamily="18" charset="0"/>
                <a:cs typeface="Times New Roman" pitchFamily="18" charset="0"/>
              </a:rPr>
              <a:t>10</a:t>
            </a:r>
            <a:r>
              <a:rPr sz="2000" b="1" u="sng" spc="-55" dirty="0">
                <a:solidFill>
                  <a:schemeClr val="tx1"/>
                </a:solidFill>
                <a:latin typeface="Times New Roman" pitchFamily="18" charset="0"/>
                <a:cs typeface="Times New Roman" pitchFamily="18" charset="0"/>
              </a:rPr>
              <a:t> </a:t>
            </a:r>
            <a:r>
              <a:rPr sz="2000" b="1" u="sng" spc="-20" dirty="0">
                <a:solidFill>
                  <a:schemeClr val="tx1"/>
                </a:solidFill>
                <a:latin typeface="Times New Roman" pitchFamily="18" charset="0"/>
                <a:cs typeface="Times New Roman" pitchFamily="18" charset="0"/>
              </a:rPr>
              <a:t>CLASSIFICATION</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19</a:t>
            </a:fld>
            <a:endParaRPr lang="en-US"/>
          </a:p>
        </p:txBody>
      </p:sp>
      <p:sp>
        <p:nvSpPr>
          <p:cNvPr id="9" name="object 9"/>
          <p:cNvSpPr txBox="1"/>
          <p:nvPr/>
        </p:nvSpPr>
        <p:spPr>
          <a:xfrm>
            <a:off x="714401" y="1458747"/>
            <a:ext cx="10253003" cy="4051750"/>
          </a:xfrm>
          <a:prstGeom prst="rect">
            <a:avLst/>
          </a:prstGeom>
        </p:spPr>
        <p:txBody>
          <a:bodyPr vert="horz" wrap="square" lIns="0" tIns="98425" rIns="0" bIns="0" rtlCol="0">
            <a:spAutoFit/>
          </a:bodyPr>
          <a:lstStyle/>
          <a:p>
            <a:pPr marL="287020" indent="-274320">
              <a:lnSpc>
                <a:spcPct val="150000"/>
              </a:lnSpc>
              <a:spcBef>
                <a:spcPts val="775"/>
              </a:spcBef>
              <a:buClr>
                <a:srgbClr val="0AD0D9"/>
              </a:buClr>
              <a:buSzPct val="94642"/>
              <a:buFont typeface="Arial"/>
              <a:buChar char=""/>
              <a:tabLst>
                <a:tab pos="287020" algn="l"/>
              </a:tabLst>
            </a:pPr>
            <a:r>
              <a:rPr dirty="0">
                <a:latin typeface="Times New Roman"/>
                <a:cs typeface="Times New Roman"/>
              </a:rPr>
              <a:t>G47 Sleep disorders</a:t>
            </a:r>
            <a:endParaRPr>
              <a:latin typeface="Times New Roman"/>
              <a:cs typeface="Times New Roman"/>
            </a:endParaRPr>
          </a:p>
          <a:p>
            <a:pPr marL="835660" marR="5080" lvl="1" indent="-457834">
              <a:lnSpc>
                <a:spcPct val="150000"/>
              </a:lnSpc>
              <a:spcBef>
                <a:spcPts val="675"/>
              </a:spcBef>
              <a:buClr>
                <a:srgbClr val="0E6EC5"/>
              </a:buClr>
              <a:buSzPct val="83928"/>
              <a:buFont typeface="Wingdings"/>
              <a:buChar char=""/>
              <a:tabLst>
                <a:tab pos="835660" algn="l"/>
                <a:tab pos="836294" algn="l"/>
                <a:tab pos="1873250" algn="l"/>
                <a:tab pos="3416300" algn="l"/>
                <a:tab pos="3870325" algn="l"/>
                <a:tab pos="5310505" algn="l"/>
                <a:tab pos="5982970" algn="l"/>
              </a:tabLst>
            </a:pPr>
            <a:r>
              <a:rPr smtClean="0">
                <a:latin typeface="Times New Roman"/>
                <a:cs typeface="Times New Roman"/>
              </a:rPr>
              <a:t>G47.0</a:t>
            </a:r>
            <a:r>
              <a:rPr lang="en-US" dirty="0">
                <a:latin typeface="Times New Roman"/>
                <a:cs typeface="Times New Roman"/>
              </a:rPr>
              <a:t> </a:t>
            </a:r>
            <a:r>
              <a:rPr smtClean="0">
                <a:latin typeface="Times New Roman"/>
                <a:cs typeface="Times New Roman"/>
              </a:rPr>
              <a:t>Disorders</a:t>
            </a:r>
            <a:r>
              <a:rPr lang="en-US" dirty="0">
                <a:latin typeface="Times New Roman"/>
                <a:cs typeface="Times New Roman"/>
              </a:rPr>
              <a:t> </a:t>
            </a:r>
            <a:r>
              <a:rPr smtClean="0">
                <a:latin typeface="Times New Roman"/>
                <a:cs typeface="Times New Roman"/>
              </a:rPr>
              <a:t>of</a:t>
            </a:r>
            <a:r>
              <a:rPr lang="en-US" dirty="0">
                <a:latin typeface="Times New Roman"/>
                <a:cs typeface="Times New Roman"/>
              </a:rPr>
              <a:t> </a:t>
            </a:r>
            <a:r>
              <a:rPr smtClean="0">
                <a:latin typeface="Times New Roman"/>
                <a:cs typeface="Times New Roman"/>
              </a:rPr>
              <a:t>initiating</a:t>
            </a:r>
            <a:r>
              <a:rPr lang="en-US" dirty="0">
                <a:latin typeface="Times New Roman"/>
                <a:cs typeface="Times New Roman"/>
              </a:rPr>
              <a:t> </a:t>
            </a:r>
            <a:r>
              <a:rPr smtClean="0">
                <a:latin typeface="Times New Roman"/>
                <a:cs typeface="Times New Roman"/>
              </a:rPr>
              <a:t>and</a:t>
            </a:r>
            <a:r>
              <a:rPr>
                <a:latin typeface="Times New Roman"/>
                <a:cs typeface="Times New Roman"/>
              </a:rPr>
              <a:t>	</a:t>
            </a:r>
            <a:r>
              <a:rPr lang="en-US" dirty="0" smtClean="0">
                <a:latin typeface="Times New Roman"/>
                <a:cs typeface="Times New Roman"/>
              </a:rPr>
              <a:t> </a:t>
            </a:r>
            <a:r>
              <a:rPr smtClean="0">
                <a:latin typeface="Times New Roman"/>
                <a:cs typeface="Times New Roman"/>
              </a:rPr>
              <a:t>maintaining  </a:t>
            </a:r>
            <a:r>
              <a:rPr dirty="0">
                <a:latin typeface="Times New Roman"/>
                <a:cs typeface="Times New Roman"/>
              </a:rPr>
              <a:t>sleep [insomnias]</a:t>
            </a:r>
            <a:endParaRPr>
              <a:latin typeface="Times New Roman"/>
              <a:cs typeface="Times New Roman"/>
            </a:endParaRPr>
          </a:p>
          <a:p>
            <a:pPr marL="835660" marR="5080" lvl="1" indent="-457834">
              <a:lnSpc>
                <a:spcPct val="150000"/>
              </a:lnSpc>
              <a:spcBef>
                <a:spcPts val="670"/>
              </a:spcBef>
              <a:buClr>
                <a:srgbClr val="0E6EC5"/>
              </a:buClr>
              <a:buSzPct val="83928"/>
              <a:buFont typeface="Wingdings"/>
              <a:buChar char=""/>
              <a:tabLst>
                <a:tab pos="835660" algn="l"/>
                <a:tab pos="836294" algn="l"/>
                <a:tab pos="2021205" algn="l"/>
                <a:tab pos="3713479" algn="l"/>
                <a:tab pos="4315460" algn="l"/>
                <a:tab pos="5981065" algn="l"/>
              </a:tabLst>
            </a:pPr>
            <a:r>
              <a:rPr smtClean="0">
                <a:latin typeface="Times New Roman"/>
                <a:cs typeface="Times New Roman"/>
              </a:rPr>
              <a:t>G47.1</a:t>
            </a:r>
            <a:r>
              <a:rPr lang="en-US" dirty="0" smtClean="0">
                <a:latin typeface="Times New Roman"/>
                <a:cs typeface="Times New Roman"/>
              </a:rPr>
              <a:t> </a:t>
            </a:r>
            <a:r>
              <a:rPr smtClean="0">
                <a:latin typeface="Times New Roman"/>
                <a:cs typeface="Times New Roman"/>
              </a:rPr>
              <a:t>Disorders</a:t>
            </a:r>
            <a:r>
              <a:rPr lang="en-US" dirty="0">
                <a:latin typeface="Times New Roman"/>
                <a:cs typeface="Times New Roman"/>
              </a:rPr>
              <a:t> </a:t>
            </a:r>
            <a:r>
              <a:rPr smtClean="0">
                <a:latin typeface="Times New Roman"/>
                <a:cs typeface="Times New Roman"/>
              </a:rPr>
              <a:t>of</a:t>
            </a:r>
            <a:r>
              <a:rPr lang="en-US" dirty="0">
                <a:latin typeface="Times New Roman"/>
                <a:cs typeface="Times New Roman"/>
              </a:rPr>
              <a:t> </a:t>
            </a:r>
            <a:r>
              <a:rPr smtClean="0">
                <a:latin typeface="Times New Roman"/>
                <a:cs typeface="Times New Roman"/>
              </a:rPr>
              <a:t>excessive</a:t>
            </a:r>
            <a:r>
              <a:rPr lang="en-US" dirty="0">
                <a:latin typeface="Times New Roman"/>
                <a:cs typeface="Times New Roman"/>
              </a:rPr>
              <a:t> </a:t>
            </a:r>
            <a:r>
              <a:rPr smtClean="0">
                <a:latin typeface="Times New Roman"/>
                <a:cs typeface="Times New Roman"/>
              </a:rPr>
              <a:t>somnolence  </a:t>
            </a:r>
            <a:r>
              <a:rPr dirty="0">
                <a:latin typeface="Times New Roman"/>
                <a:cs typeface="Times New Roman"/>
              </a:rPr>
              <a:t>[hypersomnias]</a:t>
            </a:r>
            <a:endParaRPr>
              <a:latin typeface="Times New Roman"/>
              <a:cs typeface="Times New Roman"/>
            </a:endParaRPr>
          </a:p>
          <a:p>
            <a:pPr marL="835660" lvl="1" indent="-458470">
              <a:lnSpc>
                <a:spcPct val="150000"/>
              </a:lnSpc>
              <a:spcBef>
                <a:spcPts val="675"/>
              </a:spcBef>
              <a:buClr>
                <a:srgbClr val="0E6EC5"/>
              </a:buClr>
              <a:buSzPct val="83928"/>
              <a:buFont typeface="Wingdings"/>
              <a:buChar char=""/>
              <a:tabLst>
                <a:tab pos="835660" algn="l"/>
                <a:tab pos="836294" algn="l"/>
              </a:tabLst>
            </a:pPr>
            <a:r>
              <a:rPr dirty="0">
                <a:latin typeface="Times New Roman"/>
                <a:cs typeface="Times New Roman"/>
              </a:rPr>
              <a:t>G47.2 Disorders of the sleep-wake schedule</a:t>
            </a:r>
            <a:endParaRPr>
              <a:latin typeface="Times New Roman"/>
              <a:cs typeface="Times New Roman"/>
            </a:endParaRPr>
          </a:p>
          <a:p>
            <a:pPr marL="835660" lvl="1" indent="-458470">
              <a:lnSpc>
                <a:spcPct val="150000"/>
              </a:lnSpc>
              <a:spcBef>
                <a:spcPts val="670"/>
              </a:spcBef>
              <a:buClr>
                <a:srgbClr val="0E6EC5"/>
              </a:buClr>
              <a:buSzPct val="83928"/>
              <a:buFont typeface="Wingdings"/>
              <a:buChar char=""/>
              <a:tabLst>
                <a:tab pos="835660" algn="l"/>
                <a:tab pos="836294" algn="l"/>
              </a:tabLst>
            </a:pPr>
            <a:r>
              <a:rPr dirty="0">
                <a:latin typeface="Times New Roman"/>
                <a:cs typeface="Times New Roman"/>
              </a:rPr>
              <a:t>G47.3 Sleep apnoea</a:t>
            </a:r>
            <a:endParaRPr>
              <a:latin typeface="Times New Roman"/>
              <a:cs typeface="Times New Roman"/>
            </a:endParaRPr>
          </a:p>
          <a:p>
            <a:pPr marL="835660" lvl="1" indent="-458470">
              <a:lnSpc>
                <a:spcPct val="150000"/>
              </a:lnSpc>
              <a:spcBef>
                <a:spcPts val="675"/>
              </a:spcBef>
              <a:buClr>
                <a:srgbClr val="0E6EC5"/>
              </a:buClr>
              <a:buSzPct val="83928"/>
              <a:buFont typeface="Wingdings"/>
              <a:buChar char=""/>
              <a:tabLst>
                <a:tab pos="835660" algn="l"/>
                <a:tab pos="836294" algn="l"/>
              </a:tabLst>
            </a:pPr>
            <a:r>
              <a:rPr dirty="0">
                <a:latin typeface="Times New Roman"/>
                <a:cs typeface="Times New Roman"/>
              </a:rPr>
              <a:t>G47.4 Narcolepsy and cataplexy</a:t>
            </a:r>
            <a:endParaRPr>
              <a:latin typeface="Times New Roman"/>
              <a:cs typeface="Times New Roman"/>
            </a:endParaRPr>
          </a:p>
          <a:p>
            <a:pPr marL="835660" lvl="1" indent="-458470">
              <a:lnSpc>
                <a:spcPct val="150000"/>
              </a:lnSpc>
              <a:spcBef>
                <a:spcPts val="675"/>
              </a:spcBef>
              <a:buClr>
                <a:srgbClr val="0E6EC5"/>
              </a:buClr>
              <a:buSzPct val="83928"/>
              <a:buFont typeface="Wingdings"/>
              <a:buChar char=""/>
              <a:tabLst>
                <a:tab pos="835660" algn="l"/>
                <a:tab pos="836294" algn="l"/>
              </a:tabLst>
            </a:pPr>
            <a:r>
              <a:rPr dirty="0">
                <a:latin typeface="Times New Roman"/>
                <a:cs typeface="Times New Roman"/>
              </a:rPr>
              <a:t>G47.8 Other sleep disorders</a:t>
            </a:r>
            <a:endParaRPr>
              <a:latin typeface="Times New Roman"/>
              <a:cs typeface="Times New Roman"/>
            </a:endParaRPr>
          </a:p>
          <a:p>
            <a:pPr marL="835660" lvl="1" indent="-458470">
              <a:lnSpc>
                <a:spcPct val="150000"/>
              </a:lnSpc>
              <a:spcBef>
                <a:spcPts val="670"/>
              </a:spcBef>
              <a:buClr>
                <a:srgbClr val="0E6EC5"/>
              </a:buClr>
              <a:buSzPct val="83928"/>
              <a:buFont typeface="Wingdings"/>
              <a:buChar char=""/>
              <a:tabLst>
                <a:tab pos="835660" algn="l"/>
                <a:tab pos="836294" algn="l"/>
              </a:tabLst>
            </a:pPr>
            <a:r>
              <a:rPr dirty="0">
                <a:latin typeface="Times New Roman"/>
                <a:cs typeface="Times New Roman"/>
              </a:rPr>
              <a:t>G47.9 Sleep disorder, unspecified</a:t>
            </a:r>
            <a:endParaRPr>
              <a:latin typeface="Times New Roman"/>
              <a:cs typeface="Times New Roman"/>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853869" y="871473"/>
            <a:ext cx="3466197" cy="320601"/>
          </a:xfrm>
          <a:prstGeom prst="rect">
            <a:avLst/>
          </a:prstGeom>
        </p:spPr>
        <p:txBody>
          <a:bodyPr vert="horz" wrap="square" lIns="0" tIns="12700" rIns="0" bIns="0" rtlCol="0">
            <a:spAutoFit/>
          </a:bodyPr>
          <a:lstStyle/>
          <a:p>
            <a:pPr marL="12700">
              <a:lnSpc>
                <a:spcPct val="100000"/>
              </a:lnSpc>
              <a:spcBef>
                <a:spcPts val="100"/>
              </a:spcBef>
            </a:pPr>
            <a:r>
              <a:rPr sz="2000" b="1" u="sng" spc="-5" dirty="0">
                <a:solidFill>
                  <a:schemeClr val="tx1"/>
                </a:solidFill>
                <a:latin typeface="Times New Roman" pitchFamily="18" charset="0"/>
                <a:cs typeface="Times New Roman" pitchFamily="18" charset="0"/>
              </a:rPr>
              <a:t>OVE</a:t>
            </a:r>
            <a:r>
              <a:rPr sz="2000" b="1" u="sng" spc="-135" dirty="0">
                <a:solidFill>
                  <a:schemeClr val="tx1"/>
                </a:solidFill>
                <a:latin typeface="Times New Roman" pitchFamily="18" charset="0"/>
                <a:cs typeface="Times New Roman" pitchFamily="18" charset="0"/>
              </a:rPr>
              <a:t>R</a:t>
            </a:r>
            <a:r>
              <a:rPr sz="2000" b="1" u="sng" spc="-5" dirty="0">
                <a:solidFill>
                  <a:schemeClr val="tx1"/>
                </a:solidFill>
                <a:latin typeface="Times New Roman" pitchFamily="18" charset="0"/>
                <a:cs typeface="Times New Roman" pitchFamily="18" charset="0"/>
              </a:rPr>
              <a:t>VIEW</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
        <p:nvSpPr>
          <p:cNvPr id="9" name="object 9"/>
          <p:cNvSpPr txBox="1"/>
          <p:nvPr/>
        </p:nvSpPr>
        <p:spPr>
          <a:xfrm>
            <a:off x="1522412" y="1371600"/>
            <a:ext cx="8519481" cy="4409797"/>
          </a:xfrm>
          <a:prstGeom prst="rect">
            <a:avLst/>
          </a:prstGeom>
        </p:spPr>
        <p:txBody>
          <a:bodyPr vert="horz" wrap="square" lIns="0" tIns="12065" rIns="0" bIns="0" rtlCol="0">
            <a:spAutoFit/>
          </a:bodyPr>
          <a:lstStyle/>
          <a:p>
            <a:pPr marL="286385" indent="-274320">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Introduction</a:t>
            </a:r>
            <a:endParaRPr>
              <a:latin typeface="Times New Roman" pitchFamily="18" charset="0"/>
              <a:cs typeface="Times New Roman" pitchFamily="18" charset="0"/>
            </a:endParaRPr>
          </a:p>
          <a:p>
            <a:pPr marL="286385" indent="-274320">
              <a:lnSpc>
                <a:spcPct val="150000"/>
              </a:lnSpc>
              <a:spcBef>
                <a:spcPts val="2020"/>
              </a:spcBef>
              <a:buClr>
                <a:srgbClr val="0AD0D9"/>
              </a:buClr>
              <a:buSzPct val="94642"/>
              <a:buFont typeface="Arial"/>
              <a:buChar char=""/>
              <a:tabLst>
                <a:tab pos="287020" algn="l"/>
              </a:tabLst>
            </a:pPr>
            <a:r>
              <a:rPr spc="-5" dirty="0">
                <a:latin typeface="Times New Roman" pitchFamily="18" charset="0"/>
                <a:cs typeface="Times New Roman" pitchFamily="18" charset="0"/>
              </a:rPr>
              <a:t>Neurobiology of Sleep &amp;</a:t>
            </a:r>
            <a:r>
              <a:rPr spc="-60" dirty="0">
                <a:latin typeface="Times New Roman" pitchFamily="18" charset="0"/>
                <a:cs typeface="Times New Roman" pitchFamily="18" charset="0"/>
              </a:rPr>
              <a:t> </a:t>
            </a:r>
            <a:r>
              <a:rPr spc="-25" dirty="0">
                <a:latin typeface="Times New Roman" pitchFamily="18" charset="0"/>
                <a:cs typeface="Times New Roman" pitchFamily="18" charset="0"/>
              </a:rPr>
              <a:t>Wakefulness</a:t>
            </a:r>
            <a:endParaRPr>
              <a:latin typeface="Times New Roman" pitchFamily="18" charset="0"/>
              <a:cs typeface="Times New Roman" pitchFamily="18" charset="0"/>
            </a:endParaRPr>
          </a:p>
          <a:p>
            <a:pPr marL="286385" indent="-274320">
              <a:lnSpc>
                <a:spcPct val="150000"/>
              </a:lnSpc>
              <a:spcBef>
                <a:spcPts val="2014"/>
              </a:spcBef>
              <a:buClr>
                <a:srgbClr val="0AD0D9"/>
              </a:buClr>
              <a:buSzPct val="94642"/>
              <a:buFont typeface="Arial"/>
              <a:buChar char=""/>
              <a:tabLst>
                <a:tab pos="287020" algn="l"/>
              </a:tabLst>
            </a:pPr>
            <a:r>
              <a:rPr spc="-5" dirty="0">
                <a:latin typeface="Times New Roman" pitchFamily="18" charset="0"/>
                <a:cs typeface="Times New Roman" pitchFamily="18" charset="0"/>
              </a:rPr>
              <a:t>Stages of</a:t>
            </a:r>
            <a:r>
              <a:rPr spc="-10" dirty="0">
                <a:latin typeface="Times New Roman" pitchFamily="18" charset="0"/>
                <a:cs typeface="Times New Roman" pitchFamily="18" charset="0"/>
              </a:rPr>
              <a:t> </a:t>
            </a:r>
            <a:r>
              <a:rPr spc="-5" dirty="0">
                <a:latin typeface="Times New Roman" pitchFamily="18" charset="0"/>
                <a:cs typeface="Times New Roman" pitchFamily="18" charset="0"/>
              </a:rPr>
              <a:t>Sleep</a:t>
            </a:r>
            <a:endParaRPr>
              <a:latin typeface="Times New Roman" pitchFamily="18" charset="0"/>
              <a:cs typeface="Times New Roman" pitchFamily="18" charset="0"/>
            </a:endParaRPr>
          </a:p>
          <a:p>
            <a:pPr marL="286385" indent="-274320">
              <a:lnSpc>
                <a:spcPct val="150000"/>
              </a:lnSpc>
              <a:spcBef>
                <a:spcPts val="2020"/>
              </a:spcBef>
              <a:buClr>
                <a:srgbClr val="0AD0D9"/>
              </a:buClr>
              <a:buSzPct val="94642"/>
              <a:buFont typeface="Arial"/>
              <a:buChar char=""/>
              <a:tabLst>
                <a:tab pos="287020" algn="l"/>
              </a:tabLst>
            </a:pPr>
            <a:r>
              <a:rPr spc="-5" dirty="0">
                <a:latin typeface="Times New Roman" pitchFamily="18" charset="0"/>
                <a:cs typeface="Times New Roman" pitchFamily="18" charset="0"/>
              </a:rPr>
              <a:t>Assessment</a:t>
            </a:r>
            <a:endParaRPr>
              <a:latin typeface="Times New Roman" pitchFamily="18" charset="0"/>
              <a:cs typeface="Times New Roman" pitchFamily="18" charset="0"/>
            </a:endParaRPr>
          </a:p>
          <a:p>
            <a:pPr marL="286385" indent="-274320">
              <a:lnSpc>
                <a:spcPct val="150000"/>
              </a:lnSpc>
              <a:spcBef>
                <a:spcPts val="2014"/>
              </a:spcBef>
              <a:buClr>
                <a:srgbClr val="0AD0D9"/>
              </a:buClr>
              <a:buSzPct val="94642"/>
              <a:buFont typeface="Arial"/>
              <a:buChar char=""/>
              <a:tabLst>
                <a:tab pos="287020" algn="l"/>
              </a:tabLst>
            </a:pPr>
            <a:r>
              <a:rPr spc="-5" dirty="0">
                <a:latin typeface="Times New Roman" pitchFamily="18" charset="0"/>
                <a:cs typeface="Times New Roman" pitchFamily="18" charset="0"/>
              </a:rPr>
              <a:t>Classification of sleep</a:t>
            </a:r>
            <a:r>
              <a:rPr spc="-35" dirty="0">
                <a:latin typeface="Times New Roman" pitchFamily="18" charset="0"/>
                <a:cs typeface="Times New Roman" pitchFamily="18" charset="0"/>
              </a:rPr>
              <a:t> </a:t>
            </a:r>
            <a:r>
              <a:rPr dirty="0">
                <a:latin typeface="Times New Roman" pitchFamily="18" charset="0"/>
                <a:cs typeface="Times New Roman" pitchFamily="18" charset="0"/>
              </a:rPr>
              <a:t>disorder</a:t>
            </a:r>
            <a:endParaRPr>
              <a:latin typeface="Times New Roman" pitchFamily="18" charset="0"/>
              <a:cs typeface="Times New Roman" pitchFamily="18" charset="0"/>
            </a:endParaRPr>
          </a:p>
          <a:p>
            <a:pPr marL="286385" indent="-274320">
              <a:lnSpc>
                <a:spcPct val="150000"/>
              </a:lnSpc>
              <a:spcBef>
                <a:spcPts val="2020"/>
              </a:spcBef>
              <a:buClr>
                <a:srgbClr val="0AD0D9"/>
              </a:buClr>
              <a:buSzPct val="94642"/>
              <a:buFont typeface="Arial"/>
              <a:buChar char=""/>
              <a:tabLst>
                <a:tab pos="287020" algn="l"/>
              </a:tabLst>
            </a:pPr>
            <a:r>
              <a:rPr spc="-10" dirty="0">
                <a:latin typeface="Times New Roman" pitchFamily="18" charset="0"/>
                <a:cs typeface="Times New Roman" pitchFamily="18" charset="0"/>
              </a:rPr>
              <a:t>Common </a:t>
            </a:r>
            <a:r>
              <a:rPr spc="-5" dirty="0">
                <a:latin typeface="Times New Roman" pitchFamily="18" charset="0"/>
                <a:cs typeface="Times New Roman" pitchFamily="18" charset="0"/>
              </a:rPr>
              <a:t>Sleep disorders and</a:t>
            </a:r>
            <a:r>
              <a:rPr spc="65" dirty="0">
                <a:latin typeface="Times New Roman" pitchFamily="18" charset="0"/>
                <a:cs typeface="Times New Roman" pitchFamily="18" charset="0"/>
              </a:rPr>
              <a:t> </a:t>
            </a:r>
            <a:r>
              <a:rPr spc="-55" dirty="0">
                <a:latin typeface="Times New Roman" pitchFamily="18" charset="0"/>
                <a:cs typeface="Times New Roman" pitchFamily="18" charset="0"/>
              </a:rPr>
              <a:t>management</a:t>
            </a:r>
            <a:endParaRPr>
              <a:latin typeface="Times New Roman" pitchFamily="18" charset="0"/>
              <a:cs typeface="Times New Roman" pitchFamily="18" charset="0"/>
            </a:endParaRPr>
          </a:p>
          <a:p>
            <a:pPr marL="286385" indent="-274320">
              <a:lnSpc>
                <a:spcPct val="150000"/>
              </a:lnSpc>
              <a:spcBef>
                <a:spcPts val="2014"/>
              </a:spcBef>
              <a:buClr>
                <a:srgbClr val="0AD0D9"/>
              </a:buClr>
              <a:buSzPct val="94642"/>
              <a:buFont typeface="Arial"/>
              <a:buChar char=""/>
              <a:tabLst>
                <a:tab pos="287020" algn="l"/>
              </a:tabLst>
            </a:pPr>
            <a:r>
              <a:rPr spc="-5" dirty="0">
                <a:latin typeface="Times New Roman" pitchFamily="18" charset="0"/>
                <a:cs typeface="Times New Roman" pitchFamily="18" charset="0"/>
              </a:rPr>
              <a:t>References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3122612" y="685800"/>
            <a:ext cx="7437723" cy="320601"/>
          </a:xfrm>
          <a:prstGeom prst="rect">
            <a:avLst/>
          </a:prstGeom>
        </p:spPr>
        <p:txBody>
          <a:bodyPr vert="horz" wrap="square" lIns="0" tIns="12700" rIns="0" bIns="0" rtlCol="0">
            <a:spAutoFit/>
          </a:bodyPr>
          <a:lstStyle/>
          <a:p>
            <a:pPr marL="12700" marR="5080">
              <a:lnSpc>
                <a:spcPct val="100000"/>
              </a:lnSpc>
              <a:spcBef>
                <a:spcPts val="100"/>
              </a:spcBef>
              <a:tabLst>
                <a:tab pos="2925445" algn="l"/>
              </a:tabLst>
            </a:pPr>
            <a:r>
              <a:rPr lang="fr-FR" sz="2000" b="1" u="sng" spc="-5" dirty="0" smtClean="0">
                <a:solidFill>
                  <a:schemeClr val="tx1"/>
                </a:solidFill>
                <a:latin typeface="Times New Roman" pitchFamily="18" charset="0"/>
                <a:cs typeface="Times New Roman" pitchFamily="18" charset="0"/>
              </a:rPr>
              <a:t>INTERNATIONAL CLASSIFICATION  DISORDERS </a:t>
            </a:r>
            <a:r>
              <a:rPr lang="fr-FR" sz="2000" b="1" u="sng" dirty="0" smtClean="0">
                <a:solidFill>
                  <a:schemeClr val="tx1"/>
                </a:solidFill>
                <a:latin typeface="Times New Roman" pitchFamily="18" charset="0"/>
                <a:cs typeface="Times New Roman" pitchFamily="18" charset="0"/>
              </a:rPr>
              <a:t>(ICSD 3)</a:t>
            </a:r>
            <a:endParaRPr lang="fr-FR"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a:p>
        </p:txBody>
      </p:sp>
      <p:sp>
        <p:nvSpPr>
          <p:cNvPr id="10" name="object 10"/>
          <p:cNvSpPr txBox="1"/>
          <p:nvPr/>
        </p:nvSpPr>
        <p:spPr>
          <a:xfrm>
            <a:off x="989012" y="1371600"/>
            <a:ext cx="7304831" cy="3961341"/>
          </a:xfrm>
          <a:prstGeom prst="rect">
            <a:avLst/>
          </a:prstGeom>
        </p:spPr>
        <p:txBody>
          <a:bodyPr vert="horz" wrap="square" lIns="0" tIns="97790" rIns="0" bIns="0" rtlCol="0">
            <a:spAutoFit/>
          </a:bodyPr>
          <a:lstStyle/>
          <a:p>
            <a:pPr marL="12700">
              <a:lnSpc>
                <a:spcPct val="150000"/>
              </a:lnSpc>
              <a:spcBef>
                <a:spcPts val="770"/>
              </a:spcBef>
            </a:pPr>
            <a:r>
              <a:rPr lang="en-US" b="1" u="sng" spc="-5" dirty="0" smtClean="0">
                <a:uFill>
                  <a:solidFill>
                    <a:srgbClr val="000000"/>
                  </a:solidFill>
                </a:uFill>
                <a:latin typeface="Times New Roman" pitchFamily="18" charset="0"/>
                <a:cs typeface="Times New Roman" pitchFamily="18" charset="0"/>
              </a:rPr>
              <a:t>MAJOR </a:t>
            </a:r>
            <a:r>
              <a:rPr lang="en-US" b="1" u="sng" dirty="0" smtClean="0">
                <a:uFill>
                  <a:solidFill>
                    <a:srgbClr val="000000"/>
                  </a:solidFill>
                </a:uFill>
                <a:latin typeface="Times New Roman" pitchFamily="18" charset="0"/>
                <a:cs typeface="Times New Roman" pitchFamily="18" charset="0"/>
              </a:rPr>
              <a:t>DIAGNOSTIC</a:t>
            </a:r>
            <a:r>
              <a:rPr lang="en-US" b="1" u="sng" spc="-70" dirty="0" smtClean="0">
                <a:uFill>
                  <a:solidFill>
                    <a:srgbClr val="000000"/>
                  </a:solidFill>
                </a:uFill>
                <a:latin typeface="Times New Roman" pitchFamily="18" charset="0"/>
                <a:cs typeface="Times New Roman" pitchFamily="18" charset="0"/>
              </a:rPr>
              <a:t> </a:t>
            </a:r>
            <a:r>
              <a:rPr lang="en-US" b="1" u="sng" spc="-5" dirty="0" smtClean="0">
                <a:uFill>
                  <a:solidFill>
                    <a:srgbClr val="000000"/>
                  </a:solidFill>
                </a:uFill>
                <a:latin typeface="Times New Roman" pitchFamily="18" charset="0"/>
                <a:cs typeface="Times New Roman" pitchFamily="18" charset="0"/>
              </a:rPr>
              <a:t>SECTION:</a:t>
            </a:r>
            <a:endParaRPr lang="en-US" b="1" u="sng" dirty="0" smtClean="0">
              <a:latin typeface="Times New Roman" pitchFamily="18" charset="0"/>
              <a:cs typeface="Times New Roman" pitchFamily="18" charset="0"/>
            </a:endParaRPr>
          </a:p>
          <a:p>
            <a:pPr marL="287020" indent="-274955">
              <a:lnSpc>
                <a:spcPct val="150000"/>
              </a:lnSpc>
              <a:spcBef>
                <a:spcPts val="630"/>
              </a:spcBef>
              <a:buClr>
                <a:srgbClr val="0AD0D9"/>
              </a:buClr>
              <a:buSzPct val="94230"/>
              <a:buFont typeface="Arial"/>
              <a:buChar char=""/>
              <a:tabLst>
                <a:tab pos="287655" algn="l"/>
              </a:tabLst>
            </a:pPr>
            <a:r>
              <a:rPr smtClean="0">
                <a:latin typeface="Times New Roman" pitchFamily="18" charset="0"/>
                <a:cs typeface="Times New Roman" pitchFamily="18" charset="0"/>
              </a:rPr>
              <a:t>Insomnia</a:t>
            </a:r>
            <a:endParaRPr>
              <a:latin typeface="Times New Roman" pitchFamily="18" charset="0"/>
              <a:cs typeface="Times New Roman" pitchFamily="18" charset="0"/>
            </a:endParaRPr>
          </a:p>
          <a:p>
            <a:pPr marL="287020" indent="-274955">
              <a:lnSpc>
                <a:spcPct val="150000"/>
              </a:lnSpc>
              <a:spcBef>
                <a:spcPts val="625"/>
              </a:spcBef>
              <a:buClr>
                <a:srgbClr val="0AD0D9"/>
              </a:buClr>
              <a:buSzPct val="94230"/>
              <a:buFont typeface="Arial"/>
              <a:buChar char=""/>
              <a:tabLst>
                <a:tab pos="287655" algn="l"/>
              </a:tabLst>
            </a:pPr>
            <a:r>
              <a:rPr spc="-5" dirty="0">
                <a:latin typeface="Times New Roman" pitchFamily="18" charset="0"/>
                <a:cs typeface="Times New Roman" pitchFamily="18" charset="0"/>
              </a:rPr>
              <a:t>Sleep-related </a:t>
            </a:r>
            <a:r>
              <a:rPr dirty="0">
                <a:latin typeface="Times New Roman" pitchFamily="18" charset="0"/>
                <a:cs typeface="Times New Roman" pitchFamily="18" charset="0"/>
              </a:rPr>
              <a:t>breathing</a:t>
            </a:r>
            <a:r>
              <a:rPr spc="-35" dirty="0">
                <a:latin typeface="Times New Roman" pitchFamily="18" charset="0"/>
                <a:cs typeface="Times New Roman" pitchFamily="18" charset="0"/>
              </a:rPr>
              <a:t> </a:t>
            </a:r>
            <a:r>
              <a:rPr dirty="0">
                <a:latin typeface="Times New Roman" pitchFamily="18" charset="0"/>
                <a:cs typeface="Times New Roman" pitchFamily="18" charset="0"/>
              </a:rPr>
              <a:t>disorders</a:t>
            </a:r>
            <a:endParaRPr>
              <a:latin typeface="Times New Roman" pitchFamily="18" charset="0"/>
              <a:cs typeface="Times New Roman" pitchFamily="18" charset="0"/>
            </a:endParaRPr>
          </a:p>
          <a:p>
            <a:pPr marL="287020" indent="-274955">
              <a:lnSpc>
                <a:spcPct val="150000"/>
              </a:lnSpc>
              <a:spcBef>
                <a:spcPts val="625"/>
              </a:spcBef>
              <a:buClr>
                <a:srgbClr val="0AD0D9"/>
              </a:buClr>
              <a:buSzPct val="94230"/>
              <a:buFont typeface="Arial"/>
              <a:buChar char=""/>
              <a:tabLst>
                <a:tab pos="287655" algn="l"/>
              </a:tabLst>
            </a:pPr>
            <a:r>
              <a:rPr dirty="0">
                <a:latin typeface="Times New Roman" pitchFamily="18" charset="0"/>
                <a:cs typeface="Times New Roman" pitchFamily="18" charset="0"/>
              </a:rPr>
              <a:t>Central disorders of</a:t>
            </a:r>
            <a:r>
              <a:rPr spc="-85" dirty="0">
                <a:latin typeface="Times New Roman" pitchFamily="18" charset="0"/>
                <a:cs typeface="Times New Roman" pitchFamily="18" charset="0"/>
              </a:rPr>
              <a:t> </a:t>
            </a:r>
            <a:r>
              <a:rPr dirty="0">
                <a:latin typeface="Times New Roman" pitchFamily="18" charset="0"/>
                <a:cs typeface="Times New Roman" pitchFamily="18" charset="0"/>
              </a:rPr>
              <a:t>hypersomnolence</a:t>
            </a:r>
            <a:endParaRPr>
              <a:latin typeface="Times New Roman" pitchFamily="18" charset="0"/>
              <a:cs typeface="Times New Roman" pitchFamily="18" charset="0"/>
            </a:endParaRPr>
          </a:p>
          <a:p>
            <a:pPr marL="287020" indent="-274955">
              <a:lnSpc>
                <a:spcPct val="150000"/>
              </a:lnSpc>
              <a:spcBef>
                <a:spcPts val="625"/>
              </a:spcBef>
              <a:buClr>
                <a:srgbClr val="0AD0D9"/>
              </a:buClr>
              <a:buSzPct val="94230"/>
              <a:buFont typeface="Arial"/>
              <a:buChar char=""/>
              <a:tabLst>
                <a:tab pos="287655" algn="l"/>
              </a:tabLst>
            </a:pPr>
            <a:r>
              <a:rPr dirty="0">
                <a:latin typeface="Times New Roman" pitchFamily="18" charset="0"/>
                <a:cs typeface="Times New Roman" pitchFamily="18" charset="0"/>
              </a:rPr>
              <a:t>Circadian rhythm </a:t>
            </a:r>
            <a:r>
              <a:rPr spc="-5" dirty="0">
                <a:latin typeface="Times New Roman" pitchFamily="18" charset="0"/>
                <a:cs typeface="Times New Roman" pitchFamily="18" charset="0"/>
              </a:rPr>
              <a:t>sleep-wake</a:t>
            </a:r>
            <a:r>
              <a:rPr spc="-60" dirty="0">
                <a:latin typeface="Times New Roman" pitchFamily="18" charset="0"/>
                <a:cs typeface="Times New Roman" pitchFamily="18" charset="0"/>
              </a:rPr>
              <a:t> </a:t>
            </a:r>
            <a:r>
              <a:rPr spc="-45" dirty="0">
                <a:latin typeface="Times New Roman" pitchFamily="18" charset="0"/>
                <a:cs typeface="Times New Roman" pitchFamily="18" charset="0"/>
              </a:rPr>
              <a:t>disorders</a:t>
            </a:r>
            <a:endParaRPr>
              <a:latin typeface="Times New Roman" pitchFamily="18" charset="0"/>
              <a:cs typeface="Times New Roman" pitchFamily="18" charset="0"/>
            </a:endParaRPr>
          </a:p>
          <a:p>
            <a:pPr marL="287020" indent="-274955">
              <a:lnSpc>
                <a:spcPct val="150000"/>
              </a:lnSpc>
              <a:spcBef>
                <a:spcPts val="625"/>
              </a:spcBef>
              <a:buClr>
                <a:srgbClr val="0AD0D9"/>
              </a:buClr>
              <a:buSzPct val="94230"/>
              <a:buFont typeface="Arial"/>
              <a:buChar char=""/>
              <a:tabLst>
                <a:tab pos="287655" algn="l"/>
              </a:tabLst>
            </a:pPr>
            <a:r>
              <a:rPr dirty="0">
                <a:latin typeface="Times New Roman" pitchFamily="18" charset="0"/>
                <a:cs typeface="Times New Roman" pitchFamily="18" charset="0"/>
              </a:rPr>
              <a:t>Parasomnias</a:t>
            </a:r>
            <a:endParaRPr>
              <a:latin typeface="Times New Roman" pitchFamily="18" charset="0"/>
              <a:cs typeface="Times New Roman" pitchFamily="18" charset="0"/>
            </a:endParaRPr>
          </a:p>
          <a:p>
            <a:pPr marL="287020" indent="-274955">
              <a:lnSpc>
                <a:spcPct val="150000"/>
              </a:lnSpc>
              <a:spcBef>
                <a:spcPts val="625"/>
              </a:spcBef>
              <a:buClr>
                <a:srgbClr val="0AD0D9"/>
              </a:buClr>
              <a:buSzPct val="94230"/>
              <a:buFont typeface="Arial"/>
              <a:buChar char=""/>
              <a:tabLst>
                <a:tab pos="287655" algn="l"/>
              </a:tabLst>
            </a:pPr>
            <a:r>
              <a:rPr spc="-5" dirty="0">
                <a:latin typeface="Times New Roman" pitchFamily="18" charset="0"/>
                <a:cs typeface="Times New Roman" pitchFamily="18" charset="0"/>
              </a:rPr>
              <a:t>Sleep-related movement</a:t>
            </a:r>
            <a:r>
              <a:rPr spc="-10" dirty="0">
                <a:latin typeface="Times New Roman" pitchFamily="18" charset="0"/>
                <a:cs typeface="Times New Roman" pitchFamily="18" charset="0"/>
              </a:rPr>
              <a:t> </a:t>
            </a:r>
            <a:r>
              <a:rPr dirty="0">
                <a:latin typeface="Times New Roman" pitchFamily="18" charset="0"/>
                <a:cs typeface="Times New Roman" pitchFamily="18" charset="0"/>
              </a:rPr>
              <a:t>disorders</a:t>
            </a:r>
            <a:endParaRPr>
              <a:latin typeface="Times New Roman" pitchFamily="18" charset="0"/>
              <a:cs typeface="Times New Roman" pitchFamily="18" charset="0"/>
            </a:endParaRPr>
          </a:p>
          <a:p>
            <a:pPr marL="287020" indent="-274955">
              <a:lnSpc>
                <a:spcPct val="150000"/>
              </a:lnSpc>
              <a:spcBef>
                <a:spcPts val="625"/>
              </a:spcBef>
              <a:buClr>
                <a:srgbClr val="0AD0D9"/>
              </a:buClr>
              <a:buSzPct val="94230"/>
              <a:buFont typeface="Arial"/>
              <a:buChar char=""/>
              <a:tabLst>
                <a:tab pos="287655" algn="l"/>
              </a:tabLst>
            </a:pPr>
            <a:r>
              <a:rPr dirty="0">
                <a:latin typeface="Times New Roman" pitchFamily="18" charset="0"/>
                <a:cs typeface="Times New Roman" pitchFamily="18" charset="0"/>
              </a:rPr>
              <a:t>Other </a:t>
            </a:r>
            <a:r>
              <a:rPr spc="-5" dirty="0">
                <a:latin typeface="Times New Roman" pitchFamily="18" charset="0"/>
                <a:cs typeface="Times New Roman" pitchFamily="18" charset="0"/>
              </a:rPr>
              <a:t>sleep</a:t>
            </a:r>
            <a:r>
              <a:rPr spc="-20" dirty="0">
                <a:latin typeface="Times New Roman" pitchFamily="18" charset="0"/>
                <a:cs typeface="Times New Roman" pitchFamily="18" charset="0"/>
              </a:rPr>
              <a:t> </a:t>
            </a:r>
            <a:r>
              <a:rPr dirty="0">
                <a:latin typeface="Times New Roman" pitchFamily="18" charset="0"/>
                <a:cs typeface="Times New Roman" pitchFamily="18" charset="0"/>
              </a:rPr>
              <a:t>disorders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894012" y="838200"/>
            <a:ext cx="6553186" cy="289823"/>
          </a:xfrm>
          <a:prstGeom prst="rect">
            <a:avLst/>
          </a:prstGeom>
        </p:spPr>
        <p:txBody>
          <a:bodyPr vert="horz" wrap="square" lIns="0" tIns="12700" rIns="0" bIns="0" rtlCol="0">
            <a:spAutoFit/>
          </a:bodyPr>
          <a:lstStyle/>
          <a:p>
            <a:pPr marL="12700">
              <a:lnSpc>
                <a:spcPct val="100000"/>
              </a:lnSpc>
              <a:spcBef>
                <a:spcPts val="100"/>
              </a:spcBef>
            </a:pPr>
            <a:r>
              <a:rPr sz="1800" b="1" u="sng" dirty="0">
                <a:solidFill>
                  <a:schemeClr val="tx1"/>
                </a:solidFill>
                <a:latin typeface="Times New Roman" pitchFamily="18" charset="0"/>
                <a:cs typeface="Times New Roman" pitchFamily="18" charset="0"/>
              </a:rPr>
              <a:t>INSOMNIA DISORDER</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21</a:t>
            </a:fld>
            <a:endParaRPr lang="en-US"/>
          </a:p>
        </p:txBody>
      </p:sp>
      <p:sp>
        <p:nvSpPr>
          <p:cNvPr id="9" name="object 9"/>
          <p:cNvSpPr txBox="1"/>
          <p:nvPr/>
        </p:nvSpPr>
        <p:spPr>
          <a:xfrm>
            <a:off x="714401" y="1773377"/>
            <a:ext cx="10762563" cy="2517997"/>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lang="en-US" b="1" u="sng" spc="-5" dirty="0" smtClean="0">
                <a:latin typeface="Times New Roman" pitchFamily="18" charset="0"/>
                <a:cs typeface="Times New Roman" pitchFamily="18" charset="0"/>
              </a:rPr>
              <a:t>DIAGNOSIS</a:t>
            </a:r>
            <a:r>
              <a:rPr b="1" spc="-5" smtClean="0">
                <a:latin typeface="Times New Roman" pitchFamily="18" charset="0"/>
                <a:cs typeface="Times New Roman" pitchFamily="18" charset="0"/>
              </a:rPr>
              <a:t>: </a:t>
            </a:r>
            <a:r>
              <a:rPr spc="-5" smtClean="0">
                <a:latin typeface="Times New Roman" pitchFamily="18" charset="0"/>
                <a:cs typeface="Times New Roman" pitchFamily="18" charset="0"/>
              </a:rPr>
              <a:t>The essential feature of Insomnia </a:t>
            </a:r>
            <a:r>
              <a:rPr spc="-65" smtClean="0">
                <a:latin typeface="Times New Roman" pitchFamily="18" charset="0"/>
                <a:cs typeface="Times New Roman" pitchFamily="18" charset="0"/>
              </a:rPr>
              <a:t>Disorder  </a:t>
            </a:r>
            <a:r>
              <a:rPr spc="-5" smtClean="0">
                <a:latin typeface="Times New Roman" pitchFamily="18" charset="0"/>
                <a:cs typeface="Times New Roman" pitchFamily="18" charset="0"/>
              </a:rPr>
              <a:t>is dissatisfaction with sleep, characterized </a:t>
            </a:r>
            <a:r>
              <a:rPr spc="-15" smtClean="0">
                <a:latin typeface="Times New Roman" pitchFamily="18" charset="0"/>
                <a:cs typeface="Times New Roman" pitchFamily="18" charset="0"/>
              </a:rPr>
              <a:t>by  </a:t>
            </a:r>
            <a:r>
              <a:rPr spc="-10" smtClean="0">
                <a:latin typeface="Times New Roman" pitchFamily="18" charset="0"/>
                <a:cs typeface="Times New Roman" pitchFamily="18" charset="0"/>
              </a:rPr>
              <a:t>difficulty </a:t>
            </a:r>
            <a:r>
              <a:rPr spc="-5" smtClean="0">
                <a:latin typeface="Times New Roman" pitchFamily="18" charset="0"/>
                <a:cs typeface="Times New Roman" pitchFamily="18" charset="0"/>
              </a:rPr>
              <a:t>falling </a:t>
            </a:r>
            <a:r>
              <a:rPr spc="-10" smtClean="0">
                <a:latin typeface="Times New Roman" pitchFamily="18" charset="0"/>
                <a:cs typeface="Times New Roman" pitchFamily="18" charset="0"/>
              </a:rPr>
              <a:t>asleep, difficulty </a:t>
            </a:r>
            <a:r>
              <a:rPr spc="-5" smtClean="0">
                <a:latin typeface="Times New Roman" pitchFamily="18" charset="0"/>
                <a:cs typeface="Times New Roman" pitchFamily="18" charset="0"/>
              </a:rPr>
              <a:t>maintaining sleep,  </a:t>
            </a:r>
            <a:r>
              <a:rPr smtClean="0">
                <a:latin typeface="Times New Roman" pitchFamily="18" charset="0"/>
                <a:cs typeface="Times New Roman" pitchFamily="18" charset="0"/>
              </a:rPr>
              <a:t>or </a:t>
            </a:r>
            <a:r>
              <a:rPr spc="-10" smtClean="0">
                <a:latin typeface="Times New Roman" pitchFamily="18" charset="0"/>
                <a:cs typeface="Times New Roman" pitchFamily="18" charset="0"/>
              </a:rPr>
              <a:t>difficulty </a:t>
            </a:r>
            <a:r>
              <a:rPr smtClean="0">
                <a:latin typeface="Times New Roman" pitchFamily="18" charset="0"/>
                <a:cs typeface="Times New Roman" pitchFamily="18" charset="0"/>
              </a:rPr>
              <a:t>returning </a:t>
            </a:r>
            <a:r>
              <a:rPr spc="-5" smtClean="0">
                <a:latin typeface="Times New Roman" pitchFamily="18" charset="0"/>
                <a:cs typeface="Times New Roman" pitchFamily="18" charset="0"/>
              </a:rPr>
              <a:t>to sleep after awakenings  during </a:t>
            </a:r>
            <a:r>
              <a:rPr smtClean="0">
                <a:latin typeface="Times New Roman" pitchFamily="18" charset="0"/>
                <a:cs typeface="Times New Roman" pitchFamily="18" charset="0"/>
              </a:rPr>
              <a:t>the </a:t>
            </a:r>
            <a:r>
              <a:rPr spc="-5" smtClean="0">
                <a:latin typeface="Times New Roman" pitchFamily="18" charset="0"/>
                <a:cs typeface="Times New Roman" pitchFamily="18" charset="0"/>
              </a:rPr>
              <a:t>night (American Psychiatric Association,  </a:t>
            </a:r>
            <a:r>
              <a:rPr smtClean="0">
                <a:latin typeface="Times New Roman" pitchFamily="18" charset="0"/>
                <a:cs typeface="Times New Roman" pitchFamily="18" charset="0"/>
              </a:rPr>
              <a:t>2013).</a:t>
            </a:r>
          </a:p>
          <a:p>
            <a:pPr>
              <a:lnSpc>
                <a:spcPct val="150000"/>
              </a:lnSpc>
              <a:spcBef>
                <a:spcPts val="55"/>
              </a:spcBef>
              <a:buClr>
                <a:srgbClr val="0AD0D9"/>
              </a:buClr>
              <a:buFont typeface="Arial"/>
              <a:buChar char=""/>
            </a:pPr>
            <a:endParaRPr smtClean="0">
              <a:latin typeface="Times New Roman" pitchFamily="18" charset="0"/>
              <a:cs typeface="Times New Roman" pitchFamily="18" charset="0"/>
            </a:endParaRPr>
          </a:p>
          <a:p>
            <a:pPr marL="286385" marR="6350" indent="-274320" algn="just">
              <a:lnSpc>
                <a:spcPct val="150000"/>
              </a:lnSpc>
              <a:buClr>
                <a:srgbClr val="0AD0D9"/>
              </a:buClr>
              <a:buSzPct val="94642"/>
              <a:buFont typeface="Arial"/>
              <a:buChar char=""/>
              <a:tabLst>
                <a:tab pos="287020" algn="l"/>
              </a:tabLst>
            </a:pPr>
            <a:r>
              <a:rPr spc="-5" smtClean="0">
                <a:latin typeface="Times New Roman" pitchFamily="18" charset="0"/>
                <a:cs typeface="Times New Roman" pitchFamily="18" charset="0"/>
              </a:rPr>
              <a:t>Quantitative criteria for Insomnia Disorder </a:t>
            </a:r>
            <a:r>
              <a:rPr spc="-80" smtClean="0">
                <a:latin typeface="Times New Roman" pitchFamily="18" charset="0"/>
                <a:cs typeface="Times New Roman" pitchFamily="18" charset="0"/>
              </a:rPr>
              <a:t>include  </a:t>
            </a:r>
            <a:r>
              <a:rPr spc="-5" smtClean="0">
                <a:latin typeface="Times New Roman" pitchFamily="18" charset="0"/>
                <a:cs typeface="Times New Roman" pitchFamily="18" charset="0"/>
              </a:rPr>
              <a:t>frequency (at least 3 nights per </a:t>
            </a:r>
            <a:r>
              <a:rPr spc="-10" smtClean="0">
                <a:latin typeface="Times New Roman" pitchFamily="18" charset="0"/>
                <a:cs typeface="Times New Roman" pitchFamily="18" charset="0"/>
              </a:rPr>
              <a:t>week) </a:t>
            </a:r>
            <a:r>
              <a:rPr spc="-5" smtClean="0">
                <a:latin typeface="Times New Roman" pitchFamily="18" charset="0"/>
                <a:cs typeface="Times New Roman" pitchFamily="18" charset="0"/>
              </a:rPr>
              <a:t>and duration </a:t>
            </a:r>
            <a:r>
              <a:rPr spc="-10" smtClean="0">
                <a:latin typeface="Times New Roman" pitchFamily="18" charset="0"/>
                <a:cs typeface="Times New Roman" pitchFamily="18" charset="0"/>
              </a:rPr>
              <a:t>(at  </a:t>
            </a:r>
            <a:r>
              <a:rPr spc="-5" smtClean="0">
                <a:latin typeface="Times New Roman" pitchFamily="18" charset="0"/>
                <a:cs typeface="Times New Roman" pitchFamily="18" charset="0"/>
              </a:rPr>
              <a:t>least 3</a:t>
            </a:r>
            <a:r>
              <a:rPr spc="-15" smtClean="0">
                <a:latin typeface="Times New Roman" pitchFamily="18" charset="0"/>
                <a:cs typeface="Times New Roman" pitchFamily="18" charset="0"/>
              </a:rPr>
              <a:t> </a:t>
            </a:r>
            <a:r>
              <a:rPr spc="-5" smtClean="0">
                <a:latin typeface="Times New Roman" pitchFamily="18" charset="0"/>
                <a:cs typeface="Times New Roman" pitchFamily="18" charset="0"/>
              </a:rPr>
              <a:t>months).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836612" y="1676400"/>
            <a:ext cx="10761717" cy="2089675"/>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Insomnia Disorder is diagnosed when the sleep  problem is not better explained by, and does not occur  exclusively during the course of, another mental,  medical, or sleep disorder, and is not attributable to  the physiologic effects of a drug or </a:t>
            </a:r>
            <a:r>
              <a:rPr>
                <a:latin typeface="Times New Roman" pitchFamily="18" charset="0"/>
                <a:cs typeface="Times New Roman" pitchFamily="18" charset="0"/>
              </a:rPr>
              <a:t>medication</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715"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Often accompanied by symptoms of physical or  cognitive “hyperarousal” at bedtime, such as muscle  tension, inability to relax, or feeling more awake after  going to bed.</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912811" y="925729"/>
            <a:ext cx="10564997" cy="2950808"/>
          </a:xfrm>
          <a:prstGeom prst="rect">
            <a:avLst/>
          </a:prstGeom>
        </p:spPr>
        <p:txBody>
          <a:bodyPr vert="horz" wrap="square" lIns="0" tIns="97790" rIns="0" bIns="0" rtlCol="0">
            <a:spAutoFit/>
          </a:bodyPr>
          <a:lstStyle/>
          <a:p>
            <a:pPr marL="12700">
              <a:lnSpc>
                <a:spcPct val="150000"/>
              </a:lnSpc>
              <a:spcBef>
                <a:spcPts val="770"/>
              </a:spcBef>
            </a:pPr>
            <a:r>
              <a:rPr lang="en-US" b="1" u="sng" dirty="0" smtClean="0">
                <a:latin typeface="Times New Roman" pitchFamily="18" charset="0"/>
                <a:cs typeface="Times New Roman" pitchFamily="18" charset="0"/>
              </a:rPr>
              <a:t>EPIDEMIOLOGY:</a:t>
            </a:r>
            <a:endParaRPr lang="en-US" u="sng" dirty="0" smtClean="0">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smtClean="0">
                <a:latin typeface="Times New Roman" pitchFamily="18" charset="0"/>
                <a:cs typeface="Times New Roman" pitchFamily="18" charset="0"/>
              </a:rPr>
              <a:t>most </a:t>
            </a:r>
            <a:r>
              <a:rPr dirty="0">
                <a:latin typeface="Times New Roman" pitchFamily="18" charset="0"/>
                <a:cs typeface="Times New Roman" pitchFamily="18" charset="0"/>
              </a:rPr>
              <a:t>common sleep disorder.</a:t>
            </a:r>
            <a:endParaRPr>
              <a:latin typeface="Times New Roman" pitchFamily="18" charset="0"/>
              <a:cs typeface="Times New Roman" pitchFamily="18" charset="0"/>
            </a:endParaRPr>
          </a:p>
          <a:p>
            <a:pPr marL="286385" marR="5080" indent="-274320">
              <a:lnSpc>
                <a:spcPct val="150000"/>
              </a:lnSpc>
              <a:spcBef>
                <a:spcPts val="675"/>
              </a:spcBef>
              <a:buClr>
                <a:srgbClr val="0AD0D9"/>
              </a:buClr>
              <a:buSzPct val="94642"/>
              <a:buFont typeface="Arial"/>
              <a:buChar char=""/>
              <a:tabLst>
                <a:tab pos="287020" algn="l"/>
                <a:tab pos="661670" algn="l"/>
                <a:tab pos="2030095" algn="l"/>
                <a:tab pos="2512060" algn="l"/>
                <a:tab pos="3129280" algn="l"/>
                <a:tab pos="4023995" algn="l"/>
                <a:tab pos="5726430" algn="l"/>
                <a:tab pos="6520815" algn="l"/>
              </a:tabLst>
            </a:pPr>
            <a:r>
              <a:rPr dirty="0">
                <a:latin typeface="Times New Roman" pitchFamily="18" charset="0"/>
                <a:cs typeface="Times New Roman" pitchFamily="18" charset="0"/>
              </a:rPr>
              <a:t>~	30–50%	of	the	adult	population	may	experience  insomnia symptoms during the course of a year</a:t>
            </a:r>
            <a:endParaRPr>
              <a:latin typeface="Times New Roman" pitchFamily="18" charset="0"/>
              <a:cs typeface="Times New Roman" pitchFamily="18" charset="0"/>
            </a:endParaRPr>
          </a:p>
          <a:p>
            <a:pPr marL="12700">
              <a:lnSpc>
                <a:spcPct val="150000"/>
              </a:lnSpc>
              <a:spcBef>
                <a:spcPts val="670"/>
              </a:spcBef>
            </a:pPr>
            <a:r>
              <a:rPr dirty="0">
                <a:solidFill>
                  <a:srgbClr val="0AD0D9"/>
                </a:solidFill>
                <a:latin typeface="Times New Roman" pitchFamily="18" charset="0"/>
                <a:cs typeface="Times New Roman" pitchFamily="18" charset="0"/>
              </a:rPr>
              <a:t> </a:t>
            </a:r>
            <a:r>
              <a:rPr dirty="0">
                <a:latin typeface="Times New Roman" pitchFamily="18" charset="0"/>
                <a:cs typeface="Times New Roman" pitchFamily="18" charset="0"/>
              </a:rPr>
              <a:t>M:F = 1.5:1</a:t>
            </a:r>
            <a:endParaRPr>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Age effect is not universally observed</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1" y="1011681"/>
            <a:ext cx="10756638" cy="4469813"/>
          </a:xfrm>
          <a:prstGeom prst="rect">
            <a:avLst/>
          </a:prstGeom>
        </p:spPr>
        <p:txBody>
          <a:bodyPr vert="horz" wrap="square" lIns="0" tIns="12065" rIns="0" bIns="0" rtlCol="0">
            <a:spAutoFit/>
          </a:bodyPr>
          <a:lstStyle/>
          <a:p>
            <a:pPr marL="286385" marR="5080" indent="-274320">
              <a:lnSpc>
                <a:spcPct val="150000"/>
              </a:lnSpc>
              <a:spcBef>
                <a:spcPts val="95"/>
              </a:spcBef>
              <a:tabLst>
                <a:tab pos="1664335" algn="l"/>
                <a:tab pos="3241040" algn="l"/>
                <a:tab pos="3970654" algn="l"/>
                <a:tab pos="5690235" algn="l"/>
                <a:tab pos="7383780" algn="l"/>
              </a:tabLst>
            </a:pPr>
            <a:r>
              <a:rPr>
                <a:solidFill>
                  <a:srgbClr val="0AD0D9"/>
                </a:solidFill>
                <a:latin typeface="Times New Roman" pitchFamily="18" charset="0"/>
                <a:cs typeface="Times New Roman" pitchFamily="18" charset="0"/>
              </a:rPr>
              <a:t> </a:t>
            </a:r>
            <a:r>
              <a:rPr lang="en-US" b="1" u="sng" dirty="0" smtClean="0">
                <a:latin typeface="Times New Roman" pitchFamily="18" charset="0"/>
                <a:cs typeface="Times New Roman" pitchFamily="18" charset="0"/>
              </a:rPr>
              <a:t>MEDICAL DISORDERS AND CONDITIONS ASSOCIATED WITH  INSOMNIA:</a:t>
            </a:r>
            <a:endParaRPr u="sng">
              <a:latin typeface="Times New Roman" pitchFamily="18" charset="0"/>
              <a:cs typeface="Times New Roman" pitchFamily="18" charset="0"/>
            </a:endParaRPr>
          </a:p>
          <a:p>
            <a:pPr marL="527685" indent="-515620">
              <a:lnSpc>
                <a:spcPct val="150000"/>
              </a:lnSpc>
              <a:spcBef>
                <a:spcPts val="675"/>
              </a:spcBef>
              <a:buClr>
                <a:srgbClr val="0AD0D9"/>
              </a:buClr>
              <a:buSzPct val="94642"/>
              <a:buAutoNum type="arabicPeriod"/>
              <a:tabLst>
                <a:tab pos="527685" algn="l"/>
                <a:tab pos="528320" algn="l"/>
              </a:tabLst>
            </a:pPr>
            <a:r>
              <a:rPr dirty="0">
                <a:latin typeface="Times New Roman" pitchFamily="18" charset="0"/>
                <a:cs typeface="Times New Roman" pitchFamily="18" charset="0"/>
              </a:rPr>
              <a:t>Congestive heart failure</a:t>
            </a:r>
            <a:endParaRPr>
              <a:latin typeface="Times New Roman" pitchFamily="18" charset="0"/>
              <a:cs typeface="Times New Roman" pitchFamily="18" charset="0"/>
            </a:endParaRPr>
          </a:p>
          <a:p>
            <a:pPr marL="527685" indent="-515620">
              <a:lnSpc>
                <a:spcPct val="150000"/>
              </a:lnSpc>
              <a:spcBef>
                <a:spcPts val="670"/>
              </a:spcBef>
              <a:buClr>
                <a:srgbClr val="0AD0D9"/>
              </a:buClr>
              <a:buSzPct val="94642"/>
              <a:buAutoNum type="arabicPeriod"/>
              <a:tabLst>
                <a:tab pos="527685" algn="l"/>
                <a:tab pos="528320" algn="l"/>
              </a:tabLst>
            </a:pPr>
            <a:r>
              <a:rPr dirty="0">
                <a:latin typeface="Times New Roman" pitchFamily="18" charset="0"/>
                <a:cs typeface="Times New Roman" pitchFamily="18" charset="0"/>
              </a:rPr>
              <a:t>COPD, asthma</a:t>
            </a:r>
            <a:endParaRPr>
              <a:latin typeface="Times New Roman" pitchFamily="18" charset="0"/>
              <a:cs typeface="Times New Roman" pitchFamily="18" charset="0"/>
            </a:endParaRPr>
          </a:p>
          <a:p>
            <a:pPr marL="527685" indent="-515620">
              <a:lnSpc>
                <a:spcPct val="150000"/>
              </a:lnSpc>
              <a:spcBef>
                <a:spcPts val="675"/>
              </a:spcBef>
              <a:buClr>
                <a:srgbClr val="0AD0D9"/>
              </a:buClr>
              <a:buSzPct val="94642"/>
              <a:buAutoNum type="arabicPeriod"/>
              <a:tabLst>
                <a:tab pos="527685" algn="l"/>
                <a:tab pos="528320" algn="l"/>
              </a:tabLst>
            </a:pPr>
            <a:r>
              <a:rPr dirty="0">
                <a:latin typeface="Times New Roman" pitchFamily="18" charset="0"/>
                <a:cs typeface="Times New Roman" pitchFamily="18" charset="0"/>
              </a:rPr>
              <a:t>Chronic renal failure, prostatic hypertrophy</a:t>
            </a:r>
            <a:endParaRPr>
              <a:latin typeface="Times New Roman" pitchFamily="18" charset="0"/>
              <a:cs typeface="Times New Roman" pitchFamily="18" charset="0"/>
            </a:endParaRPr>
          </a:p>
          <a:p>
            <a:pPr marL="527685" indent="-515620">
              <a:lnSpc>
                <a:spcPct val="150000"/>
              </a:lnSpc>
              <a:spcBef>
                <a:spcPts val="675"/>
              </a:spcBef>
              <a:buClr>
                <a:srgbClr val="0AD0D9"/>
              </a:buClr>
              <a:buSzPct val="94642"/>
              <a:buAutoNum type="arabicPeriod"/>
              <a:tabLst>
                <a:tab pos="527685" algn="l"/>
                <a:tab pos="528320" algn="l"/>
              </a:tabLst>
            </a:pPr>
            <a:r>
              <a:rPr dirty="0">
                <a:latin typeface="Times New Roman" pitchFamily="18" charset="0"/>
                <a:cs typeface="Times New Roman" pitchFamily="18" charset="0"/>
              </a:rPr>
              <a:t>Gastroesophageal reflux disease</a:t>
            </a:r>
            <a:endParaRPr>
              <a:latin typeface="Times New Roman" pitchFamily="18" charset="0"/>
              <a:cs typeface="Times New Roman" pitchFamily="18" charset="0"/>
            </a:endParaRPr>
          </a:p>
          <a:p>
            <a:pPr marL="527685" indent="-515620">
              <a:lnSpc>
                <a:spcPct val="150000"/>
              </a:lnSpc>
              <a:spcBef>
                <a:spcPts val="670"/>
              </a:spcBef>
              <a:buClr>
                <a:srgbClr val="0AD0D9"/>
              </a:buClr>
              <a:buSzPct val="94642"/>
              <a:buAutoNum type="arabicPeriod"/>
              <a:tabLst>
                <a:tab pos="527685" algn="l"/>
                <a:tab pos="528320" algn="l"/>
              </a:tabLst>
            </a:pPr>
            <a:r>
              <a:rPr dirty="0">
                <a:latin typeface="Times New Roman" pitchFamily="18" charset="0"/>
                <a:cs typeface="Times New Roman" pitchFamily="18" charset="0"/>
              </a:rPr>
              <a:t>Fibromyalgia, osteoarthritis, rheumatoid arthritis</a:t>
            </a:r>
            <a:endParaRPr>
              <a:latin typeface="Times New Roman" pitchFamily="18" charset="0"/>
              <a:cs typeface="Times New Roman" pitchFamily="18" charset="0"/>
            </a:endParaRPr>
          </a:p>
          <a:p>
            <a:pPr marL="527685" indent="-515620">
              <a:lnSpc>
                <a:spcPct val="150000"/>
              </a:lnSpc>
              <a:spcBef>
                <a:spcPts val="670"/>
              </a:spcBef>
              <a:buClr>
                <a:srgbClr val="0AD0D9"/>
              </a:buClr>
              <a:buSzPct val="94642"/>
              <a:buAutoNum type="arabicPeriod"/>
              <a:tabLst>
                <a:tab pos="527685" algn="l"/>
                <a:tab pos="528320" algn="l"/>
              </a:tabLst>
            </a:pPr>
            <a:r>
              <a:rPr dirty="0">
                <a:latin typeface="Times New Roman" pitchFamily="18" charset="0"/>
                <a:cs typeface="Times New Roman" pitchFamily="18" charset="0"/>
              </a:rPr>
              <a:t>Hyperthyroidism, diabetes</a:t>
            </a:r>
            <a:endParaRPr>
              <a:latin typeface="Times New Roman" pitchFamily="18" charset="0"/>
              <a:cs typeface="Times New Roman" pitchFamily="18" charset="0"/>
            </a:endParaRPr>
          </a:p>
          <a:p>
            <a:pPr marL="527685" indent="-515620">
              <a:lnSpc>
                <a:spcPct val="150000"/>
              </a:lnSpc>
              <a:spcBef>
                <a:spcPts val="675"/>
              </a:spcBef>
              <a:buClr>
                <a:srgbClr val="0AD0D9"/>
              </a:buClr>
              <a:buSzPct val="94642"/>
              <a:buAutoNum type="arabicPeriod"/>
              <a:tabLst>
                <a:tab pos="527685" algn="l"/>
                <a:tab pos="528320" algn="l"/>
              </a:tabLst>
            </a:pPr>
            <a:r>
              <a:rPr dirty="0">
                <a:latin typeface="Times New Roman" pitchFamily="18" charset="0"/>
                <a:cs typeface="Times New Roman" pitchFamily="18" charset="0"/>
              </a:rPr>
              <a:t>Parkinson’s disease, cerebrovascular disease</a:t>
            </a:r>
            <a:endParaRPr>
              <a:latin typeface="Times New Roman" pitchFamily="18" charset="0"/>
              <a:cs typeface="Times New Roman" pitchFamily="18" charset="0"/>
            </a:endParaRPr>
          </a:p>
          <a:p>
            <a:pPr marL="527685" indent="-515620">
              <a:lnSpc>
                <a:spcPct val="150000"/>
              </a:lnSpc>
              <a:spcBef>
                <a:spcPts val="675"/>
              </a:spcBef>
              <a:buClr>
                <a:srgbClr val="0AD0D9"/>
              </a:buClr>
              <a:buSzPct val="94642"/>
              <a:buAutoNum type="arabicPeriod"/>
              <a:tabLst>
                <a:tab pos="527685" algn="l"/>
                <a:tab pos="528320" algn="l"/>
              </a:tabLst>
            </a:pPr>
            <a:r>
              <a:rPr dirty="0">
                <a:latin typeface="Times New Roman" pitchFamily="18" charset="0"/>
                <a:cs typeface="Times New Roman" pitchFamily="18" charset="0"/>
              </a:rPr>
              <a:t>Menopause</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1" y="664210"/>
            <a:ext cx="2661225" cy="419987"/>
          </a:xfrm>
          <a:prstGeom prst="rect">
            <a:avLst/>
          </a:prstGeom>
        </p:spPr>
        <p:txBody>
          <a:bodyPr vert="horz" wrap="square" lIns="0" tIns="12065" rIns="0" bIns="0" rtlCol="0">
            <a:spAutoFit/>
          </a:bodyPr>
          <a:lstStyle/>
          <a:p>
            <a:pPr marL="12700">
              <a:lnSpc>
                <a:spcPct val="100000"/>
              </a:lnSpc>
              <a:spcBef>
                <a:spcPts val="95"/>
              </a:spcBef>
            </a:pPr>
            <a:r>
              <a:rPr sz="2650" spc="-685" smtClean="0">
                <a:solidFill>
                  <a:srgbClr val="0AD0D9"/>
                </a:solidFill>
                <a:latin typeface="Arial"/>
                <a:cs typeface="Arial"/>
              </a:rPr>
              <a:t></a:t>
            </a:r>
            <a:endParaRPr sz="2800">
              <a:latin typeface="Times New Roman"/>
              <a:cs typeface="Times New Roman"/>
            </a:endParaRPr>
          </a:p>
        </p:txBody>
      </p:sp>
      <p:sp>
        <p:nvSpPr>
          <p:cNvPr id="10" name="object 10"/>
          <p:cNvSpPr txBox="1"/>
          <p:nvPr/>
        </p:nvSpPr>
        <p:spPr>
          <a:xfrm>
            <a:off x="714401" y="1004976"/>
            <a:ext cx="10760024" cy="4013277"/>
          </a:xfrm>
          <a:prstGeom prst="rect">
            <a:avLst/>
          </a:prstGeom>
        </p:spPr>
        <p:txBody>
          <a:bodyPr vert="horz" wrap="square" lIns="0" tIns="55244" rIns="0" bIns="0" rtlCol="0">
            <a:spAutoFit/>
          </a:bodyPr>
          <a:lstStyle/>
          <a:p>
            <a:pPr marL="286385">
              <a:lnSpc>
                <a:spcPct val="150000"/>
              </a:lnSpc>
              <a:spcBef>
                <a:spcPts val="434"/>
              </a:spcBef>
            </a:pPr>
            <a:r>
              <a:rPr lang="en-US" b="1" u="sng" dirty="0" smtClean="0">
                <a:latin typeface="Times New Roman"/>
                <a:cs typeface="Times New Roman"/>
              </a:rPr>
              <a:t>PSYCHIATRIC DISORDERS AND CONDITIONS ASSOCIATED </a:t>
            </a:r>
            <a:r>
              <a:rPr lang="en-US" b="1" u="sng" dirty="0" smtClean="0">
                <a:latin typeface="Times New Roman" pitchFamily="18" charset="0"/>
                <a:cs typeface="Times New Roman" pitchFamily="18" charset="0"/>
              </a:rPr>
              <a:t>WITH INSOMNIA:</a:t>
            </a:r>
            <a:endParaRPr lang="en-US" u="sng" dirty="0" smtClean="0">
              <a:latin typeface="Times New Roman" pitchFamily="18" charset="0"/>
              <a:cs typeface="Times New Roman" pitchFamily="18" charset="0"/>
            </a:endParaRPr>
          </a:p>
          <a:p>
            <a:pPr marL="527685" marR="6985" indent="-515620">
              <a:lnSpc>
                <a:spcPct val="150000"/>
              </a:lnSpc>
              <a:spcBef>
                <a:spcPts val="720"/>
              </a:spcBef>
              <a:buClr>
                <a:srgbClr val="0AD0D9"/>
              </a:buClr>
              <a:buSzPct val="94642"/>
              <a:buAutoNum type="arabicPeriod"/>
              <a:tabLst>
                <a:tab pos="527685" algn="l"/>
                <a:tab pos="528320" algn="l"/>
                <a:tab pos="1713230" algn="l"/>
                <a:tab pos="3638550" algn="l"/>
                <a:tab pos="5435600" algn="l"/>
                <a:tab pos="6991984" algn="l"/>
              </a:tabLst>
            </a:pPr>
            <a:r>
              <a:rPr smtClean="0">
                <a:latin typeface="Times New Roman" pitchFamily="18" charset="0"/>
                <a:cs typeface="Times New Roman" pitchFamily="18" charset="0"/>
              </a:rPr>
              <a:t>Major</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depression,</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dysthymic</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disorder,</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Bipolar  </a:t>
            </a:r>
            <a:r>
              <a:rPr dirty="0">
                <a:latin typeface="Times New Roman" pitchFamily="18" charset="0"/>
                <a:cs typeface="Times New Roman" pitchFamily="18" charset="0"/>
              </a:rPr>
              <a:t>disorder</a:t>
            </a:r>
            <a:endParaRPr>
              <a:latin typeface="Times New Roman" pitchFamily="18" charset="0"/>
              <a:cs typeface="Times New Roman" pitchFamily="18" charset="0"/>
            </a:endParaRPr>
          </a:p>
          <a:p>
            <a:pPr marL="527685" indent="-515620">
              <a:lnSpc>
                <a:spcPct val="150000"/>
              </a:lnSpc>
              <a:spcBef>
                <a:spcPts val="300"/>
              </a:spcBef>
              <a:buClr>
                <a:srgbClr val="0AD0D9"/>
              </a:buClr>
              <a:buSzPct val="94642"/>
              <a:buAutoNum type="arabicPeriod"/>
              <a:tabLst>
                <a:tab pos="527685" algn="l"/>
                <a:tab pos="528320" algn="l"/>
              </a:tabLst>
            </a:pPr>
            <a:r>
              <a:rPr dirty="0">
                <a:latin typeface="Times New Roman" pitchFamily="18" charset="0"/>
                <a:cs typeface="Times New Roman" pitchFamily="18" charset="0"/>
              </a:rPr>
              <a:t>Generalized anxiety disorder, panic disorder, PTSD</a:t>
            </a:r>
            <a:endParaRPr>
              <a:latin typeface="Times New Roman" pitchFamily="18" charset="0"/>
              <a:cs typeface="Times New Roman" pitchFamily="18" charset="0"/>
            </a:endParaRPr>
          </a:p>
          <a:p>
            <a:pPr marL="527685" indent="-515620">
              <a:lnSpc>
                <a:spcPct val="150000"/>
              </a:lnSpc>
              <a:spcBef>
                <a:spcPts val="335"/>
              </a:spcBef>
              <a:buClr>
                <a:srgbClr val="0AD0D9"/>
              </a:buClr>
              <a:buSzPct val="94642"/>
              <a:buAutoNum type="arabicPeriod"/>
              <a:tabLst>
                <a:tab pos="527685" algn="l"/>
                <a:tab pos="528320" algn="l"/>
              </a:tabLst>
            </a:pPr>
            <a:r>
              <a:rPr dirty="0">
                <a:latin typeface="Times New Roman" pitchFamily="18" charset="0"/>
                <a:cs typeface="Times New Roman" pitchFamily="18" charset="0"/>
              </a:rPr>
              <a:t>Schizophrenia</a:t>
            </a:r>
            <a:endParaRPr>
              <a:latin typeface="Times New Roman" pitchFamily="18" charset="0"/>
              <a:cs typeface="Times New Roman" pitchFamily="18" charset="0"/>
            </a:endParaRPr>
          </a:p>
          <a:p>
            <a:pPr marL="527685" indent="-515620">
              <a:lnSpc>
                <a:spcPct val="150000"/>
              </a:lnSpc>
              <a:spcBef>
                <a:spcPts val="335"/>
              </a:spcBef>
              <a:buClr>
                <a:srgbClr val="0AD0D9"/>
              </a:buClr>
              <a:buSzPct val="94642"/>
              <a:buAutoNum type="arabicPeriod"/>
              <a:tabLst>
                <a:tab pos="527685" algn="l"/>
                <a:tab pos="528320" algn="l"/>
              </a:tabLst>
            </a:pPr>
            <a:r>
              <a:rPr dirty="0">
                <a:latin typeface="Times New Roman" pitchFamily="18" charset="0"/>
                <a:cs typeface="Times New Roman" pitchFamily="18" charset="0"/>
              </a:rPr>
              <a:t>Substance use disorders</a:t>
            </a:r>
            <a:endParaRPr>
              <a:latin typeface="Times New Roman" pitchFamily="18" charset="0"/>
              <a:cs typeface="Times New Roman" pitchFamily="18" charset="0"/>
            </a:endParaRPr>
          </a:p>
          <a:p>
            <a:pPr>
              <a:lnSpc>
                <a:spcPct val="150000"/>
              </a:lnSpc>
              <a:spcBef>
                <a:spcPts val="50"/>
              </a:spcBef>
            </a:pPr>
            <a:endParaRPr>
              <a:latin typeface="Times New Roman" pitchFamily="18" charset="0"/>
              <a:cs typeface="Times New Roman" pitchFamily="18" charset="0"/>
            </a:endParaRPr>
          </a:p>
          <a:p>
            <a:pPr marL="286385" marR="5080" indent="-274320" algn="just">
              <a:lnSpc>
                <a:spcPct val="150000"/>
              </a:lnSpc>
            </a:pPr>
            <a:r>
              <a:rPr>
                <a:solidFill>
                  <a:srgbClr val="0AD0D9"/>
                </a:solidFill>
                <a:latin typeface="Times New Roman" pitchFamily="18" charset="0"/>
                <a:cs typeface="Times New Roman" pitchFamily="18" charset="0"/>
              </a:rPr>
              <a:t> </a:t>
            </a:r>
            <a:r>
              <a:rPr lang="en-US" b="1" u="sng" dirty="0" smtClean="0">
                <a:latin typeface="Times New Roman" pitchFamily="18" charset="0"/>
                <a:cs typeface="Times New Roman" pitchFamily="18" charset="0"/>
              </a:rPr>
              <a:t>MEDICATIONS AND SUBSTANCES ASSOCIATED WITH  INSOMNIA: </a:t>
            </a:r>
            <a:r>
              <a:rPr smtClean="0">
                <a:latin typeface="Times New Roman" pitchFamily="18" charset="0"/>
                <a:cs typeface="Times New Roman" pitchFamily="18" charset="0"/>
              </a:rPr>
              <a:t>Alcohol </a:t>
            </a:r>
            <a:r>
              <a:rPr dirty="0">
                <a:latin typeface="Times New Roman" pitchFamily="18" charset="0"/>
                <a:cs typeface="Times New Roman" pitchFamily="18" charset="0"/>
              </a:rPr>
              <a:t>(acute use, withdrawal), Caffeine,  Nicotine, Cannabis, Antidepressants, Corticosteroids,</a:t>
            </a:r>
            <a:endParaRPr>
              <a:latin typeface="Times New Roman" pitchFamily="18" charset="0"/>
              <a:cs typeface="Times New Roman" pitchFamily="18" charset="0"/>
            </a:endParaRPr>
          </a:p>
          <a:p>
            <a:pPr marL="286385" marR="5715" algn="just">
              <a:lnSpc>
                <a:spcPct val="150000"/>
              </a:lnSpc>
              <a:spcBef>
                <a:spcPts val="35"/>
              </a:spcBef>
            </a:pPr>
            <a:r>
              <a:rPr i="1" dirty="0">
                <a:latin typeface="Times New Roman" pitchFamily="18" charset="0"/>
                <a:cs typeface="Times New Roman" pitchFamily="18" charset="0"/>
              </a:rPr>
              <a:t>𝛽 </a:t>
            </a:r>
            <a:r>
              <a:rPr dirty="0">
                <a:latin typeface="Times New Roman" pitchFamily="18" charset="0"/>
                <a:cs typeface="Times New Roman" pitchFamily="18" charset="0"/>
              </a:rPr>
              <a:t>agonists, theophylline derivatives, </a:t>
            </a:r>
            <a:r>
              <a:rPr i="1" dirty="0">
                <a:latin typeface="Times New Roman" pitchFamily="18" charset="0"/>
                <a:cs typeface="Times New Roman" pitchFamily="18" charset="0"/>
              </a:rPr>
              <a:t>𝛽 </a:t>
            </a:r>
            <a:r>
              <a:rPr dirty="0">
                <a:latin typeface="Times New Roman" pitchFamily="18" charset="0"/>
                <a:cs typeface="Times New Roman" pitchFamily="18" charset="0"/>
              </a:rPr>
              <a:t>antagonists,  Statins, Stimulants, Dopamine agonists</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25</a:t>
            </a:fld>
            <a:endParaRPr lang="en-US"/>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4401" y="682713"/>
            <a:ext cx="10762563" cy="3111108"/>
          </a:xfrm>
          <a:prstGeom prst="rect">
            <a:avLst/>
          </a:prstGeom>
        </p:spPr>
        <p:txBody>
          <a:bodyPr vert="horz" wrap="square" lIns="0" tIns="111760" rIns="0" bIns="0" rtlCol="0">
            <a:spAutoFit/>
          </a:bodyPr>
          <a:lstStyle/>
          <a:p>
            <a:pPr marL="12700" algn="just">
              <a:lnSpc>
                <a:spcPct val="150000"/>
              </a:lnSpc>
              <a:spcBef>
                <a:spcPts val="880"/>
              </a:spcBef>
            </a:pPr>
            <a:r>
              <a:rPr lang="en-US" sz="1800" dirty="0" smtClean="0">
                <a:solidFill>
                  <a:schemeClr val="tx1"/>
                </a:solidFill>
                <a:uFill>
                  <a:solidFill>
                    <a:srgbClr val="000000"/>
                  </a:solidFill>
                </a:uFill>
                <a:latin typeface="Times New Roman" pitchFamily="18" charset="0"/>
                <a:cs typeface="Times New Roman" pitchFamily="18" charset="0"/>
              </a:rPr>
              <a:t>     </a:t>
            </a:r>
            <a:r>
              <a:rPr lang="en-US" sz="1800" b="1" u="sng" dirty="0" smtClean="0">
                <a:solidFill>
                  <a:schemeClr val="tx1"/>
                </a:solidFill>
                <a:uFill>
                  <a:solidFill>
                    <a:srgbClr val="000000"/>
                  </a:solidFill>
                </a:uFill>
                <a:latin typeface="Times New Roman" pitchFamily="18" charset="0"/>
                <a:cs typeface="Times New Roman" pitchFamily="18" charset="0"/>
              </a:rPr>
              <a:t>ETIOLOGY AND PATHOPHYSIOLOGY</a:t>
            </a:r>
            <a:endParaRPr sz="1800" b="1" u="sng">
              <a:solidFill>
                <a:schemeClr val="tx1"/>
              </a:solidFill>
              <a:latin typeface="Times New Roman" pitchFamily="18" charset="0"/>
              <a:cs typeface="Times New Roman" pitchFamily="18" charset="0"/>
            </a:endParaRPr>
          </a:p>
          <a:p>
            <a:pPr marL="285750" marR="5080" indent="-4763" algn="l">
              <a:lnSpc>
                <a:spcPct val="150000"/>
              </a:lnSpc>
              <a:spcBef>
                <a:spcPts val="675"/>
              </a:spcBef>
            </a:pPr>
            <a:r>
              <a:rPr sz="1800" b="0" dirty="0">
                <a:solidFill>
                  <a:schemeClr val="tx1"/>
                </a:solidFill>
                <a:latin typeface="Times New Roman" pitchFamily="18" charset="0"/>
                <a:cs typeface="Times New Roman" pitchFamily="18" charset="0"/>
              </a:rPr>
              <a:t> </a:t>
            </a:r>
            <a:r>
              <a:rPr sz="1800" dirty="0">
                <a:solidFill>
                  <a:schemeClr val="tx1"/>
                </a:solidFill>
                <a:latin typeface="Times New Roman" pitchFamily="18" charset="0"/>
                <a:cs typeface="Times New Roman" pitchFamily="18" charset="0"/>
              </a:rPr>
              <a:t>Genetic Factors: </a:t>
            </a:r>
            <a:r>
              <a:rPr sz="1800" b="0" dirty="0">
                <a:solidFill>
                  <a:schemeClr val="tx1"/>
                </a:solidFill>
                <a:latin typeface="Times New Roman" pitchFamily="18" charset="0"/>
                <a:cs typeface="Times New Roman" pitchFamily="18" charset="0"/>
              </a:rPr>
              <a:t>Increased prevalence of insomnia  has been observed among monozygotic twins </a:t>
            </a:r>
            <a:r>
              <a:rPr sz="1800" b="0">
                <a:solidFill>
                  <a:schemeClr val="tx1"/>
                </a:solidFill>
                <a:latin typeface="Times New Roman" pitchFamily="18" charset="0"/>
                <a:cs typeface="Times New Roman" pitchFamily="18" charset="0"/>
              </a:rPr>
              <a:t>and  </a:t>
            </a:r>
            <a:r>
              <a:rPr sz="1800" b="0" smtClean="0">
                <a:solidFill>
                  <a:schemeClr val="tx1"/>
                </a:solidFill>
                <a:latin typeface="Times New Roman" pitchFamily="18" charset="0"/>
                <a:cs typeface="Times New Roman" pitchFamily="18" charset="0"/>
              </a:rPr>
              <a:t>first-degree</a:t>
            </a:r>
            <a:r>
              <a:rPr lang="en-US" sz="1800" b="0" dirty="0" smtClean="0">
                <a:solidFill>
                  <a:schemeClr val="tx1"/>
                </a:solidFill>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family </a:t>
            </a:r>
            <a:r>
              <a:rPr sz="1800" b="0">
                <a:solidFill>
                  <a:schemeClr val="tx1"/>
                </a:solidFill>
                <a:latin typeface="Times New Roman" pitchFamily="18" charset="0"/>
                <a:cs typeface="Times New Roman" pitchFamily="18" charset="0"/>
              </a:rPr>
              <a:t>members</a:t>
            </a:r>
            <a:r>
              <a:rPr sz="1800" b="0" smtClean="0">
                <a:solidFill>
                  <a:schemeClr val="tx1"/>
                </a:solidFill>
                <a:latin typeface="Times New Roman" pitchFamily="18" charset="0"/>
                <a:cs typeface="Times New Roman" pitchFamily="18" charset="0"/>
              </a:rPr>
              <a:t>.</a:t>
            </a:r>
            <a:r>
              <a:rPr lang="en-US" sz="1800" b="0" dirty="0" smtClean="0">
                <a:solidFill>
                  <a:schemeClr val="tx1"/>
                </a:solidFill>
                <a:latin typeface="Times New Roman" pitchFamily="18" charset="0"/>
                <a:cs typeface="Times New Roman" pitchFamily="18" charset="0"/>
              </a:rPr>
              <a:t/>
            </a:r>
            <a:br>
              <a:rPr lang="en-US" sz="1800" b="0" dirty="0" smtClean="0">
                <a:solidFill>
                  <a:schemeClr val="tx1"/>
                </a:solidFill>
                <a:latin typeface="Times New Roman" pitchFamily="18" charset="0"/>
                <a:cs typeface="Times New Roman" pitchFamily="18" charset="0"/>
              </a:rPr>
            </a:br>
            <a:r>
              <a:rPr lang="en-US" sz="1800" dirty="0" smtClean="0">
                <a:solidFill>
                  <a:srgbClr val="0AD0D9"/>
                </a:solidFill>
                <a:latin typeface="Times New Roman" pitchFamily="18" charset="0"/>
                <a:cs typeface="Times New Roman" pitchFamily="18" charset="0"/>
              </a:rPr>
              <a:t> </a:t>
            </a:r>
            <a:r>
              <a:rPr lang="en-US" sz="1800" b="1" dirty="0" smtClean="0">
                <a:latin typeface="Times New Roman" pitchFamily="18" charset="0"/>
                <a:cs typeface="Times New Roman" pitchFamily="18" charset="0"/>
              </a:rPr>
              <a:t>Neurobiological Factors: </a:t>
            </a:r>
            <a:r>
              <a:rPr lang="en-US" sz="1800" dirty="0" smtClean="0">
                <a:latin typeface="Times New Roman" pitchFamily="18" charset="0"/>
                <a:cs typeface="Times New Roman" pitchFamily="18" charset="0"/>
              </a:rPr>
              <a:t>associated with  physiological </a:t>
            </a:r>
            <a:r>
              <a:rPr lang="en-US" sz="1800" dirty="0" err="1" smtClean="0">
                <a:latin typeface="Times New Roman" pitchFamily="18" charset="0"/>
                <a:cs typeface="Times New Roman" pitchFamily="18" charset="0"/>
              </a:rPr>
              <a:t>hyperarousal</a:t>
            </a:r>
            <a:r>
              <a:rPr lang="en-US" sz="1800" dirty="0" smtClean="0">
                <a:latin typeface="Times New Roman" pitchFamily="18" charset="0"/>
                <a:cs typeface="Times New Roman" pitchFamily="18" charset="0"/>
              </a:rPr>
              <a:t>. Patients with insomnia  have increased whole body metabolic rate, increased  </a:t>
            </a:r>
            <a:r>
              <a:rPr lang="en-US" sz="1800" dirty="0" err="1" smtClean="0">
                <a:latin typeface="Times New Roman" pitchFamily="18" charset="0"/>
                <a:cs typeface="Times New Roman" pitchFamily="18" charset="0"/>
              </a:rPr>
              <a:t>cortisol</a:t>
            </a:r>
            <a:r>
              <a:rPr lang="en-US" sz="1800" dirty="0" smtClean="0">
                <a:latin typeface="Times New Roman" pitchFamily="18" charset="0"/>
                <a:cs typeface="Times New Roman" pitchFamily="18" charset="0"/>
              </a:rPr>
              <a:t> and ACTH (particularly in the evening and  early sleep hours), altered heart rate variability, and  altered secretion of </a:t>
            </a:r>
            <a:r>
              <a:rPr lang="en-US" sz="1800" dirty="0" err="1" smtClean="0">
                <a:latin typeface="Times New Roman" pitchFamily="18" charset="0"/>
                <a:cs typeface="Times New Roman" pitchFamily="18" charset="0"/>
              </a:rPr>
              <a:t>norepinephrine</a:t>
            </a:r>
            <a:r>
              <a:rPr lang="en-US" sz="1800" dirty="0" smtClean="0">
                <a:latin typeface="Times New Roman" pitchFamily="18" charset="0"/>
                <a:cs typeface="Times New Roman" pitchFamily="18" charset="0"/>
              </a:rPr>
              <a:t> and cytokines.</a:t>
            </a:r>
            <a:br>
              <a:rPr lang="en-US" sz="1800" dirty="0" smtClean="0">
                <a:latin typeface="Times New Roman" pitchFamily="18" charset="0"/>
                <a:cs typeface="Times New Roman" pitchFamily="18" charset="0"/>
              </a:rPr>
            </a:br>
            <a:endParaRPr sz="180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684212" y="1676400"/>
            <a:ext cx="10762563" cy="1208921"/>
          </a:xfrm>
          <a:prstGeom prst="rect">
            <a:avLst/>
          </a:prstGeom>
        </p:spPr>
        <p:txBody>
          <a:bodyPr vert="horz" wrap="square" lIns="0" tIns="12065" rIns="0" bIns="0" rtlCol="0">
            <a:spAutoFit/>
          </a:bodyPr>
          <a:lstStyle/>
          <a:p>
            <a:pPr marR="5080" indent="12700" algn="l">
              <a:lnSpc>
                <a:spcPct val="150000"/>
              </a:lnSpc>
              <a:spcBef>
                <a:spcPts val="95"/>
              </a:spcBef>
            </a:pPr>
            <a:r>
              <a:rPr sz="1800" b="0" dirty="0">
                <a:latin typeface="Times New Roman" pitchFamily="18" charset="0"/>
                <a:cs typeface="Times New Roman" pitchFamily="18" charset="0"/>
              </a:rPr>
              <a:t> </a:t>
            </a:r>
            <a:r>
              <a:rPr sz="1800" dirty="0">
                <a:latin typeface="Times New Roman" pitchFamily="18" charset="0"/>
                <a:cs typeface="Times New Roman" pitchFamily="18" charset="0"/>
              </a:rPr>
              <a:t>Psychological Factors: </a:t>
            </a:r>
            <a:r>
              <a:rPr sz="1800" b="0" dirty="0">
                <a:latin typeface="Times New Roman" pitchFamily="18" charset="0"/>
                <a:cs typeface="Times New Roman" pitchFamily="18" charset="0"/>
              </a:rPr>
              <a:t>Individuals with insomnia  often have minor elevations in depressive </a:t>
            </a:r>
            <a:r>
              <a:rPr sz="1800" b="0">
                <a:latin typeface="Times New Roman" pitchFamily="18" charset="0"/>
                <a:cs typeface="Times New Roman" pitchFamily="18" charset="0"/>
              </a:rPr>
              <a:t>and </a:t>
            </a:r>
            <a:r>
              <a:rPr sz="1800" b="0" smtClean="0">
                <a:latin typeface="Times New Roman" pitchFamily="18" charset="0"/>
                <a:cs typeface="Times New Roman" pitchFamily="18" charset="0"/>
              </a:rPr>
              <a:t>anxiety</a:t>
            </a:r>
            <a:r>
              <a:rPr lang="en-US" sz="1800" b="0" dirty="0" smtClean="0">
                <a:latin typeface="Times New Roman" pitchFamily="18" charset="0"/>
                <a:cs typeface="Times New Roman" pitchFamily="18" charset="0"/>
              </a:rPr>
              <a:t> </a:t>
            </a:r>
            <a:r>
              <a:rPr sz="1800" b="0" smtClean="0">
                <a:latin typeface="Times New Roman" pitchFamily="18" charset="0"/>
                <a:cs typeface="Times New Roman" pitchFamily="18" charset="0"/>
              </a:rPr>
              <a:t>symptoms</a:t>
            </a:r>
            <a:r>
              <a:rPr lang="en-US" sz="1800" b="0" dirty="0" smtClean="0">
                <a:latin typeface="Times New Roman" pitchFamily="18" charset="0"/>
                <a:cs typeface="Times New Roman" pitchFamily="18" charset="0"/>
              </a:rPr>
              <a:t/>
            </a:r>
            <a:br>
              <a:rPr lang="en-US" sz="1800" b="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Social/Environmental Factors: </a:t>
            </a:r>
            <a:r>
              <a:rPr lang="en-US" sz="1800" dirty="0" smtClean="0">
                <a:latin typeface="Times New Roman" pitchFamily="18" charset="0"/>
                <a:cs typeface="Times New Roman" pitchFamily="18" charset="0"/>
              </a:rPr>
              <a:t>Insomnia is often  precipitated by social or environmental stressors.</a:t>
            </a:r>
            <a:endParaRPr sz="180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4400" y="933958"/>
            <a:ext cx="2456387" cy="321242"/>
          </a:xfrm>
          <a:prstGeom prst="rect">
            <a:avLst/>
          </a:prstGeom>
        </p:spPr>
        <p:txBody>
          <a:bodyPr vert="horz" wrap="square" lIns="0" tIns="13335" rIns="0" bIns="0" rtlCol="0">
            <a:spAutoFit/>
          </a:bodyPr>
          <a:lstStyle/>
          <a:p>
            <a:pPr marL="12700">
              <a:lnSpc>
                <a:spcPct val="100000"/>
              </a:lnSpc>
              <a:spcBef>
                <a:spcPts val="105"/>
              </a:spcBef>
            </a:pPr>
            <a:r>
              <a:rPr lang="en-US" sz="2000" b="1" u="sng" spc="-35" dirty="0" smtClean="0">
                <a:solidFill>
                  <a:schemeClr val="tx1"/>
                </a:solidFill>
                <a:uFill>
                  <a:solidFill>
                    <a:srgbClr val="000000"/>
                  </a:solidFill>
                </a:uFill>
                <a:latin typeface="Times New Roman" pitchFamily="18" charset="0"/>
                <a:cs typeface="Times New Roman" pitchFamily="18" charset="0"/>
              </a:rPr>
              <a:t>TREATMENT</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28</a:t>
            </a:fld>
            <a:endParaRPr lang="en-US"/>
          </a:p>
        </p:txBody>
      </p:sp>
      <p:sp>
        <p:nvSpPr>
          <p:cNvPr id="9" name="object 9"/>
          <p:cNvSpPr txBox="1"/>
          <p:nvPr/>
        </p:nvSpPr>
        <p:spPr>
          <a:xfrm>
            <a:off x="714401" y="1508505"/>
            <a:ext cx="10762563" cy="2684709"/>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lang="en-US" b="1" u="sng" spc="-30" dirty="0" smtClean="0">
                <a:latin typeface="Times New Roman" pitchFamily="18" charset="0"/>
                <a:cs typeface="Times New Roman" pitchFamily="18" charset="0"/>
              </a:rPr>
              <a:t>TREATMENT </a:t>
            </a:r>
            <a:r>
              <a:rPr lang="en-US" b="1" u="sng" dirty="0" smtClean="0">
                <a:latin typeface="Times New Roman" pitchFamily="18" charset="0"/>
                <a:cs typeface="Times New Roman" pitchFamily="18" charset="0"/>
              </a:rPr>
              <a:t>GOALS: </a:t>
            </a:r>
            <a:r>
              <a:rPr spc="-5" smtClean="0">
                <a:latin typeface="Times New Roman" pitchFamily="18" charset="0"/>
                <a:cs typeface="Times New Roman" pitchFamily="18" charset="0"/>
              </a:rPr>
              <a:t>to </a:t>
            </a:r>
            <a:r>
              <a:rPr spc="-5" dirty="0">
                <a:latin typeface="Times New Roman" pitchFamily="18" charset="0"/>
                <a:cs typeface="Times New Roman" pitchFamily="18" charset="0"/>
              </a:rPr>
              <a:t>improve qualitative </a:t>
            </a:r>
            <a:r>
              <a:rPr spc="-170" dirty="0">
                <a:latin typeface="Times New Roman" pitchFamily="18" charset="0"/>
                <a:cs typeface="Times New Roman" pitchFamily="18" charset="0"/>
              </a:rPr>
              <a:t>and  </a:t>
            </a:r>
            <a:r>
              <a:rPr spc="-5" dirty="0">
                <a:latin typeface="Times New Roman" pitchFamily="18" charset="0"/>
                <a:cs typeface="Times New Roman" pitchFamily="18" charset="0"/>
              </a:rPr>
              <a:t>quantitative aspects </a:t>
            </a:r>
            <a:r>
              <a:rPr dirty="0">
                <a:latin typeface="Times New Roman" pitchFamily="18" charset="0"/>
                <a:cs typeface="Times New Roman" pitchFamily="18" charset="0"/>
              </a:rPr>
              <a:t>of </a:t>
            </a:r>
            <a:r>
              <a:rPr spc="-5" dirty="0">
                <a:latin typeface="Times New Roman" pitchFamily="18" charset="0"/>
                <a:cs typeface="Times New Roman" pitchFamily="18" charset="0"/>
              </a:rPr>
              <a:t>sleep, </a:t>
            </a:r>
            <a:r>
              <a:rPr spc="-10" dirty="0">
                <a:latin typeface="Times New Roman" pitchFamily="18" charset="0"/>
                <a:cs typeface="Times New Roman" pitchFamily="18" charset="0"/>
              </a:rPr>
              <a:t>to </a:t>
            </a:r>
            <a:r>
              <a:rPr spc="-5" dirty="0">
                <a:latin typeface="Times New Roman" pitchFamily="18" charset="0"/>
                <a:cs typeface="Times New Roman" pitchFamily="18" charset="0"/>
              </a:rPr>
              <a:t>reduce sleep-related  </a:t>
            </a:r>
            <a:r>
              <a:rPr dirty="0">
                <a:latin typeface="Times New Roman" pitchFamily="18" charset="0"/>
                <a:cs typeface="Times New Roman" pitchFamily="18" charset="0"/>
              </a:rPr>
              <a:t>distress, </a:t>
            </a:r>
            <a:r>
              <a:rPr spc="-5" dirty="0">
                <a:latin typeface="Times New Roman" pitchFamily="18" charset="0"/>
                <a:cs typeface="Times New Roman" pitchFamily="18" charset="0"/>
              </a:rPr>
              <a:t>and to improve daytime</a:t>
            </a:r>
            <a:r>
              <a:rPr spc="-20" dirty="0">
                <a:latin typeface="Times New Roman" pitchFamily="18" charset="0"/>
                <a:cs typeface="Times New Roman" pitchFamily="18" charset="0"/>
              </a:rPr>
              <a:t> </a:t>
            </a:r>
            <a:r>
              <a:rPr dirty="0">
                <a:latin typeface="Times New Roman" pitchFamily="18" charset="0"/>
                <a:cs typeface="Times New Roman" pitchFamily="18" charset="0"/>
              </a:rPr>
              <a:t>function.</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lang="en-US" b="1" u="sng" spc="-5" dirty="0" smtClean="0">
                <a:latin typeface="Times New Roman" pitchFamily="18" charset="0"/>
                <a:cs typeface="Times New Roman" pitchFamily="18" charset="0"/>
              </a:rPr>
              <a:t>SOMATIC </a:t>
            </a:r>
            <a:r>
              <a:rPr lang="en-US" b="1" u="sng" spc="-25" dirty="0" smtClean="0">
                <a:latin typeface="Times New Roman" pitchFamily="18" charset="0"/>
                <a:cs typeface="Times New Roman" pitchFamily="18" charset="0"/>
              </a:rPr>
              <a:t>TREATMENTS: </a:t>
            </a:r>
            <a:r>
              <a:rPr spc="-5" smtClean="0">
                <a:latin typeface="Times New Roman" pitchFamily="18" charset="0"/>
                <a:cs typeface="Times New Roman" pitchFamily="18" charset="0"/>
              </a:rPr>
              <a:t>Currently </a:t>
            </a:r>
            <a:r>
              <a:rPr spc="-5" dirty="0">
                <a:latin typeface="Times New Roman" pitchFamily="18" charset="0"/>
                <a:cs typeface="Times New Roman" pitchFamily="18" charset="0"/>
              </a:rPr>
              <a:t>approved </a:t>
            </a:r>
            <a:r>
              <a:rPr spc="-100" dirty="0">
                <a:latin typeface="Times New Roman" pitchFamily="18" charset="0"/>
                <a:cs typeface="Times New Roman" pitchFamily="18" charset="0"/>
              </a:rPr>
              <a:t>drugs  </a:t>
            </a:r>
            <a:r>
              <a:rPr spc="-5" dirty="0">
                <a:latin typeface="Times New Roman" pitchFamily="18" charset="0"/>
                <a:cs typeface="Times New Roman" pitchFamily="18" charset="0"/>
              </a:rPr>
              <a:t>include benzodiazepine receptor agonists, tricyclic  </a:t>
            </a:r>
            <a:r>
              <a:rPr dirty="0">
                <a:latin typeface="Times New Roman" pitchFamily="18" charset="0"/>
                <a:cs typeface="Times New Roman" pitchFamily="18" charset="0"/>
              </a:rPr>
              <a:t>drug, </a:t>
            </a:r>
            <a:r>
              <a:rPr spc="-5" dirty="0">
                <a:latin typeface="Times New Roman" pitchFamily="18" charset="0"/>
                <a:cs typeface="Times New Roman" pitchFamily="18" charset="0"/>
              </a:rPr>
              <a:t>melatonin receptor agonist, antihistamines, </a:t>
            </a:r>
            <a:r>
              <a:rPr dirty="0">
                <a:latin typeface="Times New Roman" pitchFamily="18" charset="0"/>
                <a:cs typeface="Times New Roman" pitchFamily="18" charset="0"/>
              </a:rPr>
              <a:t>and  </a:t>
            </a:r>
            <a:r>
              <a:rPr spc="-5" dirty="0">
                <a:latin typeface="Times New Roman" pitchFamily="18" charset="0"/>
                <a:cs typeface="Times New Roman" pitchFamily="18" charset="0"/>
              </a:rPr>
              <a:t>barbiturates</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lang="en-US" b="1" u="sng" spc="-5" dirty="0" smtClean="0">
                <a:latin typeface="Times New Roman" pitchFamily="18" charset="0"/>
                <a:cs typeface="Times New Roman" pitchFamily="18" charset="0"/>
              </a:rPr>
              <a:t>PSYCHOSOCIAL </a:t>
            </a:r>
            <a:r>
              <a:rPr lang="en-US" b="1" u="sng" spc="-30" dirty="0" smtClean="0">
                <a:latin typeface="Times New Roman" pitchFamily="18" charset="0"/>
                <a:cs typeface="Times New Roman" pitchFamily="18" charset="0"/>
              </a:rPr>
              <a:t>TREATMENTS: </a:t>
            </a:r>
            <a:r>
              <a:rPr spc="-5" smtClean="0">
                <a:latin typeface="Times New Roman" pitchFamily="18" charset="0"/>
                <a:cs typeface="Times New Roman" pitchFamily="18" charset="0"/>
              </a:rPr>
              <a:t>Stimulus </a:t>
            </a:r>
            <a:r>
              <a:rPr spc="-5" dirty="0">
                <a:latin typeface="Times New Roman" pitchFamily="18" charset="0"/>
                <a:cs typeface="Times New Roman" pitchFamily="18" charset="0"/>
              </a:rPr>
              <a:t>control, </a:t>
            </a:r>
            <a:r>
              <a:rPr spc="-95" dirty="0">
                <a:latin typeface="Times New Roman" pitchFamily="18" charset="0"/>
                <a:cs typeface="Times New Roman" pitchFamily="18" charset="0"/>
              </a:rPr>
              <a:t>Sleep  </a:t>
            </a:r>
            <a:r>
              <a:rPr spc="-5" dirty="0">
                <a:latin typeface="Times New Roman" pitchFamily="18" charset="0"/>
                <a:cs typeface="Times New Roman" pitchFamily="18" charset="0"/>
              </a:rPr>
              <a:t>restriction </a:t>
            </a:r>
            <a:r>
              <a:rPr spc="-25" dirty="0">
                <a:latin typeface="Times New Roman" pitchFamily="18" charset="0"/>
                <a:cs typeface="Times New Roman" pitchFamily="18" charset="0"/>
              </a:rPr>
              <a:t>therapy, </a:t>
            </a:r>
            <a:r>
              <a:rPr spc="-5" dirty="0">
                <a:latin typeface="Times New Roman" pitchFamily="18" charset="0"/>
                <a:cs typeface="Times New Roman" pitchFamily="18" charset="0"/>
              </a:rPr>
              <a:t>Relaxation training, Cognitive  restructuring </a:t>
            </a:r>
            <a:r>
              <a:rPr dirty="0">
                <a:latin typeface="Times New Roman" pitchFamily="18" charset="0"/>
                <a:cs typeface="Times New Roman" pitchFamily="18" charset="0"/>
              </a:rPr>
              <a:t>of </a:t>
            </a:r>
            <a:r>
              <a:rPr spc="-5" dirty="0">
                <a:latin typeface="Times New Roman" pitchFamily="18" charset="0"/>
                <a:cs typeface="Times New Roman" pitchFamily="18" charset="0"/>
              </a:rPr>
              <a:t>irrational sleep-related beliefs and  sleep</a:t>
            </a:r>
            <a:r>
              <a:rPr spc="-20" dirty="0">
                <a:latin typeface="Times New Roman" pitchFamily="18" charset="0"/>
                <a:cs typeface="Times New Roman" pitchFamily="18" charset="0"/>
              </a:rPr>
              <a:t> </a:t>
            </a:r>
            <a:r>
              <a:rPr spc="-5" dirty="0">
                <a:latin typeface="Times New Roman" pitchFamily="18" charset="0"/>
                <a:cs typeface="Times New Roman" pitchFamily="18" charset="0"/>
              </a:rPr>
              <a:t>hygiene.</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0412" y="1447800"/>
            <a:ext cx="10759176" cy="3459280"/>
          </a:xfrm>
          <a:prstGeom prst="rect">
            <a:avLst/>
          </a:prstGeom>
        </p:spPr>
        <p:txBody>
          <a:bodyPr vert="horz" wrap="square" lIns="0" tIns="12065" rIns="0" bIns="0" rtlCol="0">
            <a:spAutoFit/>
          </a:bodyPr>
          <a:lstStyle/>
          <a:p>
            <a:pPr marL="12700" marR="5080">
              <a:lnSpc>
                <a:spcPct val="150000"/>
              </a:lnSpc>
              <a:spcBef>
                <a:spcPts val="95"/>
              </a:spcBef>
              <a:tabLst>
                <a:tab pos="958850" algn="l"/>
                <a:tab pos="2380615" algn="l"/>
                <a:tab pos="3722370" algn="l"/>
                <a:tab pos="5241925" algn="l"/>
                <a:tab pos="5909310" algn="l"/>
                <a:tab pos="7231380" algn="l"/>
              </a:tabLst>
            </a:pPr>
            <a:r>
              <a:rPr lang="en-US" b="1" u="sng" dirty="0" smtClean="0">
                <a:latin typeface="Times New Roman" pitchFamily="18" charset="0"/>
                <a:cs typeface="Times New Roman" pitchFamily="18" charset="0"/>
              </a:rPr>
              <a:t>SLEEP HYGIENE: </a:t>
            </a:r>
            <a:r>
              <a:rPr smtClean="0">
                <a:latin typeface="Times New Roman" pitchFamily="18" charset="0"/>
                <a:cs typeface="Times New Roman" pitchFamily="18" charset="0"/>
              </a:rPr>
              <a:t>Promote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behaviors</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that</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improve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sleep</a:t>
            </a:r>
            <a:r>
              <a:rPr dirty="0">
                <a:latin typeface="Times New Roman" pitchFamily="18" charset="0"/>
                <a:cs typeface="Times New Roman" pitchFamily="18" charset="0"/>
              </a:rPr>
              <a:t>;  limit behaviors that harm sleep:</a:t>
            </a:r>
            <a:endParaRPr>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Avoid naps</a:t>
            </a:r>
            <a:endParaRPr>
              <a:latin typeface="Times New Roman" pitchFamily="18" charset="0"/>
              <a:cs typeface="Times New Roman" pitchFamily="18" charset="0"/>
            </a:endParaRPr>
          </a:p>
          <a:p>
            <a:pPr marL="287020" indent="-274320">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Get regular exercise</a:t>
            </a:r>
            <a:endParaRPr>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Maintain a regular sleep schedule</a:t>
            </a:r>
            <a:endParaRPr>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Avoid stimulants (caffeine, nicotine)</a:t>
            </a:r>
            <a:endParaRPr>
              <a:latin typeface="Times New Roman" pitchFamily="18" charset="0"/>
              <a:cs typeface="Times New Roman" pitchFamily="18" charset="0"/>
            </a:endParaRPr>
          </a:p>
          <a:p>
            <a:pPr marL="287020" indent="-274320">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Limit alcohol intake</a:t>
            </a:r>
            <a:endParaRPr>
              <a:latin typeface="Times New Roman" pitchFamily="18" charset="0"/>
              <a:cs typeface="Times New Roman" pitchFamily="18" charset="0"/>
            </a:endParaRPr>
          </a:p>
          <a:p>
            <a:pPr marL="287020" indent="-274320">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Do not look at the clock when awake in bed</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503612" y="762000"/>
            <a:ext cx="4912774" cy="289823"/>
          </a:xfrm>
          <a:prstGeom prst="rect">
            <a:avLst/>
          </a:prstGeom>
        </p:spPr>
        <p:txBody>
          <a:bodyPr vert="horz" wrap="square" lIns="0" tIns="12700" rIns="0" bIns="0" rtlCol="0">
            <a:spAutoFit/>
          </a:bodyPr>
          <a:lstStyle/>
          <a:p>
            <a:pPr marL="12700">
              <a:lnSpc>
                <a:spcPct val="100000"/>
              </a:lnSpc>
              <a:spcBef>
                <a:spcPts val="100"/>
              </a:spcBef>
            </a:pPr>
            <a:r>
              <a:rPr sz="1800" b="1" u="sng" spc="-5" dirty="0">
                <a:solidFill>
                  <a:schemeClr val="tx1"/>
                </a:solidFill>
                <a:latin typeface="Times New Roman" pitchFamily="18" charset="0"/>
                <a:cs typeface="Times New Roman" pitchFamily="18" charset="0"/>
              </a:rPr>
              <a:t>INT</a:t>
            </a:r>
            <a:r>
              <a:rPr sz="1800" b="1" u="sng" dirty="0">
                <a:solidFill>
                  <a:schemeClr val="tx1"/>
                </a:solidFill>
                <a:latin typeface="Times New Roman" pitchFamily="18" charset="0"/>
                <a:cs typeface="Times New Roman" pitchFamily="18" charset="0"/>
              </a:rPr>
              <a:t>R</a:t>
            </a:r>
            <a:r>
              <a:rPr sz="1800" b="1" u="sng" spc="-5" dirty="0">
                <a:solidFill>
                  <a:schemeClr val="tx1"/>
                </a:solidFill>
                <a:latin typeface="Times New Roman" pitchFamily="18" charset="0"/>
                <a:cs typeface="Times New Roman" pitchFamily="18" charset="0"/>
              </a:rPr>
              <a:t>ODUCT</a:t>
            </a:r>
            <a:r>
              <a:rPr sz="1800" b="1" u="sng" dirty="0">
                <a:solidFill>
                  <a:schemeClr val="tx1"/>
                </a:solidFill>
                <a:latin typeface="Times New Roman" pitchFamily="18" charset="0"/>
                <a:cs typeface="Times New Roman" pitchFamily="18" charset="0"/>
              </a:rPr>
              <a:t>I</a:t>
            </a:r>
            <a:r>
              <a:rPr sz="1800" b="1" u="sng" spc="-5" dirty="0">
                <a:solidFill>
                  <a:schemeClr val="tx1"/>
                </a:solidFill>
                <a:latin typeface="Times New Roman" pitchFamily="18" charset="0"/>
                <a:cs typeface="Times New Roman" pitchFamily="18" charset="0"/>
              </a:rPr>
              <a:t>ON</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
        <p:nvSpPr>
          <p:cNvPr id="9" name="object 9"/>
          <p:cNvSpPr txBox="1"/>
          <p:nvPr/>
        </p:nvSpPr>
        <p:spPr>
          <a:xfrm>
            <a:off x="714400" y="1545082"/>
            <a:ext cx="10761717" cy="2039917"/>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spc="-5" dirty="0">
                <a:latin typeface="Times New Roman" pitchFamily="18" charset="0"/>
                <a:cs typeface="Times New Roman" pitchFamily="18" charset="0"/>
              </a:rPr>
              <a:t>Sleep is a regularly recurring, rapidly </a:t>
            </a:r>
            <a:r>
              <a:rPr spc="-55" dirty="0">
                <a:latin typeface="Times New Roman" pitchFamily="18" charset="0"/>
                <a:cs typeface="Times New Roman" pitchFamily="18" charset="0"/>
              </a:rPr>
              <a:t>reversible  </a:t>
            </a:r>
            <a:r>
              <a:rPr spc="-5" dirty="0">
                <a:latin typeface="Times New Roman" pitchFamily="18" charset="0"/>
                <a:cs typeface="Times New Roman" pitchFamily="18" charset="0"/>
              </a:rPr>
              <a:t>neurobehavioral </a:t>
            </a:r>
            <a:r>
              <a:rPr spc="-10" dirty="0">
                <a:latin typeface="Times New Roman" pitchFamily="18" charset="0"/>
                <a:cs typeface="Times New Roman" pitchFamily="18" charset="0"/>
              </a:rPr>
              <a:t>state </a:t>
            </a:r>
            <a:r>
              <a:rPr spc="-5" dirty="0">
                <a:latin typeface="Times New Roman" pitchFamily="18" charset="0"/>
                <a:cs typeface="Times New Roman" pitchFamily="18" charset="0"/>
              </a:rPr>
              <a:t>characterized </a:t>
            </a:r>
            <a:r>
              <a:rPr dirty="0">
                <a:latin typeface="Times New Roman" pitchFamily="18" charset="0"/>
                <a:cs typeface="Times New Roman" pitchFamily="18" charset="0"/>
              </a:rPr>
              <a:t>by </a:t>
            </a:r>
            <a:r>
              <a:rPr spc="-5" dirty="0">
                <a:latin typeface="Times New Roman" pitchFamily="18" charset="0"/>
                <a:cs typeface="Times New Roman" pitchFamily="18" charset="0"/>
              </a:rPr>
              <a:t>quiescence,  postural recumbence, and reduced awareness </a:t>
            </a:r>
            <a:r>
              <a:rPr dirty="0">
                <a:latin typeface="Times New Roman" pitchFamily="18" charset="0"/>
                <a:cs typeface="Times New Roman" pitchFamily="18" charset="0"/>
              </a:rPr>
              <a:t>of </a:t>
            </a:r>
            <a:r>
              <a:rPr spc="-5">
                <a:latin typeface="Times New Roman" pitchFamily="18" charset="0"/>
                <a:cs typeface="Times New Roman" pitchFamily="18" charset="0"/>
              </a:rPr>
              <a:t>the  </a:t>
            </a:r>
            <a:r>
              <a:rPr spc="-5" smtClean="0">
                <a:latin typeface="Times New Roman" pitchFamily="18" charset="0"/>
                <a:cs typeface="Times New Roman" pitchFamily="18" charset="0"/>
              </a:rPr>
              <a:t>environment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Sleep is considered to </a:t>
            </a:r>
            <a:r>
              <a:rPr dirty="0">
                <a:latin typeface="Times New Roman" pitchFamily="18" charset="0"/>
                <a:cs typeface="Times New Roman" pitchFamily="18" charset="0"/>
              </a:rPr>
              <a:t>be </a:t>
            </a:r>
            <a:r>
              <a:rPr spc="-5" dirty="0">
                <a:latin typeface="Times New Roman" pitchFamily="18" charset="0"/>
                <a:cs typeface="Times New Roman" pitchFamily="18" charset="0"/>
              </a:rPr>
              <a:t>a psychiatric “vital </a:t>
            </a:r>
            <a:r>
              <a:rPr spc="-90" dirty="0">
                <a:latin typeface="Times New Roman" pitchFamily="18" charset="0"/>
                <a:cs typeface="Times New Roman" pitchFamily="18" charset="0"/>
              </a:rPr>
              <a:t>sign,”  </a:t>
            </a:r>
            <a:r>
              <a:rPr spc="-5" dirty="0">
                <a:latin typeface="Times New Roman" pitchFamily="18" charset="0"/>
                <a:cs typeface="Times New Roman" pitchFamily="18" charset="0"/>
              </a:rPr>
              <a:t>requiring routine evaluation </a:t>
            </a:r>
            <a:r>
              <a:rPr spc="-10" dirty="0">
                <a:latin typeface="Times New Roman" pitchFamily="18" charset="0"/>
                <a:cs typeface="Times New Roman" pitchFamily="18" charset="0"/>
              </a:rPr>
              <a:t>and </a:t>
            </a:r>
            <a:r>
              <a:rPr spc="-5" dirty="0">
                <a:latin typeface="Times New Roman" pitchFamily="18" charset="0"/>
                <a:cs typeface="Times New Roman" pitchFamily="18" charset="0"/>
              </a:rPr>
              <a:t>treatment whenever  sleep disorders are</a:t>
            </a:r>
            <a:r>
              <a:rPr spc="-10" dirty="0">
                <a:latin typeface="Times New Roman" pitchFamily="18" charset="0"/>
                <a:cs typeface="Times New Roman" pitchFamily="18" charset="0"/>
              </a:rPr>
              <a:t> </a:t>
            </a:r>
            <a:r>
              <a:rPr spc="-5">
                <a:latin typeface="Times New Roman" pitchFamily="18" charset="0"/>
                <a:cs typeface="Times New Roman" pitchFamily="18" charset="0"/>
              </a:rPr>
              <a:t>encountered</a:t>
            </a:r>
            <a:r>
              <a:rPr spc="-5" smtClean="0">
                <a:latin typeface="Times New Roman" pitchFamily="18" charset="0"/>
                <a:cs typeface="Times New Roman" pitchFamily="18" charset="0"/>
              </a:rPr>
              <a:t>.</a:t>
            </a: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Sleep is required </a:t>
            </a:r>
            <a:r>
              <a:rPr dirty="0">
                <a:latin typeface="Times New Roman" pitchFamily="18" charset="0"/>
                <a:cs typeface="Times New Roman" pitchFamily="18" charset="0"/>
              </a:rPr>
              <a:t>for </a:t>
            </a:r>
            <a:r>
              <a:rPr spc="-5" dirty="0">
                <a:latin typeface="Times New Roman" pitchFamily="18" charset="0"/>
                <a:cs typeface="Times New Roman" pitchFamily="18" charset="0"/>
              </a:rPr>
              <a:t>proper brain</a:t>
            </a:r>
            <a:r>
              <a:rPr spc="10" dirty="0">
                <a:latin typeface="Times New Roman" pitchFamily="18" charset="0"/>
                <a:cs typeface="Times New Roman" pitchFamily="18" charset="0"/>
              </a:rPr>
              <a:t> </a:t>
            </a:r>
            <a:r>
              <a:rPr spc="-5" dirty="0">
                <a:latin typeface="Times New Roman" pitchFamily="18" charset="0"/>
                <a:cs typeface="Times New Roman" pitchFamily="18" charset="0"/>
              </a:rPr>
              <a:t>function</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037012" y="838200"/>
            <a:ext cx="4233924" cy="289823"/>
          </a:xfrm>
          <a:prstGeom prst="rect">
            <a:avLst/>
          </a:prstGeom>
        </p:spPr>
        <p:txBody>
          <a:bodyPr vert="horz" wrap="square" lIns="0" tIns="12700" rIns="0" bIns="0" rtlCol="0">
            <a:spAutoFit/>
          </a:bodyPr>
          <a:lstStyle/>
          <a:p>
            <a:pPr marL="12700">
              <a:lnSpc>
                <a:spcPct val="100000"/>
              </a:lnSpc>
              <a:spcBef>
                <a:spcPts val="100"/>
              </a:spcBef>
            </a:pPr>
            <a:r>
              <a:rPr sz="1800" b="1" u="sng" spc="-5" dirty="0">
                <a:solidFill>
                  <a:schemeClr val="tx1"/>
                </a:solidFill>
                <a:latin typeface="Times New Roman" pitchFamily="18" charset="0"/>
                <a:cs typeface="Times New Roman" pitchFamily="18" charset="0"/>
              </a:rPr>
              <a:t>NA</a:t>
            </a:r>
            <a:r>
              <a:rPr sz="1800" b="1" u="sng" spc="5" dirty="0">
                <a:solidFill>
                  <a:schemeClr val="tx1"/>
                </a:solidFill>
                <a:latin typeface="Times New Roman" pitchFamily="18" charset="0"/>
                <a:cs typeface="Times New Roman" pitchFamily="18" charset="0"/>
              </a:rPr>
              <a:t>R</a:t>
            </a:r>
            <a:r>
              <a:rPr sz="1800" b="1" u="sng" spc="-5" dirty="0">
                <a:solidFill>
                  <a:schemeClr val="tx1"/>
                </a:solidFill>
                <a:latin typeface="Times New Roman" pitchFamily="18" charset="0"/>
                <a:cs typeface="Times New Roman" pitchFamily="18" charset="0"/>
              </a:rPr>
              <a:t>COLEPSY</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30</a:t>
            </a:fld>
            <a:endParaRPr lang="en-US"/>
          </a:p>
        </p:txBody>
      </p:sp>
      <p:sp>
        <p:nvSpPr>
          <p:cNvPr id="13" name="object 13"/>
          <p:cNvSpPr txBox="1"/>
          <p:nvPr/>
        </p:nvSpPr>
        <p:spPr>
          <a:xfrm>
            <a:off x="684212" y="1447800"/>
            <a:ext cx="10760870" cy="2269211"/>
          </a:xfrm>
          <a:prstGeom prst="rect">
            <a:avLst/>
          </a:prstGeom>
        </p:spPr>
        <p:txBody>
          <a:bodyPr vert="horz" wrap="square" lIns="0" tIns="12065" rIns="0" bIns="0" rtlCol="0">
            <a:spAutoFit/>
          </a:bodyPr>
          <a:lstStyle/>
          <a:p>
            <a:pPr marL="286385" marR="6350">
              <a:lnSpc>
                <a:spcPct val="150000"/>
              </a:lnSpc>
              <a:spcBef>
                <a:spcPts val="95"/>
              </a:spcBef>
            </a:pPr>
            <a:r>
              <a:rPr lang="en-US" dirty="0" smtClean="0">
                <a:latin typeface="Times New Roman" pitchFamily="18" charset="0"/>
                <a:cs typeface="Times New Roman" pitchFamily="18" charset="0"/>
              </a:rPr>
              <a:t>The hallmark of Narcolepsy is extreme daytime sleepiness, marked by recurrent episodes of an </a:t>
            </a:r>
            <a:r>
              <a:rPr smtClean="0">
                <a:latin typeface="Times New Roman" pitchFamily="18" charset="0"/>
                <a:cs typeface="Times New Roman" pitchFamily="18" charset="0"/>
              </a:rPr>
              <a:t>irresistible </a:t>
            </a:r>
            <a:r>
              <a:rPr dirty="0">
                <a:latin typeface="Times New Roman" pitchFamily="18" charset="0"/>
                <a:cs typeface="Times New Roman" pitchFamily="18" charset="0"/>
              </a:rPr>
              <a:t>need to sleep, unintentional sleep episodes,  or napping. (at least 3 times per week for at least 3  months)</a:t>
            </a:r>
            <a:endParaRPr>
              <a:latin typeface="Times New Roman" pitchFamily="18" charset="0"/>
              <a:cs typeface="Times New Roman" pitchFamily="18" charset="0"/>
            </a:endParaRPr>
          </a:p>
          <a:p>
            <a:pPr marL="286385" marR="5080" indent="-274320">
              <a:lnSpc>
                <a:spcPct val="150000"/>
              </a:lnSpc>
              <a:spcBef>
                <a:spcPts val="675"/>
              </a:spcBef>
            </a:pPr>
            <a:r>
              <a:rPr dirty="0">
                <a:solidFill>
                  <a:srgbClr val="0AD0D9"/>
                </a:solidFill>
                <a:latin typeface="Times New Roman" pitchFamily="18" charset="0"/>
                <a:cs typeface="Times New Roman" pitchFamily="18" charset="0"/>
              </a:rPr>
              <a:t> </a:t>
            </a:r>
            <a:r>
              <a:rPr dirty="0">
                <a:latin typeface="Times New Roman" pitchFamily="18" charset="0"/>
                <a:cs typeface="Times New Roman" pitchFamily="18" charset="0"/>
              </a:rPr>
              <a:t>In addition, Narcolepsy requires one of three  additional findings:</a:t>
            </a:r>
            <a:endParaRPr>
              <a:latin typeface="Times New Roman" pitchFamily="18" charset="0"/>
              <a:cs typeface="Times New Roman" pitchFamily="18" charset="0"/>
            </a:endParaRPr>
          </a:p>
          <a:p>
            <a:pPr marL="527685" marR="5080" indent="-515620">
              <a:lnSpc>
                <a:spcPct val="150000"/>
              </a:lnSpc>
              <a:spcBef>
                <a:spcPts val="670"/>
              </a:spcBef>
            </a:pPr>
            <a:r>
              <a:rPr dirty="0">
                <a:solidFill>
                  <a:srgbClr val="0AD0D9"/>
                </a:solidFill>
                <a:latin typeface="Times New Roman" pitchFamily="18" charset="0"/>
                <a:cs typeface="Times New Roman" pitchFamily="18" charset="0"/>
              </a:rPr>
              <a:t>1</a:t>
            </a:r>
            <a:r>
              <a:rPr>
                <a:solidFill>
                  <a:srgbClr val="0AD0D9"/>
                </a:solidFill>
                <a:latin typeface="Times New Roman" pitchFamily="18" charset="0"/>
                <a:cs typeface="Times New Roman" pitchFamily="18" charset="0"/>
              </a:rPr>
              <a:t>. </a:t>
            </a:r>
            <a:r>
              <a:rPr lang="en-US" b="1" u="sng" dirty="0" smtClean="0">
                <a:latin typeface="Times New Roman" pitchFamily="18" charset="0"/>
                <a:cs typeface="Times New Roman" pitchFamily="18" charset="0"/>
              </a:rPr>
              <a:t>EPISODES OF CATAPLEXY: </a:t>
            </a:r>
            <a:r>
              <a:rPr smtClean="0">
                <a:latin typeface="Times New Roman" pitchFamily="18" charset="0"/>
                <a:cs typeface="Times New Roman" pitchFamily="18" charset="0"/>
              </a:rPr>
              <a:t>Sudden </a:t>
            </a:r>
            <a:r>
              <a:rPr dirty="0">
                <a:latin typeface="Times New Roman" pitchFamily="18" charset="0"/>
                <a:cs typeface="Times New Roman" pitchFamily="18" charset="0"/>
              </a:rPr>
              <a:t>and bilateral loss of  muscle tone with preserved consciousness, and often  precipitated by strong emotions such as laughter</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0" y="902360"/>
            <a:ext cx="10761717" cy="3469539"/>
          </a:xfrm>
          <a:prstGeom prst="rect">
            <a:avLst/>
          </a:prstGeom>
        </p:spPr>
        <p:txBody>
          <a:bodyPr vert="horz" wrap="square" lIns="0" tIns="55244" rIns="0" bIns="0" rtlCol="0">
            <a:spAutoFit/>
          </a:bodyPr>
          <a:lstStyle/>
          <a:p>
            <a:pPr marL="527685" indent="-515620">
              <a:lnSpc>
                <a:spcPct val="150000"/>
              </a:lnSpc>
              <a:spcBef>
                <a:spcPts val="434"/>
              </a:spcBef>
              <a:buClr>
                <a:srgbClr val="0AD0D9"/>
              </a:buClr>
              <a:buSzPct val="94642"/>
              <a:buAutoNum type="arabicPeriod" startAt="2"/>
              <a:tabLst>
                <a:tab pos="527685" algn="l"/>
                <a:tab pos="528320" algn="l"/>
              </a:tabLst>
            </a:pPr>
            <a:r>
              <a:rPr spc="-5" dirty="0">
                <a:latin typeface="Times New Roman" pitchFamily="18" charset="0"/>
                <a:cs typeface="Times New Roman" pitchFamily="18" charset="0"/>
              </a:rPr>
              <a:t>Hypocretin </a:t>
            </a:r>
            <a:r>
              <a:rPr dirty="0">
                <a:latin typeface="Times New Roman" pitchFamily="18" charset="0"/>
                <a:cs typeface="Times New Roman" pitchFamily="18" charset="0"/>
              </a:rPr>
              <a:t>(orexin) </a:t>
            </a:r>
            <a:r>
              <a:rPr spc="-5" dirty="0">
                <a:latin typeface="Times New Roman" pitchFamily="18" charset="0"/>
                <a:cs typeface="Times New Roman" pitchFamily="18" charset="0"/>
              </a:rPr>
              <a:t>deficiency in cerebrospinal</a:t>
            </a:r>
            <a:r>
              <a:rPr spc="20" dirty="0">
                <a:latin typeface="Times New Roman" pitchFamily="18" charset="0"/>
                <a:cs typeface="Times New Roman" pitchFamily="18" charset="0"/>
              </a:rPr>
              <a:t> </a:t>
            </a:r>
            <a:r>
              <a:rPr dirty="0">
                <a:latin typeface="Times New Roman" pitchFamily="18" charset="0"/>
                <a:cs typeface="Times New Roman" pitchFamily="18" charset="0"/>
              </a:rPr>
              <a:t>fluid</a:t>
            </a:r>
            <a:endParaRPr>
              <a:latin typeface="Times New Roman" pitchFamily="18" charset="0"/>
              <a:cs typeface="Times New Roman" pitchFamily="18" charset="0"/>
            </a:endParaRPr>
          </a:p>
          <a:p>
            <a:pPr marL="527685" marR="8255" indent="-515620">
              <a:lnSpc>
                <a:spcPct val="150000"/>
              </a:lnSpc>
              <a:spcBef>
                <a:spcPts val="710"/>
              </a:spcBef>
              <a:buClr>
                <a:srgbClr val="0AD0D9"/>
              </a:buClr>
              <a:buSzPct val="94642"/>
              <a:buAutoNum type="arabicPeriod" startAt="2"/>
              <a:tabLst>
                <a:tab pos="527685" algn="l"/>
                <a:tab pos="528320" algn="l"/>
                <a:tab pos="1900555" algn="l"/>
                <a:tab pos="2763520" algn="l"/>
                <a:tab pos="4239260" algn="l"/>
                <a:tab pos="5569585" algn="l"/>
                <a:tab pos="6802755" algn="l"/>
                <a:tab pos="7289165" algn="l"/>
              </a:tabLst>
            </a:pPr>
            <a:r>
              <a:rPr dirty="0">
                <a:latin typeface="Times New Roman" pitchFamily="18" charset="0"/>
                <a:cs typeface="Times New Roman" pitchFamily="18" charset="0"/>
              </a:rPr>
              <a:t>S</a:t>
            </a:r>
            <a:r>
              <a:rPr spc="-5" dirty="0">
                <a:latin typeface="Times New Roman" pitchFamily="18" charset="0"/>
                <a:cs typeface="Times New Roman" pitchFamily="18" charset="0"/>
              </a:rPr>
              <a:t>pecific</a:t>
            </a:r>
            <a:r>
              <a:rPr dirty="0">
                <a:latin typeface="Times New Roman" pitchFamily="18" charset="0"/>
                <a:cs typeface="Times New Roman" pitchFamily="18" charset="0"/>
              </a:rPr>
              <a:t>	PS</a:t>
            </a:r>
            <a:r>
              <a:rPr spc="-5" dirty="0">
                <a:latin typeface="Times New Roman" pitchFamily="18" charset="0"/>
                <a:cs typeface="Times New Roman" pitchFamily="18" charset="0"/>
              </a:rPr>
              <a:t>G</a:t>
            </a:r>
            <a:r>
              <a:rPr dirty="0">
                <a:latin typeface="Times New Roman" pitchFamily="18" charset="0"/>
                <a:cs typeface="Times New Roman" pitchFamily="18" charset="0"/>
              </a:rPr>
              <a:t>	</a:t>
            </a:r>
            <a:r>
              <a:rPr spc="-5" dirty="0">
                <a:latin typeface="Times New Roman" pitchFamily="18" charset="0"/>
                <a:cs typeface="Times New Roman" pitchFamily="18" charset="0"/>
              </a:rPr>
              <a:t>fi</a:t>
            </a:r>
            <a:r>
              <a:rPr spc="5" dirty="0">
                <a:latin typeface="Times New Roman" pitchFamily="18" charset="0"/>
                <a:cs typeface="Times New Roman" pitchFamily="18" charset="0"/>
              </a:rPr>
              <a:t>n</a:t>
            </a:r>
            <a:r>
              <a:rPr spc="-5" dirty="0">
                <a:latin typeface="Times New Roman" pitchFamily="18" charset="0"/>
                <a:cs typeface="Times New Roman" pitchFamily="18" charset="0"/>
              </a:rPr>
              <a:t>din</a:t>
            </a:r>
            <a:r>
              <a:rPr dirty="0">
                <a:latin typeface="Times New Roman" pitchFamily="18" charset="0"/>
                <a:cs typeface="Times New Roman" pitchFamily="18" charset="0"/>
              </a:rPr>
              <a:t>g</a:t>
            </a:r>
            <a:r>
              <a:rPr spc="5" dirty="0">
                <a:latin typeface="Times New Roman" pitchFamily="18" charset="0"/>
                <a:cs typeface="Times New Roman" pitchFamily="18" charset="0"/>
              </a:rPr>
              <a:t>s</a:t>
            </a:r>
            <a:r>
              <a:rPr spc="-5" dirty="0">
                <a:latin typeface="Times New Roman" pitchFamily="18" charset="0"/>
                <a:cs typeface="Times New Roman" pitchFamily="18" charset="0"/>
              </a:rPr>
              <a:t>:</a:t>
            </a:r>
            <a:r>
              <a:rPr dirty="0">
                <a:latin typeface="Times New Roman" pitchFamily="18" charset="0"/>
                <a:cs typeface="Times New Roman" pitchFamily="18" charset="0"/>
              </a:rPr>
              <a:t>	</a:t>
            </a:r>
            <a:r>
              <a:rPr spc="-5" dirty="0">
                <a:latin typeface="Times New Roman" pitchFamily="18" charset="0"/>
                <a:cs typeface="Times New Roman" pitchFamily="18" charset="0"/>
              </a:rPr>
              <a:t>red</a:t>
            </a:r>
            <a:r>
              <a:rPr spc="-20" dirty="0">
                <a:latin typeface="Times New Roman" pitchFamily="18" charset="0"/>
                <a:cs typeface="Times New Roman" pitchFamily="18" charset="0"/>
              </a:rPr>
              <a:t>u</a:t>
            </a:r>
            <a:r>
              <a:rPr spc="-5" dirty="0">
                <a:latin typeface="Times New Roman" pitchFamily="18" charset="0"/>
                <a:cs typeface="Times New Roman" pitchFamily="18" charset="0"/>
              </a:rPr>
              <a:t>c</a:t>
            </a:r>
            <a:r>
              <a:rPr spc="-20" dirty="0">
                <a:latin typeface="Times New Roman" pitchFamily="18" charset="0"/>
                <a:cs typeface="Times New Roman" pitchFamily="18" charset="0"/>
              </a:rPr>
              <a:t>e</a:t>
            </a:r>
            <a:r>
              <a:rPr spc="-5" dirty="0">
                <a:latin typeface="Times New Roman" pitchFamily="18" charset="0"/>
                <a:cs typeface="Times New Roman" pitchFamily="18" charset="0"/>
              </a:rPr>
              <a:t>d</a:t>
            </a:r>
            <a:r>
              <a:rPr dirty="0">
                <a:latin typeface="Times New Roman" pitchFamily="18" charset="0"/>
                <a:cs typeface="Times New Roman" pitchFamily="18" charset="0"/>
              </a:rPr>
              <a:t>	</a:t>
            </a:r>
            <a:r>
              <a:rPr spc="-5" dirty="0">
                <a:latin typeface="Times New Roman" pitchFamily="18" charset="0"/>
                <a:cs typeface="Times New Roman" pitchFamily="18" charset="0"/>
              </a:rPr>
              <a:t>laten</a:t>
            </a:r>
            <a:r>
              <a:rPr spc="-25" dirty="0">
                <a:latin typeface="Times New Roman" pitchFamily="18" charset="0"/>
                <a:cs typeface="Times New Roman" pitchFamily="18" charset="0"/>
              </a:rPr>
              <a:t>c</a:t>
            </a:r>
            <a:r>
              <a:rPr spc="-5" dirty="0">
                <a:latin typeface="Times New Roman" pitchFamily="18" charset="0"/>
                <a:cs typeface="Times New Roman" pitchFamily="18" charset="0"/>
              </a:rPr>
              <a:t>y</a:t>
            </a:r>
            <a:r>
              <a:rPr dirty="0">
                <a:latin typeface="Times New Roman" pitchFamily="18" charset="0"/>
                <a:cs typeface="Times New Roman" pitchFamily="18" charset="0"/>
              </a:rPr>
              <a:t>	</a:t>
            </a:r>
            <a:r>
              <a:rPr spc="-5" dirty="0">
                <a:latin typeface="Times New Roman" pitchFamily="18" charset="0"/>
                <a:cs typeface="Times New Roman" pitchFamily="18" charset="0"/>
              </a:rPr>
              <a:t>to</a:t>
            </a:r>
            <a:r>
              <a:rPr dirty="0">
                <a:latin typeface="Times New Roman" pitchFamily="18" charset="0"/>
                <a:cs typeface="Times New Roman" pitchFamily="18" charset="0"/>
              </a:rPr>
              <a:t>	</a:t>
            </a:r>
            <a:r>
              <a:rPr spc="-10" dirty="0">
                <a:latin typeface="Times New Roman" pitchFamily="18" charset="0"/>
                <a:cs typeface="Times New Roman" pitchFamily="18" charset="0"/>
              </a:rPr>
              <a:t>REM  </a:t>
            </a:r>
            <a:r>
              <a:rPr spc="-5" dirty="0">
                <a:latin typeface="Times New Roman" pitchFamily="18" charset="0"/>
                <a:cs typeface="Times New Roman" pitchFamily="18" charset="0"/>
              </a:rPr>
              <a:t>sleep </a:t>
            </a:r>
            <a:r>
              <a:rPr dirty="0">
                <a:latin typeface="Times New Roman" pitchFamily="18" charset="0"/>
                <a:cs typeface="Times New Roman" pitchFamily="18" charset="0"/>
              </a:rPr>
              <a:t>during nocturnal PSG (15 </a:t>
            </a:r>
            <a:r>
              <a:rPr spc="-5" dirty="0">
                <a:latin typeface="Times New Roman" pitchFamily="18" charset="0"/>
                <a:cs typeface="Times New Roman" pitchFamily="18" charset="0"/>
              </a:rPr>
              <a:t>minutes </a:t>
            </a:r>
            <a:r>
              <a:rPr dirty="0">
                <a:latin typeface="Times New Roman" pitchFamily="18" charset="0"/>
                <a:cs typeface="Times New Roman" pitchFamily="18" charset="0"/>
              </a:rPr>
              <a:t>or</a:t>
            </a:r>
            <a:r>
              <a:rPr spc="-40" dirty="0">
                <a:latin typeface="Times New Roman" pitchFamily="18" charset="0"/>
                <a:cs typeface="Times New Roman" pitchFamily="18" charset="0"/>
              </a:rPr>
              <a:t> </a:t>
            </a:r>
            <a:r>
              <a:rPr spc="-5">
                <a:latin typeface="Times New Roman" pitchFamily="18" charset="0"/>
                <a:cs typeface="Times New Roman" pitchFamily="18" charset="0"/>
              </a:rPr>
              <a:t>less</a:t>
            </a:r>
            <a:r>
              <a:rPr spc="-5"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Narcolepsy is associated with </a:t>
            </a:r>
            <a:r>
              <a:rPr spc="-45" dirty="0">
                <a:latin typeface="Times New Roman" pitchFamily="18" charset="0"/>
                <a:cs typeface="Times New Roman" pitchFamily="18" charset="0"/>
              </a:rPr>
              <a:t>sleep-related  </a:t>
            </a:r>
            <a:r>
              <a:rPr spc="-5" dirty="0">
                <a:latin typeface="Times New Roman" pitchFamily="18" charset="0"/>
                <a:cs typeface="Times New Roman" pitchFamily="18" charset="0"/>
              </a:rPr>
              <a:t>hallucinations at </a:t>
            </a:r>
            <a:r>
              <a:rPr spc="-10" dirty="0">
                <a:latin typeface="Times New Roman" pitchFamily="18" charset="0"/>
                <a:cs typeface="Times New Roman" pitchFamily="18" charset="0"/>
              </a:rPr>
              <a:t>sleep </a:t>
            </a:r>
            <a:r>
              <a:rPr spc="-5" dirty="0">
                <a:latin typeface="Times New Roman" pitchFamily="18" charset="0"/>
                <a:cs typeface="Times New Roman" pitchFamily="18" charset="0"/>
              </a:rPr>
              <a:t>onset (hypnagogic) </a:t>
            </a:r>
            <a:r>
              <a:rPr dirty="0">
                <a:latin typeface="Times New Roman" pitchFamily="18" charset="0"/>
                <a:cs typeface="Times New Roman" pitchFamily="18" charset="0"/>
              </a:rPr>
              <a:t>or </a:t>
            </a:r>
            <a:r>
              <a:rPr spc="-5" dirty="0">
                <a:latin typeface="Times New Roman" pitchFamily="18" charset="0"/>
                <a:cs typeface="Times New Roman" pitchFamily="18" charset="0"/>
              </a:rPr>
              <a:t>sleep  </a:t>
            </a:r>
            <a:r>
              <a:rPr spc="-10" dirty="0">
                <a:latin typeface="Times New Roman" pitchFamily="18" charset="0"/>
                <a:cs typeface="Times New Roman" pitchFamily="18" charset="0"/>
              </a:rPr>
              <a:t>offset </a:t>
            </a:r>
            <a:r>
              <a:rPr spc="-5" dirty="0">
                <a:latin typeface="Times New Roman" pitchFamily="18" charset="0"/>
                <a:cs typeface="Times New Roman" pitchFamily="18" charset="0"/>
              </a:rPr>
              <a:t>(hynpnopompic) in </a:t>
            </a:r>
            <a:r>
              <a:rPr dirty="0">
                <a:latin typeface="Times New Roman" pitchFamily="18" charset="0"/>
                <a:cs typeface="Times New Roman" pitchFamily="18" charset="0"/>
              </a:rPr>
              <a:t>20–60% of</a:t>
            </a:r>
            <a:r>
              <a:rPr spc="-30" dirty="0">
                <a:latin typeface="Times New Roman" pitchFamily="18" charset="0"/>
                <a:cs typeface="Times New Roman" pitchFamily="18" charset="0"/>
              </a:rPr>
              <a:t> </a:t>
            </a:r>
            <a:r>
              <a:rPr>
                <a:latin typeface="Times New Roman" pitchFamily="18" charset="0"/>
                <a:cs typeface="Times New Roman" pitchFamily="18" charset="0"/>
              </a:rPr>
              <a:t>patients</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6350" indent="-274320" algn="just">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Sleep paralysis </a:t>
            </a:r>
            <a:r>
              <a:rPr spc="-10" dirty="0">
                <a:latin typeface="Times New Roman" pitchFamily="18" charset="0"/>
                <a:cs typeface="Times New Roman" pitchFamily="18" charset="0"/>
              </a:rPr>
              <a:t>at sleep </a:t>
            </a:r>
            <a:r>
              <a:rPr spc="-5" dirty="0">
                <a:latin typeface="Times New Roman" pitchFamily="18" charset="0"/>
                <a:cs typeface="Times New Roman" pitchFamily="18" charset="0"/>
              </a:rPr>
              <a:t>onset </a:t>
            </a:r>
            <a:r>
              <a:rPr spc="-10" dirty="0">
                <a:latin typeface="Times New Roman" pitchFamily="18" charset="0"/>
                <a:cs typeface="Times New Roman" pitchFamily="18" charset="0"/>
              </a:rPr>
              <a:t>or offset </a:t>
            </a:r>
            <a:r>
              <a:rPr spc="-5" dirty="0">
                <a:latin typeface="Times New Roman" pitchFamily="18" charset="0"/>
                <a:cs typeface="Times New Roman" pitchFamily="18" charset="0"/>
              </a:rPr>
              <a:t>is also </a:t>
            </a:r>
            <a:r>
              <a:rPr spc="-75" dirty="0">
                <a:latin typeface="Times New Roman" pitchFamily="18" charset="0"/>
                <a:cs typeface="Times New Roman" pitchFamily="18" charset="0"/>
              </a:rPr>
              <a:t>typical  </a:t>
            </a:r>
            <a:r>
              <a:rPr spc="-5" dirty="0">
                <a:latin typeface="Times New Roman" pitchFamily="18" charset="0"/>
                <a:cs typeface="Times New Roman" pitchFamily="18" charset="0"/>
              </a:rPr>
              <a:t>of </a:t>
            </a:r>
            <a:r>
              <a:rPr spc="-20" dirty="0">
                <a:latin typeface="Times New Roman" pitchFamily="18" charset="0"/>
                <a:cs typeface="Times New Roman" pitchFamily="18" charset="0"/>
              </a:rPr>
              <a:t>narcolepsy, </a:t>
            </a:r>
            <a:r>
              <a:rPr spc="-5" dirty="0">
                <a:latin typeface="Times New Roman" pitchFamily="18" charset="0"/>
                <a:cs typeface="Times New Roman" pitchFamily="18" charset="0"/>
              </a:rPr>
              <a:t>and consists of episodes of alertness  with </a:t>
            </a:r>
            <a:r>
              <a:rPr spc="-10" dirty="0">
                <a:latin typeface="Times New Roman" pitchFamily="18" charset="0"/>
                <a:cs typeface="Times New Roman" pitchFamily="18" charset="0"/>
              </a:rPr>
              <a:t>an </a:t>
            </a:r>
            <a:r>
              <a:rPr spc="-5" dirty="0">
                <a:latin typeface="Times New Roman" pitchFamily="18" charset="0"/>
                <a:cs typeface="Times New Roman" pitchFamily="18" charset="0"/>
              </a:rPr>
              <a:t>inability to move </a:t>
            </a:r>
            <a:r>
              <a:rPr spc="-5">
                <a:latin typeface="Times New Roman" pitchFamily="18" charset="0"/>
                <a:cs typeface="Times New Roman" pitchFamily="18" charset="0"/>
              </a:rPr>
              <a:t>skeletal</a:t>
            </a:r>
            <a:r>
              <a:rPr>
                <a:latin typeface="Times New Roman" pitchFamily="18" charset="0"/>
                <a:cs typeface="Times New Roman" pitchFamily="18" charset="0"/>
              </a:rPr>
              <a:t> </a:t>
            </a:r>
            <a:r>
              <a:rPr spc="-5" smtClean="0">
                <a:latin typeface="Times New Roman" pitchFamily="18" charset="0"/>
                <a:cs typeface="Times New Roman" pitchFamily="18" charset="0"/>
              </a:rPr>
              <a:t>muscles</a:t>
            </a: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Nightmares and </a:t>
            </a:r>
            <a:r>
              <a:rPr dirty="0">
                <a:latin typeface="Times New Roman" pitchFamily="18" charset="0"/>
                <a:cs typeface="Times New Roman" pitchFamily="18" charset="0"/>
              </a:rPr>
              <a:t>vivid </a:t>
            </a:r>
            <a:r>
              <a:rPr spc="-10" dirty="0">
                <a:latin typeface="Times New Roman" pitchFamily="18" charset="0"/>
                <a:cs typeface="Times New Roman" pitchFamily="18" charset="0"/>
              </a:rPr>
              <a:t>dreams </a:t>
            </a:r>
            <a:r>
              <a:rPr spc="-5" dirty="0">
                <a:latin typeface="Times New Roman" pitchFamily="18" charset="0"/>
                <a:cs typeface="Times New Roman" pitchFamily="18" charset="0"/>
              </a:rPr>
              <a:t>also occur</a:t>
            </a:r>
            <a:r>
              <a:rPr spc="50" dirty="0">
                <a:latin typeface="Times New Roman" pitchFamily="18" charset="0"/>
                <a:cs typeface="Times New Roman" pitchFamily="18" charset="0"/>
              </a:rPr>
              <a:t> </a:t>
            </a:r>
            <a:r>
              <a:rPr spc="-5" dirty="0">
                <a:latin typeface="Times New Roman" pitchFamily="18" charset="0"/>
                <a:cs typeface="Times New Roman" pitchFamily="18" charset="0"/>
              </a:rPr>
              <a:t>frequently</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836612" y="1371600"/>
            <a:ext cx="9887337" cy="648253"/>
          </a:xfrm>
          <a:prstGeom prst="rect">
            <a:avLst/>
          </a:prstGeom>
        </p:spPr>
        <p:txBody>
          <a:bodyPr vert="horz" wrap="square" lIns="0" tIns="55244" rIns="0" bIns="0" rtlCol="0">
            <a:spAutoFit/>
          </a:bodyPr>
          <a:lstStyle/>
          <a:p>
            <a:pPr marL="287020" indent="-274320">
              <a:lnSpc>
                <a:spcPct val="100000"/>
              </a:lnSpc>
              <a:spcBef>
                <a:spcPts val="434"/>
              </a:spcBef>
              <a:buClr>
                <a:srgbClr val="0AD0D9"/>
              </a:buClr>
              <a:buSzPct val="94642"/>
              <a:buFont typeface="Arial"/>
              <a:buChar char=""/>
              <a:tabLst>
                <a:tab pos="287020" algn="l"/>
              </a:tabLst>
            </a:pPr>
            <a:r>
              <a:rPr sz="1800" b="0" spc="-5" dirty="0">
                <a:solidFill>
                  <a:schemeClr val="tx1"/>
                </a:solidFill>
                <a:latin typeface="Times New Roman" pitchFamily="18" charset="0"/>
                <a:cs typeface="Times New Roman" pitchFamily="18" charset="0"/>
              </a:rPr>
              <a:t>Prevalence: </a:t>
            </a:r>
            <a:r>
              <a:rPr sz="1800" b="0" dirty="0">
                <a:solidFill>
                  <a:schemeClr val="tx1"/>
                </a:solidFill>
                <a:latin typeface="Times New Roman" pitchFamily="18" charset="0"/>
                <a:cs typeface="Times New Roman" pitchFamily="18" charset="0"/>
              </a:rPr>
              <a:t>0.02–0.04% of the </a:t>
            </a:r>
            <a:r>
              <a:rPr sz="1800" b="0" spc="-5" dirty="0">
                <a:solidFill>
                  <a:schemeClr val="tx1"/>
                </a:solidFill>
                <a:latin typeface="Times New Roman" pitchFamily="18" charset="0"/>
                <a:cs typeface="Times New Roman" pitchFamily="18" charset="0"/>
              </a:rPr>
              <a:t>general</a:t>
            </a:r>
            <a:r>
              <a:rPr sz="1800" b="0" spc="-15" dirty="0">
                <a:solidFill>
                  <a:schemeClr val="tx1"/>
                </a:solidFill>
                <a:latin typeface="Times New Roman" pitchFamily="18" charset="0"/>
                <a:cs typeface="Times New Roman" pitchFamily="18" charset="0"/>
              </a:rPr>
              <a:t> </a:t>
            </a:r>
            <a:r>
              <a:rPr sz="1800" b="0" spc="-45" dirty="0">
                <a:solidFill>
                  <a:schemeClr val="tx1"/>
                </a:solidFill>
                <a:latin typeface="Times New Roman" pitchFamily="18" charset="0"/>
                <a:cs typeface="Times New Roman" pitchFamily="18" charset="0"/>
              </a:rPr>
              <a:t>population</a:t>
            </a:r>
            <a:endParaRPr sz="1800">
              <a:solidFill>
                <a:schemeClr val="tx1"/>
              </a:solidFill>
              <a:latin typeface="Times New Roman" pitchFamily="18" charset="0"/>
              <a:cs typeface="Times New Roman" pitchFamily="18" charset="0"/>
            </a:endParaRPr>
          </a:p>
          <a:p>
            <a:pPr marL="287020" indent="-274320">
              <a:lnSpc>
                <a:spcPct val="100000"/>
              </a:lnSpc>
              <a:spcBef>
                <a:spcPts val="335"/>
              </a:spcBef>
              <a:buClr>
                <a:srgbClr val="0AD0D9"/>
              </a:buClr>
              <a:buSzPct val="94642"/>
              <a:buFont typeface="Arial"/>
              <a:buChar char=""/>
              <a:tabLst>
                <a:tab pos="287020" algn="l"/>
              </a:tabLst>
            </a:pPr>
            <a:r>
              <a:rPr sz="1800" b="0" spc="-5" dirty="0">
                <a:solidFill>
                  <a:schemeClr val="tx1"/>
                </a:solidFill>
                <a:latin typeface="Times New Roman" pitchFamily="18" charset="0"/>
                <a:cs typeface="Times New Roman" pitchFamily="18" charset="0"/>
              </a:rPr>
              <a:t>Narcolepsy follows chronic persistent</a:t>
            </a:r>
            <a:r>
              <a:rPr sz="1800" b="0" spc="5" dirty="0">
                <a:solidFill>
                  <a:schemeClr val="tx1"/>
                </a:solidFill>
                <a:latin typeface="Times New Roman" pitchFamily="18" charset="0"/>
                <a:cs typeface="Times New Roman" pitchFamily="18" charset="0"/>
              </a:rPr>
              <a:t> </a:t>
            </a:r>
            <a:r>
              <a:rPr sz="1800" b="0" spc="-5" dirty="0">
                <a:solidFill>
                  <a:schemeClr val="tx1"/>
                </a:solidFill>
                <a:latin typeface="Times New Roman" pitchFamily="18" charset="0"/>
                <a:cs typeface="Times New Roman" pitchFamily="18" charset="0"/>
              </a:rPr>
              <a:t>courses.</a:t>
            </a:r>
            <a:endParaRPr sz="180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32</a:t>
            </a:fld>
            <a:endParaRPr lang="en-US"/>
          </a:p>
        </p:txBody>
      </p:sp>
      <p:sp>
        <p:nvSpPr>
          <p:cNvPr id="9" name="object 9"/>
          <p:cNvSpPr txBox="1"/>
          <p:nvPr/>
        </p:nvSpPr>
        <p:spPr>
          <a:xfrm>
            <a:off x="714400" y="2027392"/>
            <a:ext cx="10761717" cy="3574697"/>
          </a:xfrm>
          <a:prstGeom prst="rect">
            <a:avLst/>
          </a:prstGeom>
        </p:spPr>
        <p:txBody>
          <a:bodyPr vert="horz" wrap="square" lIns="0" tIns="62865" rIns="0" bIns="0" rtlCol="0">
            <a:spAutoFit/>
          </a:bodyPr>
          <a:lstStyle/>
          <a:p>
            <a:pPr marL="12700">
              <a:lnSpc>
                <a:spcPct val="150000"/>
              </a:lnSpc>
              <a:spcBef>
                <a:spcPts val="495"/>
              </a:spcBef>
            </a:pPr>
            <a:r>
              <a:rPr lang="en-US" b="1" u="sng" dirty="0" smtClean="0">
                <a:uFill>
                  <a:solidFill>
                    <a:srgbClr val="000000"/>
                  </a:solidFill>
                </a:uFill>
                <a:latin typeface="Times New Roman" pitchFamily="18" charset="0"/>
                <a:cs typeface="Times New Roman" pitchFamily="18" charset="0"/>
              </a:rPr>
              <a:t>ETIOLOGY AND</a:t>
            </a:r>
            <a:r>
              <a:rPr lang="en-US" b="1" u="sng" spc="-50" dirty="0" smtClean="0">
                <a:uFill>
                  <a:solidFill>
                    <a:srgbClr val="000000"/>
                  </a:solidFill>
                </a:uFill>
                <a:latin typeface="Times New Roman" pitchFamily="18" charset="0"/>
                <a:cs typeface="Times New Roman" pitchFamily="18" charset="0"/>
              </a:rPr>
              <a:t> </a:t>
            </a:r>
            <a:r>
              <a:rPr lang="en-US" b="1" u="sng" dirty="0" smtClean="0">
                <a:uFill>
                  <a:solidFill>
                    <a:srgbClr val="000000"/>
                  </a:solidFill>
                </a:uFill>
                <a:latin typeface="Times New Roman" pitchFamily="18" charset="0"/>
                <a:cs typeface="Times New Roman" pitchFamily="18" charset="0"/>
              </a:rPr>
              <a:t>PATHOPHYSIOLOGY</a:t>
            </a:r>
            <a:r>
              <a:rPr lang="en-US" b="1" u="sng" dirty="0" smtClean="0">
                <a:latin typeface="Times New Roman" pitchFamily="18" charset="0"/>
                <a:cs typeface="Times New Roman" pitchFamily="18" charset="0"/>
              </a:rPr>
              <a:t>:</a:t>
            </a:r>
          </a:p>
          <a:p>
            <a:pPr marL="12700">
              <a:lnSpc>
                <a:spcPct val="150000"/>
              </a:lnSpc>
              <a:spcBef>
                <a:spcPts val="340"/>
              </a:spcBef>
            </a:pPr>
            <a:r>
              <a:rPr b="1" spc="-5" smtClean="0">
                <a:latin typeface="Times New Roman" pitchFamily="18" charset="0"/>
                <a:cs typeface="Times New Roman" pitchFamily="18" charset="0"/>
              </a:rPr>
              <a:t>Genetic</a:t>
            </a:r>
            <a:r>
              <a:rPr b="1" spc="5" smtClean="0">
                <a:latin typeface="Times New Roman" pitchFamily="18" charset="0"/>
                <a:cs typeface="Times New Roman" pitchFamily="18" charset="0"/>
              </a:rPr>
              <a:t> </a:t>
            </a:r>
            <a:r>
              <a:rPr b="1" spc="-5" smtClean="0">
                <a:latin typeface="Times New Roman" pitchFamily="18" charset="0"/>
                <a:cs typeface="Times New Roman" pitchFamily="18" charset="0"/>
              </a:rPr>
              <a:t>Factors</a:t>
            </a:r>
            <a:r>
              <a:rPr lang="en-US" b="1" spc="-5" dirty="0" smtClean="0">
                <a:latin typeface="Times New Roman" pitchFamily="18" charset="0"/>
                <a:cs typeface="Times New Roman" pitchFamily="18" charset="0"/>
              </a:rPr>
              <a:t>:</a:t>
            </a:r>
            <a:endParaRPr b="1">
              <a:latin typeface="Times New Roman" pitchFamily="18" charset="0"/>
              <a:cs typeface="Times New Roman" pitchFamily="18" charset="0"/>
            </a:endParaRPr>
          </a:p>
          <a:p>
            <a:pPr marL="287020" indent="-274320">
              <a:lnSpc>
                <a:spcPct val="150000"/>
              </a:lnSpc>
              <a:spcBef>
                <a:spcPts val="335"/>
              </a:spcBef>
              <a:buClr>
                <a:srgbClr val="0AD0D9"/>
              </a:buClr>
              <a:buSzPct val="94642"/>
              <a:buFont typeface="Arial"/>
              <a:buChar char=""/>
              <a:tabLst>
                <a:tab pos="287020" algn="l"/>
              </a:tabLst>
            </a:pPr>
            <a:r>
              <a:rPr dirty="0">
                <a:latin typeface="Times New Roman" pitchFamily="18" charset="0"/>
                <a:cs typeface="Times New Roman" pitchFamily="18" charset="0"/>
              </a:rPr>
              <a:t>Strong </a:t>
            </a:r>
            <a:r>
              <a:rPr spc="-5" dirty="0">
                <a:latin typeface="Times New Roman" pitchFamily="18" charset="0"/>
                <a:cs typeface="Times New Roman" pitchFamily="18" charset="0"/>
              </a:rPr>
              <a:t>association with HLA marker </a:t>
            </a:r>
            <a:r>
              <a:rPr spc="-10" dirty="0">
                <a:latin typeface="Times New Roman" pitchFamily="18" charset="0"/>
                <a:cs typeface="Times New Roman" pitchFamily="18" charset="0"/>
              </a:rPr>
              <a:t>DQB</a:t>
            </a:r>
            <a:r>
              <a:rPr spc="-110" dirty="0">
                <a:latin typeface="Times New Roman" pitchFamily="18" charset="0"/>
                <a:cs typeface="Times New Roman" pitchFamily="18" charset="0"/>
              </a:rPr>
              <a:t> </a:t>
            </a:r>
            <a:r>
              <a:rPr dirty="0">
                <a:latin typeface="Times New Roman" pitchFamily="18" charset="0"/>
                <a:cs typeface="Times New Roman" pitchFamily="18" charset="0"/>
              </a:rPr>
              <a:t>1*0602</a:t>
            </a:r>
            <a:endParaRPr>
              <a:latin typeface="Times New Roman" pitchFamily="18" charset="0"/>
              <a:cs typeface="Times New Roman" pitchFamily="18" charset="0"/>
            </a:endParaRPr>
          </a:p>
          <a:p>
            <a:pPr marL="12700" algn="just">
              <a:lnSpc>
                <a:spcPct val="150000"/>
              </a:lnSpc>
              <a:spcBef>
                <a:spcPts val="2715"/>
              </a:spcBef>
            </a:pPr>
            <a:r>
              <a:rPr b="1" spc="-5" dirty="0">
                <a:latin typeface="Times New Roman" pitchFamily="18" charset="0"/>
                <a:cs typeface="Times New Roman" pitchFamily="18" charset="0"/>
              </a:rPr>
              <a:t>Neurobiological</a:t>
            </a:r>
            <a:r>
              <a:rPr b="1" spc="-15" dirty="0">
                <a:latin typeface="Times New Roman" pitchFamily="18" charset="0"/>
                <a:cs typeface="Times New Roman" pitchFamily="18" charset="0"/>
              </a:rPr>
              <a:t> </a:t>
            </a:r>
            <a:r>
              <a:rPr b="1" spc="-5" dirty="0">
                <a:latin typeface="Times New Roman" pitchFamily="18" charset="0"/>
                <a:cs typeface="Times New Roman" pitchFamily="18" charset="0"/>
              </a:rPr>
              <a:t>Factors:</a:t>
            </a:r>
            <a:endParaRPr b="1">
              <a:latin typeface="Times New Roman" pitchFamily="18" charset="0"/>
              <a:cs typeface="Times New Roman" pitchFamily="18" charset="0"/>
            </a:endParaRPr>
          </a:p>
          <a:p>
            <a:pPr marL="286385" marR="6985" indent="-274320" algn="just">
              <a:lnSpc>
                <a:spcPct val="150000"/>
              </a:lnSpc>
              <a:spcBef>
                <a:spcPts val="720"/>
              </a:spcBef>
              <a:buClr>
                <a:srgbClr val="0AD0D9"/>
              </a:buClr>
              <a:buSzPct val="94642"/>
              <a:buFont typeface="Arial"/>
              <a:buChar char=""/>
              <a:tabLst>
                <a:tab pos="287020" algn="l"/>
              </a:tabLst>
            </a:pPr>
            <a:r>
              <a:rPr spc="-5" dirty="0">
                <a:latin typeface="Times New Roman" pitchFamily="18" charset="0"/>
                <a:cs typeface="Times New Roman" pitchFamily="18" charset="0"/>
              </a:rPr>
              <a:t>Narcolepsy is </a:t>
            </a:r>
            <a:r>
              <a:rPr spc="-10" dirty="0">
                <a:latin typeface="Times New Roman" pitchFamily="18" charset="0"/>
                <a:cs typeface="Times New Roman" pitchFamily="18" charset="0"/>
              </a:rPr>
              <a:t>associated </a:t>
            </a:r>
            <a:r>
              <a:rPr spc="-5" dirty="0">
                <a:latin typeface="Times New Roman" pitchFamily="18" charset="0"/>
                <a:cs typeface="Times New Roman" pitchFamily="18" charset="0"/>
              </a:rPr>
              <a:t>with deficiency </a:t>
            </a:r>
            <a:r>
              <a:rPr spc="-250" dirty="0">
                <a:latin typeface="Times New Roman" pitchFamily="18" charset="0"/>
                <a:cs typeface="Times New Roman" pitchFamily="18" charset="0"/>
              </a:rPr>
              <a:t>of  </a:t>
            </a:r>
            <a:r>
              <a:rPr spc="-5" dirty="0">
                <a:latin typeface="Times New Roman" pitchFamily="18" charset="0"/>
                <a:cs typeface="Times New Roman" pitchFamily="18" charset="0"/>
              </a:rPr>
              <a:t>Hypocretin </a:t>
            </a:r>
            <a:r>
              <a:rPr dirty="0">
                <a:latin typeface="Times New Roman" pitchFamily="18" charset="0"/>
                <a:cs typeface="Times New Roman" pitchFamily="18" charset="0"/>
              </a:rPr>
              <a:t>(orexin) </a:t>
            </a:r>
            <a:r>
              <a:rPr spc="-5" dirty="0">
                <a:latin typeface="Times New Roman" pitchFamily="18" charset="0"/>
                <a:cs typeface="Times New Roman" pitchFamily="18" charset="0"/>
              </a:rPr>
              <a:t>in central nervous</a:t>
            </a:r>
            <a:r>
              <a:rPr spc="5" dirty="0">
                <a:latin typeface="Times New Roman" pitchFamily="18" charset="0"/>
                <a:cs typeface="Times New Roman" pitchFamily="18" charset="0"/>
              </a:rPr>
              <a:t> </a:t>
            </a:r>
            <a:r>
              <a:rPr spc="-5" dirty="0">
                <a:latin typeface="Times New Roman" pitchFamily="18" charset="0"/>
                <a:cs typeface="Times New Roman" pitchFamily="18" charset="0"/>
              </a:rPr>
              <a:t>system</a:t>
            </a:r>
            <a:endParaRPr>
              <a:latin typeface="Times New Roman" pitchFamily="18" charset="0"/>
              <a:cs typeface="Times New Roman" pitchFamily="18" charset="0"/>
            </a:endParaRPr>
          </a:p>
          <a:p>
            <a:pPr marL="286385" marR="5080" indent="-274320" algn="just">
              <a:lnSpc>
                <a:spcPct val="150000"/>
              </a:lnSpc>
              <a:spcBef>
                <a:spcPts val="685"/>
              </a:spcBef>
              <a:buClr>
                <a:srgbClr val="0AD0D9"/>
              </a:buClr>
              <a:buSzPct val="94642"/>
              <a:buFont typeface="Arial"/>
              <a:buChar char=""/>
              <a:tabLst>
                <a:tab pos="287020" algn="l"/>
              </a:tabLst>
            </a:pPr>
            <a:r>
              <a:rPr spc="-5" dirty="0">
                <a:latin typeface="Times New Roman" pitchFamily="18" charset="0"/>
                <a:cs typeface="Times New Roman" pitchFamily="18" charset="0"/>
              </a:rPr>
              <a:t>Postmortem </a:t>
            </a:r>
            <a:r>
              <a:rPr dirty="0">
                <a:latin typeface="Times New Roman" pitchFamily="18" charset="0"/>
                <a:cs typeface="Times New Roman" pitchFamily="18" charset="0"/>
              </a:rPr>
              <a:t>studies of </a:t>
            </a:r>
            <a:r>
              <a:rPr spc="-5" dirty="0">
                <a:latin typeface="Times New Roman" pitchFamily="18" charset="0"/>
                <a:cs typeface="Times New Roman" pitchFamily="18" charset="0"/>
              </a:rPr>
              <a:t>humans with narcolepsy </a:t>
            </a:r>
            <a:r>
              <a:rPr spc="-130" dirty="0">
                <a:latin typeface="Times New Roman" pitchFamily="18" charset="0"/>
                <a:cs typeface="Times New Roman" pitchFamily="18" charset="0"/>
              </a:rPr>
              <a:t>show  </a:t>
            </a:r>
            <a:r>
              <a:rPr spc="-5" dirty="0">
                <a:latin typeface="Times New Roman" pitchFamily="18" charset="0"/>
                <a:cs typeface="Times New Roman" pitchFamily="18" charset="0"/>
              </a:rPr>
              <a:t>loss </a:t>
            </a:r>
            <a:r>
              <a:rPr dirty="0">
                <a:latin typeface="Times New Roman" pitchFamily="18" charset="0"/>
                <a:cs typeface="Times New Roman" pitchFamily="18" charset="0"/>
              </a:rPr>
              <a:t>of </a:t>
            </a:r>
            <a:r>
              <a:rPr spc="-10" dirty="0">
                <a:latin typeface="Times New Roman" pitchFamily="18" charset="0"/>
                <a:cs typeface="Times New Roman" pitchFamily="18" charset="0"/>
              </a:rPr>
              <a:t>orexinergic </a:t>
            </a:r>
            <a:r>
              <a:rPr spc="-5" dirty="0">
                <a:latin typeface="Times New Roman" pitchFamily="18" charset="0"/>
                <a:cs typeface="Times New Roman" pitchFamily="18" charset="0"/>
              </a:rPr>
              <a:t>cells and reduced orexin immuno-  reactivity in </a:t>
            </a:r>
            <a:r>
              <a:rPr dirty="0">
                <a:latin typeface="Times New Roman" pitchFamily="18" charset="0"/>
                <a:cs typeface="Times New Roman" pitchFamily="18" charset="0"/>
              </a:rPr>
              <a:t>the </a:t>
            </a:r>
            <a:r>
              <a:rPr spc="-5" dirty="0">
                <a:latin typeface="Times New Roman" pitchFamily="18" charset="0"/>
                <a:cs typeface="Times New Roman" pitchFamily="18" charset="0"/>
              </a:rPr>
              <a:t>lateral</a:t>
            </a:r>
            <a:r>
              <a:rPr spc="-30" dirty="0">
                <a:latin typeface="Times New Roman" pitchFamily="18" charset="0"/>
                <a:cs typeface="Times New Roman" pitchFamily="18" charset="0"/>
              </a:rPr>
              <a:t> </a:t>
            </a:r>
            <a:r>
              <a:rPr spc="-5" dirty="0">
                <a:latin typeface="Times New Roman" pitchFamily="18" charset="0"/>
                <a:cs typeface="Times New Roman" pitchFamily="18" charset="0"/>
              </a:rPr>
              <a:t>hypothalamus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0412" y="1219200"/>
            <a:ext cx="10762563" cy="3276538"/>
          </a:xfrm>
          <a:prstGeom prst="rect">
            <a:avLst/>
          </a:prstGeom>
        </p:spPr>
        <p:txBody>
          <a:bodyPr vert="horz" wrap="square" lIns="0" tIns="97790" rIns="0" bIns="0" rtlCol="0">
            <a:spAutoFit/>
          </a:bodyPr>
          <a:lstStyle/>
          <a:p>
            <a:pPr marL="12700">
              <a:lnSpc>
                <a:spcPct val="150000"/>
              </a:lnSpc>
              <a:spcBef>
                <a:spcPts val="770"/>
              </a:spcBef>
            </a:pPr>
            <a:r>
              <a:rPr lang="en-US" b="1" u="sng" dirty="0" smtClean="0">
                <a:uFill>
                  <a:solidFill>
                    <a:srgbClr val="000000"/>
                  </a:solidFill>
                </a:uFill>
                <a:latin typeface="Times New Roman" pitchFamily="18" charset="0"/>
                <a:cs typeface="Times New Roman" pitchFamily="18" charset="0"/>
              </a:rPr>
              <a:t>TREATMENT:</a:t>
            </a:r>
            <a:endParaRPr lang="en-US" u="sng" dirty="0" smtClean="0">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lang="en-US" b="1" u="sng" dirty="0" smtClean="0">
                <a:latin typeface="Times New Roman" pitchFamily="18" charset="0"/>
                <a:cs typeface="Times New Roman" pitchFamily="18" charset="0"/>
              </a:rPr>
              <a:t>TREATMENT GOALS: </a:t>
            </a:r>
            <a:r>
              <a:rPr smtClean="0">
                <a:latin typeface="Times New Roman" pitchFamily="18" charset="0"/>
                <a:cs typeface="Times New Roman" pitchFamily="18" charset="0"/>
              </a:rPr>
              <a:t>to </a:t>
            </a:r>
            <a:r>
              <a:rPr dirty="0">
                <a:latin typeface="Times New Roman" pitchFamily="18" charset="0"/>
                <a:cs typeface="Times New Roman" pitchFamily="18" charset="0"/>
              </a:rPr>
              <a:t>reduce daytime sleepiness and  to manage the symptoms of cataplexy, sleep paralysis,  and sleep-related hallucinations when present</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lang="en-US" b="1" u="sng" dirty="0" smtClean="0">
                <a:latin typeface="Times New Roman" pitchFamily="18" charset="0"/>
                <a:cs typeface="Times New Roman" pitchFamily="18" charset="0"/>
              </a:rPr>
              <a:t>SOMATIC TREATMENTS</a:t>
            </a:r>
            <a:r>
              <a:rPr lang="en-US" b="1" dirty="0" smtClean="0">
                <a:latin typeface="Times New Roman" pitchFamily="18" charset="0"/>
                <a:cs typeface="Times New Roman" pitchFamily="18" charset="0"/>
              </a:rPr>
              <a:t>: </a:t>
            </a:r>
            <a:r>
              <a:rPr smtClean="0">
                <a:latin typeface="Times New Roman" pitchFamily="18" charset="0"/>
                <a:cs typeface="Times New Roman" pitchFamily="18" charset="0"/>
              </a:rPr>
              <a:t>Monoaminergic </a:t>
            </a:r>
            <a:r>
              <a:rPr dirty="0">
                <a:latin typeface="Times New Roman" pitchFamily="18" charset="0"/>
                <a:cs typeface="Times New Roman" pitchFamily="18" charset="0"/>
              </a:rPr>
              <a:t>stimulants  (Methylphenidate, Dextroamphetamine, and mixed  Amphetamine salts), Modafinil and Armodafinil,  Atomoxetine, Bupropion, Anti-cataplectic drugs  (Venlafaxine, Desmethylvenlafaxine, Duloxetine, or  Fluoxetine, TCAs)</a:t>
            </a:r>
            <a:endParaRPr>
              <a:latin typeface="Times New Roman" pitchFamily="18" charset="0"/>
              <a:cs typeface="Times New Roman" pitchFamily="18" charset="0"/>
            </a:endParaRPr>
          </a:p>
          <a:p>
            <a:pPr marL="286385" marR="394335" indent="-274320" algn="just">
              <a:lnSpc>
                <a:spcPct val="150000"/>
              </a:lnSpc>
              <a:spcBef>
                <a:spcPts val="675"/>
              </a:spcBef>
              <a:buClr>
                <a:srgbClr val="0AD0D9"/>
              </a:buClr>
              <a:buSzPct val="94642"/>
              <a:buFont typeface="Arial"/>
              <a:buChar char=""/>
              <a:tabLst>
                <a:tab pos="287020" algn="l"/>
              </a:tabLst>
            </a:pPr>
            <a:r>
              <a:rPr lang="en-US" b="1" u="sng" dirty="0" smtClean="0">
                <a:latin typeface="Times New Roman" pitchFamily="18" charset="0"/>
                <a:cs typeface="Times New Roman" pitchFamily="18" charset="0"/>
              </a:rPr>
              <a:t>PSYCHOSOCIAL TREATMENTS: </a:t>
            </a:r>
            <a:r>
              <a:rPr smtClean="0">
                <a:latin typeface="Times New Roman" pitchFamily="18" charset="0"/>
                <a:cs typeface="Times New Roman" pitchFamily="18" charset="0"/>
              </a:rPr>
              <a:t>Scheduling </a:t>
            </a:r>
            <a:r>
              <a:rPr dirty="0">
                <a:latin typeface="Times New Roman" pitchFamily="18" charset="0"/>
                <a:cs typeface="Times New Roman" pitchFamily="18" charset="0"/>
              </a:rPr>
              <a:t>regular brief  nap</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2" y="719073"/>
            <a:ext cx="9940664" cy="289823"/>
          </a:xfrm>
          <a:prstGeom prst="rect">
            <a:avLst/>
          </a:prstGeom>
        </p:spPr>
        <p:txBody>
          <a:bodyPr vert="horz" wrap="square" lIns="0" tIns="12700" rIns="0" bIns="0" rtlCol="0">
            <a:spAutoFit/>
          </a:bodyPr>
          <a:lstStyle/>
          <a:p>
            <a:pPr marL="12700">
              <a:lnSpc>
                <a:spcPct val="100000"/>
              </a:lnSpc>
              <a:spcBef>
                <a:spcPts val="100"/>
              </a:spcBef>
            </a:pPr>
            <a:r>
              <a:rPr sz="1800" b="1" u="sng" spc="-5" dirty="0">
                <a:solidFill>
                  <a:schemeClr val="tx1"/>
                </a:solidFill>
                <a:latin typeface="Times New Roman" pitchFamily="18" charset="0"/>
                <a:cs typeface="Times New Roman" pitchFamily="18" charset="0"/>
              </a:rPr>
              <a:t>HYPERSOMNOLENCE</a:t>
            </a:r>
            <a:r>
              <a:rPr sz="1800" b="1" u="sng" spc="-25" dirty="0">
                <a:solidFill>
                  <a:schemeClr val="tx1"/>
                </a:solidFill>
                <a:latin typeface="Times New Roman" pitchFamily="18" charset="0"/>
                <a:cs typeface="Times New Roman" pitchFamily="18" charset="0"/>
              </a:rPr>
              <a:t> </a:t>
            </a:r>
            <a:r>
              <a:rPr sz="1800" b="1" u="sng" dirty="0">
                <a:solidFill>
                  <a:schemeClr val="tx1"/>
                </a:solidFill>
                <a:latin typeface="Times New Roman" pitchFamily="18" charset="0"/>
                <a:cs typeface="Times New Roman" pitchFamily="18" charset="0"/>
              </a:rPr>
              <a:t>DISORDER</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34</a:t>
            </a:fld>
            <a:endParaRPr lang="en-US"/>
          </a:p>
        </p:txBody>
      </p:sp>
      <p:sp>
        <p:nvSpPr>
          <p:cNvPr id="9" name="object 9"/>
          <p:cNvSpPr txBox="1"/>
          <p:nvPr/>
        </p:nvSpPr>
        <p:spPr>
          <a:xfrm>
            <a:off x="714401" y="1545081"/>
            <a:ext cx="10762563" cy="2309222"/>
          </a:xfrm>
          <a:prstGeom prst="rect">
            <a:avLst/>
          </a:prstGeom>
        </p:spPr>
        <p:txBody>
          <a:bodyPr vert="horz" wrap="square" lIns="0" tIns="12065" rIns="0" bIns="0" rtlCol="0">
            <a:spAutoFit/>
          </a:bodyPr>
          <a:lstStyle/>
          <a:p>
            <a:pPr marL="286385" marR="635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Main feature of Hypersomnolence Disorder is  excessive sleepiness despite a normal sleep duration at  night.</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Repeated episodes of sleep during daytime hours;  prolonged night time sleep, typically 9 hours or  longer; and/or difficulty transitioning from sleep to  wakefulness, often called sleep inertia.</a:t>
            </a:r>
            <a:endParaRPr>
              <a:latin typeface="Times New Roman" pitchFamily="18" charset="0"/>
              <a:cs typeface="Times New Roman" pitchFamily="18" charset="0"/>
            </a:endParaRPr>
          </a:p>
          <a:p>
            <a:pPr marL="286385" marR="183515" indent="-274320" algn="just">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Must be present at least 3 days per week for at least 3  months.</a:t>
            </a:r>
            <a:endParaRPr>
              <a:latin typeface="Times New Roman" pitchFamily="18" charset="0"/>
              <a:cs typeface="Times New Roman" pitchFamily="18" charset="0"/>
            </a:endParaRPr>
          </a:p>
          <a:p>
            <a:pPr marL="286385" marR="1120775" indent="-274320" algn="just">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Significant distress or impairment in important  daytime functions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0412" y="1447800"/>
            <a:ext cx="10762563" cy="1674176"/>
          </a:xfrm>
          <a:prstGeom prst="rect">
            <a:avLst/>
          </a:prstGeom>
        </p:spPr>
        <p:txBody>
          <a:bodyPr vert="horz" wrap="square" lIns="0" tIns="12065" rIns="0" bIns="0" rtlCol="0">
            <a:spAutoFit/>
          </a:bodyPr>
          <a:lstStyle/>
          <a:p>
            <a:pPr marL="287020" indent="-274320">
              <a:lnSpc>
                <a:spcPct val="150000"/>
              </a:lnSpc>
              <a:spcBef>
                <a:spcPts val="95"/>
              </a:spcBef>
              <a:buClr>
                <a:srgbClr val="0AD0D9"/>
              </a:buClr>
              <a:buSzPct val="94642"/>
              <a:buFont typeface="Arial"/>
              <a:buChar char=""/>
              <a:tabLst>
                <a:tab pos="287020" algn="l"/>
              </a:tabLst>
            </a:pPr>
            <a:r>
              <a:rPr b="1" spc="-5" dirty="0">
                <a:latin typeface="Times New Roman" pitchFamily="18" charset="0"/>
                <a:cs typeface="Times New Roman" pitchFamily="18" charset="0"/>
              </a:rPr>
              <a:t>Prevalence</a:t>
            </a:r>
            <a:r>
              <a:rPr spc="-5" dirty="0">
                <a:latin typeface="Times New Roman" pitchFamily="18" charset="0"/>
                <a:cs typeface="Times New Roman" pitchFamily="18" charset="0"/>
              </a:rPr>
              <a:t>: </a:t>
            </a:r>
            <a:r>
              <a:rPr dirty="0">
                <a:latin typeface="Times New Roman" pitchFamily="18" charset="0"/>
                <a:cs typeface="Times New Roman" pitchFamily="18" charset="0"/>
              </a:rPr>
              <a:t>0.005–0.06% of </a:t>
            </a:r>
            <a:r>
              <a:rPr spc="-35">
                <a:latin typeface="Times New Roman" pitchFamily="18" charset="0"/>
                <a:cs typeface="Times New Roman" pitchFamily="18" charset="0"/>
              </a:rPr>
              <a:t>Western</a:t>
            </a:r>
            <a:r>
              <a:rPr spc="-75">
                <a:latin typeface="Times New Roman" pitchFamily="18" charset="0"/>
                <a:cs typeface="Times New Roman" pitchFamily="18" charset="0"/>
              </a:rPr>
              <a:t> </a:t>
            </a:r>
            <a:r>
              <a:rPr spc="-5" smtClean="0">
                <a:latin typeface="Times New Roman" pitchFamily="18" charset="0"/>
                <a:cs typeface="Times New Roman" pitchFamily="18" charset="0"/>
              </a:rPr>
              <a:t>populations</a:t>
            </a:r>
            <a:endParaRPr>
              <a:latin typeface="Times New Roman" pitchFamily="18" charset="0"/>
              <a:cs typeface="Times New Roman" pitchFamily="18" charset="0"/>
            </a:endParaRPr>
          </a:p>
          <a:p>
            <a:pPr marL="286385" marR="8255" indent="-274320">
              <a:lnSpc>
                <a:spcPct val="150000"/>
              </a:lnSpc>
              <a:buClr>
                <a:srgbClr val="0AD0D9"/>
              </a:buClr>
              <a:buSzPct val="94642"/>
              <a:buFont typeface="Arial"/>
              <a:buChar char=""/>
              <a:tabLst>
                <a:tab pos="287020" algn="l"/>
                <a:tab pos="2611120" algn="l"/>
                <a:tab pos="4617085" algn="l"/>
                <a:tab pos="6703695" algn="l"/>
                <a:tab pos="7762875" algn="l"/>
              </a:tabLst>
            </a:pPr>
            <a:r>
              <a:rPr b="1" spc="-5" smtClean="0">
                <a:latin typeface="Times New Roman" pitchFamily="18" charset="0"/>
                <a:cs typeface="Times New Roman" pitchFamily="18" charset="0"/>
              </a:rPr>
              <a:t>Co</a:t>
            </a:r>
            <a:r>
              <a:rPr b="1" spc="-20" smtClean="0">
                <a:latin typeface="Times New Roman" pitchFamily="18" charset="0"/>
                <a:cs typeface="Times New Roman" pitchFamily="18" charset="0"/>
              </a:rPr>
              <a:t>m</a:t>
            </a:r>
            <a:r>
              <a:rPr b="1" spc="-5" smtClean="0">
                <a:latin typeface="Times New Roman" pitchFamily="18" charset="0"/>
                <a:cs typeface="Times New Roman" pitchFamily="18" charset="0"/>
              </a:rPr>
              <a:t>o</a:t>
            </a:r>
            <a:r>
              <a:rPr b="1" smtClean="0">
                <a:latin typeface="Times New Roman" pitchFamily="18" charset="0"/>
                <a:cs typeface="Times New Roman" pitchFamily="18" charset="0"/>
              </a:rPr>
              <a:t>r</a:t>
            </a:r>
            <a:r>
              <a:rPr b="1" spc="-5" smtClean="0">
                <a:latin typeface="Times New Roman" pitchFamily="18" charset="0"/>
                <a:cs typeface="Times New Roman" pitchFamily="18" charset="0"/>
              </a:rPr>
              <a:t>b</a:t>
            </a:r>
            <a:r>
              <a:rPr b="1" smtClean="0">
                <a:latin typeface="Times New Roman" pitchFamily="18" charset="0"/>
                <a:cs typeface="Times New Roman" pitchFamily="18" charset="0"/>
              </a:rPr>
              <a:t>i</a:t>
            </a:r>
            <a:r>
              <a:rPr b="1" spc="-5" smtClean="0">
                <a:latin typeface="Times New Roman" pitchFamily="18" charset="0"/>
                <a:cs typeface="Times New Roman" pitchFamily="18" charset="0"/>
              </a:rPr>
              <a:t>dit</a:t>
            </a:r>
            <a:r>
              <a:rPr b="1" spc="5" smtClean="0">
                <a:latin typeface="Times New Roman" pitchFamily="18" charset="0"/>
                <a:cs typeface="Times New Roman" pitchFamily="18" charset="0"/>
              </a:rPr>
              <a:t>y</a:t>
            </a:r>
            <a:r>
              <a:rPr spc="-5" smtClean="0">
                <a:latin typeface="Times New Roman" pitchFamily="18" charset="0"/>
                <a:cs typeface="Times New Roman" pitchFamily="18" charset="0"/>
              </a:rPr>
              <a:t>:</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Auton</a:t>
            </a:r>
            <a:r>
              <a:rPr smtClean="0">
                <a:latin typeface="Times New Roman" pitchFamily="18" charset="0"/>
                <a:cs typeface="Times New Roman" pitchFamily="18" charset="0"/>
              </a:rPr>
              <a:t>o</a:t>
            </a:r>
            <a:r>
              <a:rPr spc="-20" smtClean="0">
                <a:latin typeface="Times New Roman" pitchFamily="18" charset="0"/>
                <a:cs typeface="Times New Roman" pitchFamily="18" charset="0"/>
              </a:rPr>
              <a:t>m</a:t>
            </a:r>
            <a:r>
              <a:rPr spc="-5" smtClean="0">
                <a:latin typeface="Times New Roman" pitchFamily="18" charset="0"/>
                <a:cs typeface="Times New Roman" pitchFamily="18" charset="0"/>
              </a:rPr>
              <a:t>ic</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d</a:t>
            </a:r>
            <a:r>
              <a:rPr smtClean="0">
                <a:latin typeface="Times New Roman" pitchFamily="18" charset="0"/>
                <a:cs typeface="Times New Roman" pitchFamily="18" charset="0"/>
              </a:rPr>
              <a:t>y</a:t>
            </a:r>
            <a:r>
              <a:rPr spc="-5" smtClean="0">
                <a:latin typeface="Times New Roman" pitchFamily="18" charset="0"/>
                <a:cs typeface="Times New Roman" pitchFamily="18" charset="0"/>
              </a:rPr>
              <a:t>s</a:t>
            </a:r>
            <a:r>
              <a:rPr smtClean="0">
                <a:latin typeface="Times New Roman" pitchFamily="18" charset="0"/>
                <a:cs typeface="Times New Roman" pitchFamily="18" charset="0"/>
              </a:rPr>
              <a:t>f</a:t>
            </a:r>
            <a:r>
              <a:rPr spc="-5" smtClean="0">
                <a:latin typeface="Times New Roman" pitchFamily="18" charset="0"/>
                <a:cs typeface="Times New Roman" pitchFamily="18" charset="0"/>
              </a:rPr>
              <a:t>u</a:t>
            </a:r>
            <a:r>
              <a:rPr smtClean="0">
                <a:latin typeface="Times New Roman" pitchFamily="18" charset="0"/>
                <a:cs typeface="Times New Roman" pitchFamily="18" charset="0"/>
              </a:rPr>
              <a:t>n</a:t>
            </a:r>
            <a:r>
              <a:rPr spc="-25" smtClean="0">
                <a:latin typeface="Times New Roman" pitchFamily="18" charset="0"/>
                <a:cs typeface="Times New Roman" pitchFamily="18" charset="0"/>
              </a:rPr>
              <a:t>c</a:t>
            </a:r>
            <a:r>
              <a:rPr spc="-5" smtClean="0">
                <a:latin typeface="Times New Roman" pitchFamily="18" charset="0"/>
                <a:cs typeface="Times New Roman" pitchFamily="18" charset="0"/>
              </a:rPr>
              <a:t>tion</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s</a:t>
            </a:r>
            <a:r>
              <a:rPr smtClean="0">
                <a:latin typeface="Times New Roman" pitchFamily="18" charset="0"/>
                <a:cs typeface="Times New Roman" pitchFamily="18" charset="0"/>
              </a:rPr>
              <a:t>u</a:t>
            </a:r>
            <a:r>
              <a:rPr spc="-5" smtClean="0">
                <a:latin typeface="Times New Roman" pitchFamily="18" charset="0"/>
                <a:cs typeface="Times New Roman" pitchFamily="18" charset="0"/>
              </a:rPr>
              <a:t>ch</a:t>
            </a:r>
            <a:r>
              <a:rPr lang="en-US" spc="-5" dirty="0" smtClean="0">
                <a:latin typeface="Times New Roman" pitchFamily="18" charset="0"/>
                <a:cs typeface="Times New Roman" pitchFamily="18" charset="0"/>
              </a:rPr>
              <a:t> </a:t>
            </a:r>
            <a:r>
              <a:rPr spc="-15" smtClean="0">
                <a:latin typeface="Times New Roman" pitchFamily="18" charset="0"/>
                <a:cs typeface="Times New Roman" pitchFamily="18" charset="0"/>
              </a:rPr>
              <a:t>as </a:t>
            </a:r>
            <a:r>
              <a:rPr lang="en-US" spc="-15" dirty="0" smtClean="0">
                <a:latin typeface="Times New Roman" pitchFamily="18" charset="0"/>
                <a:cs typeface="Times New Roman" pitchFamily="18" charset="0"/>
              </a:rPr>
              <a:t> </a:t>
            </a:r>
            <a:r>
              <a:rPr spc="-5" smtClean="0">
                <a:latin typeface="Times New Roman" pitchFamily="18" charset="0"/>
                <a:cs typeface="Times New Roman" pitchFamily="18" charset="0"/>
              </a:rPr>
              <a:t>orthostatic </a:t>
            </a:r>
            <a:r>
              <a:rPr dirty="0">
                <a:latin typeface="Times New Roman" pitchFamily="18" charset="0"/>
                <a:cs typeface="Times New Roman" pitchFamily="18" charset="0"/>
              </a:rPr>
              <a:t>hypotension. </a:t>
            </a:r>
            <a:r>
              <a:rPr spc="-5" dirty="0">
                <a:latin typeface="Times New Roman" pitchFamily="18" charset="0"/>
                <a:cs typeface="Times New Roman" pitchFamily="18" charset="0"/>
              </a:rPr>
              <a:t>Depression is </a:t>
            </a:r>
            <a:r>
              <a:rPr spc="-5">
                <a:latin typeface="Times New Roman" pitchFamily="18" charset="0"/>
                <a:cs typeface="Times New Roman" pitchFamily="18" charset="0"/>
              </a:rPr>
              <a:t>also</a:t>
            </a:r>
            <a:r>
              <a:rPr spc="-35">
                <a:latin typeface="Times New Roman" pitchFamily="18" charset="0"/>
                <a:cs typeface="Times New Roman" pitchFamily="18" charset="0"/>
              </a:rPr>
              <a:t> </a:t>
            </a:r>
            <a:r>
              <a:rPr spc="-10" smtClean="0">
                <a:latin typeface="Times New Roman" pitchFamily="18" charset="0"/>
                <a:cs typeface="Times New Roman" pitchFamily="18" charset="0"/>
              </a:rPr>
              <a:t>common</a:t>
            </a:r>
            <a:r>
              <a:rPr lang="en-US" spc="-10"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7020" indent="-274320">
              <a:lnSpc>
                <a:spcPct val="150000"/>
              </a:lnSpc>
              <a:spcBef>
                <a:spcPts val="5"/>
              </a:spcBef>
              <a:buClr>
                <a:srgbClr val="0AD0D9"/>
              </a:buClr>
              <a:buSzPct val="94642"/>
              <a:buFont typeface="Arial"/>
              <a:buChar char=""/>
              <a:tabLst>
                <a:tab pos="287020" algn="l"/>
              </a:tabLst>
            </a:pPr>
            <a:r>
              <a:rPr spc="-5" dirty="0">
                <a:latin typeface="Times New Roman" pitchFamily="18" charset="0"/>
                <a:cs typeface="Times New Roman" pitchFamily="18" charset="0"/>
              </a:rPr>
              <a:t>Equal </a:t>
            </a:r>
            <a:r>
              <a:rPr dirty="0">
                <a:latin typeface="Times New Roman" pitchFamily="18" charset="0"/>
                <a:cs typeface="Times New Roman" pitchFamily="18" charset="0"/>
              </a:rPr>
              <a:t>distribution </a:t>
            </a:r>
            <a:r>
              <a:rPr spc="-10" dirty="0">
                <a:latin typeface="Times New Roman" pitchFamily="18" charset="0"/>
                <a:cs typeface="Times New Roman" pitchFamily="18" charset="0"/>
              </a:rPr>
              <a:t>among men </a:t>
            </a:r>
            <a:r>
              <a:rPr spc="-5">
                <a:latin typeface="Times New Roman" pitchFamily="18" charset="0"/>
                <a:cs typeface="Times New Roman" pitchFamily="18" charset="0"/>
              </a:rPr>
              <a:t>and</a:t>
            </a:r>
            <a:r>
              <a:rPr spc="25">
                <a:latin typeface="Times New Roman" pitchFamily="18" charset="0"/>
                <a:cs typeface="Times New Roman" pitchFamily="18" charset="0"/>
              </a:rPr>
              <a:t> </a:t>
            </a:r>
            <a:r>
              <a:rPr spc="-10" smtClean="0">
                <a:latin typeface="Times New Roman" pitchFamily="18" charset="0"/>
                <a:cs typeface="Times New Roman" pitchFamily="18" charset="0"/>
              </a:rPr>
              <a:t>women</a:t>
            </a:r>
            <a:endParaRPr>
              <a:latin typeface="Times New Roman" pitchFamily="18" charset="0"/>
              <a:cs typeface="Times New Roman" pitchFamily="18" charset="0"/>
            </a:endParaRPr>
          </a:p>
          <a:p>
            <a:pPr marL="286385" marR="5080" indent="-274320">
              <a:lnSpc>
                <a:spcPct val="150000"/>
              </a:lnSpc>
              <a:buClr>
                <a:srgbClr val="0AD0D9"/>
              </a:buClr>
              <a:buSzPct val="94642"/>
              <a:buFont typeface="Arial"/>
              <a:buChar char=""/>
              <a:tabLst>
                <a:tab pos="287020" algn="l"/>
                <a:tab pos="1732914" algn="l"/>
                <a:tab pos="2626360" algn="l"/>
                <a:tab pos="3044190" algn="l"/>
                <a:tab pos="3618865" algn="l"/>
                <a:tab pos="4746625" algn="l"/>
                <a:tab pos="5185410" algn="l"/>
                <a:tab pos="6000750" algn="l"/>
                <a:tab pos="7127875" algn="l"/>
                <a:tab pos="7903209" algn="l"/>
              </a:tabLst>
            </a:pPr>
            <a:r>
              <a:rPr spc="-5" smtClean="0">
                <a:latin typeface="Times New Roman" pitchFamily="18" charset="0"/>
                <a:cs typeface="Times New Roman" pitchFamily="18" charset="0"/>
              </a:rPr>
              <a:t>I</a:t>
            </a:r>
            <a:r>
              <a:rPr smtClean="0">
                <a:latin typeface="Times New Roman" pitchFamily="18" charset="0"/>
                <a:cs typeface="Times New Roman" pitchFamily="18" charset="0"/>
              </a:rPr>
              <a:t>n</a:t>
            </a:r>
            <a:r>
              <a:rPr spc="-5" smtClean="0">
                <a:latin typeface="Times New Roman" pitchFamily="18" charset="0"/>
                <a:cs typeface="Times New Roman" pitchFamily="18" charset="0"/>
              </a:rPr>
              <a:t>s</a:t>
            </a:r>
            <a:r>
              <a:rPr smtClean="0">
                <a:latin typeface="Times New Roman" pitchFamily="18" charset="0"/>
                <a:cs typeface="Times New Roman" pitchFamily="18" charset="0"/>
              </a:rPr>
              <a:t>i</a:t>
            </a:r>
            <a:r>
              <a:rPr spc="-5" smtClean="0">
                <a:latin typeface="Times New Roman" pitchFamily="18" charset="0"/>
                <a:cs typeface="Times New Roman" pitchFamily="18" charset="0"/>
              </a:rPr>
              <a:t>dious</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o</a:t>
            </a:r>
            <a:r>
              <a:rPr smtClean="0">
                <a:latin typeface="Times New Roman" pitchFamily="18" charset="0"/>
                <a:cs typeface="Times New Roman" pitchFamily="18" charset="0"/>
              </a:rPr>
              <a:t>n</a:t>
            </a:r>
            <a:r>
              <a:rPr spc="-5" smtClean="0">
                <a:latin typeface="Times New Roman" pitchFamily="18" charset="0"/>
                <a:cs typeface="Times New Roman" pitchFamily="18" charset="0"/>
              </a:rPr>
              <a:t>set</a:t>
            </a:r>
            <a:r>
              <a:rPr>
                <a:latin typeface="Times New Roman" pitchFamily="18" charset="0"/>
                <a:cs typeface="Times New Roman" pitchFamily="18" charset="0"/>
              </a:rPr>
              <a:t>	</a:t>
            </a:r>
            <a:r>
              <a:rPr spc="-15" smtClean="0">
                <a:latin typeface="Times New Roman" pitchFamily="18" charset="0"/>
                <a:cs typeface="Times New Roman" pitchFamily="18" charset="0"/>
              </a:rPr>
              <a:t>i</a:t>
            </a:r>
            <a:r>
              <a:rPr spc="-5" smtClean="0">
                <a:latin typeface="Times New Roman" pitchFamily="18" charset="0"/>
                <a:cs typeface="Times New Roman" pitchFamily="18" charset="0"/>
              </a:rPr>
              <a:t>n</a:t>
            </a:r>
            <a:r>
              <a:rPr lang="en-US" spc="-5" dirty="0" smtClean="0">
                <a:latin typeface="Times New Roman" pitchFamily="18" charset="0"/>
                <a:cs typeface="Times New Roman" pitchFamily="18" charset="0"/>
              </a:rPr>
              <a:t>n</a:t>
            </a:r>
            <a:r>
              <a:rPr spc="-15" smtClean="0">
                <a:latin typeface="Times New Roman" pitchFamily="18" charset="0"/>
                <a:cs typeface="Times New Roman" pitchFamily="18" charset="0"/>
              </a:rPr>
              <a:t>t</a:t>
            </a:r>
            <a:r>
              <a:rPr spc="-5" smtClean="0">
                <a:latin typeface="Times New Roman" pitchFamily="18" charset="0"/>
                <a:cs typeface="Times New Roman" pitchFamily="18" charset="0"/>
              </a:rPr>
              <a:t>he</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second</a:t>
            </a:r>
            <a:r>
              <a:rPr>
                <a:latin typeface="Times New Roman" pitchFamily="18" charset="0"/>
                <a:cs typeface="Times New Roman" pitchFamily="18" charset="0"/>
              </a:rPr>
              <a:t>	</a:t>
            </a:r>
            <a:r>
              <a:rPr smtClean="0">
                <a:latin typeface="Times New Roman" pitchFamily="18" charset="0"/>
                <a:cs typeface="Times New Roman" pitchFamily="18" charset="0"/>
              </a:rPr>
              <a:t>o</a:t>
            </a:r>
            <a:r>
              <a:rPr spc="-5" smtClean="0">
                <a:latin typeface="Times New Roman" pitchFamily="18" charset="0"/>
                <a:cs typeface="Times New Roman" pitchFamily="18" charset="0"/>
              </a:rPr>
              <a:t>r</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t</a:t>
            </a:r>
            <a:r>
              <a:rPr smtClean="0">
                <a:latin typeface="Times New Roman" pitchFamily="18" charset="0"/>
                <a:cs typeface="Times New Roman" pitchFamily="18" charset="0"/>
              </a:rPr>
              <a:t>h</a:t>
            </a:r>
            <a:r>
              <a:rPr spc="-5" smtClean="0">
                <a:latin typeface="Times New Roman" pitchFamily="18" charset="0"/>
                <a:cs typeface="Times New Roman" pitchFamily="18" charset="0"/>
              </a:rPr>
              <a:t>ird</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dec</a:t>
            </a:r>
            <a:r>
              <a:rPr spc="-20" smtClean="0">
                <a:latin typeface="Times New Roman" pitchFamily="18" charset="0"/>
                <a:cs typeface="Times New Roman" pitchFamily="18" charset="0"/>
              </a:rPr>
              <a:t>a</a:t>
            </a:r>
            <a:r>
              <a:rPr spc="-5" smtClean="0">
                <a:latin typeface="Times New Roman" pitchFamily="18" charset="0"/>
                <a:cs typeface="Times New Roman" pitchFamily="18" charset="0"/>
              </a:rPr>
              <a:t>de</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w</a:t>
            </a:r>
            <a:r>
              <a:rPr smtClean="0">
                <a:latin typeface="Times New Roman" pitchFamily="18" charset="0"/>
                <a:cs typeface="Times New Roman" pitchFamily="18" charset="0"/>
              </a:rPr>
              <a:t>i</a:t>
            </a:r>
            <a:r>
              <a:rPr spc="-5" smtClean="0">
                <a:latin typeface="Times New Roman" pitchFamily="18" charset="0"/>
                <a:cs typeface="Times New Roman" pitchFamily="18" charset="0"/>
              </a:rPr>
              <a:t>th</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a  </a:t>
            </a:r>
            <a:r>
              <a:rPr spc="-5" dirty="0">
                <a:latin typeface="Times New Roman" pitchFamily="18" charset="0"/>
                <a:cs typeface="Times New Roman" pitchFamily="18" charset="0"/>
              </a:rPr>
              <a:t>chronic persistent</a:t>
            </a:r>
            <a:r>
              <a:rPr spc="-25" dirty="0">
                <a:latin typeface="Times New Roman" pitchFamily="18" charset="0"/>
                <a:cs typeface="Times New Roman" pitchFamily="18" charset="0"/>
              </a:rPr>
              <a:t> </a:t>
            </a:r>
            <a:r>
              <a:rPr spc="-5" dirty="0">
                <a:latin typeface="Times New Roman" pitchFamily="18" charset="0"/>
                <a:cs typeface="Times New Roman" pitchFamily="18" charset="0"/>
              </a:rPr>
              <a:t>courses.</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4401" y="781558"/>
            <a:ext cx="5418102" cy="290464"/>
          </a:xfrm>
          <a:prstGeom prst="rect">
            <a:avLst/>
          </a:prstGeom>
        </p:spPr>
        <p:txBody>
          <a:bodyPr vert="horz" wrap="square" lIns="0" tIns="13335" rIns="0" bIns="0" rtlCol="0">
            <a:spAutoFit/>
          </a:bodyPr>
          <a:lstStyle/>
          <a:p>
            <a:pPr marL="12700">
              <a:lnSpc>
                <a:spcPct val="100000"/>
              </a:lnSpc>
              <a:spcBef>
                <a:spcPts val="105"/>
              </a:spcBef>
            </a:pPr>
            <a:r>
              <a:rPr lang="en-US" sz="1800" b="1" u="sng" spc="-50" dirty="0" smtClean="0">
                <a:solidFill>
                  <a:schemeClr val="tx1"/>
                </a:solidFill>
                <a:uFill>
                  <a:solidFill>
                    <a:srgbClr val="000000"/>
                  </a:solidFill>
                </a:uFill>
                <a:latin typeface="Times New Roman" pitchFamily="18" charset="0"/>
                <a:cs typeface="Times New Roman" pitchFamily="18" charset="0"/>
              </a:rPr>
              <a:t>TYPES </a:t>
            </a:r>
            <a:r>
              <a:rPr lang="en-US" sz="1800" b="1" u="sng" dirty="0" smtClean="0">
                <a:solidFill>
                  <a:schemeClr val="tx1"/>
                </a:solidFill>
                <a:uFill>
                  <a:solidFill>
                    <a:srgbClr val="000000"/>
                  </a:solidFill>
                </a:uFill>
                <a:latin typeface="Times New Roman" pitchFamily="18" charset="0"/>
                <a:cs typeface="Times New Roman" pitchFamily="18" charset="0"/>
              </a:rPr>
              <a:t>OF</a:t>
            </a:r>
            <a:r>
              <a:rPr lang="en-US" sz="1800" b="1" u="sng" spc="-10" dirty="0" smtClean="0">
                <a:solidFill>
                  <a:schemeClr val="tx1"/>
                </a:solidFill>
                <a:uFill>
                  <a:solidFill>
                    <a:srgbClr val="000000"/>
                  </a:solidFill>
                </a:uFill>
                <a:latin typeface="Times New Roman" pitchFamily="18" charset="0"/>
                <a:cs typeface="Times New Roman" pitchFamily="18" charset="0"/>
              </a:rPr>
              <a:t> </a:t>
            </a:r>
            <a:r>
              <a:rPr lang="en-US" sz="1800" b="1" u="sng" dirty="0" smtClean="0">
                <a:solidFill>
                  <a:schemeClr val="tx1"/>
                </a:solidFill>
                <a:uFill>
                  <a:solidFill>
                    <a:srgbClr val="000000"/>
                  </a:solidFill>
                </a:uFill>
                <a:latin typeface="Times New Roman" pitchFamily="18" charset="0"/>
                <a:cs typeface="Times New Roman" pitchFamily="18" charset="0"/>
              </a:rPr>
              <a:t>HYPERSOMNIA</a:t>
            </a:r>
            <a:r>
              <a:rPr lang="en-US" sz="1800" b="1" u="sng" dirty="0" smtClean="0">
                <a:solidFill>
                  <a:schemeClr val="tx1"/>
                </a:solidFill>
                <a:latin typeface="Times New Roman" pitchFamily="18" charset="0"/>
                <a:cs typeface="Times New Roman" pitchFamily="18" charset="0"/>
              </a:rPr>
              <a:t>:</a:t>
            </a:r>
            <a:endParaRPr lang="en-US" sz="18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36</a:t>
            </a:fld>
            <a:endParaRPr lang="en-US"/>
          </a:p>
        </p:txBody>
      </p:sp>
      <p:sp>
        <p:nvSpPr>
          <p:cNvPr id="9" name="object 9"/>
          <p:cNvSpPr txBox="1"/>
          <p:nvPr/>
        </p:nvSpPr>
        <p:spPr>
          <a:xfrm>
            <a:off x="714401" y="1493266"/>
            <a:ext cx="10019383" cy="3994299"/>
          </a:xfrm>
          <a:prstGeom prst="rect">
            <a:avLst/>
          </a:prstGeom>
        </p:spPr>
        <p:txBody>
          <a:bodyPr vert="horz" wrap="square" lIns="0" tIns="12065" rIns="0" bIns="0" rtlCol="0">
            <a:spAutoFit/>
          </a:bodyPr>
          <a:lstStyle/>
          <a:p>
            <a:pPr marL="287020" indent="-274320">
              <a:lnSpc>
                <a:spcPct val="150000"/>
              </a:lnSpc>
              <a:spcBef>
                <a:spcPts val="95"/>
              </a:spcBef>
              <a:buClr>
                <a:srgbClr val="0AD0D9"/>
              </a:buClr>
              <a:buSzPct val="94642"/>
              <a:buFont typeface="Arial"/>
              <a:buChar char=""/>
              <a:tabLst>
                <a:tab pos="287020" algn="l"/>
              </a:tabLst>
            </a:pPr>
            <a:r>
              <a:rPr spc="-5" dirty="0">
                <a:latin typeface="Times New Roman" pitchFamily="18" charset="0"/>
                <a:cs typeface="Times New Roman" pitchFamily="18" charset="0"/>
              </a:rPr>
              <a:t>Kleine-Levin Syndrome</a:t>
            </a:r>
            <a:endParaRPr>
              <a:latin typeface="Times New Roman" pitchFamily="18" charset="0"/>
              <a:cs typeface="Times New Roman" pitchFamily="18" charset="0"/>
            </a:endParaRPr>
          </a:p>
          <a:p>
            <a:pPr marL="287020" indent="-274320">
              <a:lnSpc>
                <a:spcPct val="150000"/>
              </a:lnSpc>
              <a:spcBef>
                <a:spcPts val="2355"/>
              </a:spcBef>
              <a:buClr>
                <a:srgbClr val="0AD0D9"/>
              </a:buClr>
              <a:buSzPct val="94642"/>
              <a:buFont typeface="Arial"/>
              <a:buChar char=""/>
              <a:tabLst>
                <a:tab pos="287020" algn="l"/>
              </a:tabLst>
            </a:pPr>
            <a:r>
              <a:rPr spc="-5" dirty="0">
                <a:latin typeface="Times New Roman" pitchFamily="18" charset="0"/>
                <a:cs typeface="Times New Roman" pitchFamily="18" charset="0"/>
              </a:rPr>
              <a:t>Menstrual-Related</a:t>
            </a:r>
            <a:r>
              <a:rPr spc="-20" dirty="0">
                <a:latin typeface="Times New Roman" pitchFamily="18" charset="0"/>
                <a:cs typeface="Times New Roman" pitchFamily="18" charset="0"/>
              </a:rPr>
              <a:t> </a:t>
            </a:r>
            <a:r>
              <a:rPr spc="-5" dirty="0">
                <a:latin typeface="Times New Roman" pitchFamily="18" charset="0"/>
                <a:cs typeface="Times New Roman" pitchFamily="18" charset="0"/>
              </a:rPr>
              <a:t>Hypersomnia</a:t>
            </a:r>
            <a:endParaRPr>
              <a:latin typeface="Times New Roman" pitchFamily="18" charset="0"/>
              <a:cs typeface="Times New Roman" pitchFamily="18" charset="0"/>
            </a:endParaRPr>
          </a:p>
          <a:p>
            <a:pPr marL="287020" indent="-274320">
              <a:lnSpc>
                <a:spcPct val="150000"/>
              </a:lnSpc>
              <a:spcBef>
                <a:spcPts val="2350"/>
              </a:spcBef>
              <a:buClr>
                <a:srgbClr val="0AD0D9"/>
              </a:buClr>
              <a:buSzPct val="94642"/>
              <a:buFont typeface="Arial"/>
              <a:buChar char=""/>
              <a:tabLst>
                <a:tab pos="287020" algn="l"/>
              </a:tabLst>
            </a:pPr>
            <a:r>
              <a:rPr spc="-5" dirty="0">
                <a:latin typeface="Times New Roman" pitchFamily="18" charset="0"/>
                <a:cs typeface="Times New Roman" pitchFamily="18" charset="0"/>
              </a:rPr>
              <a:t>Idiopathic</a:t>
            </a:r>
            <a:r>
              <a:rPr spc="-40" dirty="0">
                <a:latin typeface="Times New Roman" pitchFamily="18" charset="0"/>
                <a:cs typeface="Times New Roman" pitchFamily="18" charset="0"/>
              </a:rPr>
              <a:t> </a:t>
            </a:r>
            <a:r>
              <a:rPr spc="-5" dirty="0">
                <a:latin typeface="Times New Roman" pitchFamily="18" charset="0"/>
                <a:cs typeface="Times New Roman" pitchFamily="18" charset="0"/>
              </a:rPr>
              <a:t>Hypersomnia</a:t>
            </a:r>
            <a:endParaRPr>
              <a:latin typeface="Times New Roman" pitchFamily="18" charset="0"/>
              <a:cs typeface="Times New Roman" pitchFamily="18" charset="0"/>
            </a:endParaRPr>
          </a:p>
          <a:p>
            <a:pPr marL="287020" indent="-274320">
              <a:lnSpc>
                <a:spcPct val="150000"/>
              </a:lnSpc>
              <a:spcBef>
                <a:spcPts val="2355"/>
              </a:spcBef>
              <a:buClr>
                <a:srgbClr val="0AD0D9"/>
              </a:buClr>
              <a:buSzPct val="94642"/>
              <a:buFont typeface="Arial"/>
              <a:buChar char=""/>
              <a:tabLst>
                <a:tab pos="287020" algn="l"/>
              </a:tabLst>
            </a:pPr>
            <a:r>
              <a:rPr spc="-5" dirty="0">
                <a:latin typeface="Times New Roman" pitchFamily="18" charset="0"/>
                <a:cs typeface="Times New Roman" pitchFamily="18" charset="0"/>
              </a:rPr>
              <a:t>Behaviorally Induced Insufficient Sleep </a:t>
            </a:r>
            <a:r>
              <a:rPr spc="-55" dirty="0">
                <a:latin typeface="Times New Roman" pitchFamily="18" charset="0"/>
                <a:cs typeface="Times New Roman" pitchFamily="18" charset="0"/>
              </a:rPr>
              <a:t>Syndrome</a:t>
            </a:r>
            <a:endParaRPr>
              <a:latin typeface="Times New Roman" pitchFamily="18" charset="0"/>
              <a:cs typeface="Times New Roman" pitchFamily="18" charset="0"/>
            </a:endParaRPr>
          </a:p>
          <a:p>
            <a:pPr marL="287020" indent="-274320">
              <a:lnSpc>
                <a:spcPct val="150000"/>
              </a:lnSpc>
              <a:spcBef>
                <a:spcPts val="2350"/>
              </a:spcBef>
              <a:buClr>
                <a:srgbClr val="0AD0D9"/>
              </a:buClr>
              <a:buSzPct val="94642"/>
              <a:buFont typeface="Arial"/>
              <a:buChar char=""/>
              <a:tabLst>
                <a:tab pos="287020" algn="l"/>
              </a:tabLst>
            </a:pPr>
            <a:r>
              <a:rPr spc="-5" dirty="0">
                <a:latin typeface="Times New Roman" pitchFamily="18" charset="0"/>
                <a:cs typeface="Times New Roman" pitchFamily="18" charset="0"/>
              </a:rPr>
              <a:t>Hypersomnia Due to a Medical</a:t>
            </a:r>
            <a:r>
              <a:rPr spc="-15" dirty="0">
                <a:latin typeface="Times New Roman" pitchFamily="18" charset="0"/>
                <a:cs typeface="Times New Roman" pitchFamily="18" charset="0"/>
              </a:rPr>
              <a:t> </a:t>
            </a:r>
            <a:r>
              <a:rPr dirty="0">
                <a:latin typeface="Times New Roman" pitchFamily="18" charset="0"/>
                <a:cs typeface="Times New Roman" pitchFamily="18" charset="0"/>
              </a:rPr>
              <a:t>Condition</a:t>
            </a:r>
            <a:endParaRPr>
              <a:latin typeface="Times New Roman" pitchFamily="18" charset="0"/>
              <a:cs typeface="Times New Roman" pitchFamily="18" charset="0"/>
            </a:endParaRPr>
          </a:p>
          <a:p>
            <a:pPr marL="287020" indent="-274320">
              <a:lnSpc>
                <a:spcPct val="150000"/>
              </a:lnSpc>
              <a:spcBef>
                <a:spcPts val="2355"/>
              </a:spcBef>
              <a:buClr>
                <a:srgbClr val="0AD0D9"/>
              </a:buClr>
              <a:buSzPct val="94642"/>
              <a:buFont typeface="Arial"/>
              <a:buChar char=""/>
              <a:tabLst>
                <a:tab pos="287020" algn="l"/>
              </a:tabLst>
            </a:pPr>
            <a:r>
              <a:rPr spc="-5" dirty="0">
                <a:latin typeface="Times New Roman" pitchFamily="18" charset="0"/>
                <a:cs typeface="Times New Roman" pitchFamily="18" charset="0"/>
              </a:rPr>
              <a:t>Hypersomnia Due to Drug or Substance</a:t>
            </a:r>
            <a:r>
              <a:rPr spc="5" dirty="0">
                <a:latin typeface="Times New Roman" pitchFamily="18" charset="0"/>
                <a:cs typeface="Times New Roman" pitchFamily="18" charset="0"/>
              </a:rPr>
              <a:t> </a:t>
            </a:r>
            <a:r>
              <a:rPr spc="-5" dirty="0">
                <a:latin typeface="Times New Roman" pitchFamily="18" charset="0"/>
                <a:cs typeface="Times New Roman" pitchFamily="18" charset="0"/>
              </a:rPr>
              <a:t>Use</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416432" cy="4164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1" y="1001928"/>
            <a:ext cx="10762563" cy="3293209"/>
          </a:xfrm>
          <a:prstGeom prst="rect">
            <a:avLst/>
          </a:prstGeom>
        </p:spPr>
        <p:txBody>
          <a:bodyPr vert="horz" wrap="square" lIns="0" tIns="12700" rIns="0" bIns="0" rtlCol="0">
            <a:spAutoFit/>
          </a:bodyPr>
          <a:lstStyle/>
          <a:p>
            <a:pPr marL="12700" marR="3524885">
              <a:lnSpc>
                <a:spcPct val="150000"/>
              </a:lnSpc>
              <a:spcBef>
                <a:spcPts val="100"/>
              </a:spcBef>
            </a:pPr>
            <a:r>
              <a:rPr lang="en-US" b="1" u="sng" spc="-5" dirty="0" smtClean="0">
                <a:uFill>
                  <a:solidFill>
                    <a:srgbClr val="000000"/>
                  </a:solidFill>
                </a:uFill>
                <a:latin typeface="Times New Roman" pitchFamily="18" charset="0"/>
                <a:cs typeface="Times New Roman" pitchFamily="18" charset="0"/>
              </a:rPr>
              <a:t>ETIOLOGY </a:t>
            </a:r>
            <a:r>
              <a:rPr lang="en-US" b="1" u="sng" dirty="0" smtClean="0">
                <a:uFill>
                  <a:solidFill>
                    <a:srgbClr val="000000"/>
                  </a:solidFill>
                </a:uFill>
                <a:latin typeface="Times New Roman" pitchFamily="18" charset="0"/>
                <a:cs typeface="Times New Roman" pitchFamily="18" charset="0"/>
              </a:rPr>
              <a:t>AND</a:t>
            </a:r>
            <a:r>
              <a:rPr lang="en-US" b="1" u="sng" spc="-55" dirty="0" smtClean="0">
                <a:uFill>
                  <a:solidFill>
                    <a:srgbClr val="000000"/>
                  </a:solidFill>
                </a:uFill>
                <a:latin typeface="Times New Roman" pitchFamily="18" charset="0"/>
                <a:cs typeface="Times New Roman" pitchFamily="18" charset="0"/>
              </a:rPr>
              <a:t> </a:t>
            </a:r>
            <a:r>
              <a:rPr lang="en-US" b="1" u="sng" dirty="0" smtClean="0">
                <a:uFill>
                  <a:solidFill>
                    <a:srgbClr val="000000"/>
                  </a:solidFill>
                </a:uFill>
                <a:latin typeface="Times New Roman" pitchFamily="18" charset="0"/>
                <a:cs typeface="Times New Roman" pitchFamily="18" charset="0"/>
              </a:rPr>
              <a:t>PATHOPHYSIOLOGY </a:t>
            </a:r>
          </a:p>
          <a:p>
            <a:pPr marL="12700" marR="3524885">
              <a:lnSpc>
                <a:spcPct val="150000"/>
              </a:lnSpc>
              <a:spcBef>
                <a:spcPts val="100"/>
              </a:spcBef>
            </a:pPr>
            <a:r>
              <a:rPr b="1" spc="-5" smtClean="0">
                <a:latin typeface="Times New Roman" pitchFamily="18" charset="0"/>
                <a:cs typeface="Times New Roman" pitchFamily="18" charset="0"/>
              </a:rPr>
              <a:t>Genetic</a:t>
            </a:r>
            <a:r>
              <a:rPr b="1" spc="5" smtClean="0">
                <a:latin typeface="Times New Roman" pitchFamily="18" charset="0"/>
                <a:cs typeface="Times New Roman" pitchFamily="18" charset="0"/>
              </a:rPr>
              <a:t> </a:t>
            </a:r>
            <a:r>
              <a:rPr b="1" spc="-5" dirty="0">
                <a:latin typeface="Times New Roman" pitchFamily="18" charset="0"/>
                <a:cs typeface="Times New Roman" pitchFamily="18" charset="0"/>
              </a:rPr>
              <a:t>Factors:</a:t>
            </a:r>
            <a:endParaRPr>
              <a:latin typeface="Times New Roman" pitchFamily="18" charset="0"/>
              <a:cs typeface="Times New Roman" pitchFamily="18" charset="0"/>
            </a:endParaRPr>
          </a:p>
          <a:p>
            <a:pPr marL="286385" marR="6350" indent="-274320">
              <a:lnSpc>
                <a:spcPct val="150000"/>
              </a:lnSpc>
              <a:spcBef>
                <a:spcPts val="675"/>
              </a:spcBef>
              <a:buClr>
                <a:srgbClr val="0AD0D9"/>
              </a:buClr>
              <a:buSzPct val="94642"/>
              <a:buFont typeface="Arial"/>
              <a:buChar char=""/>
              <a:tabLst>
                <a:tab pos="287020" algn="l"/>
                <a:tab pos="1603375" algn="l"/>
                <a:tab pos="3821429" algn="l"/>
              </a:tabLst>
            </a:pPr>
            <a:r>
              <a:rPr spc="-5" smtClean="0">
                <a:latin typeface="Times New Roman" pitchFamily="18" charset="0"/>
                <a:cs typeface="Times New Roman" pitchFamily="18" charset="0"/>
              </a:rPr>
              <a:t>Familial</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aggregation</a:t>
            </a:r>
            <a:r>
              <a:rPr spc="355" smtClean="0">
                <a:latin typeface="Times New Roman" pitchFamily="18" charset="0"/>
                <a:cs typeface="Times New Roman" pitchFamily="18" charset="0"/>
              </a:rPr>
              <a:t> </a:t>
            </a:r>
            <a:r>
              <a:rPr spc="-5" smtClean="0">
                <a:latin typeface="Times New Roman" pitchFamily="18" charset="0"/>
                <a:cs typeface="Times New Roman" pitchFamily="18" charset="0"/>
              </a:rPr>
              <a:t>in</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approximately </a:t>
            </a:r>
            <a:r>
              <a:rPr dirty="0">
                <a:latin typeface="Times New Roman" pitchFamily="18" charset="0"/>
                <a:cs typeface="Times New Roman" pitchFamily="18" charset="0"/>
              </a:rPr>
              <a:t>50% of </a:t>
            </a:r>
            <a:r>
              <a:rPr spc="-5" dirty="0">
                <a:latin typeface="Times New Roman" pitchFamily="18" charset="0"/>
                <a:cs typeface="Times New Roman" pitchFamily="18" charset="0"/>
              </a:rPr>
              <a:t>cases,  with a suggestion </a:t>
            </a:r>
            <a:r>
              <a:rPr dirty="0">
                <a:latin typeface="Times New Roman" pitchFamily="18" charset="0"/>
                <a:cs typeface="Times New Roman" pitchFamily="18" charset="0"/>
              </a:rPr>
              <a:t>of </a:t>
            </a:r>
            <a:r>
              <a:rPr spc="-5" dirty="0">
                <a:latin typeface="Times New Roman" pitchFamily="18" charset="0"/>
                <a:cs typeface="Times New Roman" pitchFamily="18" charset="0"/>
              </a:rPr>
              <a:t>autosomal dominant</a:t>
            </a:r>
            <a:r>
              <a:rPr spc="25" dirty="0">
                <a:latin typeface="Times New Roman" pitchFamily="18" charset="0"/>
                <a:cs typeface="Times New Roman" pitchFamily="18" charset="0"/>
              </a:rPr>
              <a:t> </a:t>
            </a:r>
            <a:r>
              <a:rPr spc="-5" dirty="0">
                <a:latin typeface="Times New Roman" pitchFamily="18" charset="0"/>
                <a:cs typeface="Times New Roman" pitchFamily="18" charset="0"/>
              </a:rPr>
              <a:t>inheritance</a:t>
            </a:r>
            <a:endParaRPr>
              <a:latin typeface="Times New Roman" pitchFamily="18" charset="0"/>
              <a:cs typeface="Times New Roman" pitchFamily="18" charset="0"/>
            </a:endParaRPr>
          </a:p>
          <a:p>
            <a:pPr marL="287020" indent="-274320">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20-fold </a:t>
            </a:r>
            <a:r>
              <a:rPr spc="-5" dirty="0">
                <a:latin typeface="Times New Roman" pitchFamily="18" charset="0"/>
                <a:cs typeface="Times New Roman" pitchFamily="18" charset="0"/>
              </a:rPr>
              <a:t>risk in </a:t>
            </a:r>
            <a:r>
              <a:rPr dirty="0">
                <a:latin typeface="Times New Roman" pitchFamily="18" charset="0"/>
                <a:cs typeface="Times New Roman" pitchFamily="18" charset="0"/>
              </a:rPr>
              <a:t>first-degree </a:t>
            </a:r>
            <a:r>
              <a:rPr spc="-10" dirty="0">
                <a:latin typeface="Times New Roman" pitchFamily="18" charset="0"/>
                <a:cs typeface="Times New Roman" pitchFamily="18" charset="0"/>
              </a:rPr>
              <a:t>family</a:t>
            </a:r>
            <a:r>
              <a:rPr spc="-15" dirty="0">
                <a:latin typeface="Times New Roman" pitchFamily="18" charset="0"/>
                <a:cs typeface="Times New Roman" pitchFamily="18" charset="0"/>
              </a:rPr>
              <a:t> </a:t>
            </a:r>
            <a:r>
              <a:rPr spc="-10" dirty="0">
                <a:latin typeface="Times New Roman" pitchFamily="18" charset="0"/>
                <a:cs typeface="Times New Roman" pitchFamily="18" charset="0"/>
              </a:rPr>
              <a:t>members</a:t>
            </a:r>
            <a:endParaRPr>
              <a:latin typeface="Times New Roman" pitchFamily="18" charset="0"/>
              <a:cs typeface="Times New Roman" pitchFamily="18" charset="0"/>
            </a:endParaRPr>
          </a:p>
          <a:p>
            <a:pPr marL="12700">
              <a:lnSpc>
                <a:spcPct val="150000"/>
              </a:lnSpc>
              <a:spcBef>
                <a:spcPts val="675"/>
              </a:spcBef>
            </a:pPr>
            <a:r>
              <a:rPr b="1" spc="-5" dirty="0">
                <a:latin typeface="Times New Roman" pitchFamily="18" charset="0"/>
                <a:cs typeface="Times New Roman" pitchFamily="18" charset="0"/>
              </a:rPr>
              <a:t>Neurobiological</a:t>
            </a:r>
            <a:r>
              <a:rPr b="1" spc="-15" dirty="0">
                <a:latin typeface="Times New Roman" pitchFamily="18" charset="0"/>
                <a:cs typeface="Times New Roman" pitchFamily="18" charset="0"/>
              </a:rPr>
              <a:t> </a:t>
            </a:r>
            <a:r>
              <a:rPr b="1" spc="-5" dirty="0">
                <a:latin typeface="Times New Roman" pitchFamily="18" charset="0"/>
                <a:cs typeface="Times New Roman" pitchFamily="18" charset="0"/>
              </a:rPr>
              <a:t>Factors:</a:t>
            </a:r>
            <a:endParaRPr>
              <a:latin typeface="Times New Roman" pitchFamily="18" charset="0"/>
              <a:cs typeface="Times New Roman" pitchFamily="18" charset="0"/>
            </a:endParaRPr>
          </a:p>
          <a:p>
            <a:pPr marL="286385" marR="5080" indent="-274320" algn="just">
              <a:lnSpc>
                <a:spcPct val="150000"/>
              </a:lnSpc>
              <a:spcBef>
                <a:spcPts val="670"/>
              </a:spcBef>
              <a:buClr>
                <a:srgbClr val="0AD0D9"/>
              </a:buClr>
              <a:buSzPct val="94642"/>
              <a:buFont typeface="Arial"/>
              <a:buChar char=""/>
              <a:tabLst>
                <a:tab pos="287020" algn="l"/>
              </a:tabLst>
            </a:pPr>
            <a:r>
              <a:rPr spc="-5" dirty="0">
                <a:latin typeface="Times New Roman" pitchFamily="18" charset="0"/>
                <a:cs typeface="Times New Roman" pitchFamily="18" charset="0"/>
              </a:rPr>
              <a:t>Dysfunction </a:t>
            </a:r>
            <a:r>
              <a:rPr dirty="0">
                <a:latin typeface="Times New Roman" pitchFamily="18" charset="0"/>
                <a:cs typeface="Times New Roman" pitchFamily="18" charset="0"/>
              </a:rPr>
              <a:t>of </a:t>
            </a:r>
            <a:r>
              <a:rPr spc="-10" dirty="0">
                <a:latin typeface="Times New Roman" pitchFamily="18" charset="0"/>
                <a:cs typeface="Times New Roman" pitchFamily="18" charset="0"/>
              </a:rPr>
              <a:t>monoaminergic </a:t>
            </a:r>
            <a:r>
              <a:rPr spc="-5" dirty="0">
                <a:latin typeface="Times New Roman" pitchFamily="18" charset="0"/>
                <a:cs typeface="Times New Roman" pitchFamily="18" charset="0"/>
              </a:rPr>
              <a:t>arousal </a:t>
            </a:r>
            <a:r>
              <a:rPr spc="-10" dirty="0">
                <a:latin typeface="Times New Roman" pitchFamily="18" charset="0"/>
                <a:cs typeface="Times New Roman" pitchFamily="18" charset="0"/>
              </a:rPr>
              <a:t>systems </a:t>
            </a:r>
            <a:r>
              <a:rPr spc="-120" dirty="0">
                <a:latin typeface="Times New Roman" pitchFamily="18" charset="0"/>
                <a:cs typeface="Times New Roman" pitchFamily="18" charset="0"/>
              </a:rPr>
              <a:t>have  </a:t>
            </a:r>
            <a:r>
              <a:rPr spc="-5" dirty="0">
                <a:latin typeface="Times New Roman" pitchFamily="18" charset="0"/>
                <a:cs typeface="Times New Roman" pitchFamily="18" charset="0"/>
              </a:rPr>
              <a:t>been suggested </a:t>
            </a:r>
            <a:r>
              <a:rPr dirty="0">
                <a:latin typeface="Times New Roman" pitchFamily="18" charset="0"/>
                <a:cs typeface="Times New Roman" pitchFamily="18" charset="0"/>
              </a:rPr>
              <a:t>by studies </a:t>
            </a:r>
            <a:r>
              <a:rPr spc="-5" dirty="0">
                <a:latin typeface="Times New Roman" pitchFamily="18" charset="0"/>
                <a:cs typeface="Times New Roman" pitchFamily="18" charset="0"/>
              </a:rPr>
              <a:t>showing reduced CSF  dopamine </a:t>
            </a:r>
            <a:r>
              <a:rPr dirty="0">
                <a:latin typeface="Times New Roman" pitchFamily="18" charset="0"/>
                <a:cs typeface="Times New Roman" pitchFamily="18" charset="0"/>
              </a:rPr>
              <a:t>and/or norepinephrine</a:t>
            </a:r>
            <a:r>
              <a:rPr spc="-35" dirty="0">
                <a:latin typeface="Times New Roman" pitchFamily="18" charset="0"/>
                <a:cs typeface="Times New Roman" pitchFamily="18" charset="0"/>
              </a:rPr>
              <a:t> </a:t>
            </a:r>
            <a:r>
              <a:rPr spc="-5" dirty="0">
                <a:latin typeface="Times New Roman" pitchFamily="18" charset="0"/>
                <a:cs typeface="Times New Roman" pitchFamily="18" charset="0"/>
              </a:rPr>
              <a:t>metabolites</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0412" y="1828800"/>
            <a:ext cx="10761717" cy="2861040"/>
          </a:xfrm>
          <a:prstGeom prst="rect">
            <a:avLst/>
          </a:prstGeom>
        </p:spPr>
        <p:txBody>
          <a:bodyPr vert="horz" wrap="square" lIns="0" tIns="97790" rIns="0" bIns="0" rtlCol="0">
            <a:spAutoFit/>
          </a:bodyPr>
          <a:lstStyle/>
          <a:p>
            <a:pPr marL="12700">
              <a:lnSpc>
                <a:spcPct val="150000"/>
              </a:lnSpc>
              <a:spcBef>
                <a:spcPts val="770"/>
              </a:spcBef>
            </a:pPr>
            <a:r>
              <a:rPr lang="en-US" b="1" u="sng" spc="-30" dirty="0" smtClean="0">
                <a:uFill>
                  <a:solidFill>
                    <a:srgbClr val="000000"/>
                  </a:solidFill>
                </a:uFill>
                <a:latin typeface="Times New Roman" pitchFamily="18" charset="0"/>
                <a:cs typeface="Times New Roman" pitchFamily="18" charset="0"/>
              </a:rPr>
              <a:t>TREATMENT</a:t>
            </a:r>
            <a:r>
              <a:rPr b="1" u="sng" spc="-30" smtClean="0">
                <a:uFill>
                  <a:solidFill>
                    <a:srgbClr val="000000"/>
                  </a:solidFill>
                </a:uFill>
                <a:latin typeface="Times New Roman" pitchFamily="18" charset="0"/>
                <a:cs typeface="Times New Roman" pitchFamily="18" charset="0"/>
              </a:rPr>
              <a:t>:</a:t>
            </a:r>
            <a:endParaRPr u="sng">
              <a:latin typeface="Times New Roman" pitchFamily="18" charset="0"/>
              <a:cs typeface="Times New Roman" pitchFamily="18" charset="0"/>
            </a:endParaRPr>
          </a:p>
          <a:p>
            <a:pPr marL="286385" marR="5080" indent="-274320">
              <a:lnSpc>
                <a:spcPct val="150000"/>
              </a:lnSpc>
              <a:spcBef>
                <a:spcPts val="675"/>
              </a:spcBef>
              <a:buClr>
                <a:srgbClr val="0AD0D9"/>
              </a:buClr>
              <a:buSzPct val="94642"/>
              <a:buFont typeface="Arial"/>
              <a:buChar char=""/>
              <a:tabLst>
                <a:tab pos="287020" algn="l"/>
              </a:tabLst>
            </a:pPr>
            <a:r>
              <a:rPr lang="en-US" b="1" spc="-30" dirty="0" smtClean="0">
                <a:latin typeface="Times New Roman" pitchFamily="18" charset="0"/>
                <a:cs typeface="Times New Roman" pitchFamily="18" charset="0"/>
              </a:rPr>
              <a:t>TREATMENT </a:t>
            </a:r>
            <a:r>
              <a:rPr lang="en-US" b="1" dirty="0" smtClean="0">
                <a:latin typeface="Times New Roman" pitchFamily="18" charset="0"/>
                <a:cs typeface="Times New Roman" pitchFamily="18" charset="0"/>
              </a:rPr>
              <a:t>GOALS</a:t>
            </a:r>
            <a:r>
              <a:rPr b="1" smtClean="0">
                <a:latin typeface="Times New Roman" pitchFamily="18" charset="0"/>
                <a:cs typeface="Times New Roman" pitchFamily="18" charset="0"/>
              </a:rPr>
              <a:t>: </a:t>
            </a:r>
            <a:r>
              <a:rPr spc="-10" dirty="0">
                <a:latin typeface="Times New Roman" pitchFamily="18" charset="0"/>
                <a:cs typeface="Times New Roman" pitchFamily="18" charset="0"/>
              </a:rPr>
              <a:t>to </a:t>
            </a:r>
            <a:r>
              <a:rPr spc="-5" dirty="0">
                <a:latin typeface="Times New Roman" pitchFamily="18" charset="0"/>
                <a:cs typeface="Times New Roman" pitchFamily="18" charset="0"/>
              </a:rPr>
              <a:t>reduce </a:t>
            </a:r>
            <a:r>
              <a:rPr dirty="0">
                <a:latin typeface="Times New Roman" pitchFamily="18" charset="0"/>
                <a:cs typeface="Times New Roman" pitchFamily="18" charset="0"/>
              </a:rPr>
              <a:t>the </a:t>
            </a:r>
            <a:r>
              <a:rPr spc="-5" dirty="0">
                <a:latin typeface="Times New Roman" pitchFamily="18" charset="0"/>
                <a:cs typeface="Times New Roman" pitchFamily="18" charset="0"/>
              </a:rPr>
              <a:t>impact </a:t>
            </a:r>
            <a:r>
              <a:rPr dirty="0">
                <a:latin typeface="Times New Roman" pitchFamily="18" charset="0"/>
                <a:cs typeface="Times New Roman" pitchFamily="18" charset="0"/>
              </a:rPr>
              <a:t>of long </a:t>
            </a:r>
            <a:r>
              <a:rPr spc="-105" dirty="0">
                <a:latin typeface="Times New Roman" pitchFamily="18" charset="0"/>
                <a:cs typeface="Times New Roman" pitchFamily="18" charset="0"/>
              </a:rPr>
              <a:t>night  </a:t>
            </a:r>
            <a:r>
              <a:rPr spc="-5" dirty="0">
                <a:latin typeface="Times New Roman" pitchFamily="18" charset="0"/>
                <a:cs typeface="Times New Roman" pitchFamily="18" charset="0"/>
              </a:rPr>
              <a:t>time sleep and excessive daytime</a:t>
            </a:r>
            <a:r>
              <a:rPr spc="-35" dirty="0">
                <a:latin typeface="Times New Roman" pitchFamily="18" charset="0"/>
                <a:cs typeface="Times New Roman" pitchFamily="18" charset="0"/>
              </a:rPr>
              <a:t> </a:t>
            </a:r>
            <a:r>
              <a:rPr spc="-5" dirty="0">
                <a:latin typeface="Times New Roman" pitchFamily="18" charset="0"/>
                <a:cs typeface="Times New Roman" pitchFamily="18" charset="0"/>
              </a:rPr>
              <a:t>sleepiness</a:t>
            </a:r>
            <a:endParaRPr>
              <a:latin typeface="Times New Roman" pitchFamily="18" charset="0"/>
              <a:cs typeface="Times New Roman" pitchFamily="18" charset="0"/>
            </a:endParaRPr>
          </a:p>
          <a:p>
            <a:pPr marL="286385" marR="5715" indent="-274320" algn="just">
              <a:lnSpc>
                <a:spcPct val="150000"/>
              </a:lnSpc>
              <a:spcBef>
                <a:spcPts val="675"/>
              </a:spcBef>
              <a:buClr>
                <a:srgbClr val="0AD0D9"/>
              </a:buClr>
              <a:buSzPct val="94642"/>
              <a:buFont typeface="Arial"/>
              <a:buChar char=""/>
              <a:tabLst>
                <a:tab pos="287020" algn="l"/>
              </a:tabLst>
            </a:pPr>
            <a:r>
              <a:rPr lang="en-US" b="1" spc="-5" dirty="0" smtClean="0">
                <a:latin typeface="Times New Roman" pitchFamily="18" charset="0"/>
                <a:cs typeface="Times New Roman" pitchFamily="18" charset="0"/>
              </a:rPr>
              <a:t>SOMATIC </a:t>
            </a:r>
            <a:r>
              <a:rPr lang="en-US" b="1" spc="-25" dirty="0" smtClean="0">
                <a:latin typeface="Times New Roman" pitchFamily="18" charset="0"/>
                <a:cs typeface="Times New Roman" pitchFamily="18" charset="0"/>
              </a:rPr>
              <a:t>TREATMENTS</a:t>
            </a:r>
            <a:r>
              <a:rPr b="1" spc="-25" smtClean="0">
                <a:latin typeface="Times New Roman" pitchFamily="18" charset="0"/>
                <a:cs typeface="Times New Roman" pitchFamily="18" charset="0"/>
              </a:rPr>
              <a:t>: </a:t>
            </a:r>
            <a:r>
              <a:rPr spc="-10" dirty="0">
                <a:latin typeface="Times New Roman" pitchFamily="18" charset="0"/>
                <a:cs typeface="Times New Roman" pitchFamily="18" charset="0"/>
              </a:rPr>
              <a:t>Monoaminergic </a:t>
            </a:r>
            <a:r>
              <a:rPr spc="-55" dirty="0">
                <a:latin typeface="Times New Roman" pitchFamily="18" charset="0"/>
                <a:cs typeface="Times New Roman" pitchFamily="18" charset="0"/>
              </a:rPr>
              <a:t>stimulants  </a:t>
            </a:r>
            <a:r>
              <a:rPr spc="-5" dirty="0">
                <a:latin typeface="Times New Roman" pitchFamily="18" charset="0"/>
                <a:cs typeface="Times New Roman" pitchFamily="18" charset="0"/>
              </a:rPr>
              <a:t>(methylphenidate, dextroamphetamine, and mixed  amphetamine salts), Modafinil </a:t>
            </a:r>
            <a:r>
              <a:rPr spc="-10" dirty="0">
                <a:latin typeface="Times New Roman" pitchFamily="18" charset="0"/>
                <a:cs typeface="Times New Roman" pitchFamily="18" charset="0"/>
              </a:rPr>
              <a:t>and </a:t>
            </a:r>
            <a:r>
              <a:rPr spc="-5" dirty="0">
                <a:latin typeface="Times New Roman" pitchFamily="18" charset="0"/>
                <a:cs typeface="Times New Roman" pitchFamily="18" charset="0"/>
              </a:rPr>
              <a:t>armodafinil,  Atomoxetine,</a:t>
            </a:r>
            <a:r>
              <a:rPr spc="-15" dirty="0">
                <a:latin typeface="Times New Roman" pitchFamily="18" charset="0"/>
                <a:cs typeface="Times New Roman" pitchFamily="18" charset="0"/>
              </a:rPr>
              <a:t> </a:t>
            </a:r>
            <a:r>
              <a:rPr dirty="0">
                <a:latin typeface="Times New Roman" pitchFamily="18" charset="0"/>
                <a:cs typeface="Times New Roman" pitchFamily="18" charset="0"/>
              </a:rPr>
              <a:t>Bupropion.</a:t>
            </a:r>
            <a:endParaRPr>
              <a:latin typeface="Times New Roman" pitchFamily="18" charset="0"/>
              <a:cs typeface="Times New Roman" pitchFamily="18" charset="0"/>
            </a:endParaRPr>
          </a:p>
          <a:p>
            <a:pPr marL="286385" marR="5080" indent="-274320" algn="just">
              <a:lnSpc>
                <a:spcPct val="150000"/>
              </a:lnSpc>
              <a:spcBef>
                <a:spcPts val="670"/>
              </a:spcBef>
              <a:buClr>
                <a:srgbClr val="0AD0D9"/>
              </a:buClr>
              <a:buSzPct val="94642"/>
              <a:buFont typeface="Arial"/>
              <a:buChar char=""/>
              <a:tabLst>
                <a:tab pos="287020" algn="l"/>
              </a:tabLst>
            </a:pPr>
            <a:r>
              <a:rPr lang="en-US" b="1" spc="-5" dirty="0" smtClean="0">
                <a:latin typeface="Times New Roman" pitchFamily="18" charset="0"/>
                <a:cs typeface="Times New Roman" pitchFamily="18" charset="0"/>
              </a:rPr>
              <a:t>PSYCHOSOCIAL </a:t>
            </a:r>
            <a:r>
              <a:rPr lang="en-US" b="1" spc="-30" dirty="0" smtClean="0">
                <a:latin typeface="Times New Roman" pitchFamily="18" charset="0"/>
                <a:cs typeface="Times New Roman" pitchFamily="18" charset="0"/>
              </a:rPr>
              <a:t>TREATMENTS</a:t>
            </a:r>
            <a:r>
              <a:rPr b="1" spc="-30" smtClean="0">
                <a:latin typeface="Times New Roman" pitchFamily="18" charset="0"/>
                <a:cs typeface="Times New Roman" pitchFamily="18" charset="0"/>
              </a:rPr>
              <a:t>: </a:t>
            </a:r>
            <a:r>
              <a:rPr spc="-5" dirty="0">
                <a:latin typeface="Times New Roman" pitchFamily="18" charset="0"/>
                <a:cs typeface="Times New Roman" pitchFamily="18" charset="0"/>
              </a:rPr>
              <a:t>setting regular </a:t>
            </a:r>
            <a:r>
              <a:rPr spc="-55" dirty="0">
                <a:latin typeface="Times New Roman" pitchFamily="18" charset="0"/>
                <a:cs typeface="Times New Roman" pitchFamily="18" charset="0"/>
              </a:rPr>
              <a:t>sleep–wake  </a:t>
            </a:r>
            <a:r>
              <a:rPr spc="-5" dirty="0">
                <a:latin typeface="Times New Roman" pitchFamily="18" charset="0"/>
                <a:cs typeface="Times New Roman" pitchFamily="18" charset="0"/>
              </a:rPr>
              <a:t>schedules and </a:t>
            </a:r>
            <a:r>
              <a:rPr dirty="0">
                <a:latin typeface="Times New Roman" pitchFamily="18" charset="0"/>
                <a:cs typeface="Times New Roman" pitchFamily="18" charset="0"/>
              </a:rPr>
              <a:t>using </a:t>
            </a:r>
            <a:r>
              <a:rPr spc="-5" dirty="0">
                <a:latin typeface="Times New Roman" pitchFamily="18" charset="0"/>
                <a:cs typeface="Times New Roman" pitchFamily="18" charset="0"/>
              </a:rPr>
              <a:t>multiple </a:t>
            </a:r>
            <a:r>
              <a:rPr spc="-10" dirty="0">
                <a:latin typeface="Times New Roman" pitchFamily="18" charset="0"/>
                <a:cs typeface="Times New Roman" pitchFamily="18" charset="0"/>
              </a:rPr>
              <a:t>alarms </a:t>
            </a:r>
            <a:r>
              <a:rPr spc="-5" dirty="0">
                <a:latin typeface="Times New Roman" pitchFamily="18" charset="0"/>
                <a:cs typeface="Times New Roman" pitchFamily="18" charset="0"/>
              </a:rPr>
              <a:t>(including social  interactions or bright light) </a:t>
            </a:r>
            <a:r>
              <a:rPr spc="-10" dirty="0">
                <a:latin typeface="Times New Roman" pitchFamily="18" charset="0"/>
                <a:cs typeface="Times New Roman" pitchFamily="18" charset="0"/>
              </a:rPr>
              <a:t>may </a:t>
            </a:r>
            <a:r>
              <a:rPr spc="-5" dirty="0">
                <a:latin typeface="Times New Roman" pitchFamily="18" charset="0"/>
                <a:cs typeface="Times New Roman" pitchFamily="18" charset="0"/>
              </a:rPr>
              <a:t>help to ease the  sleep–wake</a:t>
            </a:r>
            <a:r>
              <a:rPr spc="-20" dirty="0">
                <a:latin typeface="Times New Roman" pitchFamily="18" charset="0"/>
                <a:cs typeface="Times New Roman" pitchFamily="18" charset="0"/>
              </a:rPr>
              <a:t> </a:t>
            </a:r>
            <a:r>
              <a:rPr dirty="0">
                <a:latin typeface="Times New Roman" pitchFamily="18" charset="0"/>
                <a:cs typeface="Times New Roman" pitchFamily="18" charset="0"/>
              </a:rPr>
              <a:t>transition.</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674812" y="838200"/>
            <a:ext cx="8901227" cy="289823"/>
          </a:xfrm>
          <a:prstGeom prst="rect">
            <a:avLst/>
          </a:prstGeom>
        </p:spPr>
        <p:txBody>
          <a:bodyPr vert="horz" wrap="square" lIns="0" tIns="12700" rIns="0" bIns="0" rtlCol="0">
            <a:spAutoFit/>
          </a:bodyPr>
          <a:lstStyle/>
          <a:p>
            <a:pPr marL="12700" marR="5080">
              <a:lnSpc>
                <a:spcPct val="100000"/>
              </a:lnSpc>
              <a:spcBef>
                <a:spcPts val="100"/>
              </a:spcBef>
            </a:pPr>
            <a:r>
              <a:rPr sz="1800" b="1" u="sng" dirty="0">
                <a:solidFill>
                  <a:schemeClr val="tx1"/>
                </a:solidFill>
                <a:latin typeface="Times New Roman" pitchFamily="18" charset="0"/>
                <a:cs typeface="Times New Roman" pitchFamily="18" charset="0"/>
              </a:rPr>
              <a:t>BREATHING-RELATED SLEEP  DISORDERS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39</a:t>
            </a:fld>
            <a:endParaRPr lang="en-US"/>
          </a:p>
        </p:txBody>
      </p:sp>
      <p:sp>
        <p:nvSpPr>
          <p:cNvPr id="9" name="object 9"/>
          <p:cNvSpPr txBox="1"/>
          <p:nvPr/>
        </p:nvSpPr>
        <p:spPr>
          <a:xfrm>
            <a:off x="684212" y="1371600"/>
            <a:ext cx="10760024" cy="2771271"/>
          </a:xfrm>
          <a:prstGeom prst="rect">
            <a:avLst/>
          </a:prstGeom>
        </p:spPr>
        <p:txBody>
          <a:bodyPr vert="horz" wrap="square" lIns="0" tIns="97790" rIns="0" bIns="0" rtlCol="0">
            <a:spAutoFit/>
          </a:bodyPr>
          <a:lstStyle/>
          <a:p>
            <a:pPr marL="527685" indent="-515620">
              <a:lnSpc>
                <a:spcPct val="150000"/>
              </a:lnSpc>
              <a:spcBef>
                <a:spcPts val="770"/>
              </a:spcBef>
              <a:buClr>
                <a:srgbClr val="0AD0D9"/>
              </a:buClr>
              <a:buSzPct val="94642"/>
              <a:buAutoNum type="arabicPeriod"/>
              <a:tabLst>
                <a:tab pos="527685" algn="l"/>
                <a:tab pos="528320" algn="l"/>
              </a:tabLst>
            </a:pPr>
            <a:r>
              <a:rPr dirty="0">
                <a:latin typeface="Times New Roman" pitchFamily="18" charset="0"/>
                <a:cs typeface="Times New Roman" pitchFamily="18" charset="0"/>
              </a:rPr>
              <a:t>Obstructive Sleep Apnea Hypopnea (OSAH)</a:t>
            </a:r>
            <a:endParaRPr>
              <a:latin typeface="Times New Roman" pitchFamily="18" charset="0"/>
              <a:cs typeface="Times New Roman" pitchFamily="18" charset="0"/>
            </a:endParaRPr>
          </a:p>
          <a:p>
            <a:pPr marL="527685" indent="-515620">
              <a:lnSpc>
                <a:spcPct val="150000"/>
              </a:lnSpc>
              <a:spcBef>
                <a:spcPts val="675"/>
              </a:spcBef>
              <a:buClr>
                <a:srgbClr val="0AD0D9"/>
              </a:buClr>
              <a:buSzPct val="94642"/>
              <a:buAutoNum type="arabicPeriod"/>
              <a:tabLst>
                <a:tab pos="527685" algn="l"/>
                <a:tab pos="528320" algn="l"/>
              </a:tabLst>
            </a:pPr>
            <a:r>
              <a:rPr dirty="0">
                <a:latin typeface="Times New Roman" pitchFamily="18" charset="0"/>
                <a:cs typeface="Times New Roman" pitchFamily="18" charset="0"/>
              </a:rPr>
              <a:t>Central Sleep Apnea (CSA)</a:t>
            </a:r>
            <a:endParaRPr>
              <a:latin typeface="Times New Roman" pitchFamily="18" charset="0"/>
              <a:cs typeface="Times New Roman" pitchFamily="18" charset="0"/>
            </a:endParaRPr>
          </a:p>
          <a:p>
            <a:pPr marL="527685" indent="-515620">
              <a:lnSpc>
                <a:spcPct val="150000"/>
              </a:lnSpc>
              <a:spcBef>
                <a:spcPts val="670"/>
              </a:spcBef>
              <a:buClr>
                <a:srgbClr val="0AD0D9"/>
              </a:buClr>
              <a:buSzPct val="94642"/>
              <a:buAutoNum type="arabicPeriod"/>
              <a:tabLst>
                <a:tab pos="527685" algn="l"/>
                <a:tab pos="528320" algn="l"/>
              </a:tabLst>
            </a:pPr>
            <a:r>
              <a:rPr dirty="0">
                <a:latin typeface="Times New Roman" pitchFamily="18" charset="0"/>
                <a:cs typeface="Times New Roman" pitchFamily="18" charset="0"/>
              </a:rPr>
              <a:t>Sleep-Related Hypoventilation (</a:t>
            </a:r>
            <a:r>
              <a:rPr>
                <a:latin typeface="Times New Roman" pitchFamily="18" charset="0"/>
                <a:cs typeface="Times New Roman" pitchFamily="18" charset="0"/>
              </a:rPr>
              <a:t>SRH</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pPr>
            <a:r>
              <a:rPr dirty="0">
                <a:solidFill>
                  <a:srgbClr val="0AD0D9"/>
                </a:solidFill>
                <a:latin typeface="Times New Roman" pitchFamily="18" charset="0"/>
                <a:cs typeface="Times New Roman" pitchFamily="18" charset="0"/>
              </a:rPr>
              <a:t> </a:t>
            </a:r>
            <a:r>
              <a:rPr dirty="0">
                <a:latin typeface="Times New Roman" pitchFamily="18" charset="0"/>
                <a:cs typeface="Times New Roman" pitchFamily="18" charset="0"/>
              </a:rPr>
              <a:t>All are associated with impaired ventilation during  sleep, often associated with intermittent or sustained  hypoxemia, as well as with sleep disruption that may  result in awakenings as well as daytime sleepiness </a:t>
            </a:r>
            <a:r>
              <a:rPr>
                <a:latin typeface="Times New Roman" pitchFamily="18" charset="0"/>
                <a:cs typeface="Times New Roman" pitchFamily="18" charset="0"/>
              </a:rPr>
              <a:t>or  </a:t>
            </a:r>
            <a:r>
              <a:rPr smtClean="0">
                <a:latin typeface="Times New Roman" pitchFamily="18" charset="0"/>
                <a:cs typeface="Times New Roman" pitchFamily="18" charset="0"/>
              </a:rPr>
              <a:t>fatigue</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3" y="627634"/>
            <a:ext cx="9586848" cy="320601"/>
          </a:xfrm>
          <a:prstGeom prst="rect">
            <a:avLst/>
          </a:prstGeom>
        </p:spPr>
        <p:txBody>
          <a:bodyPr vert="horz" wrap="square" lIns="0" tIns="12700" rIns="0" bIns="0" rtlCol="0">
            <a:spAutoFit/>
          </a:bodyPr>
          <a:lstStyle/>
          <a:p>
            <a:pPr marL="12700" marR="5080">
              <a:lnSpc>
                <a:spcPct val="100000"/>
              </a:lnSpc>
              <a:spcBef>
                <a:spcPts val="100"/>
              </a:spcBef>
            </a:pPr>
            <a:r>
              <a:rPr sz="2000" b="1" u="sng" dirty="0">
                <a:solidFill>
                  <a:schemeClr val="tx1"/>
                </a:solidFill>
                <a:latin typeface="Times New Roman" pitchFamily="18" charset="0"/>
                <a:cs typeface="Times New Roman" pitchFamily="18" charset="0"/>
              </a:rPr>
              <a:t>NEUROBIOLOGY OF SLEEP AND  WAKEFULNESS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a:t>
            </a:fld>
            <a:endParaRPr lang="en-US"/>
          </a:p>
        </p:txBody>
      </p:sp>
      <p:sp>
        <p:nvSpPr>
          <p:cNvPr id="9" name="object 9"/>
          <p:cNvSpPr/>
          <p:nvPr/>
        </p:nvSpPr>
        <p:spPr>
          <a:xfrm>
            <a:off x="2055812" y="990600"/>
            <a:ext cx="7855698" cy="4640580"/>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3198812" y="5638800"/>
            <a:ext cx="5787999"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Times New Roman"/>
                <a:cs typeface="Times New Roman"/>
              </a:rPr>
              <a:t>Arousal </a:t>
            </a:r>
            <a:r>
              <a:rPr sz="1800" b="1" spc="-5" dirty="0">
                <a:latin typeface="Times New Roman"/>
                <a:cs typeface="Times New Roman"/>
              </a:rPr>
              <a:t>Spectrum </a:t>
            </a:r>
            <a:r>
              <a:rPr sz="1800" b="1" dirty="0">
                <a:latin typeface="Times New Roman"/>
                <a:cs typeface="Times New Roman"/>
              </a:rPr>
              <a:t>of </a:t>
            </a:r>
            <a:r>
              <a:rPr sz="1800" b="1" spc="-5" dirty="0">
                <a:latin typeface="Times New Roman"/>
                <a:cs typeface="Times New Roman"/>
              </a:rPr>
              <a:t>Sleep and</a:t>
            </a:r>
            <a:r>
              <a:rPr sz="1800" b="1" spc="-15" dirty="0">
                <a:latin typeface="Times New Roman"/>
                <a:cs typeface="Times New Roman"/>
              </a:rPr>
              <a:t> </a:t>
            </a:r>
            <a:r>
              <a:rPr sz="1800" b="1" spc="-10" dirty="0">
                <a:latin typeface="Times New Roman"/>
                <a:cs typeface="Times New Roman"/>
              </a:rPr>
              <a:t>Wakefulness</a:t>
            </a:r>
            <a:endParaRPr sz="1800">
              <a:latin typeface="Times New Roman"/>
              <a:cs typeface="Times New Roman"/>
            </a:endParaRPr>
          </a:p>
        </p:txBody>
      </p:sp>
      <p:pic>
        <p:nvPicPr>
          <p:cNvPr id="11"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4401" y="1087881"/>
            <a:ext cx="10760870" cy="1258678"/>
          </a:xfrm>
          <a:prstGeom prst="rect">
            <a:avLst/>
          </a:prstGeom>
        </p:spPr>
        <p:txBody>
          <a:bodyPr vert="horz" wrap="square" lIns="0" tIns="12065" rIns="0" bIns="0" rtlCol="0">
            <a:spAutoFit/>
          </a:bodyPr>
          <a:lstStyle/>
          <a:p>
            <a:pPr marL="286385" marR="5080" indent="-274320" algn="just">
              <a:lnSpc>
                <a:spcPct val="150000"/>
              </a:lnSpc>
              <a:spcBef>
                <a:spcPts val="95"/>
              </a:spcBef>
            </a:pPr>
            <a:r>
              <a:rPr sz="1800" b="0" dirty="0">
                <a:latin typeface="Times New Roman" pitchFamily="18" charset="0"/>
                <a:cs typeface="Times New Roman" pitchFamily="18" charset="0"/>
              </a:rPr>
              <a:t> Reductions in airflow lasting at least 10 seconds are  classified as either </a:t>
            </a:r>
            <a:r>
              <a:rPr sz="1800" dirty="0">
                <a:latin typeface="Times New Roman" pitchFamily="18" charset="0"/>
                <a:cs typeface="Times New Roman" pitchFamily="18" charset="0"/>
              </a:rPr>
              <a:t>apnea </a:t>
            </a:r>
            <a:r>
              <a:rPr sz="1800" b="0" dirty="0">
                <a:latin typeface="Times New Roman" pitchFamily="18" charset="0"/>
                <a:cs typeface="Times New Roman" pitchFamily="18" charset="0"/>
              </a:rPr>
              <a:t>(absent airflow) or  </a:t>
            </a:r>
            <a:r>
              <a:rPr sz="1800" dirty="0">
                <a:latin typeface="Times New Roman" pitchFamily="18" charset="0"/>
                <a:cs typeface="Times New Roman" pitchFamily="18" charset="0"/>
              </a:rPr>
              <a:t>hypopnea </a:t>
            </a:r>
            <a:r>
              <a:rPr sz="1800" b="0" dirty="0">
                <a:latin typeface="Times New Roman" pitchFamily="18" charset="0"/>
                <a:cs typeface="Times New Roman" pitchFamily="18" charset="0"/>
              </a:rPr>
              <a:t>(reduced airflow), and the frequency of  these events per hour of sleep, termed the </a:t>
            </a:r>
            <a:r>
              <a:rPr sz="1800" dirty="0">
                <a:latin typeface="Times New Roman" pitchFamily="18" charset="0"/>
                <a:cs typeface="Times New Roman" pitchFamily="18" charset="0"/>
              </a:rPr>
              <a:t>apnea  hypopnea index (</a:t>
            </a:r>
            <a:r>
              <a:rPr sz="1800">
                <a:latin typeface="Times New Roman" pitchFamily="18" charset="0"/>
                <a:cs typeface="Times New Roman" pitchFamily="18" charset="0"/>
              </a:rPr>
              <a:t>AHI</a:t>
            </a:r>
            <a:r>
              <a:rPr sz="1800" b="0" smtClean="0">
                <a:latin typeface="Times New Roman" pitchFamily="18" charset="0"/>
                <a:cs typeface="Times New Roman" pitchFamily="18" charset="0"/>
              </a:rPr>
              <a:t>)</a:t>
            </a:r>
            <a:r>
              <a:rPr lang="en-US" sz="1800" b="0" dirty="0" smtClean="0">
                <a:latin typeface="Times New Roman" pitchFamily="18" charset="0"/>
                <a:cs typeface="Times New Roman" pitchFamily="18" charset="0"/>
              </a:rPr>
              <a:t/>
            </a:r>
            <a:br>
              <a:rPr lang="en-US" sz="1800" b="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AHI </a:t>
            </a:r>
            <a:r>
              <a:rPr lang="en-US" sz="1800" dirty="0" smtClean="0">
                <a:latin typeface="Times New Roman" pitchFamily="18" charset="0"/>
                <a:cs typeface="Times New Roman" pitchFamily="18" charset="0"/>
              </a:rPr>
              <a:t>is an important measure of the severity of OSAH  and CSA. </a:t>
            </a:r>
            <a:endParaRPr sz="180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40</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60412" y="1143000"/>
            <a:ext cx="10969943" cy="289823"/>
          </a:xfrm>
          <a:prstGeom prst="rect">
            <a:avLst/>
          </a:prstGeom>
        </p:spPr>
        <p:txBody>
          <a:bodyPr vert="horz" wrap="square" lIns="0" tIns="12700" rIns="0" bIns="0" rtlCol="0">
            <a:spAutoFit/>
          </a:bodyPr>
          <a:lstStyle/>
          <a:p>
            <a:pPr marL="12700" marR="5080">
              <a:lnSpc>
                <a:spcPct val="100000"/>
              </a:lnSpc>
              <a:spcBef>
                <a:spcPts val="100"/>
              </a:spcBef>
            </a:pPr>
            <a:r>
              <a:rPr sz="1800" b="1" u="sng" dirty="0">
                <a:solidFill>
                  <a:schemeClr val="tx1"/>
                </a:solidFill>
                <a:latin typeface="Times New Roman" pitchFamily="18" charset="0"/>
                <a:cs typeface="Times New Roman" pitchFamily="18" charset="0"/>
              </a:rPr>
              <a:t>OBSTRUCTIVE SLEEP APNEA  HYPOPNEA (OSAH)</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41</a:t>
            </a:fld>
            <a:endParaRPr lang="en-US"/>
          </a:p>
        </p:txBody>
      </p:sp>
      <p:sp>
        <p:nvSpPr>
          <p:cNvPr id="9" name="object 9"/>
          <p:cNvSpPr txBox="1"/>
          <p:nvPr/>
        </p:nvSpPr>
        <p:spPr>
          <a:xfrm>
            <a:off x="714401" y="1870990"/>
            <a:ext cx="10758331" cy="2535309"/>
          </a:xfrm>
          <a:prstGeom prst="rect">
            <a:avLst/>
          </a:prstGeom>
        </p:spPr>
        <p:txBody>
          <a:bodyPr vert="horz" wrap="square" lIns="0" tIns="97790" rIns="0" bIns="0" rtlCol="0">
            <a:spAutoFit/>
          </a:bodyPr>
          <a:lstStyle/>
          <a:p>
            <a:pPr marL="287020" indent="-274320">
              <a:lnSpc>
                <a:spcPct val="150000"/>
              </a:lnSpc>
              <a:spcBef>
                <a:spcPts val="770"/>
              </a:spcBef>
              <a:buClr>
                <a:srgbClr val="0AD0D9"/>
              </a:buClr>
              <a:buSzPct val="94642"/>
              <a:buFont typeface="Arial"/>
              <a:buChar char=""/>
              <a:tabLst>
                <a:tab pos="287020" algn="l"/>
              </a:tabLst>
            </a:pPr>
            <a:r>
              <a:rPr dirty="0">
                <a:latin typeface="Times New Roman" pitchFamily="18" charset="0"/>
                <a:cs typeface="Times New Roman" pitchFamily="18" charset="0"/>
              </a:rPr>
              <a:t>Most common</a:t>
            </a:r>
            <a:endParaRPr>
              <a:latin typeface="Times New Roman" pitchFamily="18" charset="0"/>
              <a:cs typeface="Times New Roman" pitchFamily="18" charset="0"/>
            </a:endParaRPr>
          </a:p>
          <a:p>
            <a:pPr marL="286385" marR="5080" indent="-274320">
              <a:lnSpc>
                <a:spcPct val="150000"/>
              </a:lnSpc>
              <a:spcBef>
                <a:spcPts val="675"/>
              </a:spcBef>
              <a:buClr>
                <a:srgbClr val="0AD0D9"/>
              </a:buClr>
              <a:buSzPct val="94642"/>
              <a:buFont typeface="Arial"/>
              <a:buChar char=""/>
              <a:tabLst>
                <a:tab pos="287020" algn="l"/>
                <a:tab pos="2647950" algn="l"/>
                <a:tab pos="3393440" algn="l"/>
                <a:tab pos="5123180" algn="l"/>
                <a:tab pos="7092315" algn="l"/>
              </a:tabLst>
            </a:pPr>
            <a:r>
              <a:rPr smtClean="0">
                <a:latin typeface="Times New Roman" pitchFamily="18" charset="0"/>
                <a:cs typeface="Times New Roman" pitchFamily="18" charset="0"/>
              </a:rPr>
              <a:t>Characterized</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by</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repetitive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pharyngeal</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airway  </a:t>
            </a:r>
            <a:r>
              <a:rPr dirty="0">
                <a:latin typeface="Times New Roman" pitchFamily="18" charset="0"/>
                <a:cs typeface="Times New Roman" pitchFamily="18" charset="0"/>
              </a:rPr>
              <a:t>obstruction during sleep</a:t>
            </a:r>
            <a:endParaRPr>
              <a:latin typeface="Times New Roman" pitchFamily="18" charset="0"/>
              <a:cs typeface="Times New Roman" pitchFamily="18" charset="0"/>
            </a:endParaRPr>
          </a:p>
          <a:p>
            <a:pPr marL="286385" marR="1310640" indent="-274320">
              <a:lnSpc>
                <a:spcPct val="150000"/>
              </a:lnSpc>
              <a:spcBef>
                <a:spcPts val="670"/>
              </a:spcBef>
              <a:buClr>
                <a:srgbClr val="0AD0D9"/>
              </a:buClr>
              <a:buSzPct val="94642"/>
              <a:buFont typeface="Arial"/>
              <a:buChar char=""/>
              <a:tabLst>
                <a:tab pos="287020" algn="l"/>
              </a:tabLst>
            </a:pPr>
            <a:r>
              <a:rPr b="1" dirty="0">
                <a:latin typeface="Times New Roman" pitchFamily="18" charset="0"/>
                <a:cs typeface="Times New Roman" pitchFamily="18" charset="0"/>
              </a:rPr>
              <a:t>Diagnosis: </a:t>
            </a:r>
            <a:r>
              <a:rPr dirty="0">
                <a:latin typeface="Times New Roman" pitchFamily="18" charset="0"/>
                <a:cs typeface="Times New Roman" pitchFamily="18" charset="0"/>
              </a:rPr>
              <a:t>In the absence of symptoms, PSG  documenting at least an AHI of 15</a:t>
            </a:r>
            <a:endParaRPr>
              <a:latin typeface="Times New Roman" pitchFamily="18" charset="0"/>
              <a:cs typeface="Times New Roman" pitchFamily="18" charset="0"/>
            </a:endParaRPr>
          </a:p>
          <a:p>
            <a:pPr algn="ctr">
              <a:lnSpc>
                <a:spcPct val="150000"/>
              </a:lnSpc>
              <a:spcBef>
                <a:spcPts val="675"/>
              </a:spcBef>
            </a:pPr>
            <a:r>
              <a:rPr b="1" dirty="0">
                <a:latin typeface="Times New Roman" pitchFamily="18" charset="0"/>
                <a:cs typeface="Times New Roman" pitchFamily="18" charset="0"/>
              </a:rPr>
              <a:t>Or</a:t>
            </a:r>
            <a:endParaRPr>
              <a:latin typeface="Times New Roman" pitchFamily="18" charset="0"/>
              <a:cs typeface="Times New Roman" pitchFamily="18" charset="0"/>
            </a:endParaRPr>
          </a:p>
          <a:p>
            <a:pPr marL="286385" marR="371475" indent="-274320">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AHI </a:t>
            </a:r>
            <a:r>
              <a:rPr i="1" dirty="0">
                <a:latin typeface="Times New Roman" pitchFamily="18" charset="0"/>
                <a:cs typeface="Times New Roman" pitchFamily="18" charset="0"/>
              </a:rPr>
              <a:t>&gt; </a:t>
            </a:r>
            <a:r>
              <a:rPr dirty="0">
                <a:latin typeface="Times New Roman" pitchFamily="18" charset="0"/>
                <a:cs typeface="Times New Roman" pitchFamily="18" charset="0"/>
              </a:rPr>
              <a:t>5 with predominantly obstructive respiratory  events, accompanied by </a:t>
            </a:r>
            <a:r>
              <a:rPr>
                <a:latin typeface="Times New Roman" pitchFamily="18" charset="0"/>
                <a:cs typeface="Times New Roman" pitchFamily="18" charset="0"/>
              </a:rPr>
              <a:t>symptoms </a:t>
            </a: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0412" y="1447800"/>
            <a:ext cx="10760870" cy="2358979"/>
          </a:xfrm>
          <a:prstGeom prst="rect">
            <a:avLst/>
          </a:prstGeom>
        </p:spPr>
        <p:txBody>
          <a:bodyPr vert="horz" wrap="square" lIns="0" tIns="12065" rIns="0" bIns="0" rtlCol="0">
            <a:spAutoFit/>
          </a:bodyPr>
          <a:lstStyle/>
          <a:p>
            <a:pPr marL="527685" marR="5080" indent="-515620">
              <a:lnSpc>
                <a:spcPct val="150000"/>
              </a:lnSpc>
              <a:spcBef>
                <a:spcPts val="95"/>
              </a:spcBef>
              <a:buClr>
                <a:srgbClr val="0AD0D9"/>
              </a:buClr>
              <a:buSzPct val="94642"/>
              <a:buAutoNum type="arabicPeriod"/>
              <a:tabLst>
                <a:tab pos="527685" algn="l"/>
                <a:tab pos="528320" algn="l"/>
                <a:tab pos="2475230" algn="l"/>
                <a:tab pos="4423410" algn="l"/>
                <a:tab pos="6903720" algn="l"/>
              </a:tabLst>
            </a:pPr>
            <a:r>
              <a:rPr lang="en-US" spc="-5" dirty="0" smtClean="0">
                <a:latin typeface="Times New Roman" pitchFamily="18" charset="0"/>
                <a:cs typeface="Times New Roman" pitchFamily="18" charset="0"/>
              </a:rPr>
              <a:t>N</a:t>
            </a:r>
            <a:r>
              <a:rPr smtClean="0">
                <a:latin typeface="Times New Roman" pitchFamily="18" charset="0"/>
                <a:cs typeface="Times New Roman" pitchFamily="18" charset="0"/>
              </a:rPr>
              <a:t>o</a:t>
            </a:r>
            <a:r>
              <a:rPr spc="-5" smtClean="0">
                <a:latin typeface="Times New Roman" pitchFamily="18" charset="0"/>
                <a:cs typeface="Times New Roman" pitchFamily="18" charset="0"/>
              </a:rPr>
              <a:t>cturnal</a:t>
            </a:r>
            <a:r>
              <a:rPr lang="en-US" spc="-5" dirty="0" smtClean="0">
                <a:latin typeface="Times New Roman" pitchFamily="18" charset="0"/>
                <a:cs typeface="Times New Roman" pitchFamily="18" charset="0"/>
              </a:rPr>
              <a:t> </a:t>
            </a:r>
            <a:r>
              <a:rPr smtClean="0">
                <a:latin typeface="Times New Roman" pitchFamily="18" charset="0"/>
                <a:cs typeface="Times New Roman" pitchFamily="18" charset="0"/>
              </a:rPr>
              <a:t>b</a:t>
            </a:r>
            <a:r>
              <a:rPr spc="-5" smtClean="0">
                <a:latin typeface="Times New Roman" pitchFamily="18" charset="0"/>
                <a:cs typeface="Times New Roman" pitchFamily="18" charset="0"/>
              </a:rPr>
              <a:t>reathi</a:t>
            </a:r>
            <a:r>
              <a:rPr smtClean="0">
                <a:latin typeface="Times New Roman" pitchFamily="18" charset="0"/>
                <a:cs typeface="Times New Roman" pitchFamily="18" charset="0"/>
              </a:rPr>
              <a:t>n</a:t>
            </a:r>
            <a:r>
              <a:rPr spc="-5" smtClean="0">
                <a:latin typeface="Times New Roman" pitchFamily="18" charset="0"/>
                <a:cs typeface="Times New Roman" pitchFamily="18" charset="0"/>
              </a:rPr>
              <a:t>g</a:t>
            </a:r>
            <a:r>
              <a:rPr>
                <a:latin typeface="Times New Roman" pitchFamily="18" charset="0"/>
                <a:cs typeface="Times New Roman" pitchFamily="18" charset="0"/>
              </a:rPr>
              <a:t>	</a:t>
            </a:r>
            <a:r>
              <a:rPr smtClean="0">
                <a:latin typeface="Times New Roman" pitchFamily="18" charset="0"/>
                <a:cs typeface="Times New Roman" pitchFamily="18" charset="0"/>
              </a:rPr>
              <a:t>d</a:t>
            </a:r>
            <a:r>
              <a:rPr spc="-5" smtClean="0">
                <a:latin typeface="Times New Roman" pitchFamily="18" charset="0"/>
                <a:cs typeface="Times New Roman" pitchFamily="18" charset="0"/>
              </a:rPr>
              <a:t>ist</a:t>
            </a:r>
            <a:r>
              <a:rPr smtClean="0">
                <a:latin typeface="Times New Roman" pitchFamily="18" charset="0"/>
                <a:cs typeface="Times New Roman" pitchFamily="18" charset="0"/>
              </a:rPr>
              <a:t>u</a:t>
            </a:r>
            <a:r>
              <a:rPr spc="-5" smtClean="0">
                <a:latin typeface="Times New Roman" pitchFamily="18" charset="0"/>
                <a:cs typeface="Times New Roman" pitchFamily="18" charset="0"/>
              </a:rPr>
              <a:t>r</a:t>
            </a:r>
            <a:r>
              <a:rPr spc="5" smtClean="0">
                <a:latin typeface="Times New Roman" pitchFamily="18" charset="0"/>
                <a:cs typeface="Times New Roman" pitchFamily="18" charset="0"/>
              </a:rPr>
              <a:t>b</a:t>
            </a:r>
            <a:r>
              <a:rPr spc="-5" smtClean="0">
                <a:latin typeface="Times New Roman" pitchFamily="18" charset="0"/>
                <a:cs typeface="Times New Roman" pitchFamily="18" charset="0"/>
              </a:rPr>
              <a:t>ance</a:t>
            </a:r>
            <a:r>
              <a:rPr spc="-25" smtClean="0">
                <a:latin typeface="Times New Roman" pitchFamily="18" charset="0"/>
                <a:cs typeface="Times New Roman" pitchFamily="18" charset="0"/>
              </a:rPr>
              <a:t>s</a:t>
            </a:r>
            <a:r>
              <a:rPr spc="-5" smtClean="0">
                <a:latin typeface="Times New Roman" pitchFamily="18" charset="0"/>
                <a:cs typeface="Times New Roman" pitchFamily="18" charset="0"/>
              </a:rPr>
              <a:t>:</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s</a:t>
            </a:r>
            <a:r>
              <a:rPr smtClean="0">
                <a:latin typeface="Times New Roman" pitchFamily="18" charset="0"/>
                <a:cs typeface="Times New Roman" pitchFamily="18" charset="0"/>
              </a:rPr>
              <a:t>n</a:t>
            </a:r>
            <a:r>
              <a:rPr spc="-5" smtClean="0">
                <a:latin typeface="Times New Roman" pitchFamily="18" charset="0"/>
                <a:cs typeface="Times New Roman" pitchFamily="18" charset="0"/>
              </a:rPr>
              <a:t>o</a:t>
            </a:r>
            <a:r>
              <a:rPr smtClean="0">
                <a:latin typeface="Times New Roman" pitchFamily="18" charset="0"/>
                <a:cs typeface="Times New Roman" pitchFamily="18" charset="0"/>
              </a:rPr>
              <a:t>r</a:t>
            </a:r>
            <a:r>
              <a:rPr spc="-15" smtClean="0">
                <a:latin typeface="Times New Roman" pitchFamily="18" charset="0"/>
                <a:cs typeface="Times New Roman" pitchFamily="18" charset="0"/>
              </a:rPr>
              <a:t>i</a:t>
            </a:r>
            <a:r>
              <a:rPr spc="-5" smtClean="0">
                <a:latin typeface="Times New Roman" pitchFamily="18" charset="0"/>
                <a:cs typeface="Times New Roman" pitchFamily="18" charset="0"/>
              </a:rPr>
              <a:t>ng</a:t>
            </a:r>
            <a:r>
              <a:rPr spc="-5" dirty="0">
                <a:latin typeface="Times New Roman" pitchFamily="18" charset="0"/>
                <a:cs typeface="Times New Roman" pitchFamily="18" charset="0"/>
              </a:rPr>
              <a:t>,  </a:t>
            </a:r>
            <a:r>
              <a:rPr dirty="0">
                <a:latin typeface="Times New Roman" pitchFamily="18" charset="0"/>
                <a:cs typeface="Times New Roman" pitchFamily="18" charset="0"/>
              </a:rPr>
              <a:t>snorting/gasping, or </a:t>
            </a:r>
            <a:r>
              <a:rPr spc="-5" dirty="0">
                <a:latin typeface="Times New Roman" pitchFamily="18" charset="0"/>
                <a:cs typeface="Times New Roman" pitchFamily="18" charset="0"/>
              </a:rPr>
              <a:t>breathing pauses,</a:t>
            </a:r>
            <a:r>
              <a:rPr spc="-55" dirty="0">
                <a:latin typeface="Times New Roman" pitchFamily="18" charset="0"/>
                <a:cs typeface="Times New Roman" pitchFamily="18" charset="0"/>
              </a:rPr>
              <a:t> </a:t>
            </a:r>
            <a:r>
              <a:rPr dirty="0">
                <a:latin typeface="Times New Roman" pitchFamily="18" charset="0"/>
                <a:cs typeface="Times New Roman" pitchFamily="18" charset="0"/>
              </a:rPr>
              <a:t>or</a:t>
            </a:r>
            <a:endParaRPr>
              <a:latin typeface="Times New Roman" pitchFamily="18" charset="0"/>
              <a:cs typeface="Times New Roman" pitchFamily="18" charset="0"/>
            </a:endParaRPr>
          </a:p>
          <a:p>
            <a:pPr marL="527685" marR="6350" indent="-515620">
              <a:lnSpc>
                <a:spcPct val="150000"/>
              </a:lnSpc>
              <a:spcBef>
                <a:spcPts val="675"/>
              </a:spcBef>
              <a:buClr>
                <a:srgbClr val="0AD0D9"/>
              </a:buClr>
              <a:buSzPct val="94642"/>
              <a:buAutoNum type="arabicPeriod"/>
              <a:tabLst>
                <a:tab pos="527685" algn="l"/>
                <a:tab pos="528320" algn="l"/>
                <a:tab pos="1862455" algn="l"/>
                <a:tab pos="3582035" algn="l"/>
                <a:tab pos="4850130" algn="l"/>
                <a:tab pos="5339715" algn="l"/>
                <a:tab pos="7330440" algn="l"/>
              </a:tabLst>
            </a:pPr>
            <a:r>
              <a:rPr lang="en-US" spc="-5" dirty="0" smtClean="0">
                <a:latin typeface="Times New Roman" pitchFamily="18" charset="0"/>
                <a:cs typeface="Times New Roman" pitchFamily="18" charset="0"/>
              </a:rPr>
              <a:t>D</a:t>
            </a:r>
            <a:r>
              <a:rPr spc="-5" smtClean="0">
                <a:latin typeface="Times New Roman" pitchFamily="18" charset="0"/>
                <a:cs typeface="Times New Roman" pitchFamily="18" charset="0"/>
              </a:rPr>
              <a:t>ay</a:t>
            </a:r>
            <a:r>
              <a:rPr smtClean="0">
                <a:latin typeface="Times New Roman" pitchFamily="18" charset="0"/>
                <a:cs typeface="Times New Roman" pitchFamily="18" charset="0"/>
              </a:rPr>
              <a:t>t</a:t>
            </a:r>
            <a:r>
              <a:rPr spc="-5" smtClean="0">
                <a:latin typeface="Times New Roman" pitchFamily="18" charset="0"/>
                <a:cs typeface="Times New Roman" pitchFamily="18" charset="0"/>
              </a:rPr>
              <a:t>i</a:t>
            </a:r>
            <a:r>
              <a:rPr spc="-20" smtClean="0">
                <a:latin typeface="Times New Roman" pitchFamily="18" charset="0"/>
                <a:cs typeface="Times New Roman" pitchFamily="18" charset="0"/>
              </a:rPr>
              <a:t>m</a:t>
            </a:r>
            <a:r>
              <a:rPr spc="-5" smtClean="0">
                <a:latin typeface="Times New Roman" pitchFamily="18" charset="0"/>
                <a:cs typeface="Times New Roman" pitchFamily="18" charset="0"/>
              </a:rPr>
              <a:t>e</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sleepi</a:t>
            </a:r>
            <a:r>
              <a:rPr smtClean="0">
                <a:latin typeface="Times New Roman" pitchFamily="18" charset="0"/>
                <a:cs typeface="Times New Roman" pitchFamily="18" charset="0"/>
              </a:rPr>
              <a:t>n</a:t>
            </a:r>
            <a:r>
              <a:rPr spc="-25" smtClean="0">
                <a:latin typeface="Times New Roman" pitchFamily="18" charset="0"/>
                <a:cs typeface="Times New Roman" pitchFamily="18" charset="0"/>
              </a:rPr>
              <a:t>e</a:t>
            </a:r>
            <a:r>
              <a:rPr spc="-5" smtClean="0">
                <a:latin typeface="Times New Roman" pitchFamily="18" charset="0"/>
                <a:cs typeface="Times New Roman" pitchFamily="18" charset="0"/>
              </a:rPr>
              <a:t>s</a:t>
            </a:r>
            <a:r>
              <a:rPr smtClean="0">
                <a:latin typeface="Times New Roman" pitchFamily="18" charset="0"/>
                <a:cs typeface="Times New Roman" pitchFamily="18" charset="0"/>
              </a:rPr>
              <a:t>s</a:t>
            </a:r>
            <a:r>
              <a:rPr spc="-5" smtClean="0">
                <a:latin typeface="Times New Roman" pitchFamily="18" charset="0"/>
                <a:cs typeface="Times New Roman" pitchFamily="18" charset="0"/>
              </a:rPr>
              <a:t>,</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fati</a:t>
            </a:r>
            <a:r>
              <a:rPr smtClean="0">
                <a:latin typeface="Times New Roman" pitchFamily="18" charset="0"/>
                <a:cs typeface="Times New Roman" pitchFamily="18" charset="0"/>
              </a:rPr>
              <a:t>g</a:t>
            </a:r>
            <a:r>
              <a:rPr spc="-5" smtClean="0">
                <a:latin typeface="Times New Roman" pitchFamily="18" charset="0"/>
                <a:cs typeface="Times New Roman" pitchFamily="18" charset="0"/>
              </a:rPr>
              <a:t>u</a:t>
            </a:r>
            <a:r>
              <a:rPr smtClean="0">
                <a:latin typeface="Times New Roman" pitchFamily="18" charset="0"/>
                <a:cs typeface="Times New Roman" pitchFamily="18" charset="0"/>
              </a:rPr>
              <a:t>e</a:t>
            </a:r>
            <a:r>
              <a:rPr spc="-5" smtClean="0">
                <a:latin typeface="Times New Roman" pitchFamily="18" charset="0"/>
                <a:cs typeface="Times New Roman" pitchFamily="18" charset="0"/>
              </a:rPr>
              <a:t>,</a:t>
            </a:r>
            <a:r>
              <a:rPr lang="en-US" spc="-5" dirty="0" smtClean="0">
                <a:latin typeface="Times New Roman" pitchFamily="18" charset="0"/>
                <a:cs typeface="Times New Roman" pitchFamily="18" charset="0"/>
              </a:rPr>
              <a:t> </a:t>
            </a:r>
            <a:r>
              <a:rPr smtClean="0">
                <a:latin typeface="Times New Roman" pitchFamily="18" charset="0"/>
                <a:cs typeface="Times New Roman" pitchFamily="18" charset="0"/>
              </a:rPr>
              <a:t>o</a:t>
            </a:r>
            <a:r>
              <a:rPr spc="-5" smtClean="0">
                <a:latin typeface="Times New Roman" pitchFamily="18" charset="0"/>
                <a:cs typeface="Times New Roman" pitchFamily="18" charset="0"/>
              </a:rPr>
              <a:t>r</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u</a:t>
            </a:r>
            <a:r>
              <a:rPr smtClean="0">
                <a:latin typeface="Times New Roman" pitchFamily="18" charset="0"/>
                <a:cs typeface="Times New Roman" pitchFamily="18" charset="0"/>
              </a:rPr>
              <a:t>n</a:t>
            </a:r>
            <a:r>
              <a:rPr spc="-5" smtClean="0">
                <a:latin typeface="Times New Roman" pitchFamily="18" charset="0"/>
                <a:cs typeface="Times New Roman" pitchFamily="18" charset="0"/>
              </a:rPr>
              <a:t>ref</a:t>
            </a:r>
            <a:r>
              <a:rPr smtClean="0">
                <a:latin typeface="Times New Roman" pitchFamily="18" charset="0"/>
                <a:cs typeface="Times New Roman" pitchFamily="18" charset="0"/>
              </a:rPr>
              <a:t>r</a:t>
            </a:r>
            <a:r>
              <a:rPr spc="-5" smtClean="0">
                <a:latin typeface="Times New Roman" pitchFamily="18" charset="0"/>
                <a:cs typeface="Times New Roman" pitchFamily="18" charset="0"/>
              </a:rPr>
              <a:t>eshing</a:t>
            </a:r>
            <a:r>
              <a:rPr dirty="0">
                <a:latin typeface="Times New Roman" pitchFamily="18" charset="0"/>
                <a:cs typeface="Times New Roman" pitchFamily="18" charset="0"/>
              </a:rPr>
              <a:t>	</a:t>
            </a:r>
            <a:r>
              <a:rPr spc="-5" dirty="0">
                <a:latin typeface="Times New Roman" pitchFamily="18" charset="0"/>
                <a:cs typeface="Times New Roman" pitchFamily="18" charset="0"/>
              </a:rPr>
              <a:t>sle</a:t>
            </a:r>
            <a:r>
              <a:rPr spc="-25" dirty="0">
                <a:latin typeface="Times New Roman" pitchFamily="18" charset="0"/>
                <a:cs typeface="Times New Roman" pitchFamily="18" charset="0"/>
              </a:rPr>
              <a:t>e</a:t>
            </a:r>
            <a:r>
              <a:rPr spc="-5" dirty="0">
                <a:latin typeface="Times New Roman" pitchFamily="18" charset="0"/>
                <a:cs typeface="Times New Roman" pitchFamily="18" charset="0"/>
              </a:rPr>
              <a:t>p  despite </a:t>
            </a:r>
            <a:r>
              <a:rPr spc="-10" dirty="0">
                <a:latin typeface="Times New Roman" pitchFamily="18" charset="0"/>
                <a:cs typeface="Times New Roman" pitchFamily="18" charset="0"/>
              </a:rPr>
              <a:t>sufficient </a:t>
            </a:r>
            <a:r>
              <a:rPr spc="-5">
                <a:latin typeface="Times New Roman" pitchFamily="18" charset="0"/>
                <a:cs typeface="Times New Roman" pitchFamily="18" charset="0"/>
              </a:rPr>
              <a:t>sleep</a:t>
            </a:r>
            <a:r>
              <a:rPr spc="-20">
                <a:latin typeface="Times New Roman" pitchFamily="18" charset="0"/>
                <a:cs typeface="Times New Roman" pitchFamily="18" charset="0"/>
              </a:rPr>
              <a:t> </a:t>
            </a:r>
            <a:r>
              <a:rPr spc="-5" smtClean="0">
                <a:latin typeface="Times New Roman" pitchFamily="18" charset="0"/>
                <a:cs typeface="Times New Roman" pitchFamily="18" charset="0"/>
              </a:rPr>
              <a:t>opportunity</a:t>
            </a: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Habitual </a:t>
            </a:r>
            <a:r>
              <a:rPr dirty="0">
                <a:latin typeface="Times New Roman" pitchFamily="18" charset="0"/>
                <a:cs typeface="Times New Roman" pitchFamily="18" charset="0"/>
              </a:rPr>
              <a:t>snoring </a:t>
            </a:r>
            <a:r>
              <a:rPr spc="-5" dirty="0">
                <a:latin typeface="Times New Roman" pitchFamily="18" charset="0"/>
                <a:cs typeface="Times New Roman" pitchFamily="18" charset="0"/>
              </a:rPr>
              <a:t>is a sensitive</a:t>
            </a:r>
            <a:r>
              <a:rPr spc="-40" dirty="0">
                <a:latin typeface="Times New Roman" pitchFamily="18" charset="0"/>
                <a:cs typeface="Times New Roman" pitchFamily="18" charset="0"/>
              </a:rPr>
              <a:t> </a:t>
            </a:r>
            <a:r>
              <a:rPr spc="-5" dirty="0">
                <a:latin typeface="Times New Roman" pitchFamily="18" charset="0"/>
                <a:cs typeface="Times New Roman" pitchFamily="18" charset="0"/>
              </a:rPr>
              <a:t>indicator</a:t>
            </a:r>
            <a:endParaRPr>
              <a:latin typeface="Times New Roman" pitchFamily="18" charset="0"/>
              <a:cs typeface="Times New Roman" pitchFamily="18" charset="0"/>
            </a:endParaRPr>
          </a:p>
          <a:p>
            <a:pPr marL="286385" marR="5080" indent="-274320">
              <a:lnSpc>
                <a:spcPct val="150000"/>
              </a:lnSpc>
              <a:spcBef>
                <a:spcPts val="675"/>
              </a:spcBef>
              <a:buClr>
                <a:srgbClr val="0AD0D9"/>
              </a:buClr>
              <a:buSzPct val="94642"/>
              <a:buFont typeface="Arial"/>
              <a:buChar char=""/>
              <a:tabLst>
                <a:tab pos="287020" algn="l"/>
                <a:tab pos="1991995" algn="l"/>
                <a:tab pos="3462020" algn="l"/>
                <a:tab pos="3984625" algn="l"/>
                <a:tab pos="5280025" algn="l"/>
                <a:tab pos="5743575" algn="l"/>
                <a:tab pos="7427595" algn="l"/>
              </a:tabLst>
            </a:pPr>
            <a:r>
              <a:rPr spc="-5" smtClean="0">
                <a:latin typeface="Times New Roman" pitchFamily="18" charset="0"/>
                <a:cs typeface="Times New Roman" pitchFamily="18" charset="0"/>
              </a:rPr>
              <a:t>I</a:t>
            </a:r>
            <a:r>
              <a:rPr smtClean="0">
                <a:latin typeface="Times New Roman" pitchFamily="18" charset="0"/>
                <a:cs typeface="Times New Roman" pitchFamily="18" charset="0"/>
              </a:rPr>
              <a:t>n</a:t>
            </a:r>
            <a:r>
              <a:rPr spc="-5" smtClean="0">
                <a:latin typeface="Times New Roman" pitchFamily="18" charset="0"/>
                <a:cs typeface="Times New Roman" pitchFamily="18" charset="0"/>
              </a:rPr>
              <a:t>creasi</a:t>
            </a:r>
            <a:r>
              <a:rPr spc="5" smtClean="0">
                <a:latin typeface="Times New Roman" pitchFamily="18" charset="0"/>
                <a:cs typeface="Times New Roman" pitchFamily="18" charset="0"/>
              </a:rPr>
              <a:t>n</a:t>
            </a:r>
            <a:r>
              <a:rPr spc="-5" smtClean="0">
                <a:latin typeface="Times New Roman" pitchFamily="18" charset="0"/>
                <a:cs typeface="Times New Roman" pitchFamily="18" charset="0"/>
              </a:rPr>
              <a:t>g</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l</a:t>
            </a:r>
            <a:r>
              <a:rPr smtClean="0">
                <a:latin typeface="Times New Roman" pitchFamily="18" charset="0"/>
                <a:cs typeface="Times New Roman" pitchFamily="18" charset="0"/>
              </a:rPr>
              <a:t>o</a:t>
            </a:r>
            <a:r>
              <a:rPr spc="-5" smtClean="0">
                <a:latin typeface="Times New Roman" pitchFamily="18" charset="0"/>
                <a:cs typeface="Times New Roman" pitchFamily="18" charset="0"/>
              </a:rPr>
              <a:t>u</a:t>
            </a:r>
            <a:r>
              <a:rPr smtClean="0">
                <a:latin typeface="Times New Roman" pitchFamily="18" charset="0"/>
                <a:cs typeface="Times New Roman" pitchFamily="18" charset="0"/>
              </a:rPr>
              <a:t>d</a:t>
            </a:r>
            <a:r>
              <a:rPr spc="-5" smtClean="0">
                <a:latin typeface="Times New Roman" pitchFamily="18" charset="0"/>
                <a:cs typeface="Times New Roman" pitchFamily="18" charset="0"/>
              </a:rPr>
              <a:t>ness</a:t>
            </a:r>
            <a:r>
              <a:rPr lang="en-US" spc="-5" dirty="0" smtClean="0">
                <a:latin typeface="Times New Roman" pitchFamily="18" charset="0"/>
                <a:cs typeface="Times New Roman" pitchFamily="18" charset="0"/>
              </a:rPr>
              <a:t> </a:t>
            </a:r>
            <a:r>
              <a:rPr smtClean="0">
                <a:latin typeface="Times New Roman" pitchFamily="18" charset="0"/>
                <a:cs typeface="Times New Roman" pitchFamily="18" charset="0"/>
              </a:rPr>
              <a:t>o</a:t>
            </a:r>
            <a:r>
              <a:rPr spc="-5" smtClean="0">
                <a:latin typeface="Times New Roman" pitchFamily="18" charset="0"/>
                <a:cs typeface="Times New Roman" pitchFamily="18" charset="0"/>
              </a:rPr>
              <a:t>f</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s</a:t>
            </a:r>
            <a:r>
              <a:rPr smtClean="0">
                <a:latin typeface="Times New Roman" pitchFamily="18" charset="0"/>
                <a:cs typeface="Times New Roman" pitchFamily="18" charset="0"/>
              </a:rPr>
              <a:t>n</a:t>
            </a:r>
            <a:r>
              <a:rPr spc="-5" smtClean="0">
                <a:latin typeface="Times New Roman" pitchFamily="18" charset="0"/>
                <a:cs typeface="Times New Roman" pitchFamily="18" charset="0"/>
              </a:rPr>
              <a:t>o</a:t>
            </a:r>
            <a:r>
              <a:rPr smtClean="0">
                <a:latin typeface="Times New Roman" pitchFamily="18" charset="0"/>
                <a:cs typeface="Times New Roman" pitchFamily="18" charset="0"/>
              </a:rPr>
              <a:t>r</a:t>
            </a:r>
            <a:r>
              <a:rPr spc="-5" smtClean="0">
                <a:latin typeface="Times New Roman" pitchFamily="18" charset="0"/>
                <a:cs typeface="Times New Roman" pitchFamily="18" charset="0"/>
              </a:rPr>
              <a:t>i</a:t>
            </a:r>
            <a:r>
              <a:rPr smtClean="0">
                <a:latin typeface="Times New Roman" pitchFamily="18" charset="0"/>
                <a:cs typeface="Times New Roman" pitchFamily="18" charset="0"/>
              </a:rPr>
              <a:t>n</a:t>
            </a:r>
            <a:r>
              <a:rPr spc="-5" smtClean="0">
                <a:latin typeface="Times New Roman" pitchFamily="18" charset="0"/>
                <a:cs typeface="Times New Roman" pitchFamily="18" charset="0"/>
              </a:rPr>
              <a:t>g</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is</a:t>
            </a:r>
            <a:r>
              <a:rPr>
                <a:latin typeface="Times New Roman" pitchFamily="18" charset="0"/>
                <a:cs typeface="Times New Roman" pitchFamily="18" charset="0"/>
              </a:rPr>
              <a:t>	</a:t>
            </a:r>
            <a:r>
              <a:rPr spc="-5" smtClean="0">
                <a:latin typeface="Times New Roman" pitchFamily="18" charset="0"/>
                <a:cs typeface="Times New Roman" pitchFamily="18" charset="0"/>
              </a:rPr>
              <a:t>as</a:t>
            </a:r>
            <a:r>
              <a:rPr spc="-15" smtClean="0">
                <a:latin typeface="Times New Roman" pitchFamily="18" charset="0"/>
                <a:cs typeface="Times New Roman" pitchFamily="18" charset="0"/>
              </a:rPr>
              <a:t>s</a:t>
            </a:r>
            <a:r>
              <a:rPr spc="-5" smtClean="0">
                <a:latin typeface="Times New Roman" pitchFamily="18" charset="0"/>
                <a:cs typeface="Times New Roman" pitchFamily="18" charset="0"/>
              </a:rPr>
              <a:t>ociated</a:t>
            </a:r>
            <a:r>
              <a:rPr lang="en-US" spc="-5" dirty="0" smtClean="0">
                <a:latin typeface="Times New Roman" pitchFamily="18" charset="0"/>
                <a:cs typeface="Times New Roman" pitchFamily="18" charset="0"/>
              </a:rPr>
              <a:t> </a:t>
            </a:r>
            <a:r>
              <a:rPr spc="-5" smtClean="0">
                <a:latin typeface="Times New Roman" pitchFamily="18" charset="0"/>
                <a:cs typeface="Times New Roman" pitchFamily="18" charset="0"/>
              </a:rPr>
              <a:t>with  </a:t>
            </a:r>
            <a:r>
              <a:rPr spc="-5" dirty="0">
                <a:latin typeface="Times New Roman" pitchFamily="18" charset="0"/>
                <a:cs typeface="Times New Roman" pitchFamily="18" charset="0"/>
              </a:rPr>
              <a:t>higher</a:t>
            </a:r>
            <a:r>
              <a:rPr spc="-15" dirty="0">
                <a:latin typeface="Times New Roman" pitchFamily="18" charset="0"/>
                <a:cs typeface="Times New Roman" pitchFamily="18" charset="0"/>
              </a:rPr>
              <a:t> </a:t>
            </a:r>
            <a:r>
              <a:rPr spc="-5" dirty="0">
                <a:latin typeface="Times New Roman" pitchFamily="18" charset="0"/>
                <a:cs typeface="Times New Roman" pitchFamily="18" charset="0"/>
              </a:rPr>
              <a:t>risk</a:t>
            </a:r>
            <a:endParaRPr>
              <a:latin typeface="Times New Roman" pitchFamily="18" charset="0"/>
              <a:cs typeface="Times New Roman" pitchFamily="18" charset="0"/>
            </a:endParaRPr>
          </a:p>
          <a:p>
            <a:pPr marL="286385" marR="5715" indent="-274320">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Snoring </a:t>
            </a:r>
            <a:r>
              <a:rPr spc="-10" dirty="0">
                <a:latin typeface="Times New Roman" pitchFamily="18" charset="0"/>
                <a:cs typeface="Times New Roman" pitchFamily="18" charset="0"/>
              </a:rPr>
              <a:t>may </a:t>
            </a:r>
            <a:r>
              <a:rPr spc="-5" dirty="0">
                <a:latin typeface="Times New Roman" pitchFamily="18" charset="0"/>
                <a:cs typeface="Times New Roman" pitchFamily="18" charset="0"/>
              </a:rPr>
              <a:t>be interrupted by silent periods </a:t>
            </a:r>
            <a:r>
              <a:rPr spc="-60" dirty="0">
                <a:latin typeface="Times New Roman" pitchFamily="18" charset="0"/>
                <a:cs typeface="Times New Roman" pitchFamily="18" charset="0"/>
              </a:rPr>
              <a:t>(</a:t>
            </a:r>
            <a:r>
              <a:rPr dirty="0">
                <a:latin typeface="Times New Roman" pitchFamily="18" charset="0"/>
                <a:cs typeface="Times New Roman" pitchFamily="18" charset="0"/>
              </a:rPr>
              <a:t>apneas</a:t>
            </a:r>
            <a:r>
              <a:rPr spc="-60" dirty="0">
                <a:latin typeface="Times New Roman" pitchFamily="18" charset="0"/>
                <a:cs typeface="Times New Roman" pitchFamily="18" charset="0"/>
              </a:rPr>
              <a:t>),  </a:t>
            </a:r>
            <a:r>
              <a:rPr spc="-5" dirty="0">
                <a:latin typeface="Times New Roman" pitchFamily="18" charset="0"/>
                <a:cs typeface="Times New Roman" pitchFamily="18" charset="0"/>
              </a:rPr>
              <a:t>which are often terminated </a:t>
            </a:r>
            <a:r>
              <a:rPr dirty="0">
                <a:latin typeface="Times New Roman" pitchFamily="18" charset="0"/>
                <a:cs typeface="Times New Roman" pitchFamily="18" charset="0"/>
              </a:rPr>
              <a:t>by </a:t>
            </a:r>
            <a:r>
              <a:rPr spc="-5" dirty="0">
                <a:latin typeface="Times New Roman" pitchFamily="18" charset="0"/>
                <a:cs typeface="Times New Roman" pitchFamily="18" charset="0"/>
              </a:rPr>
              <a:t>resuscitative</a:t>
            </a:r>
            <a:r>
              <a:rPr spc="5" dirty="0">
                <a:latin typeface="Times New Roman" pitchFamily="18" charset="0"/>
                <a:cs typeface="Times New Roman" pitchFamily="18" charset="0"/>
              </a:rPr>
              <a:t> </a:t>
            </a:r>
            <a:r>
              <a:rPr dirty="0">
                <a:latin typeface="Times New Roman" pitchFamily="18" charset="0"/>
                <a:cs typeface="Times New Roman" pitchFamily="18" charset="0"/>
              </a:rPr>
              <a:t>breathing.</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42</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84212" y="1752600"/>
            <a:ext cx="10765103" cy="2554545"/>
          </a:xfrm>
          <a:prstGeom prst="rect">
            <a:avLst/>
          </a:prstGeom>
        </p:spPr>
        <p:txBody>
          <a:bodyPr vert="horz" wrap="square" lIns="0" tIns="60960" rIns="0" bIns="0" rtlCol="0">
            <a:spAutoFit/>
          </a:bodyPr>
          <a:lstStyle/>
          <a:p>
            <a:pPr marL="286385" marR="8255" indent="-274320" algn="just">
              <a:lnSpc>
                <a:spcPct val="150000"/>
              </a:lnSpc>
              <a:spcBef>
                <a:spcPts val="480"/>
              </a:spcBef>
              <a:buClr>
                <a:srgbClr val="0AD0D9"/>
              </a:buClr>
              <a:buSzPct val="94642"/>
              <a:buFont typeface="Arial"/>
              <a:buChar char=""/>
              <a:tabLst>
                <a:tab pos="287020" algn="l"/>
              </a:tabLst>
            </a:pPr>
            <a:r>
              <a:rPr dirty="0">
                <a:latin typeface="Times New Roman" pitchFamily="18" charset="0"/>
                <a:cs typeface="Times New Roman" pitchFamily="18" charset="0"/>
              </a:rPr>
              <a:t>Memory disturbances, poor concentration, irritability,  and </a:t>
            </a:r>
            <a:r>
              <a:rPr>
                <a:latin typeface="Times New Roman" pitchFamily="18" charset="0"/>
                <a:cs typeface="Times New Roman" pitchFamily="18" charset="0"/>
              </a:rPr>
              <a:t>personality </a:t>
            </a:r>
            <a:r>
              <a:rPr smtClean="0">
                <a:latin typeface="Times New Roman" pitchFamily="18" charset="0"/>
                <a:cs typeface="Times New Roman" pitchFamily="18" charset="0"/>
              </a:rPr>
              <a:t>changes</a:t>
            </a:r>
            <a:endParaRPr>
              <a:latin typeface="Times New Roman" pitchFamily="18" charset="0"/>
              <a:cs typeface="Times New Roman" pitchFamily="18" charset="0"/>
            </a:endParaRPr>
          </a:p>
          <a:p>
            <a:pPr marL="286385" marR="5080" indent="-274320" algn="just">
              <a:lnSpc>
                <a:spcPct val="150000"/>
              </a:lnSpc>
              <a:spcBef>
                <a:spcPts val="5"/>
              </a:spcBef>
              <a:buClr>
                <a:srgbClr val="0AD0D9"/>
              </a:buClr>
              <a:buSzPct val="94642"/>
              <a:buFont typeface="Arial"/>
              <a:buChar char=""/>
              <a:tabLst>
                <a:tab pos="287020" algn="l"/>
              </a:tabLst>
            </a:pPr>
            <a:r>
              <a:rPr dirty="0">
                <a:latin typeface="Times New Roman" pitchFamily="18" charset="0"/>
                <a:cs typeface="Times New Roman" pitchFamily="18" charset="0"/>
              </a:rPr>
              <a:t>OSAH affects multiple organs and may cause  hypertension, heartburn, nocturia, morning headaches,  and </a:t>
            </a:r>
            <a:r>
              <a:rPr>
                <a:latin typeface="Times New Roman" pitchFamily="18" charset="0"/>
                <a:cs typeface="Times New Roman" pitchFamily="18" charset="0"/>
              </a:rPr>
              <a:t>sexual </a:t>
            </a:r>
            <a:r>
              <a:rPr smtClean="0">
                <a:latin typeface="Times New Roman" pitchFamily="18" charset="0"/>
                <a:cs typeface="Times New Roman" pitchFamily="18" charset="0"/>
              </a:rPr>
              <a:t>dysfunction</a:t>
            </a:r>
            <a:endParaRPr>
              <a:latin typeface="Times New Roman" pitchFamily="18" charset="0"/>
              <a:cs typeface="Times New Roman" pitchFamily="18" charset="0"/>
            </a:endParaRPr>
          </a:p>
          <a:p>
            <a:pPr marL="286385" marR="229870" indent="-274320">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Age (</a:t>
            </a:r>
            <a:r>
              <a:rPr i="1" dirty="0">
                <a:latin typeface="Times New Roman" pitchFamily="18" charset="0"/>
                <a:cs typeface="Times New Roman" pitchFamily="18" charset="0"/>
              </a:rPr>
              <a:t>&gt;</a:t>
            </a:r>
            <a:r>
              <a:rPr dirty="0">
                <a:latin typeface="Times New Roman" pitchFamily="18" charset="0"/>
                <a:cs typeface="Times New Roman" pitchFamily="18" charset="0"/>
              </a:rPr>
              <a:t>55), gender (male), BMI (</a:t>
            </a:r>
            <a:r>
              <a:rPr i="1" dirty="0">
                <a:latin typeface="Times New Roman" pitchFamily="18" charset="0"/>
                <a:cs typeface="Times New Roman" pitchFamily="18" charset="0"/>
              </a:rPr>
              <a:t>&gt;</a:t>
            </a:r>
            <a:r>
              <a:rPr dirty="0">
                <a:latin typeface="Times New Roman" pitchFamily="18" charset="0"/>
                <a:cs typeface="Times New Roman" pitchFamily="18" charset="0"/>
              </a:rPr>
              <a:t>30) and neck  circumference (</a:t>
            </a:r>
            <a:r>
              <a:rPr i="1" dirty="0">
                <a:latin typeface="Times New Roman" pitchFamily="18" charset="0"/>
                <a:cs typeface="Times New Roman" pitchFamily="18" charset="0"/>
              </a:rPr>
              <a:t>&gt;</a:t>
            </a:r>
            <a:r>
              <a:rPr dirty="0">
                <a:latin typeface="Times New Roman" pitchFamily="18" charset="0"/>
                <a:cs typeface="Times New Roman" pitchFamily="18" charset="0"/>
              </a:rPr>
              <a:t>16 inches women, </a:t>
            </a:r>
            <a:r>
              <a:rPr i="1" dirty="0">
                <a:latin typeface="Times New Roman" pitchFamily="18" charset="0"/>
                <a:cs typeface="Times New Roman" pitchFamily="18" charset="0"/>
              </a:rPr>
              <a:t>&gt;</a:t>
            </a:r>
            <a:r>
              <a:rPr dirty="0">
                <a:latin typeface="Times New Roman" pitchFamily="18" charset="0"/>
                <a:cs typeface="Times New Roman" pitchFamily="18" charset="0"/>
              </a:rPr>
              <a:t>17 inches men)  identify higher risk </a:t>
            </a:r>
            <a:r>
              <a:rPr>
                <a:latin typeface="Times New Roman" pitchFamily="18" charset="0"/>
                <a:cs typeface="Times New Roman" pitchFamily="18" charset="0"/>
              </a:rPr>
              <a:t>groups</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Male: Female = 2:1 to 4:1</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43</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646612" y="914400"/>
            <a:ext cx="2636680" cy="321242"/>
          </a:xfrm>
          <a:prstGeom prst="rect">
            <a:avLst/>
          </a:prstGeom>
        </p:spPr>
        <p:txBody>
          <a:bodyPr vert="horz" wrap="square" lIns="0" tIns="13335" rIns="0" bIns="0" rtlCol="0">
            <a:spAutoFit/>
          </a:bodyPr>
          <a:lstStyle/>
          <a:p>
            <a:pPr marL="12700">
              <a:lnSpc>
                <a:spcPct val="100000"/>
              </a:lnSpc>
              <a:spcBef>
                <a:spcPts val="105"/>
              </a:spcBef>
            </a:pPr>
            <a:r>
              <a:rPr lang="en-US" sz="2000" b="1" u="sng" spc="-245" dirty="0" smtClean="0">
                <a:solidFill>
                  <a:schemeClr val="tx1"/>
                </a:solidFill>
                <a:uFill>
                  <a:solidFill>
                    <a:srgbClr val="000000"/>
                  </a:solidFill>
                </a:uFill>
                <a:latin typeface="Times New Roman" pitchFamily="18" charset="0"/>
                <a:cs typeface="Times New Roman" pitchFamily="18" charset="0"/>
              </a:rPr>
              <a:t>T</a:t>
            </a:r>
            <a:r>
              <a:rPr lang="en-US" sz="2000" b="1" u="sng" spc="-55" dirty="0" smtClean="0">
                <a:solidFill>
                  <a:schemeClr val="tx1"/>
                </a:solidFill>
                <a:uFill>
                  <a:solidFill>
                    <a:srgbClr val="000000"/>
                  </a:solidFill>
                </a:uFill>
                <a:latin typeface="Times New Roman" pitchFamily="18" charset="0"/>
                <a:cs typeface="Times New Roman" pitchFamily="18" charset="0"/>
              </a:rPr>
              <a:t>R</a:t>
            </a:r>
            <a:r>
              <a:rPr lang="en-US" sz="2000" b="1" u="sng" dirty="0" smtClean="0">
                <a:solidFill>
                  <a:schemeClr val="tx1"/>
                </a:solidFill>
                <a:uFill>
                  <a:solidFill>
                    <a:srgbClr val="000000"/>
                  </a:solidFill>
                </a:uFill>
                <a:latin typeface="Times New Roman" pitchFamily="18" charset="0"/>
                <a:cs typeface="Times New Roman" pitchFamily="18" charset="0"/>
              </a:rPr>
              <a:t>E</a:t>
            </a:r>
            <a:r>
              <a:rPr lang="en-US" sz="2000" b="1" u="sng" spc="5" dirty="0" smtClean="0">
                <a:solidFill>
                  <a:schemeClr val="tx1"/>
                </a:solidFill>
                <a:uFill>
                  <a:solidFill>
                    <a:srgbClr val="000000"/>
                  </a:solidFill>
                </a:uFill>
                <a:latin typeface="Times New Roman" pitchFamily="18" charset="0"/>
                <a:cs typeface="Times New Roman" pitchFamily="18" charset="0"/>
              </a:rPr>
              <a:t>A</a:t>
            </a:r>
            <a:r>
              <a:rPr lang="en-US" sz="2000" b="1" u="sng" dirty="0" smtClean="0">
                <a:solidFill>
                  <a:schemeClr val="tx1"/>
                </a:solidFill>
                <a:uFill>
                  <a:solidFill>
                    <a:srgbClr val="000000"/>
                  </a:solidFill>
                </a:uFill>
                <a:latin typeface="Times New Roman" pitchFamily="18" charset="0"/>
                <a:cs typeface="Times New Roman" pitchFamily="18" charset="0"/>
              </a:rPr>
              <a:t>TMENT:</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44</a:t>
            </a:fld>
            <a:endParaRPr lang="en-US"/>
          </a:p>
        </p:txBody>
      </p:sp>
      <p:sp>
        <p:nvSpPr>
          <p:cNvPr id="9" name="object 9"/>
          <p:cNvSpPr txBox="1"/>
          <p:nvPr/>
        </p:nvSpPr>
        <p:spPr>
          <a:xfrm>
            <a:off x="836612" y="1524000"/>
            <a:ext cx="10761717" cy="2065565"/>
          </a:xfrm>
          <a:prstGeom prst="rect">
            <a:avLst/>
          </a:prstGeom>
        </p:spPr>
        <p:txBody>
          <a:bodyPr vert="horz" wrap="square" lIns="0" tIns="12065" rIns="0" bIns="0" rtlCol="0">
            <a:spAutoFit/>
          </a:bodyPr>
          <a:lstStyle/>
          <a:p>
            <a:pPr marL="286385" marR="5080" indent="-274320">
              <a:lnSpc>
                <a:spcPct val="150000"/>
              </a:lnSpc>
              <a:spcBef>
                <a:spcPts val="95"/>
              </a:spcBef>
            </a:pPr>
            <a:r>
              <a:rPr>
                <a:solidFill>
                  <a:srgbClr val="0AD0D9"/>
                </a:solidFill>
                <a:latin typeface="Times New Roman" pitchFamily="18" charset="0"/>
                <a:cs typeface="Times New Roman" pitchFamily="18" charset="0"/>
              </a:rPr>
              <a:t> </a:t>
            </a:r>
            <a:r>
              <a:rPr lang="en-US" b="1" u="sng" dirty="0" smtClean="0">
                <a:latin typeface="Times New Roman" pitchFamily="18" charset="0"/>
                <a:cs typeface="Times New Roman" pitchFamily="18" charset="0"/>
              </a:rPr>
              <a:t>TREATMENT GOALS</a:t>
            </a:r>
            <a:r>
              <a:rPr b="1" smtClean="0">
                <a:latin typeface="Times New Roman" pitchFamily="18" charset="0"/>
                <a:cs typeface="Times New Roman" pitchFamily="18" charset="0"/>
              </a:rPr>
              <a:t>: </a:t>
            </a:r>
            <a:r>
              <a:rPr dirty="0">
                <a:latin typeface="Times New Roman" pitchFamily="18" charset="0"/>
                <a:cs typeface="Times New Roman" pitchFamily="18" charset="0"/>
              </a:rPr>
              <a:t>to improve symptoms and quality  of life and minimize risks </a:t>
            </a:r>
            <a:r>
              <a:rPr>
                <a:latin typeface="Times New Roman" pitchFamily="18" charset="0"/>
                <a:cs typeface="Times New Roman" pitchFamily="18" charset="0"/>
              </a:rPr>
              <a:t>of </a:t>
            </a:r>
            <a:r>
              <a:rPr smtClean="0">
                <a:latin typeface="Times New Roman" pitchFamily="18" charset="0"/>
                <a:cs typeface="Times New Roman" pitchFamily="18" charset="0"/>
              </a:rPr>
              <a:t>comorbidity</a:t>
            </a:r>
            <a:endParaRPr lang="en-US" dirty="0" smtClean="0">
              <a:latin typeface="Times New Roman" pitchFamily="18" charset="0"/>
              <a:cs typeface="Times New Roman" pitchFamily="18" charset="0"/>
            </a:endParaRPr>
          </a:p>
          <a:p>
            <a:pPr marL="286385" marR="5080" indent="-274320">
              <a:lnSpc>
                <a:spcPct val="150000"/>
              </a:lnSpc>
              <a:spcBef>
                <a:spcPts val="95"/>
              </a:spcBef>
            </a:pPr>
            <a:r>
              <a:rPr lang="en-US" dirty="0" smtClean="0">
                <a:latin typeface="Times New Roman" pitchFamily="18" charset="0"/>
                <a:cs typeface="Times New Roman" pitchFamily="18" charset="0"/>
              </a:rPr>
              <a:t>Somatic treatments: continuous positive airway pressure (CPAP) and </a:t>
            </a:r>
            <a:r>
              <a:rPr lang="en-US" dirty="0" err="1" smtClean="0">
                <a:latin typeface="Times New Roman" pitchFamily="18" charset="0"/>
                <a:cs typeface="Times New Roman" pitchFamily="18" charset="0"/>
              </a:rPr>
              <a:t>Mandibular</a:t>
            </a:r>
            <a:r>
              <a:rPr lang="en-US" dirty="0" smtClean="0">
                <a:latin typeface="Times New Roman" pitchFamily="18" charset="0"/>
                <a:cs typeface="Times New Roman" pitchFamily="18" charset="0"/>
              </a:rPr>
              <a:t> advancement and devices (MAD) surgical procedures like </a:t>
            </a:r>
            <a:r>
              <a:rPr lang="en-US" dirty="0" err="1" smtClean="0">
                <a:latin typeface="Times New Roman" pitchFamily="18" charset="0"/>
                <a:cs typeface="Times New Roman" pitchFamily="18" charset="0"/>
              </a:rPr>
              <a:t>uvulopapatopharyngoplasty</a:t>
            </a:r>
            <a:r>
              <a:rPr lang="en-US" dirty="0" smtClean="0">
                <a:latin typeface="Times New Roman" pitchFamily="18" charset="0"/>
                <a:cs typeface="Times New Roman" pitchFamily="18" charset="0"/>
              </a:rPr>
              <a:t>.</a:t>
            </a:r>
          </a:p>
          <a:p>
            <a:pPr marL="286385" marR="5080" indent="-274320">
              <a:lnSpc>
                <a:spcPct val="150000"/>
              </a:lnSpc>
              <a:spcBef>
                <a:spcPts val="95"/>
              </a:spcBef>
            </a:pPr>
            <a:r>
              <a:rPr lang="en-US" dirty="0" smtClean="0">
                <a:solidFill>
                  <a:srgbClr val="0AD0D9"/>
                </a:solidFill>
                <a:latin typeface="Times New Roman" pitchFamily="18" charset="0"/>
                <a:cs typeface="Times New Roman" pitchFamily="18" charset="0"/>
              </a:rPr>
              <a:t> </a:t>
            </a:r>
            <a:r>
              <a:rPr lang="en-US" b="1" u="sng" dirty="0" smtClean="0">
                <a:latin typeface="Times New Roman" pitchFamily="18" charset="0"/>
                <a:cs typeface="Times New Roman" pitchFamily="18" charset="0"/>
              </a:rPr>
              <a:t>PSYCHOSOCIAL TREATMENTS: </a:t>
            </a:r>
            <a:r>
              <a:rPr lang="en-US" dirty="0" smtClean="0">
                <a:latin typeface="Times New Roman" pitchFamily="18" charset="0"/>
                <a:cs typeface="Times New Roman" pitchFamily="18" charset="0"/>
              </a:rPr>
              <a:t>Weight loss, avoiding the  supine sleep position, reducing evening alcohol  consumption, and getting adequate sleep duration.</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046412" y="762000"/>
            <a:ext cx="7245579" cy="320601"/>
          </a:xfrm>
          <a:prstGeom prst="rect">
            <a:avLst/>
          </a:prstGeom>
        </p:spPr>
        <p:txBody>
          <a:bodyPr vert="horz" wrap="square" lIns="0" tIns="12700" rIns="0" bIns="0" rtlCol="0">
            <a:spAutoFit/>
          </a:bodyPr>
          <a:lstStyle/>
          <a:p>
            <a:pPr marL="12700">
              <a:lnSpc>
                <a:spcPct val="100000"/>
              </a:lnSpc>
              <a:spcBef>
                <a:spcPts val="100"/>
              </a:spcBef>
            </a:pPr>
            <a:r>
              <a:rPr sz="2000" b="1" u="sng" dirty="0">
                <a:solidFill>
                  <a:schemeClr val="tx1"/>
                </a:solidFill>
                <a:latin typeface="Times New Roman" pitchFamily="18" charset="0"/>
                <a:cs typeface="Times New Roman" pitchFamily="18" charset="0"/>
              </a:rPr>
              <a:t>CENTRAL SLEEP APNEA</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45</a:t>
            </a:fld>
            <a:endParaRPr lang="en-US"/>
          </a:p>
        </p:txBody>
      </p:sp>
      <p:sp>
        <p:nvSpPr>
          <p:cNvPr id="9" name="object 9"/>
          <p:cNvSpPr txBox="1"/>
          <p:nvPr/>
        </p:nvSpPr>
        <p:spPr>
          <a:xfrm>
            <a:off x="714401" y="1502411"/>
            <a:ext cx="10760024" cy="3718967"/>
          </a:xfrm>
          <a:prstGeom prst="rect">
            <a:avLst/>
          </a:prstGeom>
        </p:spPr>
        <p:txBody>
          <a:bodyPr vert="horz" wrap="square" lIns="0" tIns="60960" rIns="0" bIns="0" rtlCol="0">
            <a:spAutoFit/>
          </a:bodyPr>
          <a:lstStyle/>
          <a:p>
            <a:pPr marL="286385" marR="5080" indent="-274320">
              <a:lnSpc>
                <a:spcPct val="150000"/>
              </a:lnSpc>
              <a:spcBef>
                <a:spcPts val="480"/>
              </a:spcBef>
              <a:buClr>
                <a:srgbClr val="0AD0D9"/>
              </a:buClr>
              <a:buSzPct val="94642"/>
              <a:buFont typeface="Arial"/>
              <a:buChar char=""/>
              <a:tabLst>
                <a:tab pos="287020" algn="l"/>
                <a:tab pos="2399030" algn="l"/>
                <a:tab pos="2898140" algn="l"/>
                <a:tab pos="4499610" algn="l"/>
                <a:tab pos="4917440" algn="l"/>
                <a:tab pos="6600190" algn="l"/>
                <a:tab pos="7526655" algn="l"/>
              </a:tabLst>
            </a:pPr>
            <a:r>
              <a:rPr dirty="0">
                <a:latin typeface="Times New Roman" pitchFamily="18" charset="0"/>
                <a:cs typeface="Times New Roman" pitchFamily="18" charset="0"/>
              </a:rPr>
              <a:t>Characterized	by	variability	in	respiratory	effort	that  leads to episodes of apnea and hypopnea during sleep</a:t>
            </a:r>
            <a:endParaRPr>
              <a:latin typeface="Times New Roman" pitchFamily="18" charset="0"/>
              <a:cs typeface="Times New Roman" pitchFamily="18" charset="0"/>
            </a:endParaRPr>
          </a:p>
          <a:p>
            <a:pPr marL="286385" marR="5080" indent="-274320">
              <a:lnSpc>
                <a:spcPct val="150000"/>
              </a:lnSpc>
              <a:spcBef>
                <a:spcPts val="680"/>
              </a:spcBef>
              <a:buClr>
                <a:srgbClr val="0AD0D9"/>
              </a:buClr>
              <a:buSzPct val="94642"/>
              <a:buFont typeface="Arial"/>
              <a:buChar char=""/>
              <a:tabLst>
                <a:tab pos="287020" algn="l"/>
              </a:tabLst>
            </a:pPr>
            <a:r>
              <a:rPr b="1" dirty="0">
                <a:latin typeface="Times New Roman" pitchFamily="18" charset="0"/>
                <a:cs typeface="Times New Roman" pitchFamily="18" charset="0"/>
              </a:rPr>
              <a:t>Diagnostic criteria </a:t>
            </a:r>
            <a:r>
              <a:rPr dirty="0">
                <a:latin typeface="Times New Roman" pitchFamily="18" charset="0"/>
                <a:cs typeface="Times New Roman" pitchFamily="18" charset="0"/>
              </a:rPr>
              <a:t>require at least </a:t>
            </a:r>
            <a:r>
              <a:rPr b="1" dirty="0">
                <a:latin typeface="Times New Roman" pitchFamily="18" charset="0"/>
                <a:cs typeface="Times New Roman" pitchFamily="18" charset="0"/>
              </a:rPr>
              <a:t>five </a:t>
            </a:r>
            <a:r>
              <a:rPr dirty="0">
                <a:latin typeface="Times New Roman" pitchFamily="18" charset="0"/>
                <a:cs typeface="Times New Roman" pitchFamily="18" charset="0"/>
              </a:rPr>
              <a:t>central apneas  per hour</a:t>
            </a:r>
            <a:endParaRPr>
              <a:latin typeface="Times New Roman" pitchFamily="18" charset="0"/>
              <a:cs typeface="Times New Roman" pitchFamily="18" charset="0"/>
            </a:endParaRPr>
          </a:p>
          <a:p>
            <a:pPr marL="287020" indent="-274320">
              <a:lnSpc>
                <a:spcPct val="150000"/>
              </a:lnSpc>
              <a:spcBef>
                <a:spcPts val="295"/>
              </a:spcBef>
              <a:buClr>
                <a:srgbClr val="0AD0D9"/>
              </a:buClr>
              <a:buSzPct val="94642"/>
              <a:buFont typeface="Arial"/>
              <a:buChar char=""/>
              <a:tabLst>
                <a:tab pos="287020" algn="l"/>
              </a:tabLst>
            </a:pPr>
            <a:r>
              <a:rPr dirty="0">
                <a:latin typeface="Times New Roman" pitchFamily="18" charset="0"/>
                <a:cs typeface="Times New Roman" pitchFamily="18" charset="0"/>
              </a:rPr>
              <a:t>Subtypes:</a:t>
            </a:r>
            <a:endParaRPr>
              <a:latin typeface="Times New Roman" pitchFamily="18" charset="0"/>
              <a:cs typeface="Times New Roman" pitchFamily="18" charset="0"/>
            </a:endParaRPr>
          </a:p>
          <a:p>
            <a:pPr marL="527685" marR="726440" indent="-515620">
              <a:lnSpc>
                <a:spcPct val="150000"/>
              </a:lnSpc>
              <a:spcBef>
                <a:spcPts val="725"/>
              </a:spcBef>
              <a:buClr>
                <a:srgbClr val="0AD0D9"/>
              </a:buClr>
              <a:buSzPct val="94642"/>
              <a:buAutoNum type="arabicPeriod"/>
              <a:tabLst>
                <a:tab pos="527685" algn="l"/>
                <a:tab pos="528320" algn="l"/>
              </a:tabLst>
            </a:pPr>
            <a:r>
              <a:rPr dirty="0">
                <a:latin typeface="Times New Roman" pitchFamily="18" charset="0"/>
                <a:cs typeface="Times New Roman" pitchFamily="18" charset="0"/>
              </a:rPr>
              <a:t>Cheyne–Stokes Breathing (CSB) - heart failure,  stroke, or </a:t>
            </a:r>
            <a:r>
              <a:rPr>
                <a:latin typeface="Times New Roman" pitchFamily="18" charset="0"/>
                <a:cs typeface="Times New Roman" pitchFamily="18" charset="0"/>
              </a:rPr>
              <a:t>renal </a:t>
            </a:r>
            <a:r>
              <a:rPr smtClean="0">
                <a:latin typeface="Times New Roman" pitchFamily="18" charset="0"/>
                <a:cs typeface="Times New Roman" pitchFamily="18" charset="0"/>
              </a:rPr>
              <a:t>failure</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527685" marR="106045" indent="-515620">
              <a:lnSpc>
                <a:spcPct val="150000"/>
              </a:lnSpc>
              <a:spcBef>
                <a:spcPts val="630"/>
              </a:spcBef>
              <a:buClr>
                <a:srgbClr val="0AD0D9"/>
              </a:buClr>
              <a:buSzPct val="94642"/>
              <a:buAutoNum type="arabicPeriod"/>
              <a:tabLst>
                <a:tab pos="527685" algn="l"/>
                <a:tab pos="528320" algn="l"/>
              </a:tabLst>
            </a:pPr>
            <a:r>
              <a:rPr dirty="0">
                <a:latin typeface="Times New Roman" pitchFamily="18" charset="0"/>
                <a:cs typeface="Times New Roman" pitchFamily="18" charset="0"/>
              </a:rPr>
              <a:t>Central Sleep Apnea Comorbid with Opioid Use -  Chronic use of long-acting opioid medications, such  </a:t>
            </a:r>
            <a:r>
              <a:rPr>
                <a:latin typeface="Times New Roman" pitchFamily="18" charset="0"/>
                <a:cs typeface="Times New Roman" pitchFamily="18" charset="0"/>
              </a:rPr>
              <a:t>as </a:t>
            </a:r>
            <a:r>
              <a:rPr smtClean="0">
                <a:latin typeface="Times New Roman" pitchFamily="18" charset="0"/>
                <a:cs typeface="Times New Roman" pitchFamily="18" charset="0"/>
              </a:rPr>
              <a:t>methadone</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527685" indent="-515620">
              <a:lnSpc>
                <a:spcPct val="150000"/>
              </a:lnSpc>
              <a:spcBef>
                <a:spcPts val="335"/>
              </a:spcBef>
              <a:buClr>
                <a:srgbClr val="0AD0D9"/>
              </a:buClr>
              <a:buSzPct val="94642"/>
              <a:buAutoNum type="arabicPeriod"/>
              <a:tabLst>
                <a:tab pos="527685" algn="l"/>
                <a:tab pos="528320" algn="l"/>
              </a:tabLst>
            </a:pPr>
            <a:r>
              <a:rPr dirty="0">
                <a:latin typeface="Times New Roman" pitchFamily="18" charset="0"/>
                <a:cs typeface="Times New Roman" pitchFamily="18" charset="0"/>
              </a:rPr>
              <a:t>Idiopathic Central </a:t>
            </a:r>
            <a:r>
              <a:rPr>
                <a:latin typeface="Times New Roman" pitchFamily="18" charset="0"/>
                <a:cs typeface="Times New Roman" pitchFamily="18" charset="0"/>
              </a:rPr>
              <a:t>Sleep </a:t>
            </a:r>
            <a:r>
              <a:rPr smtClean="0">
                <a:latin typeface="Times New Roman" pitchFamily="18" charset="0"/>
                <a:cs typeface="Times New Roman" pitchFamily="18" charset="0"/>
              </a:rPr>
              <a:t>Apnea</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0412" y="1447800"/>
            <a:ext cx="10760024" cy="2950808"/>
          </a:xfrm>
          <a:prstGeom prst="rect">
            <a:avLst/>
          </a:prstGeom>
        </p:spPr>
        <p:txBody>
          <a:bodyPr vert="horz" wrap="square" lIns="0" tIns="97790" rIns="0" bIns="0" rtlCol="0">
            <a:spAutoFit/>
          </a:bodyPr>
          <a:lstStyle/>
          <a:p>
            <a:pPr marL="12700">
              <a:lnSpc>
                <a:spcPct val="150000"/>
              </a:lnSpc>
              <a:spcBef>
                <a:spcPts val="770"/>
              </a:spcBef>
            </a:pPr>
            <a:r>
              <a:rPr lang="en-US" b="1" u="sng" dirty="0" smtClean="0">
                <a:latin typeface="Times New Roman" pitchFamily="18" charset="0"/>
                <a:cs typeface="Times New Roman" pitchFamily="18" charset="0"/>
              </a:rPr>
              <a:t>TREATMENT:</a:t>
            </a:r>
          </a:p>
          <a:p>
            <a:pPr marL="286385" marR="5080" indent="-274320">
              <a:lnSpc>
                <a:spcPct val="150000"/>
              </a:lnSpc>
              <a:spcBef>
                <a:spcPts val="670"/>
              </a:spcBef>
              <a:buClr>
                <a:srgbClr val="0AD0D9"/>
              </a:buClr>
              <a:buSzPct val="94642"/>
              <a:buFont typeface="Arial"/>
              <a:buChar char=""/>
              <a:tabLst>
                <a:tab pos="287020" algn="l"/>
              </a:tabLst>
            </a:pPr>
            <a:r>
              <a:rPr smtClean="0">
                <a:latin typeface="Times New Roman" pitchFamily="18" charset="0"/>
                <a:cs typeface="Times New Roman" pitchFamily="18" charset="0"/>
              </a:rPr>
              <a:t>The </a:t>
            </a:r>
            <a:r>
              <a:rPr dirty="0">
                <a:latin typeface="Times New Roman" pitchFamily="18" charset="0"/>
                <a:cs typeface="Times New Roman" pitchFamily="18" charset="0"/>
              </a:rPr>
              <a:t>goals of treatment are to improve symptoms and  quality of life and minimize </a:t>
            </a:r>
            <a:r>
              <a:rPr>
                <a:latin typeface="Times New Roman" pitchFamily="18" charset="0"/>
                <a:cs typeface="Times New Roman" pitchFamily="18" charset="0"/>
              </a:rPr>
              <a:t>cardiopulmonary </a:t>
            </a:r>
            <a:r>
              <a:rPr smtClean="0">
                <a:latin typeface="Times New Roman" pitchFamily="18" charset="0"/>
                <a:cs typeface="Times New Roman" pitchFamily="18" charset="0"/>
              </a:rPr>
              <a:t>risks</a:t>
            </a: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CPAP therapy is effective</a:t>
            </a:r>
            <a:endParaRPr>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Adaptive servo-ventilation (ASV)</a:t>
            </a:r>
            <a:endParaRPr>
              <a:latin typeface="Times New Roman" pitchFamily="18" charset="0"/>
              <a:cs typeface="Times New Roman" pitchFamily="18" charset="0"/>
            </a:endParaRPr>
          </a:p>
          <a:p>
            <a:pPr marL="287020" indent="-274320">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Low-flow oxygen therapy</a:t>
            </a:r>
            <a:endParaRPr>
              <a:latin typeface="Times New Roman" pitchFamily="18" charset="0"/>
              <a:cs typeface="Times New Roman" pitchFamily="18" charset="0"/>
            </a:endParaRPr>
          </a:p>
          <a:p>
            <a:pPr marL="286385" marR="6350" indent="-274320">
              <a:lnSpc>
                <a:spcPct val="150000"/>
              </a:lnSpc>
              <a:spcBef>
                <a:spcPts val="675"/>
              </a:spcBef>
              <a:buClr>
                <a:srgbClr val="0AD0D9"/>
              </a:buClr>
              <a:buSzPct val="94642"/>
              <a:buFont typeface="Arial"/>
              <a:buChar char=""/>
              <a:tabLst>
                <a:tab pos="287020" algn="l"/>
                <a:tab pos="1143635" algn="l"/>
                <a:tab pos="2693670" algn="l"/>
                <a:tab pos="3509010" algn="l"/>
                <a:tab pos="4601845" algn="l"/>
                <a:tab pos="5260340" algn="l"/>
                <a:tab pos="6054090" algn="l"/>
                <a:tab pos="7426325" algn="l"/>
              </a:tabLst>
            </a:pPr>
            <a:r>
              <a:rPr dirty="0">
                <a:latin typeface="Times New Roman" pitchFamily="18" charset="0"/>
                <a:cs typeface="Times New Roman" pitchFamily="18" charset="0"/>
              </a:rPr>
              <a:t>CSA	comorbid	with	opioid	use	may	improve	with  reduction in opioid dosage</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46</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2" y="795273"/>
            <a:ext cx="11186633" cy="289823"/>
          </a:xfrm>
          <a:prstGeom prst="rect">
            <a:avLst/>
          </a:prstGeom>
        </p:spPr>
        <p:txBody>
          <a:bodyPr vert="horz" wrap="square" lIns="0" tIns="12700" rIns="0" bIns="0" rtlCol="0">
            <a:spAutoFit/>
          </a:bodyPr>
          <a:lstStyle/>
          <a:p>
            <a:pPr marL="12700">
              <a:lnSpc>
                <a:spcPct val="100000"/>
              </a:lnSpc>
              <a:spcBef>
                <a:spcPts val="100"/>
              </a:spcBef>
            </a:pPr>
            <a:r>
              <a:rPr sz="1800" b="1" u="sng" dirty="0">
                <a:solidFill>
                  <a:schemeClr val="tx1"/>
                </a:solidFill>
                <a:latin typeface="Times New Roman" pitchFamily="18" charset="0"/>
                <a:cs typeface="Times New Roman" pitchFamily="18" charset="0"/>
              </a:rPr>
              <a:t>SLEEP RELATED HYPOVENTILATION</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47</a:t>
            </a:fld>
            <a:endParaRPr lang="en-US"/>
          </a:p>
        </p:txBody>
      </p:sp>
      <p:sp>
        <p:nvSpPr>
          <p:cNvPr id="9" name="object 9"/>
          <p:cNvSpPr txBox="1"/>
          <p:nvPr/>
        </p:nvSpPr>
        <p:spPr>
          <a:xfrm>
            <a:off x="714400" y="1610829"/>
            <a:ext cx="10761717" cy="2396425"/>
          </a:xfrm>
          <a:prstGeom prst="rect">
            <a:avLst/>
          </a:prstGeom>
        </p:spPr>
        <p:txBody>
          <a:bodyPr vert="horz" wrap="square" lIns="0" tIns="98425" rIns="0" bIns="0" rtlCol="0">
            <a:spAutoFit/>
          </a:bodyPr>
          <a:lstStyle/>
          <a:p>
            <a:pPr marL="287020" indent="-274320" algn="just">
              <a:lnSpc>
                <a:spcPct val="150000"/>
              </a:lnSpc>
              <a:spcBef>
                <a:spcPts val="775"/>
              </a:spcBef>
              <a:buClr>
                <a:srgbClr val="0AD0D9"/>
              </a:buClr>
              <a:buSzPct val="94642"/>
              <a:buFont typeface="Arial"/>
              <a:buChar char=""/>
              <a:tabLst>
                <a:tab pos="287020" algn="l"/>
              </a:tabLst>
            </a:pPr>
            <a:r>
              <a:rPr dirty="0">
                <a:latin typeface="Times New Roman" pitchFamily="18" charset="0"/>
                <a:cs typeface="Times New Roman" pitchFamily="18" charset="0"/>
              </a:rPr>
              <a:t>Characterized by inadequate ventilation </a:t>
            </a:r>
            <a:r>
              <a:rPr>
                <a:latin typeface="Times New Roman" pitchFamily="18" charset="0"/>
                <a:cs typeface="Times New Roman" pitchFamily="18" charset="0"/>
              </a:rPr>
              <a:t>during </a:t>
            </a:r>
            <a:r>
              <a:rPr smtClean="0">
                <a:latin typeface="Times New Roman" pitchFamily="18" charset="0"/>
                <a:cs typeface="Times New Roman" pitchFamily="18" charset="0"/>
              </a:rPr>
              <a:t>sleep</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b="1" dirty="0">
                <a:latin typeface="Times New Roman" pitchFamily="18" charset="0"/>
                <a:cs typeface="Times New Roman" pitchFamily="18" charset="0"/>
              </a:rPr>
              <a:t>Diagnosis </a:t>
            </a:r>
            <a:r>
              <a:rPr dirty="0">
                <a:latin typeface="Times New Roman" pitchFamily="18" charset="0"/>
                <a:cs typeface="Times New Roman" pitchFamily="18" charset="0"/>
              </a:rPr>
              <a:t>is made by PSG, which demonstrates  abnormal elevation of CO2 levels, unassociated with  apneas </a:t>
            </a:r>
            <a:r>
              <a:rPr>
                <a:latin typeface="Times New Roman" pitchFamily="18" charset="0"/>
                <a:cs typeface="Times New Roman" pitchFamily="18" charset="0"/>
              </a:rPr>
              <a:t>or </a:t>
            </a:r>
            <a:r>
              <a:rPr smtClean="0">
                <a:latin typeface="Times New Roman" pitchFamily="18" charset="0"/>
                <a:cs typeface="Times New Roman" pitchFamily="18" charset="0"/>
              </a:rPr>
              <a:t>hypopneas</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6350" indent="-274320" algn="just">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Patients may report fatigue, sleepiness, awakenings  during sleep, morning headaches, </a:t>
            </a:r>
            <a:r>
              <a:rPr>
                <a:latin typeface="Times New Roman" pitchFamily="18" charset="0"/>
                <a:cs typeface="Times New Roman" pitchFamily="18" charset="0"/>
              </a:rPr>
              <a:t>or </a:t>
            </a:r>
            <a:r>
              <a:rPr smtClean="0">
                <a:latin typeface="Times New Roman" pitchFamily="18" charset="0"/>
                <a:cs typeface="Times New Roman" pitchFamily="18" charset="0"/>
              </a:rPr>
              <a:t>insomnia</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Most commonly SRH is seen with medical or  neurological disorders or medications that </a:t>
            </a:r>
            <a:r>
              <a:rPr>
                <a:latin typeface="Times New Roman" pitchFamily="18" charset="0"/>
                <a:cs typeface="Times New Roman" pitchFamily="18" charset="0"/>
              </a:rPr>
              <a:t>depress  </a:t>
            </a:r>
            <a:r>
              <a:rPr smtClean="0">
                <a:latin typeface="Times New Roman" pitchFamily="18" charset="0"/>
                <a:cs typeface="Times New Roman" pitchFamily="18" charset="0"/>
              </a:rPr>
              <a:t>ventilation</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595898" y="1240282"/>
            <a:ext cx="10964864" cy="1674176"/>
          </a:xfrm>
          <a:prstGeom prst="rect">
            <a:avLst/>
          </a:prstGeom>
        </p:spPr>
        <p:txBody>
          <a:bodyPr vert="horz" wrap="square" lIns="0" tIns="12065" rIns="0" bIns="0" rtlCol="0">
            <a:spAutoFit/>
          </a:bodyPr>
          <a:lstStyle/>
          <a:p>
            <a:pPr marL="375285" marR="66675" indent="-274320" algn="just">
              <a:lnSpc>
                <a:spcPct val="150000"/>
              </a:lnSpc>
              <a:spcBef>
                <a:spcPts val="95"/>
              </a:spcBef>
              <a:buClr>
                <a:srgbClr val="0AD0D9"/>
              </a:buClr>
              <a:buSzPct val="94642"/>
              <a:buFont typeface="Arial"/>
              <a:buChar char=""/>
              <a:tabLst>
                <a:tab pos="375920" algn="l"/>
              </a:tabLst>
            </a:pPr>
            <a:r>
              <a:rPr dirty="0">
                <a:latin typeface="Times New Roman" pitchFamily="18" charset="0"/>
                <a:cs typeface="Times New Roman" pitchFamily="18" charset="0"/>
              </a:rPr>
              <a:t>Rarely, SRH can occur independently (</a:t>
            </a:r>
            <a:r>
              <a:rPr b="1" dirty="0">
                <a:latin typeface="Times New Roman" pitchFamily="18" charset="0"/>
                <a:cs typeface="Times New Roman" pitchFamily="18" charset="0"/>
              </a:rPr>
              <a:t>Idiopathic  Sleep-Related Hypoventilation </a:t>
            </a:r>
            <a:r>
              <a:rPr dirty="0">
                <a:latin typeface="Times New Roman" pitchFamily="18" charset="0"/>
                <a:cs typeface="Times New Roman" pitchFamily="18" charset="0"/>
              </a:rPr>
              <a:t>or Congenital  Central Alveolar </a:t>
            </a:r>
            <a:r>
              <a:rPr>
                <a:latin typeface="Times New Roman" pitchFamily="18" charset="0"/>
                <a:cs typeface="Times New Roman" pitchFamily="18" charset="0"/>
              </a:rPr>
              <a:t>Hypoventilation</a:t>
            </a:r>
            <a:r>
              <a:rPr smtClean="0">
                <a:latin typeface="Times New Roman" pitchFamily="18" charset="0"/>
                <a:cs typeface="Times New Roman" pitchFamily="18" charset="0"/>
              </a:rPr>
              <a:t>)</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375285" marR="67310" indent="-274320" algn="just">
              <a:lnSpc>
                <a:spcPct val="150000"/>
              </a:lnSpc>
              <a:buClr>
                <a:srgbClr val="0AD0D9"/>
              </a:buClr>
              <a:buSzPct val="94642"/>
              <a:buFont typeface="Arial"/>
              <a:buChar char=""/>
              <a:tabLst>
                <a:tab pos="375920" algn="l"/>
              </a:tabLst>
            </a:pPr>
            <a:r>
              <a:rPr b="1" dirty="0">
                <a:latin typeface="Times New Roman" pitchFamily="18" charset="0"/>
                <a:cs typeface="Times New Roman" pitchFamily="18" charset="0"/>
              </a:rPr>
              <a:t>Obesity Hypoventilation Syndrome </a:t>
            </a:r>
            <a:r>
              <a:rPr dirty="0">
                <a:latin typeface="Times New Roman" pitchFamily="18" charset="0"/>
                <a:cs typeface="Times New Roman" pitchFamily="18" charset="0"/>
              </a:rPr>
              <a:t>requires the  presence of obesity (BMI </a:t>
            </a:r>
            <a:r>
              <a:rPr i="1" dirty="0">
                <a:latin typeface="Times New Roman" pitchFamily="18" charset="0"/>
                <a:cs typeface="Times New Roman" pitchFamily="18" charset="0"/>
              </a:rPr>
              <a:t>&gt; </a:t>
            </a:r>
            <a:r>
              <a:rPr dirty="0">
                <a:latin typeface="Times New Roman" pitchFamily="18" charset="0"/>
                <a:cs typeface="Times New Roman" pitchFamily="18" charset="0"/>
              </a:rPr>
              <a:t>30 kg/m</a:t>
            </a:r>
            <a:r>
              <a:rPr baseline="25525" dirty="0">
                <a:latin typeface="Times New Roman" pitchFamily="18" charset="0"/>
                <a:cs typeface="Times New Roman" pitchFamily="18" charset="0"/>
              </a:rPr>
              <a:t>2</a:t>
            </a:r>
            <a:r>
              <a:rPr dirty="0">
                <a:latin typeface="Times New Roman" pitchFamily="18" charset="0"/>
                <a:cs typeface="Times New Roman" pitchFamily="18" charset="0"/>
              </a:rPr>
              <a:t>), awake  hypercapnia (pCO2 </a:t>
            </a:r>
            <a:r>
              <a:rPr i="1" dirty="0">
                <a:latin typeface="Times New Roman" pitchFamily="18" charset="0"/>
                <a:cs typeface="Times New Roman" pitchFamily="18" charset="0"/>
              </a:rPr>
              <a:t>&gt; </a:t>
            </a:r>
            <a:r>
              <a:rPr dirty="0">
                <a:latin typeface="Times New Roman" pitchFamily="18" charset="0"/>
                <a:cs typeface="Times New Roman" pitchFamily="18" charset="0"/>
              </a:rPr>
              <a:t>45 mmHg) and the exclusion of  other causes of hypoventilation.</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48</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0" y="1240282"/>
            <a:ext cx="10942611" cy="2102499"/>
          </a:xfrm>
          <a:prstGeom prst="rect">
            <a:avLst/>
          </a:prstGeom>
        </p:spPr>
        <p:txBody>
          <a:bodyPr vert="horz" wrap="square" lIns="0" tIns="12065" rIns="0" bIns="0" rtlCol="0">
            <a:spAutoFit/>
          </a:bodyPr>
          <a:lstStyle/>
          <a:p>
            <a:pPr marL="286385" marR="5080" indent="-274320">
              <a:lnSpc>
                <a:spcPct val="150000"/>
              </a:lnSpc>
              <a:spcBef>
                <a:spcPts val="95"/>
              </a:spcBef>
              <a:buClr>
                <a:srgbClr val="0AD0D9"/>
              </a:buClr>
              <a:buSzPct val="94642"/>
              <a:buFont typeface="Arial"/>
              <a:buChar char=""/>
              <a:tabLst>
                <a:tab pos="287020" algn="l"/>
              </a:tabLst>
            </a:pPr>
            <a:r>
              <a:rPr spc="-5" dirty="0">
                <a:latin typeface="Times New Roman" pitchFamily="18" charset="0"/>
                <a:cs typeface="Times New Roman" pitchFamily="18" charset="0"/>
              </a:rPr>
              <a:t>Severity is determined by the amount of blood </a:t>
            </a:r>
            <a:r>
              <a:rPr spc="-165" dirty="0">
                <a:latin typeface="Times New Roman" pitchFamily="18" charset="0"/>
                <a:cs typeface="Times New Roman" pitchFamily="18" charset="0"/>
              </a:rPr>
              <a:t>gas  </a:t>
            </a:r>
            <a:r>
              <a:rPr spc="-5" dirty="0">
                <a:latin typeface="Times New Roman" pitchFamily="18" charset="0"/>
                <a:cs typeface="Times New Roman" pitchFamily="18" charset="0"/>
              </a:rPr>
              <a:t>abnormalities measured </a:t>
            </a:r>
            <a:r>
              <a:rPr dirty="0">
                <a:latin typeface="Times New Roman" pitchFamily="18" charset="0"/>
                <a:cs typeface="Times New Roman" pitchFamily="18" charset="0"/>
              </a:rPr>
              <a:t>during </a:t>
            </a:r>
            <a:r>
              <a:rPr spc="-5" dirty="0">
                <a:latin typeface="Times New Roman" pitchFamily="18" charset="0"/>
                <a:cs typeface="Times New Roman" pitchFamily="18" charset="0"/>
              </a:rPr>
              <a:t>sleep (elevation of  CO2 and decrease in SpO2) and evidence of end  </a:t>
            </a:r>
            <a:r>
              <a:rPr spc="-10" dirty="0">
                <a:latin typeface="Times New Roman" pitchFamily="18" charset="0"/>
                <a:cs typeface="Times New Roman" pitchFamily="18" charset="0"/>
              </a:rPr>
              <a:t>organ </a:t>
            </a:r>
            <a:r>
              <a:rPr dirty="0">
                <a:latin typeface="Times New Roman" pitchFamily="18" charset="0"/>
                <a:cs typeface="Times New Roman" pitchFamily="18" charset="0"/>
              </a:rPr>
              <a:t>dysfunction, </a:t>
            </a:r>
            <a:r>
              <a:rPr spc="-5" dirty="0">
                <a:latin typeface="Times New Roman" pitchFamily="18" charset="0"/>
                <a:cs typeface="Times New Roman" pitchFamily="18" charset="0"/>
              </a:rPr>
              <a:t>which </a:t>
            </a:r>
            <a:r>
              <a:rPr spc="-10" dirty="0">
                <a:latin typeface="Times New Roman" pitchFamily="18" charset="0"/>
                <a:cs typeface="Times New Roman" pitchFamily="18" charset="0"/>
              </a:rPr>
              <a:t>may </a:t>
            </a:r>
            <a:r>
              <a:rPr spc="-5" dirty="0">
                <a:latin typeface="Times New Roman" pitchFamily="18" charset="0"/>
                <a:cs typeface="Times New Roman" pitchFamily="18" charset="0"/>
              </a:rPr>
              <a:t>include pulmonary  hypertension, cor pulmonale, polycythemia, and  </a:t>
            </a:r>
            <a:r>
              <a:rPr dirty="0">
                <a:latin typeface="Times New Roman" pitchFamily="18" charset="0"/>
                <a:cs typeface="Times New Roman" pitchFamily="18" charset="0"/>
              </a:rPr>
              <a:t>neurocognitive</a:t>
            </a:r>
            <a:r>
              <a:rPr spc="-40" dirty="0">
                <a:latin typeface="Times New Roman" pitchFamily="18" charset="0"/>
                <a:cs typeface="Times New Roman" pitchFamily="18" charset="0"/>
              </a:rPr>
              <a:t> </a:t>
            </a:r>
            <a:r>
              <a:rPr spc="-5" dirty="0">
                <a:latin typeface="Times New Roman" pitchFamily="18" charset="0"/>
                <a:cs typeface="Times New Roman" pitchFamily="18" charset="0"/>
              </a:rPr>
              <a:t>abnormalities.</a:t>
            </a:r>
            <a:endParaRPr>
              <a:latin typeface="Times New Roman" pitchFamily="18" charset="0"/>
              <a:cs typeface="Times New Roman" pitchFamily="18" charset="0"/>
            </a:endParaRPr>
          </a:p>
          <a:p>
            <a:pPr>
              <a:lnSpc>
                <a:spcPct val="150000"/>
              </a:lnSpc>
              <a:spcBef>
                <a:spcPts val="50"/>
              </a:spcBef>
              <a:buClr>
                <a:srgbClr val="0AD0D9"/>
              </a:buClr>
              <a:buFont typeface="Arial"/>
              <a:buChar char=""/>
            </a:pPr>
            <a:endParaRPr>
              <a:latin typeface="Times New Roman" pitchFamily="18" charset="0"/>
              <a:cs typeface="Times New Roman" pitchFamily="18" charset="0"/>
            </a:endParaRPr>
          </a:p>
          <a:p>
            <a:pPr marL="286385" marR="445134" indent="-274320">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Congenital Central Alveolar Hypoventilation </a:t>
            </a:r>
            <a:r>
              <a:rPr spc="-254" dirty="0">
                <a:latin typeface="Times New Roman" pitchFamily="18" charset="0"/>
                <a:cs typeface="Times New Roman" pitchFamily="18" charset="0"/>
              </a:rPr>
              <a:t>is  </a:t>
            </a:r>
            <a:r>
              <a:rPr spc="-5" dirty="0">
                <a:latin typeface="Times New Roman" pitchFamily="18" charset="0"/>
                <a:cs typeface="Times New Roman" pitchFamily="18" charset="0"/>
              </a:rPr>
              <a:t>caused by mutations </a:t>
            </a:r>
            <a:r>
              <a:rPr spc="-5">
                <a:latin typeface="Times New Roman" pitchFamily="18" charset="0"/>
                <a:cs typeface="Times New Roman" pitchFamily="18" charset="0"/>
              </a:rPr>
              <a:t>of</a:t>
            </a:r>
            <a:r>
              <a:rPr spc="10">
                <a:latin typeface="Times New Roman" pitchFamily="18" charset="0"/>
                <a:cs typeface="Times New Roman" pitchFamily="18" charset="0"/>
              </a:rPr>
              <a:t> </a:t>
            </a:r>
            <a:r>
              <a:rPr spc="-5" smtClean="0">
                <a:latin typeface="Times New Roman" pitchFamily="18" charset="0"/>
                <a:cs typeface="Times New Roman" pitchFamily="18" charset="0"/>
              </a:rPr>
              <a:t>PHOX2B</a:t>
            </a:r>
            <a:r>
              <a:rPr lang="en-US" spc="-5"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49</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3" y="722121"/>
            <a:ext cx="9609703" cy="320601"/>
          </a:xfrm>
          <a:prstGeom prst="rect">
            <a:avLst/>
          </a:prstGeom>
        </p:spPr>
        <p:txBody>
          <a:bodyPr vert="horz" wrap="square" lIns="0" tIns="12700" rIns="0" bIns="0" rtlCol="0">
            <a:spAutoFit/>
          </a:bodyPr>
          <a:lstStyle/>
          <a:p>
            <a:pPr marL="12700" marR="5080">
              <a:lnSpc>
                <a:spcPct val="100000"/>
              </a:lnSpc>
              <a:spcBef>
                <a:spcPts val="100"/>
              </a:spcBef>
            </a:pPr>
            <a:r>
              <a:rPr sz="2000" b="1" u="sng" dirty="0">
                <a:solidFill>
                  <a:schemeClr val="tx1"/>
                </a:solidFill>
                <a:latin typeface="Times New Roman" pitchFamily="18" charset="0"/>
                <a:cs typeface="Times New Roman" pitchFamily="18" charset="0"/>
              </a:rPr>
              <a:t>AROUSAL SPECTRUM OF SLEEP  AND WAKEFULNESS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9" name="object 9"/>
          <p:cNvSpPr txBox="1"/>
          <p:nvPr/>
        </p:nvSpPr>
        <p:spPr>
          <a:xfrm>
            <a:off x="684212" y="1524000"/>
            <a:ext cx="10759176" cy="4175117"/>
          </a:xfrm>
          <a:prstGeom prst="rect">
            <a:avLst/>
          </a:prstGeom>
        </p:spPr>
        <p:txBody>
          <a:bodyPr vert="horz" wrap="square" lIns="0" tIns="99695" rIns="0" bIns="0" rtlCol="0">
            <a:spAutoFit/>
          </a:bodyPr>
          <a:lstStyle/>
          <a:p>
            <a:pPr marL="287020" indent="-274320">
              <a:lnSpc>
                <a:spcPct val="150000"/>
              </a:lnSpc>
              <a:spcBef>
                <a:spcPts val="785"/>
              </a:spcBef>
              <a:buClr>
                <a:srgbClr val="0AD0D9"/>
              </a:buClr>
              <a:buSzPct val="94642"/>
              <a:buFont typeface="Arial"/>
              <a:buChar char=""/>
              <a:tabLst>
                <a:tab pos="287020" algn="l"/>
              </a:tabLst>
            </a:pPr>
            <a:r>
              <a:rPr spc="-5" dirty="0">
                <a:latin typeface="Times New Roman" pitchFamily="18" charset="0"/>
                <a:cs typeface="Times New Roman" pitchFamily="18" charset="0"/>
              </a:rPr>
              <a:t>Influenced in </a:t>
            </a:r>
            <a:r>
              <a:rPr dirty="0">
                <a:latin typeface="Times New Roman" pitchFamily="18" charset="0"/>
                <a:cs typeface="Times New Roman" pitchFamily="18" charset="0"/>
              </a:rPr>
              <a:t>by five </a:t>
            </a:r>
            <a:r>
              <a:rPr spc="-5" dirty="0">
                <a:latin typeface="Times New Roman" pitchFamily="18" charset="0"/>
                <a:cs typeface="Times New Roman" pitchFamily="18" charset="0"/>
              </a:rPr>
              <a:t>key</a:t>
            </a:r>
            <a:r>
              <a:rPr spc="-20" dirty="0">
                <a:latin typeface="Times New Roman" pitchFamily="18" charset="0"/>
                <a:cs typeface="Times New Roman" pitchFamily="18" charset="0"/>
              </a:rPr>
              <a:t> </a:t>
            </a:r>
            <a:r>
              <a:rPr spc="-5" dirty="0">
                <a:latin typeface="Times New Roman" pitchFamily="18" charset="0"/>
                <a:cs typeface="Times New Roman" pitchFamily="18" charset="0"/>
              </a:rPr>
              <a:t>neurotransmitters:</a:t>
            </a:r>
            <a:endParaRPr>
              <a:latin typeface="Times New Roman" pitchFamily="18" charset="0"/>
              <a:cs typeface="Times New Roman" pitchFamily="18" charset="0"/>
            </a:endParaRPr>
          </a:p>
          <a:p>
            <a:pPr marL="893444" lvl="1" indent="-516255">
              <a:lnSpc>
                <a:spcPct val="150000"/>
              </a:lnSpc>
              <a:spcBef>
                <a:spcPts val="590"/>
              </a:spcBef>
              <a:buClr>
                <a:srgbClr val="0E6EC5"/>
              </a:buClr>
              <a:buSzPct val="85416"/>
              <a:buAutoNum type="arabicPeriod"/>
              <a:tabLst>
                <a:tab pos="893444" algn="l"/>
                <a:tab pos="894080" algn="l"/>
              </a:tabLst>
            </a:pPr>
            <a:r>
              <a:rPr spc="-5" dirty="0">
                <a:latin typeface="Times New Roman" pitchFamily="18" charset="0"/>
                <a:cs typeface="Times New Roman" pitchFamily="18" charset="0"/>
              </a:rPr>
              <a:t>Histamine</a:t>
            </a:r>
            <a:r>
              <a:rPr spc="-65" dirty="0">
                <a:latin typeface="Times New Roman" pitchFamily="18" charset="0"/>
                <a:cs typeface="Times New Roman" pitchFamily="18" charset="0"/>
              </a:rPr>
              <a:t> </a:t>
            </a:r>
            <a:r>
              <a:rPr spc="-5" dirty="0">
                <a:latin typeface="Times New Roman" pitchFamily="18" charset="0"/>
                <a:cs typeface="Times New Roman" pitchFamily="18" charset="0"/>
              </a:rPr>
              <a:t>(HA)</a:t>
            </a:r>
            <a:endParaRPr>
              <a:latin typeface="Times New Roman" pitchFamily="18" charset="0"/>
              <a:cs typeface="Times New Roman" pitchFamily="18" charset="0"/>
            </a:endParaRPr>
          </a:p>
          <a:p>
            <a:pPr marL="893444" lvl="1" indent="-516255">
              <a:lnSpc>
                <a:spcPct val="150000"/>
              </a:lnSpc>
              <a:spcBef>
                <a:spcPts val="580"/>
              </a:spcBef>
              <a:buClr>
                <a:srgbClr val="0E6EC5"/>
              </a:buClr>
              <a:buSzPct val="85416"/>
              <a:buAutoNum type="arabicPeriod"/>
              <a:tabLst>
                <a:tab pos="893444" algn="l"/>
                <a:tab pos="894080" algn="l"/>
              </a:tabLst>
            </a:pPr>
            <a:r>
              <a:rPr spc="-5" dirty="0">
                <a:latin typeface="Times New Roman" pitchFamily="18" charset="0"/>
                <a:cs typeface="Times New Roman" pitchFamily="18" charset="0"/>
              </a:rPr>
              <a:t>Dopamine</a:t>
            </a:r>
            <a:r>
              <a:rPr spc="-65" dirty="0">
                <a:latin typeface="Times New Roman" pitchFamily="18" charset="0"/>
                <a:cs typeface="Times New Roman" pitchFamily="18" charset="0"/>
              </a:rPr>
              <a:t> </a:t>
            </a:r>
            <a:r>
              <a:rPr spc="-5" dirty="0">
                <a:latin typeface="Times New Roman" pitchFamily="18" charset="0"/>
                <a:cs typeface="Times New Roman" pitchFamily="18" charset="0"/>
              </a:rPr>
              <a:t>(DA)</a:t>
            </a:r>
            <a:endParaRPr>
              <a:latin typeface="Times New Roman" pitchFamily="18" charset="0"/>
              <a:cs typeface="Times New Roman" pitchFamily="18" charset="0"/>
            </a:endParaRPr>
          </a:p>
          <a:p>
            <a:pPr marL="893444" lvl="1" indent="-516255">
              <a:lnSpc>
                <a:spcPct val="150000"/>
              </a:lnSpc>
              <a:spcBef>
                <a:spcPts val="575"/>
              </a:spcBef>
              <a:buClr>
                <a:srgbClr val="0E6EC5"/>
              </a:buClr>
              <a:buSzPct val="85416"/>
              <a:buAutoNum type="arabicPeriod"/>
              <a:tabLst>
                <a:tab pos="893444" algn="l"/>
                <a:tab pos="894080" algn="l"/>
              </a:tabLst>
            </a:pPr>
            <a:r>
              <a:rPr dirty="0">
                <a:latin typeface="Times New Roman" pitchFamily="18" charset="0"/>
                <a:cs typeface="Times New Roman" pitchFamily="18" charset="0"/>
              </a:rPr>
              <a:t>Norepinephrine</a:t>
            </a:r>
            <a:r>
              <a:rPr spc="-30" dirty="0">
                <a:latin typeface="Times New Roman" pitchFamily="18" charset="0"/>
                <a:cs typeface="Times New Roman" pitchFamily="18" charset="0"/>
              </a:rPr>
              <a:t> </a:t>
            </a:r>
            <a:r>
              <a:rPr dirty="0">
                <a:latin typeface="Times New Roman" pitchFamily="18" charset="0"/>
                <a:cs typeface="Times New Roman" pitchFamily="18" charset="0"/>
              </a:rPr>
              <a:t>(NE)</a:t>
            </a:r>
            <a:endParaRPr>
              <a:latin typeface="Times New Roman" pitchFamily="18" charset="0"/>
              <a:cs typeface="Times New Roman" pitchFamily="18" charset="0"/>
            </a:endParaRPr>
          </a:p>
          <a:p>
            <a:pPr marL="893444" lvl="1" indent="-516255">
              <a:lnSpc>
                <a:spcPct val="150000"/>
              </a:lnSpc>
              <a:spcBef>
                <a:spcPts val="575"/>
              </a:spcBef>
              <a:buClr>
                <a:srgbClr val="0E6EC5"/>
              </a:buClr>
              <a:buSzPct val="85416"/>
              <a:buAutoNum type="arabicPeriod"/>
              <a:tabLst>
                <a:tab pos="893444" algn="l"/>
                <a:tab pos="894080" algn="l"/>
              </a:tabLst>
            </a:pPr>
            <a:r>
              <a:rPr dirty="0">
                <a:latin typeface="Times New Roman" pitchFamily="18" charset="0"/>
                <a:cs typeface="Times New Roman" pitchFamily="18" charset="0"/>
              </a:rPr>
              <a:t>Serotonin</a:t>
            </a:r>
            <a:r>
              <a:rPr spc="-25" dirty="0">
                <a:latin typeface="Times New Roman" pitchFamily="18" charset="0"/>
                <a:cs typeface="Times New Roman" pitchFamily="18" charset="0"/>
              </a:rPr>
              <a:t> </a:t>
            </a:r>
            <a:r>
              <a:rPr spc="-5" dirty="0">
                <a:latin typeface="Times New Roman" pitchFamily="18" charset="0"/>
                <a:cs typeface="Times New Roman" pitchFamily="18" charset="0"/>
              </a:rPr>
              <a:t>(5HT)</a:t>
            </a:r>
            <a:endParaRPr>
              <a:latin typeface="Times New Roman" pitchFamily="18" charset="0"/>
              <a:cs typeface="Times New Roman" pitchFamily="18" charset="0"/>
            </a:endParaRPr>
          </a:p>
          <a:p>
            <a:pPr marL="893444" lvl="1" indent="-516255">
              <a:lnSpc>
                <a:spcPct val="150000"/>
              </a:lnSpc>
              <a:spcBef>
                <a:spcPts val="580"/>
              </a:spcBef>
              <a:buClr>
                <a:srgbClr val="0E6EC5"/>
              </a:buClr>
              <a:buSzPct val="85416"/>
              <a:buAutoNum type="arabicPeriod"/>
              <a:tabLst>
                <a:tab pos="893444" algn="l"/>
                <a:tab pos="894080" algn="l"/>
              </a:tabLst>
            </a:pPr>
            <a:r>
              <a:rPr dirty="0">
                <a:latin typeface="Times New Roman" pitchFamily="18" charset="0"/>
                <a:cs typeface="Times New Roman" pitchFamily="18" charset="0"/>
              </a:rPr>
              <a:t>Acetylcholine</a:t>
            </a:r>
            <a:r>
              <a:rPr spc="-35" dirty="0">
                <a:latin typeface="Times New Roman" pitchFamily="18" charset="0"/>
                <a:cs typeface="Times New Roman" pitchFamily="18" charset="0"/>
              </a:rPr>
              <a:t> </a:t>
            </a:r>
            <a:r>
              <a:rPr dirty="0">
                <a:latin typeface="Times New Roman" pitchFamily="18" charset="0"/>
                <a:cs typeface="Times New Roman" pitchFamily="18" charset="0"/>
              </a:rPr>
              <a:t>(Ach).</a:t>
            </a:r>
            <a:endParaRPr>
              <a:latin typeface="Times New Roman" pitchFamily="18" charset="0"/>
              <a:cs typeface="Times New Roman" pitchFamily="18" charset="0"/>
            </a:endParaRPr>
          </a:p>
          <a:p>
            <a:pPr lvl="1">
              <a:lnSpc>
                <a:spcPct val="150000"/>
              </a:lnSpc>
              <a:spcBef>
                <a:spcPts val="30"/>
              </a:spcBef>
              <a:buClr>
                <a:srgbClr val="0E6EC5"/>
              </a:buClr>
              <a:buFont typeface="Times New Roman"/>
              <a:buAutoNum type="arabicPeriod"/>
            </a:pP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When there is </a:t>
            </a:r>
            <a:r>
              <a:rPr dirty="0">
                <a:latin typeface="Times New Roman" pitchFamily="18" charset="0"/>
                <a:cs typeface="Times New Roman" pitchFamily="18" charset="0"/>
              </a:rPr>
              <a:t>good </a:t>
            </a:r>
            <a:r>
              <a:rPr spc="-5" dirty="0">
                <a:latin typeface="Times New Roman" pitchFamily="18" charset="0"/>
                <a:cs typeface="Times New Roman" pitchFamily="18" charset="0"/>
              </a:rPr>
              <a:t>balance between </a:t>
            </a:r>
            <a:r>
              <a:rPr dirty="0">
                <a:latin typeface="Times New Roman" pitchFamily="18" charset="0"/>
                <a:cs typeface="Times New Roman" pitchFamily="18" charset="0"/>
              </a:rPr>
              <a:t>‘too </a:t>
            </a:r>
            <a:r>
              <a:rPr spc="-5" dirty="0">
                <a:latin typeface="Times New Roman" pitchFamily="18" charset="0"/>
                <a:cs typeface="Times New Roman" pitchFamily="18" charset="0"/>
              </a:rPr>
              <a:t>much’ </a:t>
            </a:r>
            <a:r>
              <a:rPr spc="-165" dirty="0">
                <a:latin typeface="Times New Roman" pitchFamily="18" charset="0"/>
                <a:cs typeface="Times New Roman" pitchFamily="18" charset="0"/>
              </a:rPr>
              <a:t>and  </a:t>
            </a:r>
            <a:r>
              <a:rPr dirty="0">
                <a:latin typeface="Times New Roman" pitchFamily="18" charset="0"/>
                <a:cs typeface="Times New Roman" pitchFamily="18" charset="0"/>
              </a:rPr>
              <a:t>‘too </a:t>
            </a:r>
            <a:r>
              <a:rPr spc="-5" dirty="0">
                <a:latin typeface="Times New Roman" pitchFamily="18" charset="0"/>
                <a:cs typeface="Times New Roman" pitchFamily="18" charset="0"/>
              </a:rPr>
              <a:t>little’ arousal, </a:t>
            </a:r>
            <a:r>
              <a:rPr dirty="0">
                <a:latin typeface="Times New Roman" pitchFamily="18" charset="0"/>
                <a:cs typeface="Times New Roman" pitchFamily="18" charset="0"/>
              </a:rPr>
              <a:t>one </a:t>
            </a:r>
            <a:r>
              <a:rPr spc="-5" dirty="0">
                <a:latin typeface="Times New Roman" pitchFamily="18" charset="0"/>
                <a:cs typeface="Times New Roman" pitchFamily="18" charset="0"/>
              </a:rPr>
              <a:t>is awake, alert, and able to  function</a:t>
            </a:r>
            <a:r>
              <a:rPr spc="-20" dirty="0">
                <a:latin typeface="Times New Roman" pitchFamily="18" charset="0"/>
                <a:cs typeface="Times New Roman" pitchFamily="18" charset="0"/>
              </a:rPr>
              <a:t> </a:t>
            </a:r>
            <a:r>
              <a:rPr spc="-5" dirty="0">
                <a:latin typeface="Times New Roman" pitchFamily="18" charset="0"/>
                <a:cs typeface="Times New Roman" pitchFamily="18" charset="0"/>
              </a:rPr>
              <a:t>well.</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1" y="1078506"/>
            <a:ext cx="10762563" cy="2266005"/>
          </a:xfrm>
          <a:prstGeom prst="rect">
            <a:avLst/>
          </a:prstGeom>
        </p:spPr>
        <p:txBody>
          <a:bodyPr vert="horz" wrap="square" lIns="0" tIns="97790" rIns="0" bIns="0" rtlCol="0">
            <a:spAutoFit/>
          </a:bodyPr>
          <a:lstStyle/>
          <a:p>
            <a:pPr marL="12700">
              <a:lnSpc>
                <a:spcPct val="150000"/>
              </a:lnSpc>
              <a:spcBef>
                <a:spcPts val="770"/>
              </a:spcBef>
            </a:pPr>
            <a:r>
              <a:rPr lang="en-US" b="1" u="sng" spc="-30" dirty="0" smtClean="0">
                <a:latin typeface="Times New Roman" pitchFamily="18" charset="0"/>
                <a:cs typeface="Times New Roman" pitchFamily="18" charset="0"/>
              </a:rPr>
              <a:t>TREATMENT:</a:t>
            </a:r>
            <a:endParaRPr lang="en-US" u="sng" dirty="0" smtClean="0">
              <a:latin typeface="Times New Roman" pitchFamily="18" charset="0"/>
              <a:cs typeface="Times New Roman" pitchFamily="18" charset="0"/>
            </a:endParaRPr>
          </a:p>
          <a:p>
            <a:pPr marL="286385" marR="5080" indent="-274320" algn="just">
              <a:lnSpc>
                <a:spcPct val="150000"/>
              </a:lnSpc>
              <a:spcBef>
                <a:spcPts val="670"/>
              </a:spcBef>
              <a:buClr>
                <a:srgbClr val="0AD0D9"/>
              </a:buClr>
              <a:buSzPct val="94642"/>
              <a:buFont typeface="Arial"/>
              <a:buChar char=""/>
              <a:tabLst>
                <a:tab pos="287020" algn="l"/>
              </a:tabLst>
            </a:pPr>
            <a:r>
              <a:rPr spc="-5" smtClean="0">
                <a:latin typeface="Times New Roman" pitchFamily="18" charset="0"/>
                <a:cs typeface="Times New Roman" pitchFamily="18" charset="0"/>
              </a:rPr>
              <a:t>The </a:t>
            </a:r>
            <a:r>
              <a:rPr dirty="0">
                <a:latin typeface="Times New Roman" pitchFamily="18" charset="0"/>
                <a:cs typeface="Times New Roman" pitchFamily="18" charset="0"/>
              </a:rPr>
              <a:t>goal </a:t>
            </a:r>
            <a:r>
              <a:rPr spc="-5" dirty="0">
                <a:latin typeface="Times New Roman" pitchFamily="18" charset="0"/>
                <a:cs typeface="Times New Roman" pitchFamily="18" charset="0"/>
              </a:rPr>
              <a:t>of therapy </a:t>
            </a:r>
            <a:r>
              <a:rPr spc="-10" dirty="0">
                <a:latin typeface="Times New Roman" pitchFamily="18" charset="0"/>
                <a:cs typeface="Times New Roman" pitchFamily="18" charset="0"/>
              </a:rPr>
              <a:t>is </a:t>
            </a:r>
            <a:r>
              <a:rPr spc="-5" dirty="0">
                <a:latin typeface="Times New Roman" pitchFamily="18" charset="0"/>
                <a:cs typeface="Times New Roman" pitchFamily="18" charset="0"/>
              </a:rPr>
              <a:t>to provide adequate </a:t>
            </a:r>
            <a:r>
              <a:rPr spc="-50" dirty="0">
                <a:latin typeface="Times New Roman" pitchFamily="18" charset="0"/>
                <a:cs typeface="Times New Roman" pitchFamily="18" charset="0"/>
              </a:rPr>
              <a:t>ventilation  </a:t>
            </a:r>
            <a:r>
              <a:rPr spc="-5" dirty="0">
                <a:latin typeface="Times New Roman" pitchFamily="18" charset="0"/>
                <a:cs typeface="Times New Roman" pitchFamily="18" charset="0"/>
              </a:rPr>
              <a:t>in order to normalize </a:t>
            </a:r>
            <a:r>
              <a:rPr dirty="0">
                <a:latin typeface="Times New Roman" pitchFamily="18" charset="0"/>
                <a:cs typeface="Times New Roman" pitchFamily="18" charset="0"/>
              </a:rPr>
              <a:t>blood </a:t>
            </a:r>
            <a:r>
              <a:rPr spc="-5" dirty="0">
                <a:latin typeface="Times New Roman" pitchFamily="18" charset="0"/>
                <a:cs typeface="Times New Roman" pitchFamily="18" charset="0"/>
              </a:rPr>
              <a:t>gases during sleep and  </a:t>
            </a:r>
            <a:r>
              <a:rPr spc="-5">
                <a:latin typeface="Times New Roman" pitchFamily="18" charset="0"/>
                <a:cs typeface="Times New Roman" pitchFamily="18" charset="0"/>
              </a:rPr>
              <a:t>wakefulness</a:t>
            </a:r>
            <a:r>
              <a:rPr spc="-5"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7620" indent="-274320" algn="just">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Bi-level positive airway </a:t>
            </a:r>
            <a:r>
              <a:rPr dirty="0">
                <a:latin typeface="Times New Roman" pitchFamily="18" charset="0"/>
                <a:cs typeface="Times New Roman" pitchFamily="18" charset="0"/>
              </a:rPr>
              <a:t>pressure: </a:t>
            </a:r>
            <a:r>
              <a:rPr spc="-5" dirty="0">
                <a:latin typeface="Times New Roman" pitchFamily="18" charset="0"/>
                <a:cs typeface="Times New Roman" pitchFamily="18" charset="0"/>
              </a:rPr>
              <a:t>provides </a:t>
            </a:r>
            <a:r>
              <a:rPr spc="-85" dirty="0">
                <a:latin typeface="Times New Roman" pitchFamily="18" charset="0"/>
                <a:cs typeface="Times New Roman" pitchFamily="18" charset="0"/>
              </a:rPr>
              <a:t>higher  </a:t>
            </a:r>
            <a:r>
              <a:rPr spc="-5" dirty="0">
                <a:latin typeface="Times New Roman" pitchFamily="18" charset="0"/>
                <a:cs typeface="Times New Roman" pitchFamily="18" charset="0"/>
              </a:rPr>
              <a:t>inspiratory pressures relative </a:t>
            </a:r>
            <a:r>
              <a:rPr spc="-10" dirty="0">
                <a:latin typeface="Times New Roman" pitchFamily="18" charset="0"/>
                <a:cs typeface="Times New Roman" pitchFamily="18" charset="0"/>
              </a:rPr>
              <a:t>to </a:t>
            </a:r>
            <a:r>
              <a:rPr spc="-5" dirty="0">
                <a:latin typeface="Times New Roman" pitchFamily="18" charset="0"/>
                <a:cs typeface="Times New Roman" pitchFamily="18" charset="0"/>
              </a:rPr>
              <a:t>expiratory pressures  to augment tidal volume </a:t>
            </a:r>
            <a:r>
              <a:rPr dirty="0">
                <a:latin typeface="Times New Roman" pitchFamily="18" charset="0"/>
                <a:cs typeface="Times New Roman" pitchFamily="18" charset="0"/>
              </a:rPr>
              <a:t>of </a:t>
            </a:r>
            <a:r>
              <a:rPr spc="-5" dirty="0">
                <a:latin typeface="Times New Roman" pitchFamily="18" charset="0"/>
                <a:cs typeface="Times New Roman" pitchFamily="18" charset="0"/>
              </a:rPr>
              <a:t>spontaneous</a:t>
            </a:r>
            <a:r>
              <a:rPr spc="-10" dirty="0">
                <a:latin typeface="Times New Roman" pitchFamily="18" charset="0"/>
                <a:cs typeface="Times New Roman" pitchFamily="18" charset="0"/>
              </a:rPr>
              <a:t> </a:t>
            </a:r>
            <a:r>
              <a:rPr spc="-5" dirty="0">
                <a:latin typeface="Times New Roman" pitchFamily="18" charset="0"/>
                <a:cs typeface="Times New Roman" pitchFamily="18" charset="0"/>
              </a:rPr>
              <a:t>breaths.</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50</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684212" y="1066800"/>
            <a:ext cx="10969943" cy="320601"/>
          </a:xfrm>
          <a:prstGeom prst="rect">
            <a:avLst/>
          </a:prstGeom>
        </p:spPr>
        <p:txBody>
          <a:bodyPr vert="horz" wrap="square" lIns="0" tIns="12700" rIns="0" bIns="0" rtlCol="0">
            <a:spAutoFit/>
          </a:bodyPr>
          <a:lstStyle/>
          <a:p>
            <a:pPr marL="12700" marR="5080">
              <a:lnSpc>
                <a:spcPct val="100000"/>
              </a:lnSpc>
              <a:spcBef>
                <a:spcPts val="100"/>
              </a:spcBef>
            </a:pPr>
            <a:r>
              <a:rPr sz="2000" b="1" u="sng" dirty="0">
                <a:solidFill>
                  <a:schemeClr val="tx1"/>
                </a:solidFill>
                <a:latin typeface="Times New Roman" pitchFamily="18" charset="0"/>
                <a:cs typeface="Times New Roman" pitchFamily="18" charset="0"/>
              </a:rPr>
              <a:t>CIRCADIAN RHYTHM</a:t>
            </a:r>
            <a:r>
              <a:rPr sz="2000" b="1" u="sng" spc="-110" dirty="0">
                <a:solidFill>
                  <a:schemeClr val="tx1"/>
                </a:solidFill>
                <a:latin typeface="Times New Roman" pitchFamily="18" charset="0"/>
                <a:cs typeface="Times New Roman" pitchFamily="18" charset="0"/>
              </a:rPr>
              <a:t> </a:t>
            </a:r>
            <a:r>
              <a:rPr sz="2000" b="1" u="sng" spc="-40" dirty="0">
                <a:solidFill>
                  <a:schemeClr val="tx1"/>
                </a:solidFill>
                <a:latin typeface="Times New Roman" pitchFamily="18" charset="0"/>
                <a:cs typeface="Times New Roman" pitchFamily="18" charset="0"/>
              </a:rPr>
              <a:t>SLEEP–WAKE  </a:t>
            </a:r>
            <a:r>
              <a:rPr sz="2000" b="1" u="sng" dirty="0">
                <a:solidFill>
                  <a:schemeClr val="tx1"/>
                </a:solidFill>
                <a:latin typeface="Times New Roman" pitchFamily="18" charset="0"/>
                <a:cs typeface="Times New Roman" pitchFamily="18" charset="0"/>
              </a:rPr>
              <a:t>DISORDERS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51</a:t>
            </a:fld>
            <a:endParaRPr lang="en-US"/>
          </a:p>
        </p:txBody>
      </p:sp>
      <p:sp>
        <p:nvSpPr>
          <p:cNvPr id="9" name="object 9"/>
          <p:cNvSpPr txBox="1"/>
          <p:nvPr/>
        </p:nvSpPr>
        <p:spPr>
          <a:xfrm>
            <a:off x="714401" y="1956943"/>
            <a:ext cx="10760870" cy="1258678"/>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spc="-5" dirty="0">
                <a:latin typeface="Times New Roman" pitchFamily="18" charset="0"/>
                <a:cs typeface="Times New Roman" pitchFamily="18" charset="0"/>
              </a:rPr>
              <a:t>The essential feature is a persistent </a:t>
            </a:r>
            <a:r>
              <a:rPr dirty="0">
                <a:latin typeface="Times New Roman" pitchFamily="18" charset="0"/>
                <a:cs typeface="Times New Roman" pitchFamily="18" charset="0"/>
              </a:rPr>
              <a:t>or </a:t>
            </a:r>
            <a:r>
              <a:rPr spc="-60" dirty="0">
                <a:latin typeface="Times New Roman" pitchFamily="18" charset="0"/>
                <a:cs typeface="Times New Roman" pitchFamily="18" charset="0"/>
              </a:rPr>
              <a:t>recurrent  </a:t>
            </a:r>
            <a:r>
              <a:rPr spc="-5" dirty="0">
                <a:latin typeface="Times New Roman" pitchFamily="18" charset="0"/>
                <a:cs typeface="Times New Roman" pitchFamily="18" charset="0"/>
              </a:rPr>
              <a:t>pattern </a:t>
            </a:r>
            <a:r>
              <a:rPr dirty="0">
                <a:latin typeface="Times New Roman" pitchFamily="18" charset="0"/>
                <a:cs typeface="Times New Roman" pitchFamily="18" charset="0"/>
              </a:rPr>
              <a:t>of </a:t>
            </a:r>
            <a:r>
              <a:rPr spc="-5" dirty="0">
                <a:latin typeface="Times New Roman" pitchFamily="18" charset="0"/>
                <a:cs typeface="Times New Roman" pitchFamily="18" charset="0"/>
              </a:rPr>
              <a:t>sleep–wake disturbance characterized </a:t>
            </a:r>
            <a:r>
              <a:rPr dirty="0">
                <a:latin typeface="Times New Roman" pitchFamily="18" charset="0"/>
                <a:cs typeface="Times New Roman" pitchFamily="18" charset="0"/>
              </a:rPr>
              <a:t>by  </a:t>
            </a:r>
            <a:r>
              <a:rPr spc="-5" dirty="0">
                <a:latin typeface="Times New Roman" pitchFamily="18" charset="0"/>
                <a:cs typeface="Times New Roman" pitchFamily="18" charset="0"/>
              </a:rPr>
              <a:t>abnormal timing </a:t>
            </a:r>
            <a:r>
              <a:rPr dirty="0">
                <a:latin typeface="Times New Roman" pitchFamily="18" charset="0"/>
                <a:cs typeface="Times New Roman" pitchFamily="18" charset="0"/>
              </a:rPr>
              <a:t>of </a:t>
            </a:r>
            <a:r>
              <a:rPr spc="-5" dirty="0">
                <a:latin typeface="Times New Roman" pitchFamily="18" charset="0"/>
                <a:cs typeface="Times New Roman" pitchFamily="18" charset="0"/>
              </a:rPr>
              <a:t>sleep </a:t>
            </a:r>
            <a:r>
              <a:rPr dirty="0">
                <a:latin typeface="Times New Roman" pitchFamily="18" charset="0"/>
                <a:cs typeface="Times New Roman" pitchFamily="18" charset="0"/>
              </a:rPr>
              <a:t>or </a:t>
            </a:r>
            <a:r>
              <a:rPr spc="-5" dirty="0">
                <a:latin typeface="Times New Roman" pitchFamily="18" charset="0"/>
                <a:cs typeface="Times New Roman" pitchFamily="18" charset="0"/>
              </a:rPr>
              <a:t>sleep propensity relative  to the physical</a:t>
            </a:r>
            <a:r>
              <a:rPr spc="-25" dirty="0">
                <a:latin typeface="Times New Roman" pitchFamily="18" charset="0"/>
                <a:cs typeface="Times New Roman" pitchFamily="18" charset="0"/>
              </a:rPr>
              <a:t> </a:t>
            </a:r>
            <a:r>
              <a:rPr spc="-5">
                <a:latin typeface="Times New Roman" pitchFamily="18" charset="0"/>
                <a:cs typeface="Times New Roman" pitchFamily="18" charset="0"/>
              </a:rPr>
              <a:t>environment</a:t>
            </a:r>
            <a:r>
              <a:rPr spc="-5"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spcBef>
                <a:spcPts val="5"/>
              </a:spcBef>
              <a:buClr>
                <a:srgbClr val="0AD0D9"/>
              </a:buClr>
              <a:buSzPct val="94642"/>
              <a:buFont typeface="Arial"/>
              <a:buChar char=""/>
              <a:tabLst>
                <a:tab pos="287020" algn="l"/>
              </a:tabLst>
            </a:pPr>
            <a:r>
              <a:rPr spc="-5" dirty="0">
                <a:latin typeface="Times New Roman" pitchFamily="18" charset="0"/>
                <a:cs typeface="Times New Roman" pitchFamily="18" charset="0"/>
              </a:rPr>
              <a:t>Manifest </a:t>
            </a:r>
            <a:r>
              <a:rPr spc="-10" dirty="0">
                <a:latin typeface="Times New Roman" pitchFamily="18" charset="0"/>
                <a:cs typeface="Times New Roman" pitchFamily="18" charset="0"/>
              </a:rPr>
              <a:t>as </a:t>
            </a:r>
            <a:r>
              <a:rPr spc="-5" dirty="0">
                <a:latin typeface="Times New Roman" pitchFamily="18" charset="0"/>
                <a:cs typeface="Times New Roman" pitchFamily="18" charset="0"/>
              </a:rPr>
              <a:t>insomnia, excessive sleepiness, </a:t>
            </a:r>
            <a:r>
              <a:rPr dirty="0">
                <a:latin typeface="Times New Roman" pitchFamily="18" charset="0"/>
                <a:cs typeface="Times New Roman" pitchFamily="18" charset="0"/>
              </a:rPr>
              <a:t>or </a:t>
            </a:r>
            <a:r>
              <a:rPr spc="-130" dirty="0">
                <a:latin typeface="Times New Roman" pitchFamily="18" charset="0"/>
                <a:cs typeface="Times New Roman" pitchFamily="18" charset="0"/>
              </a:rPr>
              <a:t>some  </a:t>
            </a:r>
            <a:r>
              <a:rPr spc="-5" dirty="0">
                <a:latin typeface="Times New Roman" pitchFamily="18" charset="0"/>
                <a:cs typeface="Times New Roman" pitchFamily="18" charset="0"/>
              </a:rPr>
              <a:t>combination </a:t>
            </a:r>
            <a:r>
              <a:rPr dirty="0">
                <a:latin typeface="Times New Roman" pitchFamily="18" charset="0"/>
                <a:cs typeface="Times New Roman" pitchFamily="18" charset="0"/>
              </a:rPr>
              <a:t>of</a:t>
            </a:r>
            <a:r>
              <a:rPr spc="-5" dirty="0">
                <a:latin typeface="Times New Roman" pitchFamily="18" charset="0"/>
                <a:cs typeface="Times New Roman" pitchFamily="18" charset="0"/>
              </a:rPr>
              <a:t> </a:t>
            </a:r>
            <a:r>
              <a:rPr dirty="0">
                <a:latin typeface="Times New Roman" pitchFamily="18" charset="0"/>
                <a:cs typeface="Times New Roman" pitchFamily="18" charset="0"/>
              </a:rPr>
              <a:t>both.</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84212" y="1371600"/>
            <a:ext cx="10760024" cy="2824748"/>
          </a:xfrm>
          <a:prstGeom prst="rect">
            <a:avLst/>
          </a:prstGeom>
        </p:spPr>
        <p:txBody>
          <a:bodyPr vert="horz" wrap="square" lIns="0" tIns="111125" rIns="0" bIns="0" rtlCol="0">
            <a:spAutoFit/>
          </a:bodyPr>
          <a:lstStyle/>
          <a:p>
            <a:pPr marL="12700" algn="just">
              <a:lnSpc>
                <a:spcPct val="150000"/>
              </a:lnSpc>
              <a:spcBef>
                <a:spcPts val="875"/>
              </a:spcBef>
            </a:pPr>
            <a:r>
              <a:rPr lang="en-US" b="1" u="sng" dirty="0" smtClean="0">
                <a:uFill>
                  <a:solidFill>
                    <a:srgbClr val="000000"/>
                  </a:solidFill>
                </a:uFill>
                <a:latin typeface="Times New Roman" pitchFamily="18" charset="0"/>
                <a:cs typeface="Times New Roman" pitchFamily="18" charset="0"/>
              </a:rPr>
              <a:t>DELAYED SLEEP PHASE TYPE:</a:t>
            </a:r>
            <a:endParaRPr lang="en-US" u="sng" dirty="0" smtClean="0">
              <a:latin typeface="Times New Roman" pitchFamily="18" charset="0"/>
              <a:cs typeface="Times New Roman" pitchFamily="18" charset="0"/>
            </a:endParaRPr>
          </a:p>
          <a:p>
            <a:pPr marL="286385" marR="5080" indent="-274320" algn="just">
              <a:lnSpc>
                <a:spcPct val="150000"/>
              </a:lnSpc>
              <a:spcBef>
                <a:spcPts val="680"/>
              </a:spcBef>
            </a:pPr>
            <a:r>
              <a:rPr smtClean="0">
                <a:solidFill>
                  <a:srgbClr val="0AD0D9"/>
                </a:solidFill>
                <a:latin typeface="Times New Roman" pitchFamily="18" charset="0"/>
                <a:cs typeface="Times New Roman" pitchFamily="18" charset="0"/>
              </a:rPr>
              <a:t> </a:t>
            </a:r>
            <a:r>
              <a:rPr dirty="0">
                <a:latin typeface="Times New Roman" pitchFamily="18" charset="0"/>
                <a:cs typeface="Times New Roman" pitchFamily="18" charset="0"/>
              </a:rPr>
              <a:t>Individuals exhibit a sleep–wake cycle that is delayed  by around 3 hours when compared to the </a:t>
            </a:r>
            <a:r>
              <a:rPr>
                <a:latin typeface="Times New Roman" pitchFamily="18" charset="0"/>
                <a:cs typeface="Times New Roman" pitchFamily="18" charset="0"/>
              </a:rPr>
              <a:t>general  </a:t>
            </a:r>
            <a:r>
              <a:rPr smtClean="0">
                <a:latin typeface="Times New Roman" pitchFamily="18" charset="0"/>
                <a:cs typeface="Times New Roman" pitchFamily="18" charset="0"/>
              </a:rPr>
              <a:t>population</a:t>
            </a:r>
            <a:endParaRPr lang="en-US" dirty="0" smtClean="0">
              <a:latin typeface="Times New Roman" pitchFamily="18" charset="0"/>
              <a:cs typeface="Times New Roman" pitchFamily="18" charset="0"/>
            </a:endParaRPr>
          </a:p>
          <a:p>
            <a:pPr marL="286385" marR="5080" indent="-274320" algn="just">
              <a:lnSpc>
                <a:spcPct val="150000"/>
              </a:lnSpc>
              <a:spcBef>
                <a:spcPts val="680"/>
              </a:spcBef>
            </a:pPr>
            <a:r>
              <a:rPr lang="en-US" dirty="0" smtClean="0">
                <a:solidFill>
                  <a:srgbClr val="0AD0D9"/>
                </a:solidFill>
                <a:latin typeface="Times New Roman" pitchFamily="18" charset="0"/>
                <a:cs typeface="Times New Roman" pitchFamily="18" charset="0"/>
              </a:rPr>
              <a:t> </a:t>
            </a:r>
            <a:r>
              <a:rPr lang="en-US" dirty="0" smtClean="0">
                <a:latin typeface="Times New Roman" pitchFamily="18" charset="0"/>
                <a:cs typeface="Times New Roman" pitchFamily="18" charset="0"/>
              </a:rPr>
              <a:t>If allowed to sleep at times that are consistent with  their endogenous biological night, sleep duration and  quality are typically normal</a:t>
            </a:r>
          </a:p>
          <a:p>
            <a:pPr marL="286385" marR="5080" indent="-274320" algn="just">
              <a:lnSpc>
                <a:spcPct val="150000"/>
              </a:lnSpc>
              <a:spcBef>
                <a:spcPts val="680"/>
              </a:spcBef>
            </a:pP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52</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4401" y="1064146"/>
            <a:ext cx="10760024" cy="2555443"/>
          </a:xfrm>
          <a:prstGeom prst="rect">
            <a:avLst/>
          </a:prstGeom>
        </p:spPr>
        <p:txBody>
          <a:bodyPr vert="horz" wrap="square" lIns="0" tIns="111125" rIns="0" bIns="0" rtlCol="0">
            <a:spAutoFit/>
          </a:bodyPr>
          <a:lstStyle/>
          <a:p>
            <a:pPr indent="12700" algn="l">
              <a:lnSpc>
                <a:spcPct val="150000"/>
              </a:lnSpc>
              <a:spcBef>
                <a:spcPts val="875"/>
              </a:spcBef>
            </a:pPr>
            <a:r>
              <a:rPr lang="en-US" sz="1800" b="1" u="sng" dirty="0" smtClean="0">
                <a:solidFill>
                  <a:schemeClr val="tx1"/>
                </a:solidFill>
                <a:uFill>
                  <a:solidFill>
                    <a:srgbClr val="000000"/>
                  </a:solidFill>
                </a:uFill>
                <a:latin typeface="Times New Roman" pitchFamily="18" charset="0"/>
                <a:cs typeface="Times New Roman" pitchFamily="18" charset="0"/>
              </a:rPr>
              <a:t>ADVANCED SLEEP PHASE TYPE:</a:t>
            </a:r>
            <a:r>
              <a:rPr lang="en-US" sz="1800" b="1" u="sng" dirty="0" smtClean="0">
                <a:solidFill>
                  <a:schemeClr val="tx1"/>
                </a:solidFill>
                <a:latin typeface="Times New Roman" pitchFamily="18" charset="0"/>
                <a:cs typeface="Times New Roman" pitchFamily="18" charset="0"/>
              </a:rPr>
              <a:t/>
            </a:r>
            <a:br>
              <a:rPr lang="en-US" sz="1800" b="1" u="sng" dirty="0" smtClean="0">
                <a:solidFill>
                  <a:schemeClr val="tx1"/>
                </a:solidFill>
                <a:latin typeface="Times New Roman" pitchFamily="18" charset="0"/>
                <a:cs typeface="Times New Roman" pitchFamily="18" charset="0"/>
              </a:rPr>
            </a:br>
            <a:r>
              <a:rPr sz="1800" b="0" smtClean="0">
                <a:solidFill>
                  <a:schemeClr val="tx1"/>
                </a:solidFill>
                <a:latin typeface="Times New Roman" pitchFamily="18" charset="0"/>
                <a:cs typeface="Times New Roman" pitchFamily="18" charset="0"/>
              </a:rPr>
              <a:t> </a:t>
            </a:r>
            <a:r>
              <a:rPr sz="1800" b="0" dirty="0">
                <a:solidFill>
                  <a:schemeClr val="tx1"/>
                </a:solidFill>
                <a:latin typeface="Times New Roman" pitchFamily="18" charset="0"/>
                <a:cs typeface="Times New Roman" pitchFamily="18" charset="0"/>
              </a:rPr>
              <a:t>Individuals	exhibit	a	stable	sleep–wake	cycle	that	is  advanced in relation to conventional </a:t>
            </a:r>
            <a:r>
              <a:rPr sz="1800" b="0">
                <a:solidFill>
                  <a:schemeClr val="tx1"/>
                </a:solidFill>
                <a:latin typeface="Times New Roman" pitchFamily="18" charset="0"/>
                <a:cs typeface="Times New Roman" pitchFamily="18" charset="0"/>
              </a:rPr>
              <a:t>times</a:t>
            </a:r>
            <a:r>
              <a:rPr sz="1800" b="0" smtClean="0">
                <a:solidFill>
                  <a:schemeClr val="tx1"/>
                </a:solidFill>
                <a:latin typeface="Times New Roman" pitchFamily="18" charset="0"/>
                <a:cs typeface="Times New Roman" pitchFamily="18" charset="0"/>
              </a:rPr>
              <a:t>.</a:t>
            </a:r>
            <a:r>
              <a:rPr lang="en-US" sz="1800" b="0" dirty="0" smtClean="0">
                <a:solidFill>
                  <a:schemeClr val="tx1"/>
                </a:solidFill>
                <a:latin typeface="Times New Roman" pitchFamily="18" charset="0"/>
                <a:cs typeface="Times New Roman" pitchFamily="18" charset="0"/>
              </a:rPr>
              <a:t/>
            </a:r>
            <a:br>
              <a:rPr lang="en-US" sz="1800" b="0" dirty="0" smtClean="0">
                <a:solidFill>
                  <a:schemeClr val="tx1"/>
                </a:solidFill>
                <a:latin typeface="Times New Roman" pitchFamily="18" charset="0"/>
                <a:cs typeface="Times New Roman" pitchFamily="18" charset="0"/>
              </a:rPr>
            </a:br>
            <a:r>
              <a:rPr lang="en-US" sz="1800" dirty="0" smtClean="0">
                <a:solidFill>
                  <a:srgbClr val="0AD0D9"/>
                </a:solidFill>
                <a:latin typeface="Times New Roman" pitchFamily="18" charset="0"/>
                <a:cs typeface="Times New Roman" pitchFamily="18" charset="0"/>
              </a:rPr>
              <a:t> </a:t>
            </a:r>
            <a:r>
              <a:rPr lang="en-US" sz="1800" dirty="0" smtClean="0">
                <a:latin typeface="Times New Roman" pitchFamily="18" charset="0"/>
                <a:cs typeface="Times New Roman" pitchFamily="18" charset="0"/>
              </a:rPr>
              <a:t>Patients present with symptoms of difficulty staying  awake in the evening and early morning awakening,  typically with a history of falling asleep between 6  and 9 p.m., and waking up between 2 and 5 a.m.</a:t>
            </a:r>
            <a:br>
              <a:rPr lang="en-US" sz="1800" dirty="0" smtClean="0">
                <a:latin typeface="Times New Roman" pitchFamily="18" charset="0"/>
                <a:cs typeface="Times New Roman" pitchFamily="18" charset="0"/>
              </a:rPr>
            </a:br>
            <a:endParaRPr sz="180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53</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1" y="1064146"/>
            <a:ext cx="10760870" cy="2874505"/>
          </a:xfrm>
          <a:prstGeom prst="rect">
            <a:avLst/>
          </a:prstGeom>
        </p:spPr>
        <p:txBody>
          <a:bodyPr vert="horz" wrap="square" lIns="0" tIns="111125" rIns="0" bIns="0" rtlCol="0">
            <a:spAutoFit/>
          </a:bodyPr>
          <a:lstStyle/>
          <a:p>
            <a:pPr marL="12700" algn="just">
              <a:lnSpc>
                <a:spcPct val="150000"/>
              </a:lnSpc>
              <a:spcBef>
                <a:spcPts val="875"/>
              </a:spcBef>
            </a:pPr>
            <a:r>
              <a:rPr lang="en-US" b="1" u="sng" dirty="0" smtClean="0">
                <a:uFill>
                  <a:solidFill>
                    <a:srgbClr val="000000"/>
                  </a:solidFill>
                </a:uFill>
                <a:latin typeface="Times New Roman" pitchFamily="18" charset="0"/>
                <a:cs typeface="Times New Roman" pitchFamily="18" charset="0"/>
              </a:rPr>
              <a:t>IRREGULAR SLEEP–WAKE TYPE:</a:t>
            </a:r>
            <a:endParaRPr lang="en-US" u="sng" dirty="0" smtClean="0">
              <a:latin typeface="Times New Roman" pitchFamily="18" charset="0"/>
              <a:cs typeface="Times New Roman" pitchFamily="18" charset="0"/>
            </a:endParaRPr>
          </a:p>
          <a:p>
            <a:pPr marL="286385" marR="5080" indent="-274320" algn="just">
              <a:lnSpc>
                <a:spcPct val="150000"/>
              </a:lnSpc>
              <a:spcBef>
                <a:spcPts val="680"/>
              </a:spcBef>
            </a:pPr>
            <a:r>
              <a:rPr smtClean="0">
                <a:solidFill>
                  <a:srgbClr val="0AD0D9"/>
                </a:solidFill>
                <a:latin typeface="Times New Roman" pitchFamily="18" charset="0"/>
                <a:cs typeface="Times New Roman" pitchFamily="18" charset="0"/>
              </a:rPr>
              <a:t> </a:t>
            </a:r>
            <a:r>
              <a:rPr dirty="0">
                <a:latin typeface="Times New Roman" pitchFamily="18" charset="0"/>
                <a:cs typeface="Times New Roman" pitchFamily="18" charset="0"/>
              </a:rPr>
              <a:t>Characterized by an irregular pattern of sleep, with at  least three distinct sleep periods occurring during a  24-hour </a:t>
            </a:r>
            <a:r>
              <a:rPr>
                <a:latin typeface="Times New Roman" pitchFamily="18" charset="0"/>
                <a:cs typeface="Times New Roman" pitchFamily="18" charset="0"/>
              </a:rPr>
              <a:t>period</a:t>
            </a:r>
            <a:r>
              <a:rPr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286385" marR="5080" indent="-274320" algn="just">
              <a:lnSpc>
                <a:spcPct val="150000"/>
              </a:lnSpc>
              <a:spcBef>
                <a:spcPts val="680"/>
              </a:spcBef>
            </a:pPr>
            <a:r>
              <a:rPr lang="en-US" dirty="0" smtClean="0">
                <a:solidFill>
                  <a:srgbClr val="0AD0D9"/>
                </a:solidFill>
                <a:latin typeface="Times New Roman" pitchFamily="18" charset="0"/>
                <a:cs typeface="Times New Roman" pitchFamily="18" charset="0"/>
              </a:rPr>
              <a:t> </a:t>
            </a:r>
            <a:r>
              <a:rPr lang="en-US" dirty="0" smtClean="0">
                <a:latin typeface="Times New Roman" pitchFamily="18" charset="0"/>
                <a:cs typeface="Times New Roman" pitchFamily="18" charset="0"/>
              </a:rPr>
              <a:t>Patients	or	their	caregivers	report	symptoms	of  insomnia, excessive sleepiness, or both.</a:t>
            </a:r>
          </a:p>
          <a:p>
            <a:pPr marL="286385" marR="5080" indent="-274320" algn="just">
              <a:lnSpc>
                <a:spcPct val="150000"/>
              </a:lnSpc>
              <a:spcBef>
                <a:spcPts val="680"/>
              </a:spcBef>
            </a:pP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11" name="Slide Number Placeholder 10"/>
          <p:cNvSpPr>
            <a:spLocks noGrp="1"/>
          </p:cNvSpPr>
          <p:nvPr>
            <p:ph type="sldNum" sz="quarter" idx="12"/>
          </p:nvPr>
        </p:nvSpPr>
        <p:spPr/>
        <p:txBody>
          <a:bodyPr/>
          <a:lstStyle/>
          <a:p>
            <a:fld id="{B6F15528-21DE-4FAA-801E-634DDDAF4B2B}" type="slidenum">
              <a:rPr lang="en-US" smtClean="0"/>
              <a:pPr/>
              <a:t>54</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4401" y="1162558"/>
            <a:ext cx="8455997" cy="321242"/>
          </a:xfrm>
          <a:prstGeom prst="rect">
            <a:avLst/>
          </a:prstGeom>
        </p:spPr>
        <p:txBody>
          <a:bodyPr vert="horz" wrap="square" lIns="0" tIns="13335" rIns="0" bIns="0" rtlCol="0">
            <a:spAutoFit/>
          </a:bodyPr>
          <a:lstStyle/>
          <a:p>
            <a:pPr marL="12700">
              <a:lnSpc>
                <a:spcPct val="100000"/>
              </a:lnSpc>
              <a:spcBef>
                <a:spcPts val="105"/>
              </a:spcBef>
            </a:pPr>
            <a:r>
              <a:rPr lang="en-US" sz="2000" b="1" u="sng" dirty="0" smtClean="0">
                <a:solidFill>
                  <a:schemeClr val="tx1"/>
                </a:solidFill>
                <a:uFill>
                  <a:solidFill>
                    <a:srgbClr val="000000"/>
                  </a:solidFill>
                </a:uFill>
                <a:latin typeface="Times New Roman" pitchFamily="18" charset="0"/>
                <a:cs typeface="Times New Roman" pitchFamily="18" charset="0"/>
              </a:rPr>
              <a:t>NON-24-HOUR </a:t>
            </a:r>
            <a:r>
              <a:rPr lang="en-US" sz="2000" b="1" u="sng" spc="-20" dirty="0" smtClean="0">
                <a:solidFill>
                  <a:schemeClr val="tx1"/>
                </a:solidFill>
                <a:uFill>
                  <a:solidFill>
                    <a:srgbClr val="000000"/>
                  </a:solidFill>
                </a:uFill>
                <a:latin typeface="Times New Roman" pitchFamily="18" charset="0"/>
                <a:cs typeface="Times New Roman" pitchFamily="18" charset="0"/>
              </a:rPr>
              <a:t>SLEEP–WAKE</a:t>
            </a:r>
            <a:r>
              <a:rPr lang="en-US" sz="2000" b="1" u="sng" spc="-130" dirty="0" smtClean="0">
                <a:solidFill>
                  <a:schemeClr val="tx1"/>
                </a:solidFill>
                <a:uFill>
                  <a:solidFill>
                    <a:srgbClr val="000000"/>
                  </a:solidFill>
                </a:uFill>
                <a:latin typeface="Times New Roman" pitchFamily="18" charset="0"/>
                <a:cs typeface="Times New Roman" pitchFamily="18" charset="0"/>
              </a:rPr>
              <a:t> </a:t>
            </a:r>
            <a:r>
              <a:rPr lang="en-US" sz="2000" b="1" u="sng" dirty="0" smtClean="0">
                <a:solidFill>
                  <a:schemeClr val="tx1"/>
                </a:solidFill>
                <a:uFill>
                  <a:solidFill>
                    <a:srgbClr val="000000"/>
                  </a:solidFill>
                </a:uFill>
                <a:latin typeface="Times New Roman" pitchFamily="18" charset="0"/>
                <a:cs typeface="Times New Roman" pitchFamily="18" charset="0"/>
              </a:rPr>
              <a:t>DISORDER:</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55</a:t>
            </a:fld>
            <a:endParaRPr lang="en-US"/>
          </a:p>
        </p:txBody>
      </p:sp>
      <p:sp>
        <p:nvSpPr>
          <p:cNvPr id="9" name="object 9"/>
          <p:cNvSpPr txBox="1"/>
          <p:nvPr/>
        </p:nvSpPr>
        <p:spPr>
          <a:xfrm>
            <a:off x="714400" y="1736801"/>
            <a:ext cx="10761717" cy="1258678"/>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spc="-5" dirty="0">
                <a:latin typeface="Times New Roman" pitchFamily="18" charset="0"/>
                <a:cs typeface="Times New Roman" pitchFamily="18" charset="0"/>
              </a:rPr>
              <a:t>This results when </a:t>
            </a:r>
            <a:r>
              <a:rPr spc="-10" dirty="0">
                <a:latin typeface="Times New Roman" pitchFamily="18" charset="0"/>
                <a:cs typeface="Times New Roman" pitchFamily="18" charset="0"/>
              </a:rPr>
              <a:t>an </a:t>
            </a:r>
            <a:r>
              <a:rPr spc="-20" dirty="0">
                <a:latin typeface="Times New Roman" pitchFamily="18" charset="0"/>
                <a:cs typeface="Times New Roman" pitchFamily="18" charset="0"/>
              </a:rPr>
              <a:t>individual’s </a:t>
            </a:r>
            <a:r>
              <a:rPr spc="-5" dirty="0">
                <a:latin typeface="Times New Roman" pitchFamily="18" charset="0"/>
                <a:cs typeface="Times New Roman" pitchFamily="18" charset="0"/>
              </a:rPr>
              <a:t>sleep–wake </a:t>
            </a:r>
            <a:r>
              <a:rPr spc="-70" dirty="0">
                <a:latin typeface="Times New Roman" pitchFamily="18" charset="0"/>
                <a:cs typeface="Times New Roman" pitchFamily="18" charset="0"/>
              </a:rPr>
              <a:t>pattern  </a:t>
            </a:r>
            <a:r>
              <a:rPr spc="-5" dirty="0">
                <a:latin typeface="Times New Roman" pitchFamily="18" charset="0"/>
                <a:cs typeface="Times New Roman" pitchFamily="18" charset="0"/>
              </a:rPr>
              <a:t>is </a:t>
            </a:r>
            <a:r>
              <a:rPr dirty="0">
                <a:latin typeface="Times New Roman" pitchFamily="18" charset="0"/>
                <a:cs typeface="Times New Roman" pitchFamily="18" charset="0"/>
              </a:rPr>
              <a:t>no </a:t>
            </a:r>
            <a:r>
              <a:rPr spc="-5" dirty="0">
                <a:latin typeface="Times New Roman" pitchFamily="18" charset="0"/>
                <a:cs typeface="Times New Roman" pitchFamily="18" charset="0"/>
              </a:rPr>
              <a:t>longer entrained </a:t>
            </a:r>
            <a:r>
              <a:rPr spc="-10" dirty="0">
                <a:latin typeface="Times New Roman" pitchFamily="18" charset="0"/>
                <a:cs typeface="Times New Roman" pitchFamily="18" charset="0"/>
              </a:rPr>
              <a:t>to </a:t>
            </a:r>
            <a:r>
              <a:rPr dirty="0">
                <a:latin typeface="Times New Roman" pitchFamily="18" charset="0"/>
                <a:cs typeface="Times New Roman" pitchFamily="18" charset="0"/>
              </a:rPr>
              <a:t>the 24-hour </a:t>
            </a:r>
            <a:r>
              <a:rPr spc="-5" dirty="0">
                <a:latin typeface="Times New Roman" pitchFamily="18" charset="0"/>
                <a:cs typeface="Times New Roman" pitchFamily="18" charset="0"/>
              </a:rPr>
              <a:t>physical  environment, instead following </a:t>
            </a:r>
            <a:r>
              <a:rPr dirty="0">
                <a:latin typeface="Times New Roman" pitchFamily="18" charset="0"/>
                <a:cs typeface="Times New Roman" pitchFamily="18" charset="0"/>
              </a:rPr>
              <a:t>the </a:t>
            </a:r>
            <a:r>
              <a:rPr spc="-5" dirty="0">
                <a:latin typeface="Times New Roman" pitchFamily="18" charset="0"/>
                <a:cs typeface="Times New Roman" pitchFamily="18" charset="0"/>
              </a:rPr>
              <a:t>endogenous  circadian rhythm that is usually slightly more than </a:t>
            </a:r>
            <a:r>
              <a:rPr>
                <a:latin typeface="Times New Roman" pitchFamily="18" charset="0"/>
                <a:cs typeface="Times New Roman" pitchFamily="18" charset="0"/>
              </a:rPr>
              <a:t>24  </a:t>
            </a:r>
            <a:r>
              <a:rPr spc="-5" smtClean="0">
                <a:latin typeface="Times New Roman" pitchFamily="18" charset="0"/>
                <a:cs typeface="Times New Roman" pitchFamily="18" charset="0"/>
              </a:rPr>
              <a:t>hours</a:t>
            </a:r>
            <a:r>
              <a:rPr lang="en-US" spc="-5"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7620" indent="-274320" algn="just">
              <a:lnSpc>
                <a:spcPct val="150000"/>
              </a:lnSpc>
              <a:buClr>
                <a:srgbClr val="0AD0D9"/>
              </a:buClr>
              <a:buSzPct val="94642"/>
              <a:buFont typeface="Arial"/>
              <a:buChar char=""/>
              <a:tabLst>
                <a:tab pos="287020" algn="l"/>
              </a:tabLst>
            </a:pPr>
            <a:r>
              <a:rPr spc="-5" dirty="0">
                <a:latin typeface="Times New Roman" pitchFamily="18" charset="0"/>
                <a:cs typeface="Times New Roman" pitchFamily="18" charset="0"/>
              </a:rPr>
              <a:t>Daytime napping is common, and is associated </a:t>
            </a:r>
            <a:r>
              <a:rPr spc="-130" dirty="0">
                <a:latin typeface="Times New Roman" pitchFamily="18" charset="0"/>
                <a:cs typeface="Times New Roman" pitchFamily="18" charset="0"/>
              </a:rPr>
              <a:t>with  </a:t>
            </a:r>
            <a:r>
              <a:rPr spc="-5" dirty="0">
                <a:latin typeface="Times New Roman" pitchFamily="18" charset="0"/>
                <a:cs typeface="Times New Roman" pitchFamily="18" charset="0"/>
              </a:rPr>
              <a:t>impairment of function, particularly in blind  </a:t>
            </a:r>
            <a:r>
              <a:rPr dirty="0">
                <a:latin typeface="Times New Roman" pitchFamily="18" charset="0"/>
                <a:cs typeface="Times New Roman" pitchFamily="18" charset="0"/>
              </a:rPr>
              <a:t>individuals.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1" y="987946"/>
            <a:ext cx="10760870" cy="2459006"/>
          </a:xfrm>
          <a:prstGeom prst="rect">
            <a:avLst/>
          </a:prstGeom>
        </p:spPr>
        <p:txBody>
          <a:bodyPr vert="horz" wrap="square" lIns="0" tIns="111125" rIns="0" bIns="0" rtlCol="0">
            <a:spAutoFit/>
          </a:bodyPr>
          <a:lstStyle/>
          <a:p>
            <a:pPr marL="12700">
              <a:lnSpc>
                <a:spcPct val="150000"/>
              </a:lnSpc>
              <a:spcBef>
                <a:spcPts val="875"/>
              </a:spcBef>
            </a:pPr>
            <a:r>
              <a:rPr lang="en-US" b="1" u="sng" dirty="0" smtClean="0">
                <a:uFill>
                  <a:solidFill>
                    <a:srgbClr val="000000"/>
                  </a:solidFill>
                </a:uFill>
                <a:latin typeface="Times New Roman" pitchFamily="18" charset="0"/>
                <a:cs typeface="Times New Roman" pitchFamily="18" charset="0"/>
              </a:rPr>
              <a:t>SHIFT WORK DISORDER:</a:t>
            </a:r>
            <a:endParaRPr lang="en-US" u="sng" dirty="0" smtClean="0">
              <a:latin typeface="Times New Roman" pitchFamily="18" charset="0"/>
              <a:cs typeface="Times New Roman" pitchFamily="18" charset="0"/>
            </a:endParaRPr>
          </a:p>
          <a:p>
            <a:pPr marL="286385" marR="5080" indent="-274320">
              <a:lnSpc>
                <a:spcPct val="150000"/>
              </a:lnSpc>
              <a:spcBef>
                <a:spcPts val="680"/>
              </a:spcBef>
              <a:tabLst>
                <a:tab pos="2400935" algn="l"/>
                <a:tab pos="2900680" algn="l"/>
                <a:tab pos="3774440" algn="l"/>
                <a:tab pos="4431030" algn="l"/>
                <a:tab pos="5324475" algn="l"/>
                <a:tab pos="7243445" algn="l"/>
                <a:tab pos="7804150" algn="l"/>
              </a:tabLst>
            </a:pPr>
            <a:r>
              <a:rPr smtClean="0">
                <a:solidFill>
                  <a:srgbClr val="0AD0D9"/>
                </a:solidFill>
                <a:latin typeface="Times New Roman" pitchFamily="18" charset="0"/>
                <a:cs typeface="Times New Roman" pitchFamily="18" charset="0"/>
              </a:rPr>
              <a:t> </a:t>
            </a:r>
            <a:r>
              <a:rPr smtClean="0">
                <a:latin typeface="Times New Roman" pitchFamily="18" charset="0"/>
                <a:cs typeface="Times New Roman" pitchFamily="18" charset="0"/>
              </a:rPr>
              <a:t>Characterized</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by</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sleep</a:t>
            </a:r>
            <a:r>
              <a:rPr>
                <a:latin typeface="Times New Roman" pitchFamily="18" charset="0"/>
                <a:cs typeface="Times New Roman" pitchFamily="18" charset="0"/>
              </a:rPr>
              <a:t>	</a:t>
            </a:r>
            <a:r>
              <a:rPr smtClean="0">
                <a:latin typeface="Times New Roman" pitchFamily="18" charset="0"/>
                <a:cs typeface="Times New Roman" pitchFamily="18" charset="0"/>
              </a:rPr>
              <a:t>and</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wake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disturbances</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for</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at  </a:t>
            </a:r>
            <a:r>
              <a:rPr dirty="0">
                <a:latin typeface="Times New Roman" pitchFamily="18" charset="0"/>
                <a:cs typeface="Times New Roman" pitchFamily="18" charset="0"/>
              </a:rPr>
              <a:t>least 3 months in the context of chronic </a:t>
            </a:r>
            <a:r>
              <a:rPr>
                <a:latin typeface="Times New Roman" pitchFamily="18" charset="0"/>
                <a:cs typeface="Times New Roman" pitchFamily="18" charset="0"/>
              </a:rPr>
              <a:t>shift </a:t>
            </a:r>
            <a:r>
              <a:rPr smtClean="0">
                <a:latin typeface="Times New Roman" pitchFamily="18" charset="0"/>
                <a:cs typeface="Times New Roman" pitchFamily="18" charset="0"/>
              </a:rPr>
              <a:t>work</a:t>
            </a:r>
            <a:r>
              <a:rPr lang="en-US" dirty="0" smtClean="0">
                <a:latin typeface="Times New Roman" pitchFamily="18" charset="0"/>
                <a:cs typeface="Times New Roman" pitchFamily="18" charset="0"/>
              </a:rPr>
              <a:t>.</a:t>
            </a:r>
          </a:p>
          <a:p>
            <a:pPr marL="286385" marR="5080" indent="-274320">
              <a:lnSpc>
                <a:spcPct val="150000"/>
              </a:lnSpc>
              <a:spcBef>
                <a:spcPts val="680"/>
              </a:spcBef>
              <a:tabLst>
                <a:tab pos="2400935" algn="l"/>
                <a:tab pos="2900680" algn="l"/>
                <a:tab pos="3774440" algn="l"/>
                <a:tab pos="4431030" algn="l"/>
                <a:tab pos="5324475" algn="l"/>
                <a:tab pos="7243445" algn="l"/>
                <a:tab pos="7804150" algn="l"/>
              </a:tabLst>
            </a:pPr>
            <a:r>
              <a:rPr lang="en-US" dirty="0" smtClean="0">
                <a:solidFill>
                  <a:srgbClr val="0AD0D9"/>
                </a:solidFill>
                <a:latin typeface="Times New Roman" pitchFamily="18" charset="0"/>
                <a:cs typeface="Times New Roman" pitchFamily="18" charset="0"/>
              </a:rPr>
              <a:t> </a:t>
            </a:r>
            <a:r>
              <a:rPr lang="en-US" dirty="0" smtClean="0">
                <a:latin typeface="Times New Roman" pitchFamily="18" charset="0"/>
                <a:cs typeface="Times New Roman" pitchFamily="18" charset="0"/>
              </a:rPr>
              <a:t>Complaints include excessive sleepiness while at  work, or of difficulty falling asleep during the time  allowed for rest</a:t>
            </a:r>
          </a:p>
          <a:p>
            <a:pPr marL="286385" marR="5080" indent="-274320">
              <a:lnSpc>
                <a:spcPct val="150000"/>
              </a:lnSpc>
              <a:spcBef>
                <a:spcPts val="680"/>
              </a:spcBef>
              <a:tabLst>
                <a:tab pos="2400935" algn="l"/>
                <a:tab pos="2900680" algn="l"/>
                <a:tab pos="3774440" algn="l"/>
                <a:tab pos="4431030" algn="l"/>
                <a:tab pos="5324475" algn="l"/>
                <a:tab pos="7243445" algn="l"/>
                <a:tab pos="7804150" algn="l"/>
              </a:tabLst>
            </a:pP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56</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1065211" y="697129"/>
            <a:ext cx="10413445" cy="3622787"/>
          </a:xfrm>
          <a:prstGeom prst="rect">
            <a:avLst/>
          </a:prstGeom>
        </p:spPr>
        <p:txBody>
          <a:bodyPr vert="horz" wrap="square" lIns="0" tIns="97790" rIns="0" bIns="0" rtlCol="0">
            <a:spAutoFit/>
          </a:bodyPr>
          <a:lstStyle/>
          <a:p>
            <a:pPr marL="12700" algn="just">
              <a:lnSpc>
                <a:spcPct val="150000"/>
              </a:lnSpc>
              <a:spcBef>
                <a:spcPts val="770"/>
              </a:spcBef>
            </a:pPr>
            <a:r>
              <a:rPr lang="en-US" b="1" u="sng" dirty="0" smtClean="0">
                <a:uFill>
                  <a:solidFill>
                    <a:srgbClr val="000000"/>
                  </a:solidFill>
                </a:uFill>
                <a:latin typeface="Times New Roman" pitchFamily="18" charset="0"/>
                <a:cs typeface="Times New Roman" pitchFamily="18" charset="0"/>
              </a:rPr>
              <a:t>JET LAG TYPE:</a:t>
            </a:r>
            <a:endParaRPr lang="en-US" u="sng" dirty="0" smtClean="0">
              <a:latin typeface="Times New Roman" pitchFamily="18" charset="0"/>
              <a:cs typeface="Times New Roman" pitchFamily="18" charset="0"/>
            </a:endParaRPr>
          </a:p>
          <a:p>
            <a:pPr marL="286385" marR="8255" indent="-274320" algn="just">
              <a:lnSpc>
                <a:spcPct val="150000"/>
              </a:lnSpc>
              <a:spcBef>
                <a:spcPts val="675"/>
              </a:spcBef>
              <a:buClr>
                <a:srgbClr val="0AD0D9"/>
              </a:buClr>
              <a:buSzPct val="94642"/>
              <a:buFont typeface="Arial"/>
              <a:buChar char=""/>
              <a:tabLst>
                <a:tab pos="287020" algn="l"/>
              </a:tabLst>
            </a:pPr>
            <a:r>
              <a:rPr smtClean="0">
                <a:latin typeface="Times New Roman" pitchFamily="18" charset="0"/>
                <a:cs typeface="Times New Roman" pitchFamily="18" charset="0"/>
              </a:rPr>
              <a:t>With </a:t>
            </a:r>
            <a:r>
              <a:rPr dirty="0">
                <a:latin typeface="Times New Roman" pitchFamily="18" charset="0"/>
                <a:cs typeface="Times New Roman" pitchFamily="18" charset="0"/>
              </a:rPr>
              <a:t>the advent of highspeed air travel, an induced  desynchrony between circadian and environmental  clocks became possible. Thus, the term </a:t>
            </a:r>
            <a:r>
              <a:rPr b="1" dirty="0">
                <a:latin typeface="Times New Roman" pitchFamily="18" charset="0"/>
                <a:cs typeface="Times New Roman" pitchFamily="18" charset="0"/>
              </a:rPr>
              <a:t>jet lag </a:t>
            </a:r>
            <a:r>
              <a:rPr dirty="0">
                <a:latin typeface="Times New Roman" pitchFamily="18" charset="0"/>
                <a:cs typeface="Times New Roman" pitchFamily="18" charset="0"/>
              </a:rPr>
              <a:t>came  into use</a:t>
            </a:r>
            <a:endParaRPr>
              <a:latin typeface="Times New Roman" pitchFamily="18" charset="0"/>
              <a:cs typeface="Times New Roman" pitchFamily="18" charset="0"/>
            </a:endParaRPr>
          </a:p>
          <a:p>
            <a:pPr marL="286385" marR="5715" indent="-274320" algn="just">
              <a:lnSpc>
                <a:spcPct val="150000"/>
              </a:lnSpc>
              <a:spcBef>
                <a:spcPts val="2115"/>
              </a:spcBef>
              <a:buClr>
                <a:srgbClr val="0AD0D9"/>
              </a:buClr>
              <a:buSzPct val="94642"/>
              <a:buFont typeface="Arial"/>
              <a:buChar char=""/>
              <a:tabLst>
                <a:tab pos="287020" algn="l"/>
              </a:tabLst>
            </a:pPr>
            <a:r>
              <a:rPr dirty="0">
                <a:latin typeface="Times New Roman" pitchFamily="18" charset="0"/>
                <a:cs typeface="Times New Roman" pitchFamily="18" charset="0"/>
              </a:rPr>
              <a:t>When an individual rapidly travels across many time  zones, either a circadian phase advance or a phase  delay is induced, depending on the direction of travel.</a:t>
            </a:r>
            <a:endParaRPr>
              <a:latin typeface="Times New Roman" pitchFamily="18" charset="0"/>
              <a:cs typeface="Times New Roman" pitchFamily="18" charset="0"/>
            </a:endParaRPr>
          </a:p>
          <a:p>
            <a:pPr marL="286385" marR="5080" indent="-274320" algn="just">
              <a:lnSpc>
                <a:spcPct val="150000"/>
              </a:lnSpc>
              <a:spcBef>
                <a:spcPts val="1970"/>
              </a:spcBef>
              <a:buClr>
                <a:srgbClr val="0AD0D9"/>
              </a:buClr>
              <a:buSzPct val="94642"/>
              <a:buFont typeface="Arial"/>
              <a:buChar char=""/>
              <a:tabLst>
                <a:tab pos="287020" algn="l"/>
              </a:tabLst>
            </a:pPr>
            <a:r>
              <a:rPr dirty="0">
                <a:latin typeface="Times New Roman" pitchFamily="18" charset="0"/>
                <a:cs typeface="Times New Roman" pitchFamily="18" charset="0"/>
              </a:rPr>
              <a:t>Normally, healthy individuals can easily adapt to one  to two time zone changes per day; therefore, natural  adjustment to an 8-hour translocation may take 4 or  more days</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57</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ctrTitle"/>
          </p:nvPr>
        </p:nvSpPr>
        <p:spPr>
          <a:xfrm>
            <a:off x="914162" y="2130428"/>
            <a:ext cx="10360501" cy="1774204"/>
          </a:xfrm>
          <a:prstGeom prst="rect">
            <a:avLst/>
          </a:prstGeom>
        </p:spPr>
        <p:txBody>
          <a:bodyPr vert="horz" wrap="square" lIns="0" tIns="111125" rIns="0" bIns="0" rtlCol="0">
            <a:spAutoFit/>
          </a:bodyPr>
          <a:lstStyle/>
          <a:p>
            <a:pPr indent="14288" algn="l">
              <a:lnSpc>
                <a:spcPct val="150000"/>
              </a:lnSpc>
              <a:spcBef>
                <a:spcPts val="875"/>
              </a:spcBef>
            </a:pPr>
            <a:r>
              <a:rPr lang="en-US" sz="1800" b="1" u="sng" dirty="0" smtClean="0">
                <a:latin typeface="Times New Roman" pitchFamily="18" charset="0"/>
                <a:cs typeface="Times New Roman" pitchFamily="18" charset="0"/>
              </a:rPr>
              <a:t>ASSESSMENT:</a:t>
            </a:r>
            <a:br>
              <a:rPr lang="en-US" sz="1800" b="1" u="sng" dirty="0" smtClean="0">
                <a:latin typeface="Times New Roman" pitchFamily="18" charset="0"/>
                <a:cs typeface="Times New Roman" pitchFamily="18" charset="0"/>
              </a:rPr>
            </a:br>
            <a:r>
              <a:rPr sz="1800" b="0" u="none" smtClean="0">
                <a:latin typeface="Times New Roman" pitchFamily="18" charset="0"/>
                <a:cs typeface="Times New Roman" pitchFamily="18" charset="0"/>
              </a:rPr>
              <a:t> Sleep</a:t>
            </a:r>
            <a:r>
              <a:rPr lang="en-US" sz="1800" b="0" u="none" dirty="0" smtClean="0">
                <a:latin typeface="Times New Roman" pitchFamily="18" charset="0"/>
                <a:cs typeface="Times New Roman" pitchFamily="18" charset="0"/>
              </a:rPr>
              <a:t> </a:t>
            </a:r>
            <a:r>
              <a:rPr sz="1800" b="0" u="none" smtClean="0">
                <a:latin typeface="Times New Roman" pitchFamily="18" charset="0"/>
                <a:cs typeface="Times New Roman" pitchFamily="18" charset="0"/>
              </a:rPr>
              <a:t>logs</a:t>
            </a:r>
            <a:r>
              <a:rPr lang="en-US" sz="1800" b="0" u="none" dirty="0" smtClean="0">
                <a:latin typeface="Times New Roman" pitchFamily="18" charset="0"/>
                <a:cs typeface="Times New Roman" pitchFamily="18" charset="0"/>
              </a:rPr>
              <a:t> </a:t>
            </a:r>
            <a:r>
              <a:rPr sz="1800" b="0" u="none" smtClean="0">
                <a:latin typeface="Times New Roman" pitchFamily="18" charset="0"/>
                <a:cs typeface="Times New Roman" pitchFamily="18" charset="0"/>
              </a:rPr>
              <a:t>and/or	actigraphy</a:t>
            </a:r>
            <a:r>
              <a:rPr lang="en-US" sz="1800" b="0" u="none" dirty="0" smtClean="0">
                <a:latin typeface="Times New Roman" pitchFamily="18" charset="0"/>
                <a:cs typeface="Times New Roman" pitchFamily="18" charset="0"/>
              </a:rPr>
              <a:t> </a:t>
            </a:r>
            <a:r>
              <a:rPr sz="1800" b="0" u="none" smtClean="0">
                <a:latin typeface="Times New Roman" pitchFamily="18" charset="0"/>
                <a:cs typeface="Times New Roman" pitchFamily="18" charset="0"/>
              </a:rPr>
              <a:t>measurements</a:t>
            </a:r>
            <a:r>
              <a:rPr lang="en-US" sz="1800" b="0" u="none" dirty="0" smtClean="0">
                <a:latin typeface="Times New Roman" pitchFamily="18" charset="0"/>
                <a:cs typeface="Times New Roman" pitchFamily="18" charset="0"/>
              </a:rPr>
              <a:t> </a:t>
            </a:r>
            <a:r>
              <a:rPr sz="1800" b="0" u="none" smtClean="0">
                <a:latin typeface="Times New Roman" pitchFamily="18" charset="0"/>
                <a:cs typeface="Times New Roman" pitchFamily="18" charset="0"/>
              </a:rPr>
              <a:t>for	7–14  days</a:t>
            </a:r>
            <a:r>
              <a:rPr lang="en-US" sz="1800" b="0" u="none" dirty="0" smtClean="0">
                <a:latin typeface="Times New Roman" pitchFamily="18" charset="0"/>
                <a:cs typeface="Times New Roman" pitchFamily="18" charset="0"/>
              </a:rPr>
              <a:t>.</a:t>
            </a:r>
            <a:br>
              <a:rPr lang="en-US" sz="1800" b="0" u="none"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Biological markers of circadian phase: Dim-light  melatonin onset (DLMO) or core body temperature</a:t>
            </a:r>
            <a:br>
              <a:rPr lang="en-US" sz="1800" dirty="0" smtClean="0">
                <a:latin typeface="Times New Roman" pitchFamily="18" charset="0"/>
                <a:cs typeface="Times New Roman" pitchFamily="18" charset="0"/>
              </a:rPr>
            </a:br>
            <a:endParaRPr sz="180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58</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684212" y="1676400"/>
            <a:ext cx="10760024" cy="1724446"/>
          </a:xfrm>
          <a:prstGeom prst="rect">
            <a:avLst/>
          </a:prstGeom>
        </p:spPr>
        <p:txBody>
          <a:bodyPr vert="horz" wrap="square" lIns="0" tIns="111125" rIns="0" bIns="0" rtlCol="0">
            <a:spAutoFit/>
          </a:bodyPr>
          <a:lstStyle/>
          <a:p>
            <a:pPr marL="12700" algn="l">
              <a:lnSpc>
                <a:spcPct val="150000"/>
              </a:lnSpc>
              <a:spcBef>
                <a:spcPts val="875"/>
              </a:spcBef>
            </a:pPr>
            <a:r>
              <a:rPr lang="en-US" sz="1800" b="1" u="sng" dirty="0" smtClean="0">
                <a:uFill>
                  <a:solidFill>
                    <a:srgbClr val="000000"/>
                  </a:solidFill>
                </a:uFill>
                <a:latin typeface="Times New Roman" pitchFamily="18" charset="0"/>
                <a:cs typeface="Times New Roman" pitchFamily="18" charset="0"/>
              </a:rPr>
              <a:t>TREATMENT</a:t>
            </a:r>
            <a:r>
              <a:rPr lang="en-US" sz="1800" b="1" u="sng" dirty="0" smtClean="0">
                <a:latin typeface="Times New Roman" pitchFamily="18" charset="0"/>
                <a:cs typeface="Times New Roman" pitchFamily="18" charset="0"/>
              </a:rPr>
              <a:t>:</a:t>
            </a:r>
            <a:br>
              <a:rPr lang="en-US" sz="1800" b="1" u="sng" dirty="0" smtClean="0">
                <a:latin typeface="Times New Roman" pitchFamily="18" charset="0"/>
                <a:cs typeface="Times New Roman" pitchFamily="18" charset="0"/>
              </a:rPr>
            </a:br>
            <a:r>
              <a:rPr sz="1800" b="0" smtClean="0">
                <a:latin typeface="Times New Roman" pitchFamily="18" charset="0"/>
                <a:cs typeface="Times New Roman" pitchFamily="18" charset="0"/>
              </a:rPr>
              <a:t>Both</a:t>
            </a:r>
            <a:r>
              <a:rPr lang="en-US" sz="1800" dirty="0" smtClean="0">
                <a:latin typeface="Times New Roman" pitchFamily="18" charset="0"/>
                <a:cs typeface="Times New Roman" pitchFamily="18" charset="0"/>
              </a:rPr>
              <a:t> </a:t>
            </a:r>
            <a:r>
              <a:rPr sz="1800" b="0" smtClean="0">
                <a:latin typeface="Times New Roman" pitchFamily="18" charset="0"/>
                <a:cs typeface="Times New Roman" pitchFamily="18" charset="0"/>
              </a:rPr>
              <a:t>light</a:t>
            </a:r>
            <a:r>
              <a:rPr lang="en-US" sz="1800" b="0" dirty="0" smtClean="0">
                <a:latin typeface="Times New Roman" pitchFamily="18" charset="0"/>
                <a:cs typeface="Times New Roman" pitchFamily="18" charset="0"/>
              </a:rPr>
              <a:t> </a:t>
            </a:r>
            <a:r>
              <a:rPr sz="1800" b="0" smtClean="0">
                <a:latin typeface="Times New Roman" pitchFamily="18" charset="0"/>
                <a:cs typeface="Times New Roman" pitchFamily="18" charset="0"/>
              </a:rPr>
              <a:t>and</a:t>
            </a:r>
            <a:r>
              <a:rPr lang="en-US" sz="1800" dirty="0" smtClean="0">
                <a:latin typeface="Times New Roman" pitchFamily="18" charset="0"/>
                <a:cs typeface="Times New Roman" pitchFamily="18" charset="0"/>
              </a:rPr>
              <a:t> </a:t>
            </a:r>
            <a:r>
              <a:rPr sz="1800" b="0" smtClean="0">
                <a:latin typeface="Times New Roman" pitchFamily="18" charset="0"/>
                <a:cs typeface="Times New Roman" pitchFamily="18" charset="0"/>
              </a:rPr>
              <a:t>melatonin,</a:t>
            </a:r>
            <a:r>
              <a:rPr lang="en-US" sz="1800" b="0" dirty="0" smtClean="0">
                <a:latin typeface="Times New Roman" pitchFamily="18" charset="0"/>
                <a:cs typeface="Times New Roman" pitchFamily="18" charset="0"/>
              </a:rPr>
              <a:t> </a:t>
            </a:r>
            <a:r>
              <a:rPr sz="1800" b="0" smtClean="0">
                <a:latin typeface="Times New Roman" pitchFamily="18" charset="0"/>
                <a:cs typeface="Times New Roman" pitchFamily="18" charset="0"/>
              </a:rPr>
              <a:t>when</a:t>
            </a:r>
            <a:r>
              <a:rPr lang="en-US" sz="1800" dirty="0" smtClean="0">
                <a:latin typeface="Times New Roman" pitchFamily="18" charset="0"/>
                <a:cs typeface="Times New Roman" pitchFamily="18" charset="0"/>
              </a:rPr>
              <a:t> </a:t>
            </a:r>
            <a:r>
              <a:rPr sz="1800" b="0" smtClean="0">
                <a:latin typeface="Times New Roman" pitchFamily="18" charset="0"/>
                <a:cs typeface="Times New Roman" pitchFamily="18" charset="0"/>
              </a:rPr>
              <a:t>given</a:t>
            </a:r>
            <a:r>
              <a:rPr lang="en-US" sz="1800" dirty="0" smtClean="0">
                <a:latin typeface="Times New Roman" pitchFamily="18" charset="0"/>
                <a:cs typeface="Times New Roman" pitchFamily="18" charset="0"/>
              </a:rPr>
              <a:t> </a:t>
            </a:r>
            <a:r>
              <a:rPr sz="1800" b="0" smtClean="0">
                <a:latin typeface="Times New Roman" pitchFamily="18" charset="0"/>
                <a:cs typeface="Times New Roman" pitchFamily="18" charset="0"/>
              </a:rPr>
              <a:t>at</a:t>
            </a:r>
            <a:r>
              <a:rPr lang="en-US" sz="1800" dirty="0" smtClean="0">
                <a:latin typeface="Times New Roman" pitchFamily="18" charset="0"/>
                <a:cs typeface="Times New Roman" pitchFamily="18" charset="0"/>
              </a:rPr>
              <a:t> </a:t>
            </a:r>
            <a:r>
              <a:rPr sz="1800" b="0" smtClean="0">
                <a:latin typeface="Times New Roman" pitchFamily="18" charset="0"/>
                <a:cs typeface="Times New Roman" pitchFamily="18" charset="0"/>
              </a:rPr>
              <a:t>specific  </a:t>
            </a:r>
            <a:r>
              <a:rPr sz="1800" b="0" dirty="0">
                <a:latin typeface="Times New Roman" pitchFamily="18" charset="0"/>
                <a:cs typeface="Times New Roman" pitchFamily="18" charset="0"/>
              </a:rPr>
              <a:t>times, can act to reset the </a:t>
            </a:r>
            <a:r>
              <a:rPr sz="1800" b="0">
                <a:latin typeface="Times New Roman" pitchFamily="18" charset="0"/>
                <a:cs typeface="Times New Roman" pitchFamily="18" charset="0"/>
              </a:rPr>
              <a:t>circadian </a:t>
            </a:r>
            <a:r>
              <a:rPr sz="1800" b="0" smtClean="0">
                <a:latin typeface="Times New Roman" pitchFamily="18" charset="0"/>
                <a:cs typeface="Times New Roman" pitchFamily="18" charset="0"/>
              </a:rPr>
              <a:t>clock.</a:t>
            </a: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err="1" smtClean="0">
                <a:latin typeface="Times New Roman" pitchFamily="18" charset="0"/>
                <a:cs typeface="Times New Roman" pitchFamily="18" charset="0"/>
              </a:rPr>
              <a:t>Modafinil</a:t>
            </a:r>
            <a:r>
              <a:rPr lang="en-US" sz="1800" dirty="0" smtClean="0">
                <a:latin typeface="Times New Roman" pitchFamily="18" charset="0"/>
                <a:cs typeface="Times New Roman" pitchFamily="18" charset="0"/>
              </a:rPr>
              <a:t> is FDA-approved for use in shift workers  with excessive daytime sleepiness.</a:t>
            </a:r>
            <a:br>
              <a:rPr lang="en-US" sz="1800" dirty="0" smtClean="0">
                <a:latin typeface="Times New Roman" pitchFamily="18" charset="0"/>
                <a:cs typeface="Times New Roman" pitchFamily="18" charset="0"/>
              </a:rPr>
            </a:br>
            <a:r>
              <a:rPr lang="en-US" sz="1800" dirty="0" err="1" smtClean="0">
                <a:latin typeface="Times New Roman" pitchFamily="18" charset="0"/>
                <a:cs typeface="Times New Roman" pitchFamily="18" charset="0"/>
              </a:rPr>
              <a:t>Behavioural</a:t>
            </a:r>
            <a:r>
              <a:rPr lang="en-US" sz="1800" dirty="0" smtClean="0">
                <a:latin typeface="Times New Roman" pitchFamily="18" charset="0"/>
                <a:cs typeface="Times New Roman" pitchFamily="18" charset="0"/>
              </a:rPr>
              <a:t> interventions (regular sleep scheduling).</a:t>
            </a:r>
            <a:endParaRPr sz="180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59</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979612" y="685800"/>
            <a:ext cx="8092872" cy="320601"/>
          </a:xfrm>
          <a:prstGeom prst="rect">
            <a:avLst/>
          </a:prstGeom>
        </p:spPr>
        <p:txBody>
          <a:bodyPr vert="horz" wrap="square" lIns="0" tIns="12700" rIns="0" bIns="0" rtlCol="0">
            <a:spAutoFit/>
          </a:bodyPr>
          <a:lstStyle/>
          <a:p>
            <a:pPr marL="12700">
              <a:lnSpc>
                <a:spcPct val="100000"/>
              </a:lnSpc>
              <a:spcBef>
                <a:spcPts val="100"/>
              </a:spcBef>
            </a:pPr>
            <a:r>
              <a:rPr lang="en-US" sz="2000" b="1" u="sng" dirty="0" smtClean="0">
                <a:solidFill>
                  <a:schemeClr val="tx1"/>
                </a:solidFill>
                <a:latin typeface="Times New Roman" pitchFamily="18" charset="0"/>
                <a:cs typeface="Times New Roman" pitchFamily="18" charset="0"/>
              </a:rPr>
              <a:t>THE SLEEP/WAKE SWITCH</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9" name="object 9"/>
          <p:cNvSpPr txBox="1"/>
          <p:nvPr/>
        </p:nvSpPr>
        <p:spPr>
          <a:xfrm>
            <a:off x="714401" y="1426210"/>
            <a:ext cx="10762563" cy="3856440"/>
          </a:xfrm>
          <a:prstGeom prst="rect">
            <a:avLst/>
          </a:prstGeom>
        </p:spPr>
        <p:txBody>
          <a:bodyPr vert="horz" wrap="square" lIns="0" tIns="60960" rIns="0" bIns="0" rtlCol="0">
            <a:spAutoFit/>
          </a:bodyPr>
          <a:lstStyle/>
          <a:p>
            <a:pPr marL="286385" marR="5080" indent="-274320" algn="just">
              <a:lnSpc>
                <a:spcPct val="150000"/>
              </a:lnSpc>
              <a:spcBef>
                <a:spcPts val="480"/>
              </a:spcBef>
              <a:buClr>
                <a:srgbClr val="0AD0D9"/>
              </a:buClr>
              <a:buSzPct val="94642"/>
              <a:buFont typeface="Arial"/>
              <a:buChar char=""/>
              <a:tabLst>
                <a:tab pos="287020" algn="l"/>
              </a:tabLst>
            </a:pPr>
            <a:r>
              <a:rPr dirty="0">
                <a:latin typeface="Times New Roman" pitchFamily="18" charset="0"/>
                <a:cs typeface="Times New Roman" pitchFamily="18" charset="0"/>
              </a:rPr>
              <a:t>The hypothalamus is a key control center for sleep  and wake</a:t>
            </a:r>
            <a:endParaRPr>
              <a:latin typeface="Times New Roman" pitchFamily="18" charset="0"/>
              <a:cs typeface="Times New Roman" pitchFamily="18" charset="0"/>
            </a:endParaRPr>
          </a:p>
          <a:p>
            <a:pPr marL="286385" marR="5080" indent="-274320" algn="just">
              <a:lnSpc>
                <a:spcPct val="150000"/>
              </a:lnSpc>
              <a:spcBef>
                <a:spcPts val="2265"/>
              </a:spcBef>
              <a:buClr>
                <a:srgbClr val="0AD0D9"/>
              </a:buClr>
              <a:buSzPct val="94642"/>
              <a:buFont typeface="Arial"/>
              <a:buChar char=""/>
              <a:tabLst>
                <a:tab pos="287020" algn="l"/>
              </a:tabLst>
            </a:pPr>
            <a:r>
              <a:rPr dirty="0">
                <a:latin typeface="Times New Roman" pitchFamily="18" charset="0"/>
                <a:cs typeface="Times New Roman" pitchFamily="18" charset="0"/>
              </a:rPr>
              <a:t>The “</a:t>
            </a:r>
            <a:r>
              <a:rPr b="1" dirty="0">
                <a:latin typeface="Times New Roman" pitchFamily="18" charset="0"/>
                <a:cs typeface="Times New Roman" pitchFamily="18" charset="0"/>
              </a:rPr>
              <a:t>off” </a:t>
            </a:r>
            <a:r>
              <a:rPr dirty="0">
                <a:latin typeface="Times New Roman" pitchFamily="18" charset="0"/>
                <a:cs typeface="Times New Roman" pitchFamily="18" charset="0"/>
              </a:rPr>
              <a:t>setting or </a:t>
            </a:r>
            <a:r>
              <a:rPr b="1" dirty="0">
                <a:latin typeface="Times New Roman" pitchFamily="18" charset="0"/>
                <a:cs typeface="Times New Roman" pitchFamily="18" charset="0"/>
              </a:rPr>
              <a:t>sleep promoter</a:t>
            </a:r>
            <a:r>
              <a:rPr dirty="0">
                <a:latin typeface="Times New Roman" pitchFamily="18" charset="0"/>
                <a:cs typeface="Times New Roman" pitchFamily="18" charset="0"/>
              </a:rPr>
              <a:t>, is localized  within the Ventrolateral preoptic nucleus (</a:t>
            </a:r>
            <a:r>
              <a:rPr b="1" dirty="0">
                <a:latin typeface="Times New Roman" pitchFamily="18" charset="0"/>
                <a:cs typeface="Times New Roman" pitchFamily="18" charset="0"/>
              </a:rPr>
              <a:t>VLPO</a:t>
            </a:r>
            <a:r>
              <a:rPr dirty="0">
                <a:latin typeface="Times New Roman" pitchFamily="18" charset="0"/>
                <a:cs typeface="Times New Roman" pitchFamily="18" charset="0"/>
              </a:rPr>
              <a:t>) of  the Hypothalamus</a:t>
            </a:r>
            <a:endParaRPr>
              <a:latin typeface="Times New Roman" pitchFamily="18" charset="0"/>
              <a:cs typeface="Times New Roman" pitchFamily="18" charset="0"/>
            </a:endParaRPr>
          </a:p>
          <a:p>
            <a:pPr marL="286385" marR="6350" indent="-274320" algn="just">
              <a:lnSpc>
                <a:spcPct val="150000"/>
              </a:lnSpc>
              <a:spcBef>
                <a:spcPts val="2535"/>
              </a:spcBef>
              <a:buClr>
                <a:srgbClr val="0AD0D9"/>
              </a:buClr>
              <a:buSzPct val="94642"/>
              <a:buFont typeface="Arial"/>
              <a:buChar char=""/>
              <a:tabLst>
                <a:tab pos="287020" algn="l"/>
              </a:tabLst>
            </a:pPr>
            <a:r>
              <a:rPr dirty="0">
                <a:latin typeface="Times New Roman" pitchFamily="18" charset="0"/>
                <a:cs typeface="Times New Roman" pitchFamily="18" charset="0"/>
              </a:rPr>
              <a:t>The “</a:t>
            </a:r>
            <a:r>
              <a:rPr b="1" dirty="0">
                <a:latin typeface="Times New Roman" pitchFamily="18" charset="0"/>
                <a:cs typeface="Times New Roman" pitchFamily="18" charset="0"/>
              </a:rPr>
              <a:t>on</a:t>
            </a:r>
            <a:r>
              <a:rPr dirty="0">
                <a:latin typeface="Times New Roman" pitchFamily="18" charset="0"/>
                <a:cs typeface="Times New Roman" pitchFamily="18" charset="0"/>
              </a:rPr>
              <a:t>” setting – the </a:t>
            </a:r>
            <a:r>
              <a:rPr b="1" dirty="0">
                <a:latin typeface="Times New Roman" pitchFamily="18" charset="0"/>
                <a:cs typeface="Times New Roman" pitchFamily="18" charset="0"/>
              </a:rPr>
              <a:t>wake promoter </a:t>
            </a:r>
            <a:r>
              <a:rPr dirty="0">
                <a:latin typeface="Times New Roman" pitchFamily="18" charset="0"/>
                <a:cs typeface="Times New Roman" pitchFamily="18" charset="0"/>
              </a:rPr>
              <a:t>– is localized  within the Tuberomammillary nucleus (</a:t>
            </a:r>
            <a:r>
              <a:rPr b="1" dirty="0">
                <a:latin typeface="Times New Roman" pitchFamily="18" charset="0"/>
                <a:cs typeface="Times New Roman" pitchFamily="18" charset="0"/>
              </a:rPr>
              <a:t>TMN</a:t>
            </a:r>
            <a:r>
              <a:rPr dirty="0">
                <a:latin typeface="Times New Roman" pitchFamily="18" charset="0"/>
                <a:cs typeface="Times New Roman" pitchFamily="18" charset="0"/>
              </a:rPr>
              <a:t>) of the  hypothalamus</a:t>
            </a:r>
            <a:endParaRPr>
              <a:latin typeface="Times New Roman" pitchFamily="18" charset="0"/>
              <a:cs typeface="Times New Roman" pitchFamily="18" charset="0"/>
            </a:endParaRPr>
          </a:p>
          <a:p>
            <a:pPr marL="286385" marR="5080" indent="-274320" algn="just">
              <a:lnSpc>
                <a:spcPct val="150000"/>
              </a:lnSpc>
              <a:spcBef>
                <a:spcPts val="2535"/>
              </a:spcBef>
              <a:buClr>
                <a:srgbClr val="0AD0D9"/>
              </a:buClr>
              <a:buSzPct val="94642"/>
              <a:buFont typeface="Arial"/>
              <a:buChar char=""/>
              <a:tabLst>
                <a:tab pos="287020" algn="l"/>
              </a:tabLst>
            </a:pPr>
            <a:r>
              <a:rPr dirty="0">
                <a:latin typeface="Times New Roman" pitchFamily="18" charset="0"/>
                <a:cs typeface="Times New Roman" pitchFamily="18" charset="0"/>
              </a:rPr>
              <a:t>Two key neurotransmitters regulate the sleep/wake  switch: </a:t>
            </a:r>
            <a:r>
              <a:rPr b="1" dirty="0">
                <a:latin typeface="Times New Roman" pitchFamily="18" charset="0"/>
                <a:cs typeface="Times New Roman" pitchFamily="18" charset="0"/>
              </a:rPr>
              <a:t>Histamine </a:t>
            </a:r>
            <a:r>
              <a:rPr dirty="0">
                <a:latin typeface="Times New Roman" pitchFamily="18" charset="0"/>
                <a:cs typeface="Times New Roman" pitchFamily="18" charset="0"/>
              </a:rPr>
              <a:t>from the TMN and </a:t>
            </a:r>
            <a:r>
              <a:rPr b="1" dirty="0">
                <a:latin typeface="Times New Roman" pitchFamily="18" charset="0"/>
                <a:cs typeface="Times New Roman" pitchFamily="18" charset="0"/>
              </a:rPr>
              <a:t>GABA </a:t>
            </a:r>
            <a:r>
              <a:rPr dirty="0">
                <a:latin typeface="Times New Roman" pitchFamily="18" charset="0"/>
                <a:cs typeface="Times New Roman" pitchFamily="18" charset="0"/>
              </a:rPr>
              <a:t>from  the VLPO</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122612" y="838200"/>
            <a:ext cx="4527641" cy="320601"/>
          </a:xfrm>
          <a:prstGeom prst="rect">
            <a:avLst/>
          </a:prstGeom>
        </p:spPr>
        <p:txBody>
          <a:bodyPr vert="horz" wrap="square" lIns="0" tIns="12700" rIns="0" bIns="0" rtlCol="0">
            <a:spAutoFit/>
          </a:bodyPr>
          <a:lstStyle/>
          <a:p>
            <a:pPr marL="12700">
              <a:lnSpc>
                <a:spcPct val="100000"/>
              </a:lnSpc>
              <a:spcBef>
                <a:spcPts val="100"/>
              </a:spcBef>
            </a:pPr>
            <a:r>
              <a:rPr sz="2000" b="1" u="sng" dirty="0">
                <a:solidFill>
                  <a:schemeClr val="tx1"/>
                </a:solidFill>
                <a:latin typeface="Times New Roman" pitchFamily="18" charset="0"/>
                <a:cs typeface="Times New Roman" pitchFamily="18" charset="0"/>
              </a:rPr>
              <a:t>PARASOMNIAS</a:t>
            </a:r>
            <a:endParaRPr sz="18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60</a:t>
            </a:fld>
            <a:endParaRPr lang="en-US"/>
          </a:p>
        </p:txBody>
      </p:sp>
      <p:sp>
        <p:nvSpPr>
          <p:cNvPr id="9" name="object 9"/>
          <p:cNvSpPr txBox="1"/>
          <p:nvPr/>
        </p:nvSpPr>
        <p:spPr>
          <a:xfrm>
            <a:off x="714401" y="1621282"/>
            <a:ext cx="10762563" cy="2089675"/>
          </a:xfrm>
          <a:prstGeom prst="rect">
            <a:avLst/>
          </a:prstGeom>
        </p:spPr>
        <p:txBody>
          <a:bodyPr vert="horz" wrap="square" lIns="0" tIns="12065" rIns="0" bIns="0" rtlCol="0">
            <a:spAutoFit/>
          </a:bodyPr>
          <a:lstStyle/>
          <a:p>
            <a:pPr marL="286385" marR="635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Parasomnias are unpleasant or undesirable behavioral  or experiential phenomena which occur predominately  or exclusively during the sleep </a:t>
            </a:r>
            <a:r>
              <a:rPr>
                <a:latin typeface="Times New Roman" pitchFamily="18" charset="0"/>
                <a:cs typeface="Times New Roman" pitchFamily="18" charset="0"/>
              </a:rPr>
              <a:t>period</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Contrary to popular belief, most parasomnias are not  the manifestation of underlying </a:t>
            </a:r>
            <a:r>
              <a:rPr>
                <a:latin typeface="Times New Roman" pitchFamily="18" charset="0"/>
                <a:cs typeface="Times New Roman" pitchFamily="18" charset="0"/>
              </a:rPr>
              <a:t>psychiatric </a:t>
            </a:r>
            <a:r>
              <a:rPr smtClean="0">
                <a:latin typeface="Times New Roman" pitchFamily="18" charset="0"/>
                <a:cs typeface="Times New Roman" pitchFamily="18" charset="0"/>
              </a:rPr>
              <a:t>disease</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spcBef>
                <a:spcPts val="5"/>
              </a:spcBef>
              <a:buClr>
                <a:srgbClr val="0AD0D9"/>
              </a:buClr>
              <a:buSzPct val="94642"/>
              <a:buFont typeface="Arial"/>
              <a:buChar char=""/>
              <a:tabLst>
                <a:tab pos="287020" algn="l"/>
              </a:tabLst>
            </a:pPr>
            <a:r>
              <a:rPr dirty="0">
                <a:latin typeface="Times New Roman" pitchFamily="18" charset="0"/>
                <a:cs typeface="Times New Roman" pitchFamily="18" charset="0"/>
              </a:rPr>
              <a:t>Two broad categories: those occurring in association  with Non-REM sleep, and those occurring in  association with REM sleep.</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684212" y="1143000"/>
            <a:ext cx="10969943" cy="320601"/>
          </a:xfrm>
          <a:prstGeom prst="rect">
            <a:avLst/>
          </a:prstGeom>
        </p:spPr>
        <p:txBody>
          <a:bodyPr vert="horz" wrap="square" lIns="0" tIns="12700" rIns="0" bIns="0" rtlCol="0">
            <a:spAutoFit/>
          </a:bodyPr>
          <a:lstStyle/>
          <a:p>
            <a:pPr marL="12700" marR="5080">
              <a:lnSpc>
                <a:spcPct val="100000"/>
              </a:lnSpc>
              <a:spcBef>
                <a:spcPts val="100"/>
              </a:spcBef>
            </a:pPr>
            <a:r>
              <a:rPr sz="2000" b="1" u="sng" dirty="0">
                <a:solidFill>
                  <a:schemeClr val="tx1"/>
                </a:solidFill>
                <a:latin typeface="Times New Roman" pitchFamily="18" charset="0"/>
                <a:cs typeface="Times New Roman" pitchFamily="18" charset="0"/>
              </a:rPr>
              <a:t>NON-REM </a:t>
            </a:r>
            <a:r>
              <a:rPr sz="2000" b="1" u="sng">
                <a:solidFill>
                  <a:schemeClr val="tx1"/>
                </a:solidFill>
                <a:latin typeface="Times New Roman" pitchFamily="18" charset="0"/>
                <a:cs typeface="Times New Roman" pitchFamily="18" charset="0"/>
              </a:rPr>
              <a:t>SLEEP </a:t>
            </a:r>
            <a:r>
              <a:rPr lang="en-US" sz="2000" b="1" u="sng" dirty="0" smtClean="0">
                <a:solidFill>
                  <a:schemeClr val="tx1"/>
                </a:solidFill>
                <a:latin typeface="Times New Roman" pitchFamily="18" charset="0"/>
                <a:cs typeface="Times New Roman" pitchFamily="18" charset="0"/>
              </a:rPr>
              <a:t> </a:t>
            </a:r>
            <a:r>
              <a:rPr sz="2000" b="1" u="sng" smtClean="0">
                <a:solidFill>
                  <a:schemeClr val="tx1"/>
                </a:solidFill>
                <a:latin typeface="Times New Roman" pitchFamily="18" charset="0"/>
                <a:cs typeface="Times New Roman" pitchFamily="18" charset="0"/>
              </a:rPr>
              <a:t>AROUSAL  </a:t>
            </a:r>
            <a:r>
              <a:rPr sz="2000" b="1" u="sng" dirty="0">
                <a:solidFill>
                  <a:schemeClr val="tx1"/>
                </a:solidFill>
                <a:latin typeface="Times New Roman" pitchFamily="18" charset="0"/>
                <a:cs typeface="Times New Roman" pitchFamily="18" charset="0"/>
              </a:rPr>
              <a:t>DISORDERS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61</a:t>
            </a:fld>
            <a:endParaRPr lang="en-US"/>
          </a:p>
        </p:txBody>
      </p:sp>
      <p:sp>
        <p:nvSpPr>
          <p:cNvPr id="9" name="object 9"/>
          <p:cNvSpPr txBox="1"/>
          <p:nvPr/>
        </p:nvSpPr>
        <p:spPr>
          <a:xfrm>
            <a:off x="714401" y="1916710"/>
            <a:ext cx="10762563" cy="3226781"/>
          </a:xfrm>
          <a:prstGeom prst="rect">
            <a:avLst/>
          </a:prstGeom>
        </p:spPr>
        <p:txBody>
          <a:bodyPr vert="horz" wrap="square" lIns="0" tIns="97790" rIns="0" bIns="0" rtlCol="0">
            <a:spAutoFit/>
          </a:bodyPr>
          <a:lstStyle/>
          <a:p>
            <a:pPr marL="12700">
              <a:lnSpc>
                <a:spcPct val="150000"/>
              </a:lnSpc>
              <a:spcBef>
                <a:spcPts val="770"/>
              </a:spcBef>
            </a:pPr>
            <a:r>
              <a:rPr b="1" dirty="0">
                <a:latin typeface="Times New Roman" pitchFamily="18" charset="0"/>
                <a:cs typeface="Times New Roman" pitchFamily="18" charset="0"/>
              </a:rPr>
              <a:t>Diagnosis:</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They are a set of parasomnias with varying clinical  manifestations, linked by a common mechanism of  arousal from Non-REM sleep.</a:t>
            </a:r>
            <a:endParaRPr>
              <a:latin typeface="Times New Roman" pitchFamily="18" charset="0"/>
              <a:cs typeface="Times New Roman" pitchFamily="18" charset="0"/>
            </a:endParaRPr>
          </a:p>
          <a:p>
            <a:pPr marL="286385" marR="5715" indent="-274320" algn="just">
              <a:lnSpc>
                <a:spcPct val="150000"/>
              </a:lnSpc>
              <a:spcBef>
                <a:spcPts val="670"/>
              </a:spcBef>
              <a:buClr>
                <a:srgbClr val="0AD0D9"/>
              </a:buClr>
              <a:buSzPct val="94642"/>
              <a:buFont typeface="Arial"/>
              <a:buChar char=""/>
              <a:tabLst>
                <a:tab pos="287020" algn="l"/>
              </a:tabLst>
            </a:pPr>
            <a:r>
              <a:rPr dirty="0">
                <a:latin typeface="Times New Roman" pitchFamily="18" charset="0"/>
                <a:cs typeface="Times New Roman" pitchFamily="18" charset="0"/>
              </a:rPr>
              <a:t>The essential feature of these disorders is recurrent  episodes of partial arousals from sleep, usually during  the first third of the night.</a:t>
            </a:r>
            <a:endParaRPr>
              <a:latin typeface="Times New Roman" pitchFamily="18" charset="0"/>
              <a:cs typeface="Times New Roman" pitchFamily="18" charset="0"/>
            </a:endParaRPr>
          </a:p>
          <a:p>
            <a:pPr marL="286385" marR="5715" indent="-274320" algn="just">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Regardless of the specific behavioral manifestation,  the individual recalls little, if any dream imagery, and  has little or no recall for the event.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p:nvPr/>
        </p:nvSpPr>
        <p:spPr>
          <a:xfrm>
            <a:off x="1217612" y="1143000"/>
            <a:ext cx="10229163" cy="2225609"/>
          </a:xfrm>
          <a:prstGeom prst="rect">
            <a:avLst/>
          </a:prstGeom>
        </p:spPr>
        <p:txBody>
          <a:bodyPr vert="horz" wrap="square" lIns="0" tIns="12065" rIns="0" bIns="0" rtlCol="0">
            <a:spAutoFit/>
          </a:bodyPr>
          <a:lstStyle/>
          <a:p>
            <a:pPr marL="12700" algn="ctr">
              <a:lnSpc>
                <a:spcPct val="150000"/>
              </a:lnSpc>
              <a:spcBef>
                <a:spcPts val="880"/>
              </a:spcBef>
            </a:pPr>
            <a:r>
              <a:rPr lang="en-US" sz="2000" b="1" u="sng" dirty="0" smtClean="0">
                <a:solidFill>
                  <a:schemeClr val="tx1"/>
                </a:solidFill>
                <a:uFill>
                  <a:solidFill>
                    <a:srgbClr val="000000"/>
                  </a:solidFill>
                </a:uFill>
                <a:latin typeface="Times New Roman" pitchFamily="18" charset="0"/>
                <a:cs typeface="Times New Roman" pitchFamily="18" charset="0"/>
              </a:rPr>
              <a:t>SLEEP WALKING:</a:t>
            </a:r>
            <a:endParaRPr lang="en-US" sz="2000" b="1" u="sng" dirty="0" smtClean="0">
              <a:solidFill>
                <a:schemeClr val="tx1"/>
              </a:solidFill>
              <a:latin typeface="Times New Roman" pitchFamily="18" charset="0"/>
              <a:cs typeface="Times New Roman" pitchFamily="18" charset="0"/>
            </a:endParaRPr>
          </a:p>
          <a:p>
            <a:pPr marL="286385" marR="5080" indent="-274320">
              <a:lnSpc>
                <a:spcPct val="150000"/>
              </a:lnSpc>
              <a:spcBef>
                <a:spcPts val="675"/>
              </a:spcBef>
            </a:pPr>
            <a:r>
              <a:rPr lang="en-US" b="0" dirty="0" smtClean="0">
                <a:solidFill>
                  <a:schemeClr val="tx1"/>
                </a:solidFill>
                <a:latin typeface="Times New Roman" pitchFamily="18" charset="0"/>
                <a:cs typeface="Times New Roman" pitchFamily="18" charset="0"/>
              </a:rPr>
              <a:t> Characterized by repeated episodes of rising from bed  during sleep and walking about.</a:t>
            </a:r>
            <a:r>
              <a:rPr smtClean="0">
                <a:latin typeface="Times New Roman" pitchFamily="18" charset="0"/>
                <a:cs typeface="Times New Roman" pitchFamily="18" charset="0"/>
              </a:rPr>
              <a:t>The </a:t>
            </a:r>
            <a:r>
              <a:rPr dirty="0">
                <a:latin typeface="Times New Roman" pitchFamily="18" charset="0"/>
                <a:cs typeface="Times New Roman" pitchFamily="18" charset="0"/>
              </a:rPr>
              <a:t>individual’s eyes are open with a blank, staring  </a:t>
            </a:r>
            <a:r>
              <a:rPr>
                <a:latin typeface="Times New Roman" pitchFamily="18" charset="0"/>
                <a:cs typeface="Times New Roman" pitchFamily="18" charset="0"/>
              </a:rPr>
              <a:t>face</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spcBef>
                <a:spcPts val="5"/>
              </a:spcBef>
              <a:buClr>
                <a:srgbClr val="0AD0D9"/>
              </a:buClr>
              <a:buSzPct val="94642"/>
              <a:buFont typeface="Arial"/>
              <a:buChar char=""/>
              <a:tabLst>
                <a:tab pos="287020" algn="l"/>
              </a:tabLst>
            </a:pPr>
            <a:r>
              <a:rPr dirty="0">
                <a:latin typeface="Times New Roman" pitchFamily="18" charset="0"/>
                <a:cs typeface="Times New Roman" pitchFamily="18" charset="0"/>
              </a:rPr>
              <a:t>The sleepwalker is relatively unresponsive to the  efforts of others to communicate with him or her, and  can be awakened only with great difficulty.</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62</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265612" y="838200"/>
            <a:ext cx="3327380" cy="290464"/>
          </a:xfrm>
          <a:prstGeom prst="rect">
            <a:avLst/>
          </a:prstGeom>
        </p:spPr>
        <p:txBody>
          <a:bodyPr vert="horz" wrap="square" lIns="0" tIns="13335" rIns="0" bIns="0" rtlCol="0">
            <a:spAutoFit/>
          </a:bodyPr>
          <a:lstStyle/>
          <a:p>
            <a:pPr marL="12700">
              <a:lnSpc>
                <a:spcPct val="100000"/>
              </a:lnSpc>
              <a:spcBef>
                <a:spcPts val="105"/>
              </a:spcBef>
            </a:pPr>
            <a:r>
              <a:rPr lang="en-US" sz="1800" b="1" u="sng" dirty="0" smtClean="0">
                <a:solidFill>
                  <a:schemeClr val="tx1"/>
                </a:solidFill>
                <a:uFill>
                  <a:solidFill>
                    <a:srgbClr val="000000"/>
                  </a:solidFill>
                </a:uFill>
                <a:latin typeface="Times New Roman" pitchFamily="18" charset="0"/>
                <a:cs typeface="Times New Roman" pitchFamily="18" charset="0"/>
              </a:rPr>
              <a:t>SLEEP</a:t>
            </a:r>
            <a:r>
              <a:rPr lang="en-US" sz="1800" b="1" u="sng" spc="-150" dirty="0" smtClean="0">
                <a:solidFill>
                  <a:schemeClr val="tx1"/>
                </a:solidFill>
                <a:uFill>
                  <a:solidFill>
                    <a:srgbClr val="000000"/>
                  </a:solidFill>
                </a:uFill>
                <a:latin typeface="Times New Roman" pitchFamily="18" charset="0"/>
                <a:cs typeface="Times New Roman" pitchFamily="18" charset="0"/>
              </a:rPr>
              <a:t> </a:t>
            </a:r>
            <a:r>
              <a:rPr lang="en-US" sz="1800" b="1" u="sng" spc="-40" dirty="0" smtClean="0">
                <a:solidFill>
                  <a:schemeClr val="tx1"/>
                </a:solidFill>
                <a:uFill>
                  <a:solidFill>
                    <a:srgbClr val="000000"/>
                  </a:solidFill>
                </a:uFill>
                <a:latin typeface="Times New Roman" pitchFamily="18" charset="0"/>
                <a:cs typeface="Times New Roman" pitchFamily="18" charset="0"/>
              </a:rPr>
              <a:t>TERRORS:</a:t>
            </a:r>
            <a:endParaRPr lang="en-US" sz="18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63</a:t>
            </a:fld>
            <a:endParaRPr lang="en-US"/>
          </a:p>
        </p:txBody>
      </p:sp>
      <p:sp>
        <p:nvSpPr>
          <p:cNvPr id="9" name="object 9"/>
          <p:cNvSpPr txBox="1"/>
          <p:nvPr/>
        </p:nvSpPr>
        <p:spPr>
          <a:xfrm>
            <a:off x="714401" y="1508505"/>
            <a:ext cx="10762563" cy="2309222"/>
          </a:xfrm>
          <a:prstGeom prst="rect">
            <a:avLst/>
          </a:prstGeom>
        </p:spPr>
        <p:txBody>
          <a:bodyPr vert="horz" wrap="square" lIns="0" tIns="12065" rIns="0" bIns="0" rtlCol="0">
            <a:spAutoFit/>
          </a:bodyPr>
          <a:lstStyle/>
          <a:p>
            <a:pPr marL="286385" marR="6985" indent="-274320" algn="just">
              <a:lnSpc>
                <a:spcPct val="150000"/>
              </a:lnSpc>
              <a:spcBef>
                <a:spcPts val="95"/>
              </a:spcBef>
              <a:buClr>
                <a:srgbClr val="0AD0D9"/>
              </a:buClr>
              <a:buSzPct val="94642"/>
              <a:buFont typeface="Arial"/>
              <a:buChar char=""/>
              <a:tabLst>
                <a:tab pos="287020" algn="l"/>
              </a:tabLst>
            </a:pPr>
            <a:r>
              <a:rPr spc="-5" dirty="0">
                <a:latin typeface="Times New Roman" pitchFamily="18" charset="0"/>
                <a:cs typeface="Times New Roman" pitchFamily="18" charset="0"/>
              </a:rPr>
              <a:t>Initiated </a:t>
            </a:r>
            <a:r>
              <a:rPr spc="-10" dirty="0">
                <a:latin typeface="Times New Roman" pitchFamily="18" charset="0"/>
                <a:cs typeface="Times New Roman" pitchFamily="18" charset="0"/>
              </a:rPr>
              <a:t>by </a:t>
            </a:r>
            <a:r>
              <a:rPr spc="-5" dirty="0">
                <a:latin typeface="Times New Roman" pitchFamily="18" charset="0"/>
                <a:cs typeface="Times New Roman" pitchFamily="18" charset="0"/>
              </a:rPr>
              <a:t>a loud scream associated with </a:t>
            </a:r>
            <a:r>
              <a:rPr spc="-80" dirty="0">
                <a:latin typeface="Times New Roman" pitchFamily="18" charset="0"/>
                <a:cs typeface="Times New Roman" pitchFamily="18" charset="0"/>
              </a:rPr>
              <a:t>extreme  </a:t>
            </a:r>
            <a:r>
              <a:rPr spc="-5" dirty="0">
                <a:latin typeface="Times New Roman" pitchFamily="18" charset="0"/>
                <a:cs typeface="Times New Roman" pitchFamily="18" charset="0"/>
              </a:rPr>
              <a:t>panic and </a:t>
            </a:r>
            <a:r>
              <a:rPr dirty="0">
                <a:latin typeface="Times New Roman" pitchFamily="18" charset="0"/>
                <a:cs typeface="Times New Roman" pitchFamily="18" charset="0"/>
              </a:rPr>
              <a:t>signs of </a:t>
            </a:r>
            <a:r>
              <a:rPr spc="-5" dirty="0">
                <a:latin typeface="Times New Roman" pitchFamily="18" charset="0"/>
                <a:cs typeface="Times New Roman" pitchFamily="18" charset="0"/>
              </a:rPr>
              <a:t>intense</a:t>
            </a:r>
            <a:r>
              <a:rPr spc="-30" dirty="0">
                <a:latin typeface="Times New Roman" pitchFamily="18" charset="0"/>
                <a:cs typeface="Times New Roman" pitchFamily="18" charset="0"/>
              </a:rPr>
              <a:t> </a:t>
            </a:r>
            <a:r>
              <a:rPr spc="-35" dirty="0">
                <a:latin typeface="Times New Roman" pitchFamily="18" charset="0"/>
                <a:cs typeface="Times New Roman" pitchFamily="18" charset="0"/>
              </a:rPr>
              <a:t>fear.</a:t>
            </a:r>
            <a:endParaRPr>
              <a:latin typeface="Times New Roman" pitchFamily="18" charset="0"/>
              <a:cs typeface="Times New Roman" pitchFamily="18" charset="0"/>
            </a:endParaRPr>
          </a:p>
          <a:p>
            <a:pPr marL="286385" marR="5715" indent="-274320" algn="just">
              <a:lnSpc>
                <a:spcPct val="150000"/>
              </a:lnSpc>
              <a:spcBef>
                <a:spcPts val="675"/>
              </a:spcBef>
              <a:buClr>
                <a:srgbClr val="0AD0D9"/>
              </a:buClr>
              <a:buSzPct val="94642"/>
              <a:buFont typeface="Arial"/>
              <a:buChar char=""/>
              <a:tabLst>
                <a:tab pos="287020" algn="l"/>
              </a:tabLst>
            </a:pPr>
            <a:r>
              <a:rPr spc="-5" dirty="0">
                <a:latin typeface="Times New Roman" pitchFamily="18" charset="0"/>
                <a:cs typeface="Times New Roman" pitchFamily="18" charset="0"/>
              </a:rPr>
              <a:t>The individual </a:t>
            </a:r>
            <a:r>
              <a:rPr spc="-10" dirty="0">
                <a:latin typeface="Times New Roman" pitchFamily="18" charset="0"/>
                <a:cs typeface="Times New Roman" pitchFamily="18" charset="0"/>
              </a:rPr>
              <a:t>may </a:t>
            </a:r>
            <a:r>
              <a:rPr spc="-5" dirty="0">
                <a:latin typeface="Times New Roman" pitchFamily="18" charset="0"/>
                <a:cs typeface="Times New Roman" pitchFamily="18" charset="0"/>
              </a:rPr>
              <a:t>have signs </a:t>
            </a:r>
            <a:r>
              <a:rPr dirty="0">
                <a:latin typeface="Times New Roman" pitchFamily="18" charset="0"/>
                <a:cs typeface="Times New Roman" pitchFamily="18" charset="0"/>
              </a:rPr>
              <a:t>of </a:t>
            </a:r>
            <a:r>
              <a:rPr spc="-5" dirty="0">
                <a:latin typeface="Times New Roman" pitchFamily="18" charset="0"/>
                <a:cs typeface="Times New Roman" pitchFamily="18" charset="0"/>
              </a:rPr>
              <a:t>autonomic </a:t>
            </a:r>
            <a:r>
              <a:rPr spc="-70" dirty="0">
                <a:latin typeface="Times New Roman" pitchFamily="18" charset="0"/>
                <a:cs typeface="Times New Roman" pitchFamily="18" charset="0"/>
              </a:rPr>
              <a:t>arousal,  </a:t>
            </a:r>
            <a:r>
              <a:rPr spc="-5" dirty="0">
                <a:latin typeface="Times New Roman" pitchFamily="18" charset="0"/>
                <a:cs typeface="Times New Roman" pitchFamily="18" charset="0"/>
              </a:rPr>
              <a:t>such </a:t>
            </a:r>
            <a:r>
              <a:rPr spc="-10" dirty="0">
                <a:latin typeface="Times New Roman" pitchFamily="18" charset="0"/>
                <a:cs typeface="Times New Roman" pitchFamily="18" charset="0"/>
              </a:rPr>
              <a:t>as </a:t>
            </a:r>
            <a:r>
              <a:rPr spc="-5" dirty="0">
                <a:latin typeface="Times New Roman" pitchFamily="18" charset="0"/>
                <a:cs typeface="Times New Roman" pitchFamily="18" charset="0"/>
              </a:rPr>
              <a:t>mydriasis, tachycardia, tachypnea, and  </a:t>
            </a:r>
            <a:r>
              <a:rPr dirty="0">
                <a:latin typeface="Times New Roman" pitchFamily="18" charset="0"/>
                <a:cs typeface="Times New Roman" pitchFamily="18" charset="0"/>
              </a:rPr>
              <a:t>diaphoresis.</a:t>
            </a:r>
            <a:endParaRPr>
              <a:latin typeface="Times New Roman" pitchFamily="18" charset="0"/>
              <a:cs typeface="Times New Roman" pitchFamily="18" charset="0"/>
            </a:endParaRPr>
          </a:p>
          <a:p>
            <a:pPr marL="286385" marR="5080" indent="-274320" algn="just">
              <a:lnSpc>
                <a:spcPct val="150000"/>
              </a:lnSpc>
              <a:spcBef>
                <a:spcPts val="675"/>
              </a:spcBef>
              <a:buClr>
                <a:srgbClr val="0AD0D9"/>
              </a:buClr>
              <a:buSzPct val="94642"/>
              <a:buFont typeface="Arial"/>
              <a:buChar char=""/>
              <a:tabLst>
                <a:tab pos="287020" algn="l"/>
              </a:tabLst>
            </a:pPr>
            <a:r>
              <a:rPr spc="-5" dirty="0">
                <a:latin typeface="Times New Roman" pitchFamily="18" charset="0"/>
                <a:cs typeface="Times New Roman" pitchFamily="18" charset="0"/>
              </a:rPr>
              <a:t>This is followed </a:t>
            </a:r>
            <a:r>
              <a:rPr dirty="0">
                <a:latin typeface="Times New Roman" pitchFamily="18" charset="0"/>
                <a:cs typeface="Times New Roman" pitchFamily="18" charset="0"/>
              </a:rPr>
              <a:t>by </a:t>
            </a:r>
            <a:r>
              <a:rPr spc="-5" dirty="0">
                <a:latin typeface="Times New Roman" pitchFamily="18" charset="0"/>
                <a:cs typeface="Times New Roman" pitchFamily="18" charset="0"/>
              </a:rPr>
              <a:t>prominent motor activity such </a:t>
            </a:r>
            <a:r>
              <a:rPr spc="-235" dirty="0">
                <a:latin typeface="Times New Roman" pitchFamily="18" charset="0"/>
                <a:cs typeface="Times New Roman" pitchFamily="18" charset="0"/>
              </a:rPr>
              <a:t>as  </a:t>
            </a:r>
            <a:r>
              <a:rPr spc="-5" dirty="0">
                <a:latin typeface="Times New Roman" pitchFamily="18" charset="0"/>
                <a:cs typeface="Times New Roman" pitchFamily="18" charset="0"/>
              </a:rPr>
              <a:t>hitting the wall, </a:t>
            </a:r>
            <a:r>
              <a:rPr dirty="0">
                <a:latin typeface="Times New Roman" pitchFamily="18" charset="0"/>
                <a:cs typeface="Times New Roman" pitchFamily="18" charset="0"/>
              </a:rPr>
              <a:t>or </a:t>
            </a:r>
            <a:r>
              <a:rPr spc="-5" dirty="0">
                <a:latin typeface="Times New Roman" pitchFamily="18" charset="0"/>
                <a:cs typeface="Times New Roman" pitchFamily="18" charset="0"/>
              </a:rPr>
              <a:t>running around </a:t>
            </a:r>
            <a:r>
              <a:rPr dirty="0">
                <a:latin typeface="Times New Roman" pitchFamily="18" charset="0"/>
                <a:cs typeface="Times New Roman" pitchFamily="18" charset="0"/>
              </a:rPr>
              <a:t>or out of the  </a:t>
            </a:r>
            <a:r>
              <a:rPr spc="-5" dirty="0">
                <a:latin typeface="Times New Roman" pitchFamily="18" charset="0"/>
                <a:cs typeface="Times New Roman" pitchFamily="18" charset="0"/>
              </a:rPr>
              <a:t>bedroom, occasionally resulting in personal injury </a:t>
            </a:r>
            <a:r>
              <a:rPr dirty="0">
                <a:latin typeface="Times New Roman" pitchFamily="18" charset="0"/>
                <a:cs typeface="Times New Roman" pitchFamily="18" charset="0"/>
              </a:rPr>
              <a:t>or  </a:t>
            </a:r>
            <a:r>
              <a:rPr spc="-5" dirty="0">
                <a:latin typeface="Times New Roman" pitchFamily="18" charset="0"/>
                <a:cs typeface="Times New Roman" pitchFamily="18" charset="0"/>
              </a:rPr>
              <a:t>property damage</a:t>
            </a:r>
            <a:endParaRPr>
              <a:latin typeface="Times New Roman" pitchFamily="18" charset="0"/>
              <a:cs typeface="Times New Roman" pitchFamily="18" charset="0"/>
            </a:endParaRPr>
          </a:p>
          <a:p>
            <a:pPr marL="287020" indent="-274320" algn="just">
              <a:lnSpc>
                <a:spcPct val="150000"/>
              </a:lnSpc>
              <a:spcBef>
                <a:spcPts val="675"/>
              </a:spcBef>
              <a:buClr>
                <a:srgbClr val="0AD0D9"/>
              </a:buClr>
              <a:buSzPct val="94642"/>
              <a:buFont typeface="Arial"/>
              <a:buChar char=""/>
              <a:tabLst>
                <a:tab pos="287020" algn="l"/>
              </a:tabLst>
            </a:pPr>
            <a:r>
              <a:rPr spc="-5" dirty="0">
                <a:latin typeface="Times New Roman" pitchFamily="18" charset="0"/>
                <a:cs typeface="Times New Roman" pitchFamily="18" charset="0"/>
              </a:rPr>
              <a:t>Complete amnesia </a:t>
            </a:r>
            <a:r>
              <a:rPr dirty="0">
                <a:latin typeface="Times New Roman" pitchFamily="18" charset="0"/>
                <a:cs typeface="Times New Roman" pitchFamily="18" charset="0"/>
              </a:rPr>
              <a:t>for the </a:t>
            </a:r>
            <a:r>
              <a:rPr spc="-5" dirty="0">
                <a:latin typeface="Times New Roman" pitchFamily="18" charset="0"/>
                <a:cs typeface="Times New Roman" pitchFamily="18" charset="0"/>
              </a:rPr>
              <a:t>activity is</a:t>
            </a:r>
            <a:r>
              <a:rPr spc="-15" dirty="0">
                <a:latin typeface="Times New Roman" pitchFamily="18" charset="0"/>
                <a:cs typeface="Times New Roman" pitchFamily="18" charset="0"/>
              </a:rPr>
              <a:t> </a:t>
            </a:r>
            <a:r>
              <a:rPr spc="-5" dirty="0">
                <a:latin typeface="Times New Roman" pitchFamily="18" charset="0"/>
                <a:cs typeface="Times New Roman" pitchFamily="18" charset="0"/>
              </a:rPr>
              <a:t>typical</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198812" y="914400"/>
            <a:ext cx="5159936" cy="290464"/>
          </a:xfrm>
          <a:prstGeom prst="rect">
            <a:avLst/>
          </a:prstGeom>
        </p:spPr>
        <p:txBody>
          <a:bodyPr vert="horz" wrap="square" lIns="0" tIns="13335" rIns="0" bIns="0" rtlCol="0">
            <a:spAutoFit/>
          </a:bodyPr>
          <a:lstStyle/>
          <a:p>
            <a:pPr marL="12700">
              <a:lnSpc>
                <a:spcPct val="100000"/>
              </a:lnSpc>
              <a:spcBef>
                <a:spcPts val="105"/>
              </a:spcBef>
            </a:pPr>
            <a:r>
              <a:rPr lang="en-US" sz="1800" b="1" u="sng" dirty="0" smtClean="0">
                <a:solidFill>
                  <a:schemeClr val="tx1"/>
                </a:solidFill>
                <a:uFill>
                  <a:solidFill>
                    <a:srgbClr val="000000"/>
                  </a:solidFill>
                </a:uFill>
                <a:latin typeface="Times New Roman" pitchFamily="18" charset="0"/>
                <a:cs typeface="Times New Roman" pitchFamily="18" charset="0"/>
              </a:rPr>
              <a:t>CONFUSIONAL  AROUSALS:</a:t>
            </a:r>
            <a:endParaRPr lang="en-US" sz="18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64</a:t>
            </a:fld>
            <a:endParaRPr lang="en-US"/>
          </a:p>
        </p:txBody>
      </p:sp>
      <p:sp>
        <p:nvSpPr>
          <p:cNvPr id="9" name="object 9"/>
          <p:cNvSpPr txBox="1"/>
          <p:nvPr/>
        </p:nvSpPr>
        <p:spPr>
          <a:xfrm>
            <a:off x="714401" y="1422171"/>
            <a:ext cx="10758331" cy="2861681"/>
          </a:xfrm>
          <a:prstGeom prst="rect">
            <a:avLst/>
          </a:prstGeom>
        </p:spPr>
        <p:txBody>
          <a:bodyPr vert="horz" wrap="square" lIns="0" tIns="98425" rIns="0" bIns="0" rtlCol="0">
            <a:spAutoFit/>
          </a:bodyPr>
          <a:lstStyle/>
          <a:p>
            <a:pPr marL="287020" indent="-274320">
              <a:lnSpc>
                <a:spcPct val="150000"/>
              </a:lnSpc>
              <a:spcBef>
                <a:spcPts val="775"/>
              </a:spcBef>
              <a:buClr>
                <a:srgbClr val="0AD0D9"/>
              </a:buClr>
              <a:buSzPct val="94642"/>
              <a:buFont typeface="Arial"/>
              <a:buChar char=""/>
              <a:tabLst>
                <a:tab pos="287020" algn="l"/>
              </a:tabLst>
            </a:pPr>
            <a:r>
              <a:rPr dirty="0">
                <a:latin typeface="Times New Roman" pitchFamily="18" charset="0"/>
                <a:cs typeface="Times New Roman" pitchFamily="18" charset="0"/>
              </a:rPr>
              <a:t>Often seen in children</a:t>
            </a:r>
            <a:endParaRPr>
              <a:latin typeface="Times New Roman" pitchFamily="18" charset="0"/>
              <a:cs typeface="Times New Roman" pitchFamily="18" charset="0"/>
            </a:endParaRPr>
          </a:p>
          <a:p>
            <a:pPr marL="286385" marR="5715" indent="-274320">
              <a:lnSpc>
                <a:spcPct val="150000"/>
              </a:lnSpc>
              <a:spcBef>
                <a:spcPts val="675"/>
              </a:spcBef>
              <a:buClr>
                <a:srgbClr val="0AD0D9"/>
              </a:buClr>
              <a:buSzPct val="94642"/>
              <a:buFont typeface="Arial"/>
              <a:buChar char=""/>
              <a:tabLst>
                <a:tab pos="287020" algn="l"/>
                <a:tab pos="2489200" algn="l"/>
                <a:tab pos="3075940" algn="l"/>
                <a:tab pos="4944745" algn="l"/>
                <a:tab pos="5452110" algn="l"/>
                <a:tab pos="6284595" algn="l"/>
              </a:tabLst>
            </a:pPr>
            <a:r>
              <a:rPr smtClean="0">
                <a:latin typeface="Times New Roman" pitchFamily="18" charset="0"/>
                <a:cs typeface="Times New Roman" pitchFamily="18" charset="0"/>
              </a:rPr>
              <a:t>Characterized</a:t>
            </a:r>
            <a:r>
              <a:rPr lang="en-US" dirty="0">
                <a:latin typeface="Times New Roman" pitchFamily="18" charset="0"/>
                <a:cs typeface="Times New Roman" pitchFamily="18" charset="0"/>
              </a:rPr>
              <a:t> </a:t>
            </a:r>
            <a:r>
              <a:rPr smtClean="0">
                <a:latin typeface="Times New Roman" pitchFamily="18" charset="0"/>
                <a:cs typeface="Times New Roman" pitchFamily="18" charset="0"/>
              </a:rPr>
              <a:t>by</a:t>
            </a:r>
            <a:r>
              <a:rPr lang="en-US" dirty="0">
                <a:latin typeface="Times New Roman" pitchFamily="18" charset="0"/>
                <a:cs typeface="Times New Roman" pitchFamily="18" charset="0"/>
              </a:rPr>
              <a:t> </a:t>
            </a:r>
            <a:r>
              <a:rPr smtClean="0">
                <a:latin typeface="Times New Roman" pitchFamily="18" charset="0"/>
                <a:cs typeface="Times New Roman" pitchFamily="18" charset="0"/>
              </a:rPr>
              <a:t>movements</a:t>
            </a:r>
            <a:r>
              <a:rPr>
                <a:latin typeface="Times New Roman" pitchFamily="18" charset="0"/>
                <a:cs typeface="Times New Roman" pitchFamily="18" charset="0"/>
              </a:rPr>
              <a:t>	</a:t>
            </a:r>
            <a:r>
              <a:rPr smtClean="0">
                <a:latin typeface="Times New Roman" pitchFamily="18" charset="0"/>
                <a:cs typeface="Times New Roman" pitchFamily="18" charset="0"/>
              </a:rPr>
              <a:t>in</a:t>
            </a:r>
            <a:r>
              <a:rPr lang="en-US" dirty="0">
                <a:latin typeface="Times New Roman" pitchFamily="18" charset="0"/>
                <a:cs typeface="Times New Roman" pitchFamily="18" charset="0"/>
              </a:rPr>
              <a:t> </a:t>
            </a:r>
            <a:r>
              <a:rPr smtClean="0">
                <a:latin typeface="Times New Roman" pitchFamily="18" charset="0"/>
                <a:cs typeface="Times New Roman" pitchFamily="18" charset="0"/>
              </a:rPr>
              <a:t>bed,</a:t>
            </a:r>
            <a:r>
              <a:rPr lang="en-US" dirty="0">
                <a:latin typeface="Times New Roman" pitchFamily="18" charset="0"/>
                <a:cs typeface="Times New Roman" pitchFamily="18" charset="0"/>
              </a:rPr>
              <a:t> </a:t>
            </a:r>
            <a:r>
              <a:rPr smtClean="0">
                <a:latin typeface="Times New Roman" pitchFamily="18" charset="0"/>
                <a:cs typeface="Times New Roman" pitchFamily="18" charset="0"/>
              </a:rPr>
              <a:t>occasionally  </a:t>
            </a:r>
            <a:r>
              <a:rPr dirty="0">
                <a:latin typeface="Times New Roman" pitchFamily="18" charset="0"/>
                <a:cs typeface="Times New Roman" pitchFamily="18" charset="0"/>
              </a:rPr>
              <a:t>thrashing about, or inconsolable crying.</a:t>
            </a:r>
            <a:endParaRPr>
              <a:latin typeface="Times New Roman" pitchFamily="18" charset="0"/>
              <a:cs typeface="Times New Roman" pitchFamily="18" charset="0"/>
            </a:endParaRPr>
          </a:p>
          <a:p>
            <a:pPr>
              <a:lnSpc>
                <a:spcPct val="150000"/>
              </a:lnSpc>
              <a:spcBef>
                <a:spcPts val="25"/>
              </a:spcBef>
              <a:buClr>
                <a:srgbClr val="0AD0D9"/>
              </a:buClr>
              <a:buFont typeface="Arial"/>
              <a:buChar char=""/>
            </a:pPr>
            <a:endParaRPr>
              <a:latin typeface="Times New Roman" pitchFamily="18" charset="0"/>
              <a:cs typeface="Times New Roman" pitchFamily="18" charset="0"/>
            </a:endParaRPr>
          </a:p>
          <a:p>
            <a:pPr marL="12700" algn="ctr">
              <a:lnSpc>
                <a:spcPct val="150000"/>
              </a:lnSpc>
            </a:pPr>
            <a:r>
              <a:rPr lang="en-US" b="1" u="sng" dirty="0" smtClean="0">
                <a:uFill>
                  <a:solidFill>
                    <a:srgbClr val="000000"/>
                  </a:solidFill>
                </a:uFill>
                <a:latin typeface="Times New Roman" pitchFamily="18" charset="0"/>
                <a:cs typeface="Times New Roman" pitchFamily="18" charset="0"/>
              </a:rPr>
              <a:t>SLEEP-RELATED EATING DISORDER:</a:t>
            </a:r>
            <a:endParaRPr lang="en-US" u="sng" dirty="0" smtClean="0">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smtClean="0">
                <a:latin typeface="Times New Roman" pitchFamily="18" charset="0"/>
                <a:cs typeface="Times New Roman" pitchFamily="18" charset="0"/>
              </a:rPr>
              <a:t>DSM-5 </a:t>
            </a:r>
            <a:r>
              <a:rPr dirty="0">
                <a:latin typeface="Times New Roman" pitchFamily="18" charset="0"/>
                <a:cs typeface="Times New Roman" pitchFamily="18" charset="0"/>
              </a:rPr>
              <a:t>– subtype of sleepwalking.</a:t>
            </a:r>
            <a:endParaRPr>
              <a:latin typeface="Times New Roman" pitchFamily="18" charset="0"/>
              <a:cs typeface="Times New Roman" pitchFamily="18" charset="0"/>
            </a:endParaRPr>
          </a:p>
          <a:p>
            <a:pPr marL="286385" marR="5080" indent="-274320">
              <a:lnSpc>
                <a:spcPct val="150000"/>
              </a:lnSpc>
              <a:spcBef>
                <a:spcPts val="675"/>
              </a:spcBef>
              <a:buClr>
                <a:srgbClr val="0AD0D9"/>
              </a:buClr>
              <a:buSzPct val="94642"/>
              <a:buFont typeface="Arial"/>
              <a:buChar char=""/>
              <a:tabLst>
                <a:tab pos="287020" algn="l"/>
                <a:tab pos="650875" algn="l"/>
                <a:tab pos="1035050" algn="l"/>
                <a:tab pos="3071495" algn="l"/>
                <a:tab pos="3573145" algn="l"/>
                <a:tab pos="4903470" algn="l"/>
                <a:tab pos="6272530" algn="l"/>
                <a:tab pos="6716395" algn="l"/>
              </a:tabLst>
            </a:pPr>
            <a:r>
              <a:rPr smtClean="0">
                <a:latin typeface="Times New Roman" pitchFamily="18" charset="0"/>
                <a:cs typeface="Times New Roman" pitchFamily="18" charset="0"/>
              </a:rPr>
              <a:t>It</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is</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characterized</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by</a:t>
            </a:r>
            <a:r>
              <a:rPr lang="en-US" dirty="0">
                <a:latin typeface="Times New Roman" pitchFamily="18" charset="0"/>
                <a:cs typeface="Times New Roman" pitchFamily="18" charset="0"/>
              </a:rPr>
              <a:t> </a:t>
            </a:r>
            <a:r>
              <a:rPr smtClean="0">
                <a:latin typeface="Times New Roman" pitchFamily="18" charset="0"/>
                <a:cs typeface="Times New Roman" pitchFamily="18" charset="0"/>
              </a:rPr>
              <a:t>frequent</a:t>
            </a:r>
            <a:r>
              <a:rPr lang="en-US" dirty="0">
                <a:latin typeface="Times New Roman" pitchFamily="18" charset="0"/>
                <a:cs typeface="Times New Roman" pitchFamily="18" charset="0"/>
              </a:rPr>
              <a:t> </a:t>
            </a:r>
            <a:r>
              <a:rPr smtClean="0">
                <a:latin typeface="Times New Roman" pitchFamily="18" charset="0"/>
                <a:cs typeface="Times New Roman" pitchFamily="18" charset="0"/>
              </a:rPr>
              <a:t>episodes</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of</a:t>
            </a:r>
            <a:r>
              <a:rPr lang="en-US" dirty="0">
                <a:latin typeface="Times New Roman" pitchFamily="18" charset="0"/>
                <a:cs typeface="Times New Roman" pitchFamily="18" charset="0"/>
              </a:rPr>
              <a:t> </a:t>
            </a:r>
            <a:r>
              <a:rPr smtClean="0">
                <a:latin typeface="Times New Roman" pitchFamily="18" charset="0"/>
                <a:cs typeface="Times New Roman" pitchFamily="18" charset="0"/>
              </a:rPr>
              <a:t>nocturnal  </a:t>
            </a:r>
            <a:r>
              <a:rPr dirty="0">
                <a:latin typeface="Times New Roman" pitchFamily="18" charset="0"/>
                <a:cs typeface="Times New Roman" pitchFamily="18" charset="0"/>
              </a:rPr>
              <a:t>eating, generally without full conscious awareness.</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4400" y="987947"/>
            <a:ext cx="10276702" cy="980205"/>
          </a:xfrm>
          <a:prstGeom prst="rect">
            <a:avLst/>
          </a:prstGeom>
        </p:spPr>
        <p:txBody>
          <a:bodyPr vert="horz" wrap="square" lIns="0" tIns="111125" rIns="0" bIns="0" rtlCol="0">
            <a:spAutoFit/>
          </a:bodyPr>
          <a:lstStyle/>
          <a:p>
            <a:pPr marL="12700">
              <a:lnSpc>
                <a:spcPct val="150000"/>
              </a:lnSpc>
              <a:spcBef>
                <a:spcPts val="875"/>
              </a:spcBef>
            </a:pPr>
            <a:r>
              <a:rPr lang="en-US" sz="2000" b="1" u="sng" dirty="0" smtClean="0">
                <a:solidFill>
                  <a:schemeClr val="tx1"/>
                </a:solidFill>
                <a:uFill>
                  <a:solidFill>
                    <a:srgbClr val="000000"/>
                  </a:solidFill>
                </a:uFill>
                <a:latin typeface="Times New Roman" pitchFamily="18" charset="0"/>
                <a:cs typeface="Times New Roman" pitchFamily="18" charset="0"/>
              </a:rPr>
              <a:t>SLEEP-RELATED SEXUAL BEHAVIOR (SEXSOMNIA):</a:t>
            </a:r>
            <a:r>
              <a:rPr lang="en-US" sz="2000" b="1" u="sng" dirty="0" smtClean="0">
                <a:solidFill>
                  <a:schemeClr val="tx1"/>
                </a:solidFill>
                <a:latin typeface="Times New Roman" pitchFamily="18" charset="0"/>
                <a:cs typeface="Times New Roman" pitchFamily="18" charset="0"/>
              </a:rPr>
              <a:t/>
            </a:r>
            <a:br>
              <a:rPr lang="en-US" sz="2000" b="1" u="sng" dirty="0" smtClean="0">
                <a:solidFill>
                  <a:schemeClr val="tx1"/>
                </a:solidFill>
                <a:latin typeface="Times New Roman" pitchFamily="18" charset="0"/>
                <a:cs typeface="Times New Roman" pitchFamily="18" charset="0"/>
              </a:rPr>
            </a:br>
            <a:r>
              <a:rPr lang="en-US" sz="2000" b="1" u="sng" dirty="0" smtClean="0">
                <a:solidFill>
                  <a:schemeClr val="tx1"/>
                </a:solidFill>
                <a:latin typeface="Times New Roman" pitchFamily="18" charset="0"/>
                <a:cs typeface="Times New Roman" pitchFamily="18" charset="0"/>
              </a:rPr>
              <a:t> A SUBTYPE OF SLEEPWALKING</a:t>
            </a:r>
            <a:r>
              <a:rPr lang="en-US" sz="1800" b="0" u="sng" spc="-5" dirty="0" smtClean="0">
                <a:solidFill>
                  <a:schemeClr val="tx1"/>
                </a:solidFill>
                <a:latin typeface="Times New Roman" pitchFamily="18" charset="0"/>
                <a:cs typeface="Times New Roman" pitchFamily="18" charset="0"/>
              </a:rPr>
              <a:t>.</a:t>
            </a:r>
            <a:endParaRPr lang="en-US" sz="1800"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65</a:t>
            </a:fld>
            <a:endParaRPr lang="en-US"/>
          </a:p>
        </p:txBody>
      </p:sp>
      <p:sp>
        <p:nvSpPr>
          <p:cNvPr id="9" name="object 9"/>
          <p:cNvSpPr txBox="1"/>
          <p:nvPr/>
        </p:nvSpPr>
        <p:spPr>
          <a:xfrm>
            <a:off x="714401" y="2685415"/>
            <a:ext cx="10763408" cy="793422"/>
          </a:xfrm>
          <a:prstGeom prst="rect">
            <a:avLst/>
          </a:prstGeom>
        </p:spPr>
        <p:txBody>
          <a:bodyPr vert="horz" wrap="square" lIns="0" tIns="12065" rIns="0" bIns="0" rtlCol="0">
            <a:spAutoFit/>
          </a:bodyPr>
          <a:lstStyle/>
          <a:p>
            <a:pPr marL="286385" marR="6350" indent="-274320">
              <a:lnSpc>
                <a:spcPct val="150000"/>
              </a:lnSpc>
              <a:spcBef>
                <a:spcPts val="95"/>
              </a:spcBef>
              <a:buClr>
                <a:srgbClr val="0AD0D9"/>
              </a:buClr>
              <a:buSzPct val="94642"/>
              <a:buFont typeface="Arial"/>
              <a:buChar char=""/>
              <a:tabLst>
                <a:tab pos="287020" algn="l"/>
                <a:tab pos="1637030" algn="l"/>
                <a:tab pos="2077720" algn="l"/>
                <a:tab pos="4118610" algn="l"/>
                <a:tab pos="5170170" algn="l"/>
                <a:tab pos="6697980" algn="l"/>
              </a:tabLst>
            </a:pPr>
            <a:r>
              <a:rPr smtClean="0">
                <a:latin typeface="Times New Roman" pitchFamily="18" charset="0"/>
                <a:cs typeface="Times New Roman" pitchFamily="18" charset="0"/>
              </a:rPr>
              <a:t>Consists</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of</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inappropriate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sexual</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behaviors</a:t>
            </a:r>
            <a:r>
              <a:rPr lang="en-US" dirty="0" smtClean="0">
                <a:latin typeface="Times New Roman" pitchFamily="18" charset="0"/>
                <a:cs typeface="Times New Roman" pitchFamily="18" charset="0"/>
              </a:rPr>
              <a:t> o</a:t>
            </a:r>
            <a:r>
              <a:rPr smtClean="0">
                <a:latin typeface="Times New Roman" pitchFamily="18" charset="0"/>
                <a:cs typeface="Times New Roman" pitchFamily="18" charset="0"/>
              </a:rPr>
              <a:t>ccurring  </a:t>
            </a:r>
            <a:r>
              <a:rPr dirty="0">
                <a:latin typeface="Times New Roman" pitchFamily="18" charset="0"/>
                <a:cs typeface="Times New Roman" pitchFamily="18" charset="0"/>
              </a:rPr>
              <a:t>during the sleep state without </a:t>
            </a:r>
            <a:r>
              <a:rPr>
                <a:latin typeface="Times New Roman" pitchFamily="18" charset="0"/>
                <a:cs typeface="Times New Roman" pitchFamily="18" charset="0"/>
              </a:rPr>
              <a:t>conscious </a:t>
            </a:r>
            <a:r>
              <a:rPr smtClean="0">
                <a:latin typeface="Times New Roman" pitchFamily="18" charset="0"/>
                <a:cs typeface="Times New Roman" pitchFamily="18" charset="0"/>
              </a:rPr>
              <a:t>awareness</a:t>
            </a:r>
            <a:r>
              <a:rPr lang="en-US" dirty="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nSpc>
                <a:spcPct val="150000"/>
              </a:lnSpc>
              <a:spcBef>
                <a:spcPts val="5"/>
              </a:spcBef>
              <a:buClr>
                <a:srgbClr val="0AD0D9"/>
              </a:buClr>
              <a:buSzPct val="94642"/>
              <a:buFont typeface="Arial"/>
              <a:buChar char=""/>
              <a:tabLst>
                <a:tab pos="287020" algn="l"/>
              </a:tabLst>
            </a:pPr>
            <a:r>
              <a:rPr dirty="0">
                <a:latin typeface="Times New Roman" pitchFamily="18" charset="0"/>
                <a:cs typeface="Times New Roman" pitchFamily="18" charset="0"/>
              </a:rPr>
              <a:t>Such behaviors may result in feelings of guilt, shame,  or depression and may have </a:t>
            </a:r>
            <a:r>
              <a:rPr>
                <a:latin typeface="Times New Roman" pitchFamily="18" charset="0"/>
                <a:cs typeface="Times New Roman" pitchFamily="18" charset="0"/>
              </a:rPr>
              <a:t>medico-legal </a:t>
            </a:r>
            <a:r>
              <a:rPr smtClean="0">
                <a:latin typeface="Times New Roman" pitchFamily="18" charset="0"/>
                <a:cs typeface="Times New Roman" pitchFamily="18" charset="0"/>
              </a:rPr>
              <a:t>implications</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94212" y="609600"/>
            <a:ext cx="2636680" cy="321242"/>
          </a:xfrm>
          <a:prstGeom prst="rect">
            <a:avLst/>
          </a:prstGeom>
        </p:spPr>
        <p:txBody>
          <a:bodyPr vert="horz" wrap="square" lIns="0" tIns="13335" rIns="0" bIns="0" rtlCol="0">
            <a:spAutoFit/>
          </a:bodyPr>
          <a:lstStyle/>
          <a:p>
            <a:pPr marL="12700">
              <a:lnSpc>
                <a:spcPct val="100000"/>
              </a:lnSpc>
              <a:spcBef>
                <a:spcPts val="105"/>
              </a:spcBef>
            </a:pPr>
            <a:r>
              <a:rPr lang="en-US" sz="2000" b="1" u="sng" spc="-245" dirty="0" smtClean="0">
                <a:solidFill>
                  <a:schemeClr val="tx1"/>
                </a:solidFill>
                <a:uFill>
                  <a:solidFill>
                    <a:srgbClr val="000000"/>
                  </a:solidFill>
                </a:uFill>
                <a:latin typeface="Times New Roman" pitchFamily="18" charset="0"/>
                <a:cs typeface="Times New Roman" pitchFamily="18" charset="0"/>
              </a:rPr>
              <a:t>T</a:t>
            </a:r>
            <a:r>
              <a:rPr lang="en-US" sz="2000" b="1" u="sng" spc="-55" dirty="0" smtClean="0">
                <a:solidFill>
                  <a:schemeClr val="tx1"/>
                </a:solidFill>
                <a:uFill>
                  <a:solidFill>
                    <a:srgbClr val="000000"/>
                  </a:solidFill>
                </a:uFill>
                <a:latin typeface="Times New Roman" pitchFamily="18" charset="0"/>
                <a:cs typeface="Times New Roman" pitchFamily="18" charset="0"/>
              </a:rPr>
              <a:t>R</a:t>
            </a:r>
            <a:r>
              <a:rPr lang="en-US" sz="2000" b="1" u="sng" dirty="0" smtClean="0">
                <a:solidFill>
                  <a:schemeClr val="tx1"/>
                </a:solidFill>
                <a:uFill>
                  <a:solidFill>
                    <a:srgbClr val="000000"/>
                  </a:solidFill>
                </a:uFill>
                <a:latin typeface="Times New Roman" pitchFamily="18" charset="0"/>
                <a:cs typeface="Times New Roman" pitchFamily="18" charset="0"/>
              </a:rPr>
              <a:t>E</a:t>
            </a:r>
            <a:r>
              <a:rPr lang="en-US" sz="2000" b="1" u="sng" spc="5" dirty="0" smtClean="0">
                <a:solidFill>
                  <a:schemeClr val="tx1"/>
                </a:solidFill>
                <a:uFill>
                  <a:solidFill>
                    <a:srgbClr val="000000"/>
                  </a:solidFill>
                </a:uFill>
                <a:latin typeface="Times New Roman" pitchFamily="18" charset="0"/>
                <a:cs typeface="Times New Roman" pitchFamily="18" charset="0"/>
              </a:rPr>
              <a:t>A</a:t>
            </a:r>
            <a:r>
              <a:rPr lang="en-US" sz="2000" b="1" u="sng" dirty="0" smtClean="0">
                <a:solidFill>
                  <a:schemeClr val="tx1"/>
                </a:solidFill>
                <a:uFill>
                  <a:solidFill>
                    <a:srgbClr val="000000"/>
                  </a:solidFill>
                </a:uFill>
                <a:latin typeface="Times New Roman" pitchFamily="18" charset="0"/>
                <a:cs typeface="Times New Roman" pitchFamily="18" charset="0"/>
              </a:rPr>
              <a:t>TMENT</a:t>
            </a:r>
            <a:r>
              <a:rPr sz="1800" u="sng" smtClean="0">
                <a:solidFill>
                  <a:schemeClr val="tx1"/>
                </a:solidFill>
                <a:uFill>
                  <a:solidFill>
                    <a:srgbClr val="000000"/>
                  </a:solidFill>
                </a:uFill>
                <a:latin typeface="Times New Roman" pitchFamily="18" charset="0"/>
                <a:cs typeface="Times New Roman" pitchFamily="18" charset="0"/>
              </a:rPr>
              <a:t>:</a:t>
            </a:r>
            <a:endParaRPr sz="1800" u="sng">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66</a:t>
            </a:fld>
            <a:endParaRPr lang="en-US"/>
          </a:p>
        </p:txBody>
      </p:sp>
      <p:sp>
        <p:nvSpPr>
          <p:cNvPr id="9" name="object 9"/>
          <p:cNvSpPr txBox="1"/>
          <p:nvPr/>
        </p:nvSpPr>
        <p:spPr>
          <a:xfrm>
            <a:off x="714400" y="1203705"/>
            <a:ext cx="10761717" cy="2864246"/>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lang="en-US" b="1" u="sng" spc="-30" dirty="0" smtClean="0">
                <a:latin typeface="Times New Roman" pitchFamily="18" charset="0"/>
                <a:cs typeface="Times New Roman" pitchFamily="18" charset="0"/>
              </a:rPr>
              <a:t>TREATMENT </a:t>
            </a:r>
            <a:r>
              <a:rPr lang="en-US" b="1" u="sng" dirty="0" smtClean="0">
                <a:latin typeface="Times New Roman" pitchFamily="18" charset="0"/>
                <a:cs typeface="Times New Roman" pitchFamily="18" charset="0"/>
              </a:rPr>
              <a:t>GOALS</a:t>
            </a:r>
            <a:r>
              <a:rPr b="1" smtClean="0">
                <a:latin typeface="Times New Roman" pitchFamily="18" charset="0"/>
                <a:cs typeface="Times New Roman" pitchFamily="18" charset="0"/>
              </a:rPr>
              <a:t>: </a:t>
            </a:r>
            <a:r>
              <a:rPr spc="-5" dirty="0">
                <a:latin typeface="Times New Roman" pitchFamily="18" charset="0"/>
                <a:cs typeface="Times New Roman" pitchFamily="18" charset="0"/>
              </a:rPr>
              <a:t>environmental </a:t>
            </a:r>
            <a:r>
              <a:rPr dirty="0">
                <a:latin typeface="Times New Roman" pitchFamily="18" charset="0"/>
                <a:cs typeface="Times New Roman" pitchFamily="18" charset="0"/>
              </a:rPr>
              <a:t>safety: </a:t>
            </a:r>
            <a:r>
              <a:rPr spc="-105" dirty="0">
                <a:latin typeface="Times New Roman" pitchFamily="18" charset="0"/>
                <a:cs typeface="Times New Roman" pitchFamily="18" charset="0"/>
              </a:rPr>
              <a:t>heavy  </a:t>
            </a:r>
            <a:r>
              <a:rPr spc="-5" dirty="0">
                <a:latin typeface="Times New Roman" pitchFamily="18" charset="0"/>
                <a:cs typeface="Times New Roman" pitchFamily="18" charset="0"/>
              </a:rPr>
              <a:t>curtains </a:t>
            </a:r>
            <a:r>
              <a:rPr dirty="0">
                <a:latin typeface="Times New Roman" pitchFamily="18" charset="0"/>
                <a:cs typeface="Times New Roman" pitchFamily="18" charset="0"/>
              </a:rPr>
              <a:t>over </a:t>
            </a:r>
            <a:r>
              <a:rPr spc="-5" dirty="0">
                <a:latin typeface="Times New Roman" pitchFamily="18" charset="0"/>
                <a:cs typeface="Times New Roman" pitchFamily="18" charset="0"/>
              </a:rPr>
              <a:t>windows, alarms </a:t>
            </a:r>
            <a:r>
              <a:rPr spc="-10" dirty="0">
                <a:latin typeface="Times New Roman" pitchFamily="18" charset="0"/>
                <a:cs typeface="Times New Roman" pitchFamily="18" charset="0"/>
              </a:rPr>
              <a:t>at </a:t>
            </a:r>
            <a:r>
              <a:rPr spc="-5" dirty="0">
                <a:latin typeface="Times New Roman" pitchFamily="18" charset="0"/>
                <a:cs typeface="Times New Roman" pitchFamily="18" charset="0"/>
              </a:rPr>
              <a:t>bedroom </a:t>
            </a:r>
            <a:r>
              <a:rPr dirty="0">
                <a:latin typeface="Times New Roman" pitchFamily="18" charset="0"/>
                <a:cs typeface="Times New Roman" pitchFamily="18" charset="0"/>
              </a:rPr>
              <a:t>doors, </a:t>
            </a:r>
            <a:r>
              <a:rPr spc="-5" dirty="0">
                <a:latin typeface="Times New Roman" pitchFamily="18" charset="0"/>
                <a:cs typeface="Times New Roman" pitchFamily="18" charset="0"/>
              </a:rPr>
              <a:t>and  sleeping </a:t>
            </a:r>
            <a:r>
              <a:rPr dirty="0">
                <a:latin typeface="Times New Roman" pitchFamily="18" charset="0"/>
                <a:cs typeface="Times New Roman" pitchFamily="18" charset="0"/>
              </a:rPr>
              <a:t>on the </a:t>
            </a:r>
            <a:r>
              <a:rPr spc="-5" dirty="0">
                <a:latin typeface="Times New Roman" pitchFamily="18" charset="0"/>
                <a:cs typeface="Times New Roman" pitchFamily="18" charset="0"/>
              </a:rPr>
              <a:t>ground</a:t>
            </a:r>
            <a:r>
              <a:rPr spc="-25" dirty="0">
                <a:latin typeface="Times New Roman" pitchFamily="18" charset="0"/>
                <a:cs typeface="Times New Roman" pitchFamily="18" charset="0"/>
              </a:rPr>
              <a:t> floor.</a:t>
            </a:r>
            <a:endParaRPr>
              <a:latin typeface="Times New Roman" pitchFamily="18" charset="0"/>
              <a:cs typeface="Times New Roman" pitchFamily="18" charset="0"/>
            </a:endParaRPr>
          </a:p>
          <a:p>
            <a:pPr marL="287020" indent="-274320" algn="just">
              <a:lnSpc>
                <a:spcPct val="150000"/>
              </a:lnSpc>
              <a:spcBef>
                <a:spcPts val="675"/>
              </a:spcBef>
              <a:buClr>
                <a:srgbClr val="0AD0D9"/>
              </a:buClr>
              <a:buSzPct val="94642"/>
              <a:buFont typeface="Arial"/>
              <a:buChar char=""/>
              <a:tabLst>
                <a:tab pos="287020" algn="l"/>
              </a:tabLst>
            </a:pPr>
            <a:r>
              <a:rPr lang="en-US" b="1" u="sng" dirty="0" smtClean="0">
                <a:latin typeface="Times New Roman" pitchFamily="18" charset="0"/>
                <a:cs typeface="Times New Roman" pitchFamily="18" charset="0"/>
              </a:rPr>
              <a:t>SOMATIC TREATMENTS:</a:t>
            </a:r>
            <a:endParaRPr lang="en-US" u="sng" dirty="0" smtClean="0">
              <a:latin typeface="Times New Roman" pitchFamily="18" charset="0"/>
              <a:cs typeface="Times New Roman" pitchFamily="18" charset="0"/>
            </a:endParaRPr>
          </a:p>
          <a:p>
            <a:pPr marL="286385" marR="6350" indent="-274320" algn="just">
              <a:lnSpc>
                <a:spcPct val="150000"/>
              </a:lnSpc>
              <a:spcBef>
                <a:spcPts val="670"/>
              </a:spcBef>
              <a:buClr>
                <a:srgbClr val="0AD0D9"/>
              </a:buClr>
              <a:buSzPct val="91071"/>
              <a:buFont typeface="Wingdings"/>
              <a:buChar char=""/>
              <a:tabLst>
                <a:tab pos="287020" algn="l"/>
              </a:tabLst>
            </a:pPr>
            <a:r>
              <a:rPr spc="-15" smtClean="0">
                <a:latin typeface="Times New Roman" pitchFamily="18" charset="0"/>
                <a:cs typeface="Times New Roman" pitchFamily="18" charset="0"/>
              </a:rPr>
              <a:t>Tricyclic</a:t>
            </a:r>
            <a:r>
              <a:rPr spc="670" smtClean="0">
                <a:latin typeface="Times New Roman" pitchFamily="18" charset="0"/>
                <a:cs typeface="Times New Roman" pitchFamily="18" charset="0"/>
              </a:rPr>
              <a:t> </a:t>
            </a:r>
            <a:r>
              <a:rPr spc="-5" dirty="0">
                <a:latin typeface="Times New Roman" pitchFamily="18" charset="0"/>
                <a:cs typeface="Times New Roman" pitchFamily="18" charset="0"/>
              </a:rPr>
              <a:t>antidepressants </a:t>
            </a:r>
            <a:r>
              <a:rPr spc="-10" dirty="0">
                <a:latin typeface="Times New Roman" pitchFamily="18" charset="0"/>
                <a:cs typeface="Times New Roman" pitchFamily="18" charset="0"/>
              </a:rPr>
              <a:t>such as </a:t>
            </a:r>
            <a:r>
              <a:rPr spc="-5" dirty="0">
                <a:latin typeface="Times New Roman" pitchFamily="18" charset="0"/>
                <a:cs typeface="Times New Roman" pitchFamily="18" charset="0"/>
              </a:rPr>
              <a:t>imipramine, and  benzodiazepines such </a:t>
            </a:r>
            <a:r>
              <a:rPr spc="-10" dirty="0">
                <a:latin typeface="Times New Roman" pitchFamily="18" charset="0"/>
                <a:cs typeface="Times New Roman" pitchFamily="18" charset="0"/>
              </a:rPr>
              <a:t>as </a:t>
            </a:r>
            <a:r>
              <a:rPr spc="-5" dirty="0">
                <a:latin typeface="Times New Roman" pitchFamily="18" charset="0"/>
                <a:cs typeface="Times New Roman" pitchFamily="18" charset="0"/>
              </a:rPr>
              <a:t>clonazepam, </a:t>
            </a:r>
            <a:r>
              <a:rPr spc="-10" dirty="0">
                <a:latin typeface="Times New Roman" pitchFamily="18" charset="0"/>
                <a:cs typeface="Times New Roman" pitchFamily="18" charset="0"/>
              </a:rPr>
              <a:t>may </a:t>
            </a:r>
            <a:r>
              <a:rPr dirty="0">
                <a:latin typeface="Times New Roman" pitchFamily="18" charset="0"/>
                <a:cs typeface="Times New Roman" pitchFamily="18" charset="0"/>
              </a:rPr>
              <a:t>be  </a:t>
            </a:r>
            <a:r>
              <a:rPr spc="-10" dirty="0">
                <a:latin typeface="Times New Roman" pitchFamily="18" charset="0"/>
                <a:cs typeface="Times New Roman" pitchFamily="18" charset="0"/>
              </a:rPr>
              <a:t>effective.</a:t>
            </a:r>
            <a:endParaRPr>
              <a:latin typeface="Times New Roman" pitchFamily="18" charset="0"/>
              <a:cs typeface="Times New Roman" pitchFamily="18" charset="0"/>
            </a:endParaRPr>
          </a:p>
          <a:p>
            <a:pPr marL="286385" marR="6350" indent="-274320" algn="just">
              <a:lnSpc>
                <a:spcPct val="150000"/>
              </a:lnSpc>
              <a:spcBef>
                <a:spcPts val="675"/>
              </a:spcBef>
              <a:buClr>
                <a:srgbClr val="0AD0D9"/>
              </a:buClr>
              <a:buSzPct val="91071"/>
              <a:buFont typeface="Wingdings"/>
              <a:buChar char=""/>
              <a:tabLst>
                <a:tab pos="287020" algn="l"/>
              </a:tabLst>
            </a:pPr>
            <a:r>
              <a:rPr spc="-10" dirty="0">
                <a:latin typeface="Times New Roman" pitchFamily="18" charset="0"/>
                <a:cs typeface="Times New Roman" pitchFamily="18" charset="0"/>
              </a:rPr>
              <a:t>Dopaminergic </a:t>
            </a:r>
            <a:r>
              <a:rPr spc="-5" dirty="0">
                <a:latin typeface="Times New Roman" pitchFamily="18" charset="0"/>
                <a:cs typeface="Times New Roman" pitchFamily="18" charset="0"/>
              </a:rPr>
              <a:t>agents, opiates, </a:t>
            </a:r>
            <a:r>
              <a:rPr dirty="0">
                <a:latin typeface="Times New Roman" pitchFamily="18" charset="0"/>
                <a:cs typeface="Times New Roman" pitchFamily="18" charset="0"/>
              </a:rPr>
              <a:t>or </a:t>
            </a:r>
            <a:r>
              <a:rPr spc="-5" dirty="0">
                <a:latin typeface="Times New Roman" pitchFamily="18" charset="0"/>
                <a:cs typeface="Times New Roman" pitchFamily="18" charset="0"/>
              </a:rPr>
              <a:t>topirimate has been  reportedly </a:t>
            </a:r>
            <a:r>
              <a:rPr spc="-10" dirty="0">
                <a:latin typeface="Times New Roman" pitchFamily="18" charset="0"/>
                <a:cs typeface="Times New Roman" pitchFamily="18" charset="0"/>
              </a:rPr>
              <a:t>effective </a:t>
            </a:r>
            <a:r>
              <a:rPr spc="-5" dirty="0">
                <a:latin typeface="Times New Roman" pitchFamily="18" charset="0"/>
                <a:cs typeface="Times New Roman" pitchFamily="18" charset="0"/>
              </a:rPr>
              <a:t>in sleep-related eating </a:t>
            </a:r>
            <a:r>
              <a:rPr dirty="0">
                <a:latin typeface="Times New Roman" pitchFamily="18" charset="0"/>
                <a:cs typeface="Times New Roman" pitchFamily="18" charset="0"/>
              </a:rPr>
              <a:t>disorder</a:t>
            </a:r>
            <a:endParaRPr>
              <a:latin typeface="Times New Roman" pitchFamily="18" charset="0"/>
              <a:cs typeface="Times New Roman" pitchFamily="18" charset="0"/>
            </a:endParaRPr>
          </a:p>
          <a:p>
            <a:pPr marL="286385" marR="6350" indent="-274320" algn="just">
              <a:lnSpc>
                <a:spcPct val="150000"/>
              </a:lnSpc>
              <a:spcBef>
                <a:spcPts val="675"/>
              </a:spcBef>
              <a:buClr>
                <a:srgbClr val="0AD0D9"/>
              </a:buClr>
              <a:buSzPct val="91071"/>
              <a:buFont typeface="Wingdings"/>
              <a:buChar char=""/>
              <a:tabLst>
                <a:tab pos="287020" algn="l"/>
              </a:tabLst>
            </a:pPr>
            <a:r>
              <a:rPr spc="-5" dirty="0">
                <a:latin typeface="Times New Roman" pitchFamily="18" charset="0"/>
                <a:cs typeface="Times New Roman" pitchFamily="18" charset="0"/>
              </a:rPr>
              <a:t>Sleep-related sexual behaviors </a:t>
            </a:r>
            <a:r>
              <a:rPr spc="-10" dirty="0">
                <a:latin typeface="Times New Roman" pitchFamily="18" charset="0"/>
                <a:cs typeface="Times New Roman" pitchFamily="18" charset="0"/>
              </a:rPr>
              <a:t>may </a:t>
            </a:r>
            <a:r>
              <a:rPr spc="-5" dirty="0">
                <a:latin typeface="Times New Roman" pitchFamily="18" charset="0"/>
                <a:cs typeface="Times New Roman" pitchFamily="18" charset="0"/>
              </a:rPr>
              <a:t>respond </a:t>
            </a:r>
            <a:r>
              <a:rPr spc="-15" dirty="0">
                <a:latin typeface="Times New Roman" pitchFamily="18" charset="0"/>
                <a:cs typeface="Times New Roman" pitchFamily="18" charset="0"/>
              </a:rPr>
              <a:t>to  </a:t>
            </a:r>
            <a:r>
              <a:rPr spc="-5" dirty="0">
                <a:latin typeface="Times New Roman" pitchFamily="18" charset="0"/>
                <a:cs typeface="Times New Roman" pitchFamily="18" charset="0"/>
              </a:rPr>
              <a:t>clonazepam</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3" y="795273"/>
            <a:ext cx="11253502" cy="320601"/>
          </a:xfrm>
          <a:prstGeom prst="rect">
            <a:avLst/>
          </a:prstGeom>
        </p:spPr>
        <p:txBody>
          <a:bodyPr vert="horz" wrap="square" lIns="0" tIns="12700" rIns="0" bIns="0" rtlCol="0">
            <a:spAutoFit/>
          </a:bodyPr>
          <a:lstStyle/>
          <a:p>
            <a:pPr marL="12700">
              <a:lnSpc>
                <a:spcPct val="100000"/>
              </a:lnSpc>
              <a:spcBef>
                <a:spcPts val="100"/>
              </a:spcBef>
            </a:pPr>
            <a:r>
              <a:rPr lang="en-US" sz="2000" b="1" u="sng" spc="-5" dirty="0" smtClean="0">
                <a:solidFill>
                  <a:schemeClr val="tx1"/>
                </a:solidFill>
                <a:latin typeface="Times New Roman" pitchFamily="18" charset="0"/>
                <a:cs typeface="Times New Roman" pitchFamily="18" charset="0"/>
              </a:rPr>
              <a:t>REM-SLEEP </a:t>
            </a:r>
            <a:r>
              <a:rPr lang="en-US" sz="2000" b="1" u="sng" spc="-40" dirty="0" smtClean="0">
                <a:solidFill>
                  <a:schemeClr val="tx1"/>
                </a:solidFill>
                <a:latin typeface="Times New Roman" pitchFamily="18" charset="0"/>
                <a:cs typeface="Times New Roman" pitchFamily="18" charset="0"/>
              </a:rPr>
              <a:t>RELATED</a:t>
            </a:r>
            <a:r>
              <a:rPr lang="en-US" sz="2000" b="1" u="sng" spc="-195" dirty="0" smtClean="0">
                <a:solidFill>
                  <a:schemeClr val="tx1"/>
                </a:solidFill>
                <a:latin typeface="Times New Roman" pitchFamily="18" charset="0"/>
                <a:cs typeface="Times New Roman" pitchFamily="18" charset="0"/>
              </a:rPr>
              <a:t> </a:t>
            </a:r>
            <a:r>
              <a:rPr lang="en-US" sz="2000" b="1" u="sng" spc="-30" dirty="0" smtClean="0">
                <a:solidFill>
                  <a:schemeClr val="tx1"/>
                </a:solidFill>
                <a:latin typeface="Times New Roman" pitchFamily="18" charset="0"/>
                <a:cs typeface="Times New Roman" pitchFamily="18" charset="0"/>
              </a:rPr>
              <a:t>PARASOMNIAS</a:t>
            </a:r>
            <a:endParaRPr lang="en-US" sz="2000" b="1" u="sng" spc="-30"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67</a:t>
            </a:fld>
            <a:endParaRPr lang="en-US"/>
          </a:p>
        </p:txBody>
      </p:sp>
      <p:sp>
        <p:nvSpPr>
          <p:cNvPr id="9" name="object 9"/>
          <p:cNvSpPr txBox="1"/>
          <p:nvPr/>
        </p:nvSpPr>
        <p:spPr>
          <a:xfrm>
            <a:off x="714401" y="1697178"/>
            <a:ext cx="10760024" cy="2039917"/>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Nightmare Disorder and REM Sleep Behavior  Disorder (</a:t>
            </a:r>
            <a:r>
              <a:rPr>
                <a:latin typeface="Times New Roman" pitchFamily="18" charset="0"/>
                <a:cs typeface="Times New Roman" pitchFamily="18" charset="0"/>
              </a:rPr>
              <a:t>RBD</a:t>
            </a:r>
            <a:r>
              <a:rPr smtClean="0">
                <a:latin typeface="Times New Roman" pitchFamily="18" charset="0"/>
                <a:cs typeface="Times New Roman" pitchFamily="18" charset="0"/>
              </a:rPr>
              <a:t>)</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Normal REM sleep is characterized by increased  physiological activation, active mentation (dreams),  and </a:t>
            </a:r>
            <a:r>
              <a:rPr>
                <a:latin typeface="Times New Roman" pitchFamily="18" charset="0"/>
                <a:cs typeface="Times New Roman" pitchFamily="18" charset="0"/>
              </a:rPr>
              <a:t>muscle </a:t>
            </a:r>
            <a:r>
              <a:rPr smtClean="0">
                <a:latin typeface="Times New Roman" pitchFamily="18" charset="0"/>
                <a:cs typeface="Times New Roman" pitchFamily="18" charset="0"/>
              </a:rPr>
              <a:t>atonia</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Nightmare Disorder and RBD are characterized by  heightened mental activity and, in the case of RBD,  absence of usual </a:t>
            </a:r>
            <a:r>
              <a:rPr>
                <a:latin typeface="Times New Roman" pitchFamily="18" charset="0"/>
                <a:cs typeface="Times New Roman" pitchFamily="18" charset="0"/>
              </a:rPr>
              <a:t>muscle </a:t>
            </a:r>
            <a:r>
              <a:rPr smtClean="0">
                <a:latin typeface="Times New Roman" pitchFamily="18" charset="0"/>
                <a:cs typeface="Times New Roman" pitchFamily="18" charset="0"/>
              </a:rPr>
              <a:t>atonia</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208212" y="762000"/>
            <a:ext cx="7298059" cy="320601"/>
          </a:xfrm>
          <a:prstGeom prst="rect">
            <a:avLst/>
          </a:prstGeom>
        </p:spPr>
        <p:txBody>
          <a:bodyPr vert="horz" wrap="square" lIns="0" tIns="12700" rIns="0" bIns="0" rtlCol="0">
            <a:spAutoFit/>
          </a:bodyPr>
          <a:lstStyle/>
          <a:p>
            <a:pPr marL="12700">
              <a:lnSpc>
                <a:spcPct val="100000"/>
              </a:lnSpc>
              <a:spcBef>
                <a:spcPts val="100"/>
              </a:spcBef>
            </a:pPr>
            <a:r>
              <a:rPr lang="en-US" sz="2000" b="1" u="sng" spc="-5" dirty="0" smtClean="0">
                <a:solidFill>
                  <a:schemeClr val="tx1"/>
                </a:solidFill>
                <a:latin typeface="Times New Roman" pitchFamily="18" charset="0"/>
                <a:cs typeface="Times New Roman" pitchFamily="18" charset="0"/>
              </a:rPr>
              <a:t>NIGHTMARE</a:t>
            </a:r>
            <a:r>
              <a:rPr lang="en-US" sz="2000" b="1" u="sng" spc="-50" dirty="0" smtClean="0">
                <a:solidFill>
                  <a:schemeClr val="tx1"/>
                </a:solidFill>
                <a:latin typeface="Times New Roman" pitchFamily="18" charset="0"/>
                <a:cs typeface="Times New Roman" pitchFamily="18" charset="0"/>
              </a:rPr>
              <a:t> </a:t>
            </a:r>
            <a:r>
              <a:rPr lang="en-US" sz="2000" b="1" u="sng" dirty="0" smtClean="0">
                <a:solidFill>
                  <a:schemeClr val="tx1"/>
                </a:solidFill>
                <a:latin typeface="Times New Roman" pitchFamily="18" charset="0"/>
                <a:cs typeface="Times New Roman" pitchFamily="18" charset="0"/>
              </a:rPr>
              <a:t>DISORDER</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68</a:t>
            </a:fld>
            <a:endParaRPr lang="en-US"/>
          </a:p>
        </p:txBody>
      </p:sp>
      <p:sp>
        <p:nvSpPr>
          <p:cNvPr id="9" name="object 9"/>
          <p:cNvSpPr txBox="1"/>
          <p:nvPr/>
        </p:nvSpPr>
        <p:spPr>
          <a:xfrm>
            <a:off x="714401" y="1502411"/>
            <a:ext cx="10760024" cy="2505173"/>
          </a:xfrm>
          <a:prstGeom prst="rect">
            <a:avLst/>
          </a:prstGeom>
        </p:spPr>
        <p:txBody>
          <a:bodyPr vert="horz" wrap="square" lIns="0" tIns="12065" rIns="0" bIns="0" rtlCol="0">
            <a:spAutoFit/>
          </a:bodyPr>
          <a:lstStyle/>
          <a:p>
            <a:pPr marL="287020" indent="-274320">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Bad dreams and nightmares </a:t>
            </a:r>
            <a:r>
              <a:rPr>
                <a:latin typeface="Times New Roman" pitchFamily="18" charset="0"/>
                <a:cs typeface="Times New Roman" pitchFamily="18" charset="0"/>
              </a:rPr>
              <a:t>are </a:t>
            </a:r>
            <a:r>
              <a:rPr smtClean="0">
                <a:latin typeface="Times New Roman" pitchFamily="18" charset="0"/>
                <a:cs typeface="Times New Roman" pitchFamily="18" charset="0"/>
              </a:rPr>
              <a:t>normal</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What differentiates Nightmare Disorder from normal  bad dreams or nightmares is the frequency of events,  degree of dysphoria, and the extent of distress or  impairment in social, occupational, or other important  areas of </a:t>
            </a:r>
            <a:r>
              <a:rPr>
                <a:latin typeface="Times New Roman" pitchFamily="18" charset="0"/>
                <a:cs typeface="Times New Roman" pitchFamily="18" charset="0"/>
              </a:rPr>
              <a:t>functioning</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Usually remembered in great detail, and immediately  upon awakening, the individual is completely alert  </a:t>
            </a:r>
            <a:r>
              <a:rPr>
                <a:latin typeface="Times New Roman" pitchFamily="18" charset="0"/>
                <a:cs typeface="Times New Roman" pitchFamily="18" charset="0"/>
              </a:rPr>
              <a:t>and </a:t>
            </a:r>
            <a:r>
              <a:rPr smtClean="0">
                <a:latin typeface="Times New Roman" pitchFamily="18" charset="0"/>
                <a:cs typeface="Times New Roman" pitchFamily="18" charset="0"/>
              </a:rPr>
              <a:t>oriented</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836612" y="1524000"/>
            <a:ext cx="10760870" cy="1674176"/>
          </a:xfrm>
          <a:prstGeom prst="rect">
            <a:avLst/>
          </a:prstGeom>
        </p:spPr>
        <p:txBody>
          <a:bodyPr vert="horz" wrap="square" lIns="0" tIns="12065" rIns="0" bIns="0" rtlCol="0">
            <a:spAutoFit/>
          </a:bodyPr>
          <a:lstStyle/>
          <a:p>
            <a:pPr marL="286385" marR="5080" indent="-274320">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More commonly seen in the setting of physical/sexual  abuse and posttraumatic stress disorder (</a:t>
            </a:r>
            <a:r>
              <a:rPr>
                <a:latin typeface="Times New Roman" pitchFamily="18" charset="0"/>
                <a:cs typeface="Times New Roman" pitchFamily="18" charset="0"/>
              </a:rPr>
              <a:t>PTSD</a:t>
            </a:r>
            <a:r>
              <a:rPr smtClean="0">
                <a:latin typeface="Times New Roman" pitchFamily="18" charset="0"/>
                <a:cs typeface="Times New Roman" pitchFamily="18" charset="0"/>
              </a:rPr>
              <a:t>)</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 pos="1166495" algn="l"/>
                <a:tab pos="1730375" algn="l"/>
                <a:tab pos="3321685" algn="l"/>
                <a:tab pos="4182745" algn="l"/>
                <a:tab pos="4570095" algn="l"/>
                <a:tab pos="5883910" algn="l"/>
                <a:tab pos="6410960" algn="l"/>
                <a:tab pos="7761605" algn="l"/>
              </a:tabLst>
            </a:pPr>
            <a:r>
              <a:rPr dirty="0">
                <a:latin typeface="Times New Roman" pitchFamily="18" charset="0"/>
                <a:cs typeface="Times New Roman" pitchFamily="18" charset="0"/>
              </a:rPr>
              <a:t>May	be	comorbid	with	a	number	of	medical</a:t>
            </a:r>
            <a:r>
              <a:rPr>
                <a:latin typeface="Times New Roman" pitchFamily="18" charset="0"/>
                <a:cs typeface="Times New Roman" pitchFamily="18" charset="0"/>
              </a:rPr>
              <a:t>	</a:t>
            </a:r>
            <a:r>
              <a:rPr smtClean="0">
                <a:latin typeface="Times New Roman" pitchFamily="18" charset="0"/>
                <a:cs typeface="Times New Roman" pitchFamily="18" charset="0"/>
              </a:rPr>
              <a:t>or</a:t>
            </a:r>
            <a:r>
              <a:rPr lang="en-US" dirty="0" smtClean="0">
                <a:latin typeface="Times New Roman" pitchFamily="18" charset="0"/>
                <a:cs typeface="Times New Roman" pitchFamily="18" charset="0"/>
              </a:rPr>
              <a:t> psychiatric conditions and may be induced by medication, notably beta- adrenergic from antagonists or withdrawal alcohol or other sedating medications.</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69</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0412" y="5334000"/>
            <a:ext cx="10710930" cy="858825"/>
          </a:xfrm>
          <a:prstGeom prst="rect">
            <a:avLst/>
          </a:prstGeom>
        </p:spPr>
        <p:txBody>
          <a:bodyPr vert="horz" wrap="square" lIns="0" tIns="76835" rIns="0" bIns="0" rtlCol="0">
            <a:spAutoFit/>
          </a:bodyPr>
          <a:lstStyle/>
          <a:p>
            <a:pPr marL="286385" marR="5080" indent="-274320">
              <a:lnSpc>
                <a:spcPct val="150000"/>
              </a:lnSpc>
              <a:spcBef>
                <a:spcPts val="605"/>
              </a:spcBef>
              <a:tabLst>
                <a:tab pos="286385" algn="l"/>
              </a:tabLst>
            </a:pPr>
            <a:r>
              <a:rPr spc="-509" dirty="0">
                <a:solidFill>
                  <a:srgbClr val="0AD0D9"/>
                </a:solidFill>
                <a:latin typeface="Arial"/>
                <a:cs typeface="Arial"/>
              </a:rPr>
              <a:t>	</a:t>
            </a:r>
            <a:r>
              <a:rPr spc="-5" dirty="0">
                <a:latin typeface="Times New Roman"/>
                <a:cs typeface="Times New Roman"/>
              </a:rPr>
              <a:t>When the TMN is active and histamine is released to </a:t>
            </a:r>
            <a:r>
              <a:rPr dirty="0">
                <a:latin typeface="Times New Roman"/>
                <a:cs typeface="Times New Roman"/>
              </a:rPr>
              <a:t>the </a:t>
            </a:r>
            <a:r>
              <a:rPr spc="-5" dirty="0">
                <a:latin typeface="Times New Roman"/>
                <a:cs typeface="Times New Roman"/>
              </a:rPr>
              <a:t>cortex and  the VLPO, the wake promoter is </a:t>
            </a:r>
            <a:r>
              <a:rPr dirty="0">
                <a:latin typeface="Times New Roman"/>
                <a:cs typeface="Times New Roman"/>
              </a:rPr>
              <a:t>on </a:t>
            </a:r>
            <a:r>
              <a:rPr spc="-5" dirty="0">
                <a:latin typeface="Times New Roman"/>
                <a:cs typeface="Times New Roman"/>
              </a:rPr>
              <a:t>and the sleep promoter</a:t>
            </a:r>
            <a:r>
              <a:rPr spc="65" dirty="0">
                <a:latin typeface="Times New Roman"/>
                <a:cs typeface="Times New Roman"/>
              </a:rPr>
              <a:t> </a:t>
            </a:r>
            <a:r>
              <a:rPr dirty="0">
                <a:latin typeface="Times New Roman"/>
                <a:cs typeface="Times New Roman"/>
              </a:rPr>
              <a:t>inhibited.</a:t>
            </a:r>
            <a:endParaRPr>
              <a:latin typeface="Times New Roman"/>
              <a:cs typeface="Times New Roman"/>
            </a:endParaRPr>
          </a:p>
        </p:txBody>
      </p:sp>
      <p:sp>
        <p:nvSpPr>
          <p:cNvPr id="9" name="object 9"/>
          <p:cNvSpPr/>
          <p:nvPr/>
        </p:nvSpPr>
        <p:spPr>
          <a:xfrm>
            <a:off x="2068037" y="228600"/>
            <a:ext cx="6998175" cy="4876800"/>
          </a:xfrm>
          <a:prstGeom prst="rect">
            <a:avLst/>
          </a:prstGeom>
          <a:blipFill>
            <a:blip r:embed="rId2" cstate="print"/>
            <a:stretch>
              <a:fillRect/>
            </a:stretch>
          </a:blipFill>
        </p:spPr>
        <p:txBody>
          <a:bodyPr wrap="square" lIns="0" tIns="0" rIns="0" bIns="0" rtlCol="0"/>
          <a:lstStyle/>
          <a:p>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pic>
        <p:nvPicPr>
          <p:cNvPr id="7"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570412" y="762000"/>
            <a:ext cx="2636680" cy="321242"/>
          </a:xfrm>
          <a:prstGeom prst="rect">
            <a:avLst/>
          </a:prstGeom>
        </p:spPr>
        <p:txBody>
          <a:bodyPr vert="horz" wrap="square" lIns="0" tIns="13335" rIns="0" bIns="0" rtlCol="0">
            <a:spAutoFit/>
          </a:bodyPr>
          <a:lstStyle/>
          <a:p>
            <a:pPr marL="12700">
              <a:lnSpc>
                <a:spcPct val="100000"/>
              </a:lnSpc>
              <a:spcBef>
                <a:spcPts val="105"/>
              </a:spcBef>
            </a:pPr>
            <a:r>
              <a:rPr lang="en-US" sz="2000" b="1" u="sng" spc="-245" dirty="0" smtClean="0">
                <a:solidFill>
                  <a:schemeClr val="tx1"/>
                </a:solidFill>
                <a:uFill>
                  <a:solidFill>
                    <a:srgbClr val="000000"/>
                  </a:solidFill>
                </a:uFill>
                <a:latin typeface="Times New Roman" pitchFamily="18" charset="0"/>
                <a:cs typeface="Times New Roman" pitchFamily="18" charset="0"/>
              </a:rPr>
              <a:t>T</a:t>
            </a:r>
            <a:r>
              <a:rPr lang="en-US" sz="2000" b="1" u="sng" spc="-55" dirty="0" smtClean="0">
                <a:solidFill>
                  <a:schemeClr val="tx1"/>
                </a:solidFill>
                <a:uFill>
                  <a:solidFill>
                    <a:srgbClr val="000000"/>
                  </a:solidFill>
                </a:uFill>
                <a:latin typeface="Times New Roman" pitchFamily="18" charset="0"/>
                <a:cs typeface="Times New Roman" pitchFamily="18" charset="0"/>
              </a:rPr>
              <a:t>R</a:t>
            </a:r>
            <a:r>
              <a:rPr lang="en-US" sz="2000" b="1" u="sng" dirty="0" smtClean="0">
                <a:solidFill>
                  <a:schemeClr val="tx1"/>
                </a:solidFill>
                <a:uFill>
                  <a:solidFill>
                    <a:srgbClr val="000000"/>
                  </a:solidFill>
                </a:uFill>
                <a:latin typeface="Times New Roman" pitchFamily="18" charset="0"/>
                <a:cs typeface="Times New Roman" pitchFamily="18" charset="0"/>
              </a:rPr>
              <a:t>E</a:t>
            </a:r>
            <a:r>
              <a:rPr lang="en-US" sz="2000" b="1" u="sng" spc="5" dirty="0" smtClean="0">
                <a:solidFill>
                  <a:schemeClr val="tx1"/>
                </a:solidFill>
                <a:uFill>
                  <a:solidFill>
                    <a:srgbClr val="000000"/>
                  </a:solidFill>
                </a:uFill>
                <a:latin typeface="Times New Roman" pitchFamily="18" charset="0"/>
                <a:cs typeface="Times New Roman" pitchFamily="18" charset="0"/>
              </a:rPr>
              <a:t>A</a:t>
            </a:r>
            <a:r>
              <a:rPr lang="en-US" sz="2000" b="1" u="sng" dirty="0" smtClean="0">
                <a:solidFill>
                  <a:schemeClr val="tx1"/>
                </a:solidFill>
                <a:uFill>
                  <a:solidFill>
                    <a:srgbClr val="000000"/>
                  </a:solidFill>
                </a:uFill>
                <a:latin typeface="Times New Roman" pitchFamily="18" charset="0"/>
                <a:cs typeface="Times New Roman" pitchFamily="18" charset="0"/>
              </a:rPr>
              <a:t>TMENT</a:t>
            </a:r>
            <a:r>
              <a:rPr sz="1800" u="heavy" smtClean="0">
                <a:solidFill>
                  <a:schemeClr val="tx1"/>
                </a:solidFill>
                <a:uFill>
                  <a:solidFill>
                    <a:srgbClr val="000000"/>
                  </a:solidFill>
                </a:uFill>
                <a:latin typeface="Times New Roman" pitchFamily="18" charset="0"/>
                <a:cs typeface="Times New Roman" pitchFamily="18" charset="0"/>
              </a:rPr>
              <a:t>:</a:t>
            </a:r>
            <a:endParaRPr sz="1800">
              <a:solidFill>
                <a:schemeClr val="tx1"/>
              </a:solidFill>
              <a:latin typeface="Times New Roman" pitchFamily="18" charset="0"/>
              <a:cs typeface="Times New Roman" pitchFamily="18" charset="0"/>
            </a:endParaRPr>
          </a:p>
        </p:txBody>
      </p:sp>
      <p:sp>
        <p:nvSpPr>
          <p:cNvPr id="9" name="object 9"/>
          <p:cNvSpPr txBox="1">
            <a:spLocks noGrp="1"/>
          </p:cNvSpPr>
          <p:nvPr>
            <p:ph idx="1"/>
          </p:nvPr>
        </p:nvSpPr>
        <p:spPr>
          <a:xfrm>
            <a:off x="609441" y="1600203"/>
            <a:ext cx="10969943" cy="2446182"/>
          </a:xfrm>
          <a:prstGeom prst="rect">
            <a:avLst/>
          </a:prstGeom>
        </p:spPr>
        <p:txBody>
          <a:bodyPr vert="horz" wrap="square" lIns="0" tIns="98425" rIns="0" bIns="0" rtlCol="0">
            <a:spAutoFit/>
          </a:bodyPr>
          <a:lstStyle/>
          <a:p>
            <a:pPr marL="12700">
              <a:lnSpc>
                <a:spcPct val="150000"/>
              </a:lnSpc>
              <a:spcBef>
                <a:spcPts val="775"/>
              </a:spcBef>
            </a:pPr>
            <a:r>
              <a:rPr sz="1800" dirty="0">
                <a:solidFill>
                  <a:schemeClr val="tx1"/>
                </a:solidFill>
                <a:latin typeface="Times New Roman" pitchFamily="18" charset="0"/>
                <a:cs typeface="Times New Roman" pitchFamily="18" charset="0"/>
              </a:rPr>
              <a:t>Somatic Treatments:</a:t>
            </a:r>
          </a:p>
          <a:p>
            <a:pPr marL="286385" marR="5080" indent="-274320">
              <a:lnSpc>
                <a:spcPct val="150000"/>
              </a:lnSpc>
              <a:spcBef>
                <a:spcPts val="675"/>
              </a:spcBef>
              <a:buClr>
                <a:srgbClr val="0AD0D9"/>
              </a:buClr>
              <a:buSzPct val="94642"/>
              <a:buFont typeface="Arial"/>
              <a:buChar char=""/>
              <a:tabLst>
                <a:tab pos="287020" algn="l"/>
                <a:tab pos="1707514" algn="l"/>
                <a:tab pos="3246755" algn="l"/>
                <a:tab pos="4528820" algn="l"/>
                <a:tab pos="6163945" algn="l"/>
                <a:tab pos="7783195" algn="l"/>
              </a:tabLst>
            </a:pPr>
            <a:r>
              <a:rPr sz="1800" b="0" smtClean="0">
                <a:solidFill>
                  <a:schemeClr val="tx1"/>
                </a:solidFill>
                <a:latin typeface="Times New Roman" pitchFamily="18" charset="0"/>
                <a:cs typeface="Times New Roman" pitchFamily="18" charset="0"/>
              </a:rPr>
              <a:t>Prazosin</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10–16mg</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reduces</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nightmare</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frequency</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in  PTSD</a:t>
            </a:r>
            <a:r>
              <a:rPr lang="en-US" sz="1800" b="0" dirty="0" smtClean="0">
                <a:solidFill>
                  <a:schemeClr val="tx1"/>
                </a:solidFill>
                <a:latin typeface="Times New Roman" pitchFamily="18" charset="0"/>
                <a:cs typeface="Times New Roman" pitchFamily="18" charset="0"/>
              </a:rPr>
              <a:t>.</a:t>
            </a:r>
            <a:endParaRPr sz="1800" b="0" dirty="0">
              <a:solidFill>
                <a:schemeClr val="tx1"/>
              </a:solidFill>
              <a:latin typeface="Times New Roman" pitchFamily="18" charset="0"/>
              <a:cs typeface="Times New Roman" pitchFamily="18" charset="0"/>
            </a:endParaRPr>
          </a:p>
          <a:p>
            <a:pPr marL="286385" marR="5080" indent="-274320">
              <a:lnSpc>
                <a:spcPct val="150000"/>
              </a:lnSpc>
              <a:spcBef>
                <a:spcPts val="675"/>
              </a:spcBef>
              <a:buClr>
                <a:srgbClr val="0AD0D9"/>
              </a:buClr>
              <a:buSzPct val="94642"/>
              <a:buFont typeface="Arial"/>
              <a:buChar char=""/>
              <a:tabLst>
                <a:tab pos="287020" algn="l"/>
                <a:tab pos="2921000" algn="l"/>
                <a:tab pos="4923790" algn="l"/>
                <a:tab pos="5713095" algn="l"/>
                <a:tab pos="7391400" algn="l"/>
              </a:tabLst>
            </a:pPr>
            <a:r>
              <a:rPr sz="1800" b="0" smtClean="0">
                <a:solidFill>
                  <a:schemeClr val="tx1"/>
                </a:solidFill>
                <a:latin typeface="Times New Roman" pitchFamily="18" charset="0"/>
                <a:cs typeface="Times New Roman" pitchFamily="18" charset="0"/>
              </a:rPr>
              <a:t>Cyproheptadine,</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Guanfacine,</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and</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Clonidine</a:t>
            </a:r>
            <a:r>
              <a:rPr lang="en-US" sz="1800" dirty="0" smtClean="0">
                <a:latin typeface="Times New Roman" pitchFamily="18" charset="0"/>
                <a:cs typeface="Times New Roman" pitchFamily="18" charset="0"/>
              </a:rPr>
              <a:t> </a:t>
            </a:r>
            <a:r>
              <a:rPr sz="1800" b="0" smtClean="0">
                <a:solidFill>
                  <a:schemeClr val="tx1"/>
                </a:solidFill>
                <a:latin typeface="Times New Roman" pitchFamily="18" charset="0"/>
                <a:cs typeface="Times New Roman" pitchFamily="18" charset="0"/>
              </a:rPr>
              <a:t>have  </a:t>
            </a:r>
            <a:r>
              <a:rPr sz="1800" b="0" dirty="0">
                <a:solidFill>
                  <a:schemeClr val="tx1"/>
                </a:solidFill>
                <a:latin typeface="Times New Roman" pitchFamily="18" charset="0"/>
                <a:cs typeface="Times New Roman" pitchFamily="18" charset="0"/>
              </a:rPr>
              <a:t>been </a:t>
            </a:r>
            <a:r>
              <a:rPr sz="1800" b="0">
                <a:solidFill>
                  <a:schemeClr val="tx1"/>
                </a:solidFill>
                <a:latin typeface="Times New Roman" pitchFamily="18" charset="0"/>
                <a:cs typeface="Times New Roman" pitchFamily="18" charset="0"/>
              </a:rPr>
              <a:t>reportedly </a:t>
            </a:r>
            <a:r>
              <a:rPr sz="1800" b="0" smtClean="0">
                <a:solidFill>
                  <a:schemeClr val="tx1"/>
                </a:solidFill>
                <a:latin typeface="Times New Roman" pitchFamily="18" charset="0"/>
                <a:cs typeface="Times New Roman" pitchFamily="18" charset="0"/>
              </a:rPr>
              <a:t>helpful</a:t>
            </a:r>
            <a:r>
              <a:rPr lang="en-US" sz="1800" b="0" dirty="0" smtClean="0">
                <a:solidFill>
                  <a:schemeClr val="tx1"/>
                </a:solidFill>
                <a:latin typeface="Times New Roman" pitchFamily="18" charset="0"/>
                <a:cs typeface="Times New Roman" pitchFamily="18" charset="0"/>
              </a:rPr>
              <a:t>.</a:t>
            </a:r>
            <a:endParaRPr sz="1800">
              <a:solidFill>
                <a:schemeClr val="tx1"/>
              </a:solidFill>
              <a:latin typeface="Times New Roman" pitchFamily="18" charset="0"/>
              <a:cs typeface="Times New Roman" pitchFamily="18" charset="0"/>
            </a:endParaRPr>
          </a:p>
          <a:p>
            <a:pPr marL="12700">
              <a:lnSpc>
                <a:spcPct val="150000"/>
              </a:lnSpc>
              <a:spcBef>
                <a:spcPts val="5"/>
              </a:spcBef>
            </a:pPr>
            <a:r>
              <a:rPr sz="1800" dirty="0">
                <a:solidFill>
                  <a:schemeClr val="tx1"/>
                </a:solidFill>
                <a:latin typeface="Times New Roman" pitchFamily="18" charset="0"/>
                <a:cs typeface="Times New Roman" pitchFamily="18" charset="0"/>
              </a:rPr>
              <a:t>Psychosocial Treatments:</a:t>
            </a:r>
          </a:p>
          <a:p>
            <a:pPr marL="286385" marR="5715" indent="-274320">
              <a:lnSpc>
                <a:spcPct val="150000"/>
              </a:lnSpc>
              <a:spcBef>
                <a:spcPts val="675"/>
              </a:spcBef>
              <a:buClr>
                <a:srgbClr val="0AD0D9"/>
              </a:buClr>
              <a:buSzPct val="94642"/>
              <a:buFont typeface="Arial"/>
              <a:buChar char=""/>
              <a:tabLst>
                <a:tab pos="287020" algn="l"/>
              </a:tabLst>
            </a:pPr>
            <a:r>
              <a:rPr sz="1800" b="0" dirty="0">
                <a:solidFill>
                  <a:schemeClr val="tx1"/>
                </a:solidFill>
                <a:latin typeface="Times New Roman" pitchFamily="18" charset="0"/>
                <a:cs typeface="Times New Roman" pitchFamily="18" charset="0"/>
              </a:rPr>
              <a:t>Dream rehearsal therapy - scripting and rehearsal of a  new dream scenario to replace a common dream.</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70</a:t>
            </a:fld>
            <a:endParaRPr lang="en-US"/>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2" y="795273"/>
            <a:ext cx="10268237" cy="320601"/>
          </a:xfrm>
          <a:prstGeom prst="rect">
            <a:avLst/>
          </a:prstGeom>
        </p:spPr>
        <p:txBody>
          <a:bodyPr vert="horz" wrap="square" lIns="0" tIns="12700" rIns="0" bIns="0" rtlCol="0">
            <a:spAutoFit/>
          </a:bodyPr>
          <a:lstStyle/>
          <a:p>
            <a:pPr marL="12700">
              <a:lnSpc>
                <a:spcPct val="100000"/>
              </a:lnSpc>
              <a:spcBef>
                <a:spcPts val="100"/>
              </a:spcBef>
            </a:pPr>
            <a:r>
              <a:rPr lang="en-US" sz="2000" b="1" u="sng" dirty="0" smtClean="0">
                <a:solidFill>
                  <a:schemeClr val="tx1"/>
                </a:solidFill>
                <a:latin typeface="Times New Roman" pitchFamily="18" charset="0"/>
                <a:cs typeface="Times New Roman" pitchFamily="18" charset="0"/>
              </a:rPr>
              <a:t>REM SLEEP BEHAVIOR DISORDER</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71</a:t>
            </a:fld>
            <a:endParaRPr lang="en-US"/>
          </a:p>
        </p:txBody>
      </p:sp>
      <p:sp>
        <p:nvSpPr>
          <p:cNvPr id="9" name="object 9"/>
          <p:cNvSpPr txBox="1"/>
          <p:nvPr/>
        </p:nvSpPr>
        <p:spPr>
          <a:xfrm>
            <a:off x="714401" y="1654506"/>
            <a:ext cx="10763408" cy="2133275"/>
          </a:xfrm>
          <a:prstGeom prst="rect">
            <a:avLst/>
          </a:prstGeom>
        </p:spPr>
        <p:txBody>
          <a:bodyPr vert="horz" wrap="square" lIns="0" tIns="55244" rIns="0" bIns="0" rtlCol="0">
            <a:spAutoFit/>
          </a:bodyPr>
          <a:lstStyle/>
          <a:p>
            <a:pPr marL="286385" marR="5080" indent="-274320" algn="just">
              <a:lnSpc>
                <a:spcPct val="150000"/>
              </a:lnSpc>
              <a:spcBef>
                <a:spcPts val="434"/>
              </a:spcBef>
              <a:buClr>
                <a:srgbClr val="0AD0D9"/>
              </a:buClr>
              <a:buSzPct val="94642"/>
              <a:buFont typeface="Arial"/>
              <a:buChar char=""/>
              <a:tabLst>
                <a:tab pos="287020" algn="l"/>
              </a:tabLst>
            </a:pPr>
            <a:r>
              <a:rPr dirty="0">
                <a:latin typeface="Times New Roman" pitchFamily="18" charset="0"/>
                <a:cs typeface="Times New Roman" pitchFamily="18" charset="0"/>
              </a:rPr>
              <a:t>Defined by repeated episodes of awakening from  sleep accompanied by agitated or violent behaviors,  such as shouting, screaming, kicking, and </a:t>
            </a:r>
            <a:r>
              <a:rPr>
                <a:latin typeface="Times New Roman" pitchFamily="18" charset="0"/>
                <a:cs typeface="Times New Roman" pitchFamily="18" charset="0"/>
              </a:rPr>
              <a:t>punching</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6985"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Commonly occur in the second half of the sleep  period and usually accompany vivid, action-packed  </a:t>
            </a:r>
            <a:r>
              <a:rPr>
                <a:latin typeface="Times New Roman" pitchFamily="18" charset="0"/>
                <a:cs typeface="Times New Roman" pitchFamily="18" charset="0"/>
              </a:rPr>
              <a:t>dreams</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715"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Following an event, arousal from sleep to alertness  and orientation is usually rapid and accompanied by  complete </a:t>
            </a:r>
            <a:r>
              <a:rPr>
                <a:latin typeface="Times New Roman" pitchFamily="18" charset="0"/>
                <a:cs typeface="Times New Roman" pitchFamily="18" charset="0"/>
              </a:rPr>
              <a:t>dream </a:t>
            </a:r>
            <a:r>
              <a:rPr smtClean="0">
                <a:latin typeface="Times New Roman" pitchFamily="18" charset="0"/>
                <a:cs typeface="Times New Roman" pitchFamily="18" charset="0"/>
              </a:rPr>
              <a:t>recall</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538896" cy="5388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84212" y="1752600"/>
            <a:ext cx="10760024" cy="1674176"/>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Patient may have repeated injury, including  ecchymosis, lacerations, and </a:t>
            </a:r>
            <a:r>
              <a:rPr>
                <a:latin typeface="Times New Roman" pitchFamily="18" charset="0"/>
                <a:cs typeface="Times New Roman" pitchFamily="18" charset="0"/>
              </a:rPr>
              <a:t>fractures</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635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The resulting injuries to the patient or bed partner may  result in legal issues, such as charges </a:t>
            </a:r>
            <a:r>
              <a:rPr>
                <a:latin typeface="Times New Roman" pitchFamily="18" charset="0"/>
                <a:cs typeface="Times New Roman" pitchFamily="18" charset="0"/>
              </a:rPr>
              <a:t>for </a:t>
            </a:r>
            <a:r>
              <a:rPr smtClean="0">
                <a:latin typeface="Times New Roman" pitchFamily="18" charset="0"/>
                <a:cs typeface="Times New Roman" pitchFamily="18" charset="0"/>
              </a:rPr>
              <a:t>assault</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spcBef>
                <a:spcPts val="5"/>
              </a:spcBef>
              <a:buClr>
                <a:srgbClr val="0AD0D9"/>
              </a:buClr>
              <a:buSzPct val="94642"/>
              <a:buFont typeface="Arial"/>
              <a:buChar char=""/>
              <a:tabLst>
                <a:tab pos="287020" algn="l"/>
              </a:tabLst>
            </a:pPr>
            <a:r>
              <a:rPr dirty="0">
                <a:latin typeface="Times New Roman" pitchFamily="18" charset="0"/>
                <a:cs typeface="Times New Roman" pitchFamily="18" charset="0"/>
              </a:rPr>
              <a:t>Many patients adopt self-protection measures such as  tethering themselves to the bed, using sleeping bags or  pillow barricades, or sleeping on a mattress in an  </a:t>
            </a:r>
            <a:r>
              <a:rPr>
                <a:latin typeface="Times New Roman" pitchFamily="18" charset="0"/>
                <a:cs typeface="Times New Roman" pitchFamily="18" charset="0"/>
              </a:rPr>
              <a:t>empty </a:t>
            </a:r>
            <a:r>
              <a:rPr smtClean="0">
                <a:latin typeface="Times New Roman" pitchFamily="18" charset="0"/>
                <a:cs typeface="Times New Roman" pitchFamily="18" charset="0"/>
              </a:rPr>
              <a:t>room</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72</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08012" y="1752600"/>
            <a:ext cx="10760870" cy="1258678"/>
          </a:xfrm>
          <a:prstGeom prst="rect">
            <a:avLst/>
          </a:prstGeom>
        </p:spPr>
        <p:txBody>
          <a:bodyPr vert="horz" wrap="square" lIns="0" tIns="12065" rIns="0" bIns="0" rtlCol="0">
            <a:spAutoFit/>
          </a:bodyPr>
          <a:lstStyle/>
          <a:p>
            <a:pPr marL="286385" marR="635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RBD is a frequent harbinger of </a:t>
            </a:r>
            <a:r>
              <a:rPr>
                <a:latin typeface="Times New Roman" pitchFamily="18" charset="0"/>
                <a:cs typeface="Times New Roman" pitchFamily="18" charset="0"/>
              </a:rPr>
              <a:t>neurodegenerative  </a:t>
            </a:r>
            <a:r>
              <a:rPr smtClean="0">
                <a:latin typeface="Times New Roman" pitchFamily="18" charset="0"/>
                <a:cs typeface="Times New Roman" pitchFamily="18" charset="0"/>
              </a:rPr>
              <a:t>disorders</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Upto 70% of affected individuals will eventually  develop a neurodegenerative disorders (most  commonly Parkinson’s </a:t>
            </a:r>
            <a:r>
              <a:rPr>
                <a:latin typeface="Times New Roman" pitchFamily="18" charset="0"/>
                <a:cs typeface="Times New Roman" pitchFamily="18" charset="0"/>
              </a:rPr>
              <a:t>disease</a:t>
            </a:r>
            <a:r>
              <a:rPr smtClean="0">
                <a:latin typeface="Times New Roman" pitchFamily="18" charset="0"/>
                <a:cs typeface="Times New Roman" pitchFamily="18" charset="0"/>
              </a:rPr>
              <a:t>)</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73</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18012" y="990600"/>
            <a:ext cx="2304873" cy="319959"/>
          </a:xfrm>
          <a:prstGeom prst="rect">
            <a:avLst/>
          </a:prstGeom>
        </p:spPr>
        <p:txBody>
          <a:bodyPr vert="horz" wrap="square" lIns="0" tIns="12065" rIns="0" bIns="0" rtlCol="0">
            <a:spAutoFit/>
          </a:bodyPr>
          <a:lstStyle/>
          <a:p>
            <a:pPr marL="12700">
              <a:lnSpc>
                <a:spcPct val="100000"/>
              </a:lnSpc>
              <a:spcBef>
                <a:spcPts val="95"/>
              </a:spcBef>
            </a:pPr>
            <a:r>
              <a:rPr lang="en-US" sz="2000" b="1" u="sng" spc="-215" dirty="0" smtClean="0">
                <a:solidFill>
                  <a:schemeClr val="tx1"/>
                </a:solidFill>
                <a:uFill>
                  <a:solidFill>
                    <a:srgbClr val="000000"/>
                  </a:solidFill>
                </a:uFill>
                <a:latin typeface="Times New Roman" pitchFamily="18" charset="0"/>
                <a:cs typeface="Times New Roman" pitchFamily="18" charset="0"/>
              </a:rPr>
              <a:t>T</a:t>
            </a:r>
            <a:r>
              <a:rPr lang="en-US" sz="2000" b="1" u="sng" spc="-60" dirty="0" smtClean="0">
                <a:solidFill>
                  <a:schemeClr val="tx1"/>
                </a:solidFill>
                <a:uFill>
                  <a:solidFill>
                    <a:srgbClr val="000000"/>
                  </a:solidFill>
                </a:uFill>
                <a:latin typeface="Times New Roman" pitchFamily="18" charset="0"/>
                <a:cs typeface="Times New Roman" pitchFamily="18" charset="0"/>
              </a:rPr>
              <a:t>R</a:t>
            </a:r>
            <a:r>
              <a:rPr lang="en-US" sz="2000" b="1" u="sng" spc="-5" dirty="0" smtClean="0">
                <a:solidFill>
                  <a:schemeClr val="tx1"/>
                </a:solidFill>
                <a:uFill>
                  <a:solidFill>
                    <a:srgbClr val="000000"/>
                  </a:solidFill>
                </a:uFill>
                <a:latin typeface="Times New Roman" pitchFamily="18" charset="0"/>
                <a:cs typeface="Times New Roman" pitchFamily="18" charset="0"/>
              </a:rPr>
              <a:t>EATMEN</a:t>
            </a:r>
            <a:r>
              <a:rPr lang="en-US" sz="2000" b="1" u="sng" spc="5" dirty="0" smtClean="0">
                <a:solidFill>
                  <a:schemeClr val="tx1"/>
                </a:solidFill>
                <a:uFill>
                  <a:solidFill>
                    <a:srgbClr val="000000"/>
                  </a:solidFill>
                </a:uFill>
                <a:latin typeface="Times New Roman" pitchFamily="18" charset="0"/>
                <a:cs typeface="Times New Roman" pitchFamily="18" charset="0"/>
              </a:rPr>
              <a:t>T</a:t>
            </a:r>
            <a:r>
              <a:rPr sz="1800" u="heavy" spc="-5" smtClean="0">
                <a:solidFill>
                  <a:schemeClr val="tx1"/>
                </a:solidFill>
                <a:uFill>
                  <a:solidFill>
                    <a:srgbClr val="000000"/>
                  </a:solidFill>
                </a:uFill>
                <a:latin typeface="Times New Roman" pitchFamily="18" charset="0"/>
                <a:cs typeface="Times New Roman" pitchFamily="18" charset="0"/>
              </a:rPr>
              <a:t>:</a:t>
            </a:r>
            <a:endParaRPr sz="180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74</a:t>
            </a:fld>
            <a:endParaRPr lang="en-US"/>
          </a:p>
        </p:txBody>
      </p:sp>
      <p:sp>
        <p:nvSpPr>
          <p:cNvPr id="9" name="object 9"/>
          <p:cNvSpPr txBox="1"/>
          <p:nvPr/>
        </p:nvSpPr>
        <p:spPr>
          <a:xfrm>
            <a:off x="912812" y="1447800"/>
            <a:ext cx="10765103" cy="3154710"/>
          </a:xfrm>
          <a:prstGeom prst="rect">
            <a:avLst/>
          </a:prstGeom>
        </p:spPr>
        <p:txBody>
          <a:bodyPr vert="horz" wrap="square" lIns="0" tIns="91440" rIns="0" bIns="0" rtlCol="0">
            <a:spAutoFit/>
          </a:bodyPr>
          <a:lstStyle/>
          <a:p>
            <a:pPr marL="12700">
              <a:lnSpc>
                <a:spcPct val="150000"/>
              </a:lnSpc>
              <a:spcBef>
                <a:spcPts val="720"/>
              </a:spcBef>
            </a:pPr>
            <a:r>
              <a:rPr b="1" dirty="0">
                <a:latin typeface="Times New Roman" pitchFamily="18" charset="0"/>
                <a:cs typeface="Times New Roman" pitchFamily="18" charset="0"/>
              </a:rPr>
              <a:t>Somatic Treatments:</a:t>
            </a:r>
            <a:endParaRPr>
              <a:latin typeface="Times New Roman" pitchFamily="18" charset="0"/>
              <a:cs typeface="Times New Roman" pitchFamily="18" charset="0"/>
            </a:endParaRPr>
          </a:p>
          <a:p>
            <a:pPr marL="286385" marR="7620" indent="-274320">
              <a:lnSpc>
                <a:spcPct val="150000"/>
              </a:lnSpc>
              <a:spcBef>
                <a:spcPts val="625"/>
              </a:spcBef>
              <a:buClr>
                <a:srgbClr val="0AD0D9"/>
              </a:buClr>
              <a:buSzPct val="94230"/>
              <a:buFont typeface="Arial"/>
              <a:buChar char=""/>
              <a:tabLst>
                <a:tab pos="287020" algn="l"/>
                <a:tab pos="5777230" algn="l"/>
              </a:tabLst>
            </a:pPr>
            <a:r>
              <a:rPr dirty="0">
                <a:latin typeface="Times New Roman" pitchFamily="18" charset="0"/>
                <a:cs typeface="Times New Roman" pitchFamily="18" charset="0"/>
              </a:rPr>
              <a:t>About  90% of patients respond  </a:t>
            </a:r>
            <a:r>
              <a:rPr>
                <a:latin typeface="Times New Roman" pitchFamily="18" charset="0"/>
                <a:cs typeface="Times New Roman" pitchFamily="18" charset="0"/>
              </a:rPr>
              <a:t>well </a:t>
            </a:r>
            <a:r>
              <a:rPr smtClean="0">
                <a:latin typeface="Times New Roman" pitchFamily="18" charset="0"/>
                <a:cs typeface="Times New Roman" pitchFamily="18" charset="0"/>
              </a:rPr>
              <a:t>to</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clonazepam </a:t>
            </a:r>
            <a:r>
              <a:rPr dirty="0">
                <a:latin typeface="Times New Roman" pitchFamily="18" charset="0"/>
                <a:cs typeface="Times New Roman" pitchFamily="18" charset="0"/>
              </a:rPr>
              <a:t>0.5</a:t>
            </a:r>
            <a:r>
              <a:rPr>
                <a:latin typeface="Times New Roman" pitchFamily="18" charset="0"/>
                <a:cs typeface="Times New Roman" pitchFamily="18" charset="0"/>
              </a:rPr>
              <a:t>–  </a:t>
            </a:r>
            <a:r>
              <a:rPr smtClean="0">
                <a:latin typeface="Times New Roman" pitchFamily="18" charset="0"/>
                <a:cs typeface="Times New Roman" pitchFamily="18" charset="0"/>
              </a:rPr>
              <a:t>2.0mg</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nSpc>
                <a:spcPct val="150000"/>
              </a:lnSpc>
              <a:spcBef>
                <a:spcPts val="625"/>
              </a:spcBef>
              <a:buClr>
                <a:srgbClr val="0AD0D9"/>
              </a:buClr>
              <a:buSzPct val="94230"/>
              <a:buFont typeface="Arial"/>
              <a:buChar char=""/>
              <a:tabLst>
                <a:tab pos="287020" algn="l"/>
              </a:tabLst>
            </a:pPr>
            <a:r>
              <a:rPr dirty="0">
                <a:latin typeface="Times New Roman" pitchFamily="18" charset="0"/>
                <a:cs typeface="Times New Roman" pitchFamily="18" charset="0"/>
              </a:rPr>
              <a:t>Melatonin at doses up to 12 mg at bedtime or Pramipexole  may also be </a:t>
            </a:r>
            <a:r>
              <a:rPr>
                <a:latin typeface="Times New Roman" pitchFamily="18" charset="0"/>
                <a:cs typeface="Times New Roman" pitchFamily="18" charset="0"/>
              </a:rPr>
              <a:t>effective</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12700">
              <a:lnSpc>
                <a:spcPct val="150000"/>
              </a:lnSpc>
            </a:pPr>
            <a:r>
              <a:rPr b="1" dirty="0">
                <a:latin typeface="Times New Roman" pitchFamily="18" charset="0"/>
                <a:cs typeface="Times New Roman" pitchFamily="18" charset="0"/>
              </a:rPr>
              <a:t>Psychosocial </a:t>
            </a:r>
            <a:r>
              <a:rPr b="1">
                <a:latin typeface="Times New Roman" pitchFamily="18" charset="0"/>
                <a:cs typeface="Times New Roman" pitchFamily="18" charset="0"/>
              </a:rPr>
              <a:t>Treatments</a:t>
            </a:r>
            <a:r>
              <a:rPr b="1" smtClean="0">
                <a:latin typeface="Times New Roman" pitchFamily="18" charset="0"/>
                <a:cs typeface="Times New Roman" pitchFamily="18" charset="0"/>
              </a:rPr>
              <a:t>:</a:t>
            </a:r>
            <a:r>
              <a:rPr lang="en-US" b="1" dirty="0" smtClean="0">
                <a:latin typeface="Times New Roman" pitchFamily="18" charset="0"/>
                <a:cs typeface="Times New Roman" pitchFamily="18" charset="0"/>
              </a:rPr>
              <a:t> </a:t>
            </a:r>
          </a:p>
          <a:p>
            <a:pPr marL="12700">
              <a:lnSpc>
                <a:spcPct val="150000"/>
              </a:lnSpc>
            </a:pPr>
            <a:r>
              <a:rPr lang="en-US" dirty="0" smtClean="0">
                <a:latin typeface="Times New Roman" pitchFamily="18" charset="0"/>
                <a:cs typeface="Times New Roman" pitchFamily="18" charset="0"/>
              </a:rPr>
              <a:t>Environment safety- potentially dangerous objects should be removed from the bedroom, cushions put  around the bed or the mattress placed on the floor, and  windows protected.</a:t>
            </a:r>
          </a:p>
          <a:p>
            <a:pPr marL="12700">
              <a:lnSpc>
                <a:spcPct val="150000"/>
              </a:lnSpc>
            </a:pP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2513" y="719073"/>
            <a:ext cx="10278396" cy="419154"/>
          </a:xfrm>
          <a:prstGeom prst="rect">
            <a:avLst/>
          </a:prstGeom>
        </p:spPr>
        <p:txBody>
          <a:bodyPr vert="horz" wrap="square" lIns="0" tIns="12700" rIns="0" bIns="0" rtlCol="0">
            <a:spAutoFit/>
          </a:bodyPr>
          <a:lstStyle/>
          <a:p>
            <a:pPr marL="12700">
              <a:lnSpc>
                <a:spcPct val="150000"/>
              </a:lnSpc>
              <a:spcBef>
                <a:spcPts val="100"/>
              </a:spcBef>
            </a:pPr>
            <a:r>
              <a:rPr lang="en-US" sz="2000" b="1" u="sng" spc="-5" dirty="0" smtClean="0">
                <a:solidFill>
                  <a:schemeClr val="tx1"/>
                </a:solidFill>
                <a:latin typeface="Times New Roman" pitchFamily="18" charset="0"/>
                <a:cs typeface="Times New Roman" pitchFamily="18" charset="0"/>
              </a:rPr>
              <a:t>RESTLESS LEGS </a:t>
            </a:r>
            <a:r>
              <a:rPr lang="en-US" sz="2000" b="1" u="sng" dirty="0" smtClean="0">
                <a:solidFill>
                  <a:schemeClr val="tx1"/>
                </a:solidFill>
                <a:latin typeface="Times New Roman" pitchFamily="18" charset="0"/>
                <a:cs typeface="Times New Roman" pitchFamily="18" charset="0"/>
              </a:rPr>
              <a:t>SYNDROME</a:t>
            </a:r>
            <a:r>
              <a:rPr lang="en-US" sz="2000" b="1" u="sng" spc="-25" dirty="0" smtClean="0">
                <a:solidFill>
                  <a:schemeClr val="tx1"/>
                </a:solidFill>
                <a:latin typeface="Times New Roman" pitchFamily="18" charset="0"/>
                <a:cs typeface="Times New Roman" pitchFamily="18" charset="0"/>
              </a:rPr>
              <a:t> </a:t>
            </a:r>
            <a:r>
              <a:rPr lang="en-US" sz="2000" b="1" u="sng" spc="-5" dirty="0" smtClean="0">
                <a:solidFill>
                  <a:schemeClr val="tx1"/>
                </a:solidFill>
                <a:latin typeface="Times New Roman" pitchFamily="18" charset="0"/>
                <a:cs typeface="Times New Roman" pitchFamily="18" charset="0"/>
              </a:rPr>
              <a:t>(RLS)</a:t>
            </a:r>
            <a:endParaRPr lang="en-US" sz="2000" b="1" u="sng" spc="-5"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75</a:t>
            </a:fld>
            <a:endParaRPr lang="en-US"/>
          </a:p>
        </p:txBody>
      </p:sp>
      <p:sp>
        <p:nvSpPr>
          <p:cNvPr id="9" name="object 9"/>
          <p:cNvSpPr txBox="1"/>
          <p:nvPr/>
        </p:nvSpPr>
        <p:spPr>
          <a:xfrm>
            <a:off x="684212" y="1752600"/>
            <a:ext cx="10760870" cy="2089675"/>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Neurological sensorimotor disorder characterized by  uncomfortable leg sensations described as aching,  grabbing, burning, tingling, creeping, crawling, or  electric sensations that occur deep in the </a:t>
            </a:r>
            <a:r>
              <a:rPr>
                <a:latin typeface="Times New Roman" pitchFamily="18" charset="0"/>
                <a:cs typeface="Times New Roman" pitchFamily="18" charset="0"/>
              </a:rPr>
              <a:t>leg</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715"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Symptoms occur in one or both of the legs, most often  between the ankle and the knee, but may also extend  to the arms or </a:t>
            </a:r>
            <a:r>
              <a:rPr>
                <a:latin typeface="Times New Roman" pitchFamily="18" charset="0"/>
                <a:cs typeface="Times New Roman" pitchFamily="18" charset="0"/>
              </a:rPr>
              <a:t>even </a:t>
            </a:r>
            <a:r>
              <a:rPr smtClean="0">
                <a:latin typeface="Times New Roman" pitchFamily="18" charset="0"/>
                <a:cs typeface="Times New Roman" pitchFamily="18" charset="0"/>
              </a:rPr>
              <a:t>trunk</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715"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Typically worse in the evening, may occur prior to  sleep onset, and are exclusively present </a:t>
            </a:r>
            <a:r>
              <a:rPr>
                <a:latin typeface="Times New Roman" pitchFamily="18" charset="0"/>
                <a:cs typeface="Times New Roman" pitchFamily="18" charset="0"/>
              </a:rPr>
              <a:t>at </a:t>
            </a:r>
            <a:r>
              <a:rPr smtClean="0">
                <a:latin typeface="Times New Roman" pitchFamily="18" charset="0"/>
                <a:cs typeface="Times New Roman" pitchFamily="18" charset="0"/>
              </a:rPr>
              <a:t>rest</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6"/>
            <a:ext cx="538897" cy="5388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84212" y="1524000"/>
            <a:ext cx="10762563" cy="2554545"/>
          </a:xfrm>
          <a:prstGeom prst="rect">
            <a:avLst/>
          </a:prstGeom>
        </p:spPr>
        <p:txBody>
          <a:bodyPr vert="horz" wrap="square" lIns="0" tIns="60960" rIns="0" bIns="0" rtlCol="0">
            <a:spAutoFit/>
          </a:bodyPr>
          <a:lstStyle/>
          <a:p>
            <a:pPr marL="286385" marR="5715" indent="-274320" algn="just">
              <a:lnSpc>
                <a:spcPct val="150000"/>
              </a:lnSpc>
              <a:spcBef>
                <a:spcPts val="480"/>
              </a:spcBef>
              <a:buClr>
                <a:srgbClr val="0AD0D9"/>
              </a:buClr>
              <a:buSzPct val="94642"/>
              <a:buFont typeface="Arial"/>
              <a:buChar char=""/>
              <a:tabLst>
                <a:tab pos="287020" algn="l"/>
              </a:tabLst>
            </a:pPr>
            <a:r>
              <a:rPr dirty="0">
                <a:latin typeface="Times New Roman" pitchFamily="18" charset="0"/>
                <a:cs typeface="Times New Roman" pitchFamily="18" charset="0"/>
              </a:rPr>
              <a:t>Generally relieved by motor activity, such as walking,  pacing, shaking, stretching, or simply standing and  bearing </a:t>
            </a:r>
            <a:r>
              <a:rPr>
                <a:latin typeface="Times New Roman" pitchFamily="18" charset="0"/>
                <a:cs typeface="Times New Roman" pitchFamily="18" charset="0"/>
              </a:rPr>
              <a:t>weight</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762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Associated features include sleep disturbance, daytime  fatigue/sleepiness, and involuntary, repetitive, and  jerking </a:t>
            </a:r>
            <a:r>
              <a:rPr>
                <a:latin typeface="Times New Roman" pitchFamily="18" charset="0"/>
                <a:cs typeface="Times New Roman" pitchFamily="18" charset="0"/>
              </a:rPr>
              <a:t>limb </a:t>
            </a:r>
            <a:r>
              <a:rPr smtClean="0">
                <a:latin typeface="Times New Roman" pitchFamily="18" charset="0"/>
                <a:cs typeface="Times New Roman" pitchFamily="18" charset="0"/>
              </a:rPr>
              <a:t>movements</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gn="just">
              <a:lnSpc>
                <a:spcPct val="150000"/>
              </a:lnSpc>
              <a:buClr>
                <a:srgbClr val="0AD0D9"/>
              </a:buClr>
              <a:buSzPct val="94642"/>
              <a:buFont typeface="Arial"/>
              <a:buChar char=""/>
              <a:tabLst>
                <a:tab pos="287020" algn="l"/>
              </a:tabLst>
            </a:pPr>
            <a:r>
              <a:rPr dirty="0">
                <a:latin typeface="Times New Roman" pitchFamily="18" charset="0"/>
                <a:cs typeface="Times New Roman" pitchFamily="18" charset="0"/>
              </a:rPr>
              <a:t>Several medications can either evoke or aggravate  RLS, including Antihistamines, Lithium, Tricyclic  antidepressants, Serotonin reuptake inhibitors, and  Monoamine </a:t>
            </a:r>
            <a:r>
              <a:rPr>
                <a:latin typeface="Times New Roman" pitchFamily="18" charset="0"/>
                <a:cs typeface="Times New Roman" pitchFamily="18" charset="0"/>
              </a:rPr>
              <a:t>oxidase </a:t>
            </a:r>
            <a:r>
              <a:rPr smtClean="0">
                <a:latin typeface="Times New Roman" pitchFamily="18" charset="0"/>
                <a:cs typeface="Times New Roman" pitchFamily="18" charset="0"/>
              </a:rPr>
              <a:t>inhibitors</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76</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2"/>
          <p:cNvSpPr txBox="1"/>
          <p:nvPr/>
        </p:nvSpPr>
        <p:spPr>
          <a:xfrm>
            <a:off x="714401" y="1712418"/>
            <a:ext cx="10762563" cy="2684709"/>
          </a:xfrm>
          <a:prstGeom prst="rect">
            <a:avLst/>
          </a:prstGeom>
        </p:spPr>
        <p:txBody>
          <a:bodyPr vert="horz" wrap="square" lIns="0" tIns="12065" rIns="0" bIns="0" rtlCol="0">
            <a:spAutoFit/>
          </a:bodyPr>
          <a:lstStyle/>
          <a:p>
            <a:pPr marL="286385" marR="6350">
              <a:lnSpc>
                <a:spcPct val="150000"/>
              </a:lnSpc>
              <a:spcBef>
                <a:spcPts val="95"/>
              </a:spcBef>
              <a:tabLst>
                <a:tab pos="1750060" algn="l"/>
                <a:tab pos="2207260" algn="l"/>
                <a:tab pos="3667760" algn="l"/>
                <a:tab pos="4144645" algn="l"/>
                <a:tab pos="6021070" algn="l"/>
                <a:tab pos="7129145" algn="l"/>
                <a:tab pos="7761605" algn="l"/>
              </a:tabLst>
            </a:pPr>
            <a:r>
              <a:rPr lang="en-US" dirty="0" smtClean="0">
                <a:latin typeface="Times New Roman"/>
                <a:cs typeface="Times New Roman"/>
              </a:rPr>
              <a:t>Sleep deprivation/ fatigue, use of alcohol, tobacco and caffeine, lack of or excessive exercise and </a:t>
            </a:r>
            <a:r>
              <a:rPr smtClean="0">
                <a:latin typeface="Times New Roman"/>
                <a:cs typeface="Times New Roman"/>
              </a:rPr>
              <a:t>exposure</a:t>
            </a:r>
            <a:r>
              <a:rPr lang="en-US" dirty="0">
                <a:latin typeface="Times New Roman"/>
                <a:cs typeface="Times New Roman"/>
              </a:rPr>
              <a:t> </a:t>
            </a:r>
            <a:r>
              <a:rPr smtClean="0">
                <a:latin typeface="Times New Roman"/>
                <a:cs typeface="Times New Roman"/>
              </a:rPr>
              <a:t>to</a:t>
            </a:r>
            <a:r>
              <a:rPr lang="en-US" dirty="0">
                <a:latin typeface="Times New Roman"/>
                <a:cs typeface="Times New Roman"/>
              </a:rPr>
              <a:t> </a:t>
            </a:r>
            <a:r>
              <a:rPr smtClean="0">
                <a:latin typeface="Times New Roman"/>
                <a:cs typeface="Times New Roman"/>
              </a:rPr>
              <a:t>extremes</a:t>
            </a:r>
            <a:r>
              <a:rPr lang="en-US" dirty="0">
                <a:latin typeface="Times New Roman"/>
                <a:cs typeface="Times New Roman"/>
              </a:rPr>
              <a:t> </a:t>
            </a:r>
            <a:r>
              <a:rPr smtClean="0">
                <a:latin typeface="Times New Roman"/>
                <a:cs typeface="Times New Roman"/>
              </a:rPr>
              <a:t>of</a:t>
            </a:r>
            <a:r>
              <a:rPr lang="en-US" dirty="0" smtClean="0">
                <a:latin typeface="Times New Roman"/>
                <a:cs typeface="Times New Roman"/>
              </a:rPr>
              <a:t> </a:t>
            </a:r>
            <a:r>
              <a:rPr smtClean="0">
                <a:latin typeface="Times New Roman"/>
                <a:cs typeface="Times New Roman"/>
              </a:rPr>
              <a:t>temperature</a:t>
            </a:r>
            <a:r>
              <a:rPr lang="en-US" dirty="0">
                <a:latin typeface="Times New Roman"/>
                <a:cs typeface="Times New Roman"/>
              </a:rPr>
              <a:t> </a:t>
            </a:r>
            <a:r>
              <a:rPr smtClean="0">
                <a:latin typeface="Times New Roman"/>
                <a:cs typeface="Times New Roman"/>
              </a:rPr>
              <a:t>(either</a:t>
            </a:r>
            <a:r>
              <a:rPr lang="en-US" dirty="0">
                <a:latin typeface="Times New Roman"/>
                <a:cs typeface="Times New Roman"/>
              </a:rPr>
              <a:t> </a:t>
            </a:r>
            <a:r>
              <a:rPr smtClean="0">
                <a:latin typeface="Times New Roman"/>
                <a:cs typeface="Times New Roman"/>
              </a:rPr>
              <a:t>hot</a:t>
            </a:r>
            <a:r>
              <a:rPr lang="en-US" dirty="0">
                <a:latin typeface="Times New Roman"/>
                <a:cs typeface="Times New Roman"/>
              </a:rPr>
              <a:t> </a:t>
            </a:r>
            <a:r>
              <a:rPr smtClean="0">
                <a:latin typeface="Times New Roman"/>
                <a:cs typeface="Times New Roman"/>
              </a:rPr>
              <a:t>or  </a:t>
            </a:r>
            <a:r>
              <a:rPr dirty="0">
                <a:latin typeface="Times New Roman"/>
                <a:cs typeface="Times New Roman"/>
              </a:rPr>
              <a:t>cold) may also </a:t>
            </a:r>
            <a:r>
              <a:rPr>
                <a:latin typeface="Times New Roman"/>
                <a:cs typeface="Times New Roman"/>
              </a:rPr>
              <a:t>worsen </a:t>
            </a:r>
            <a:r>
              <a:rPr smtClean="0">
                <a:latin typeface="Times New Roman"/>
                <a:cs typeface="Times New Roman"/>
              </a:rPr>
              <a:t>symptoms</a:t>
            </a:r>
            <a:r>
              <a:rPr lang="en-US" dirty="0" smtClean="0">
                <a:latin typeface="Times New Roman"/>
                <a:cs typeface="Times New Roman"/>
              </a:rPr>
              <a:t>.</a:t>
            </a:r>
            <a:endParaRPr smtClean="0">
              <a:latin typeface="Times New Roman"/>
              <a:cs typeface="Times New Roman"/>
            </a:endParaRPr>
          </a:p>
          <a:p>
            <a:pPr marL="12700">
              <a:lnSpc>
                <a:spcPct val="150000"/>
              </a:lnSpc>
            </a:pPr>
            <a:r>
              <a:rPr lang="en-US" b="1" dirty="0" smtClean="0">
                <a:latin typeface="Times New Roman"/>
                <a:cs typeface="Times New Roman"/>
              </a:rPr>
              <a:t>ASSESSMENT</a:t>
            </a:r>
            <a:r>
              <a:rPr b="1" smtClean="0">
                <a:latin typeface="Times New Roman"/>
                <a:cs typeface="Times New Roman"/>
              </a:rPr>
              <a:t>:</a:t>
            </a:r>
            <a:endParaRPr>
              <a:latin typeface="Times New Roman"/>
              <a:cs typeface="Times New Roman"/>
            </a:endParaRPr>
          </a:p>
          <a:p>
            <a:pPr marL="286385" marR="6350" indent="-274320">
              <a:lnSpc>
                <a:spcPct val="150000"/>
              </a:lnSpc>
              <a:spcBef>
                <a:spcPts val="675"/>
              </a:spcBef>
              <a:buClr>
                <a:srgbClr val="0AD0D9"/>
              </a:buClr>
              <a:buSzPct val="94642"/>
              <a:buFont typeface="Arial"/>
              <a:buChar char=""/>
              <a:tabLst>
                <a:tab pos="287020" algn="l"/>
              </a:tabLst>
            </a:pPr>
            <a:r>
              <a:rPr dirty="0">
                <a:latin typeface="Times New Roman"/>
                <a:cs typeface="Times New Roman"/>
              </a:rPr>
              <a:t>Neurological examination, including peripheral nerve  function and peripheral vascular examination.</a:t>
            </a:r>
            <a:endParaRPr>
              <a:latin typeface="Times New Roman"/>
              <a:cs typeface="Times New Roman"/>
            </a:endParaRPr>
          </a:p>
          <a:p>
            <a:pPr marL="286385" marR="5080" indent="-274320" algn="just">
              <a:lnSpc>
                <a:spcPct val="150000"/>
              </a:lnSpc>
              <a:spcBef>
                <a:spcPts val="675"/>
              </a:spcBef>
              <a:buClr>
                <a:srgbClr val="0AD0D9"/>
              </a:buClr>
              <a:buSzPct val="94642"/>
              <a:buFont typeface="Arial"/>
              <a:buChar char=""/>
              <a:tabLst>
                <a:tab pos="287020" algn="l"/>
              </a:tabLst>
            </a:pPr>
            <a:r>
              <a:rPr dirty="0">
                <a:latin typeface="Times New Roman"/>
                <a:cs typeface="Times New Roman"/>
              </a:rPr>
              <a:t>Laboratory studies - a complete blood count with  RBC indices, iron binding capacity, ferritin, B12,  folate, thyroid function tests, electrolytes and renal  and liver </a:t>
            </a:r>
            <a:r>
              <a:rPr>
                <a:latin typeface="Times New Roman"/>
                <a:cs typeface="Times New Roman"/>
              </a:rPr>
              <a:t>function </a:t>
            </a:r>
            <a:r>
              <a:rPr smtClean="0">
                <a:latin typeface="Times New Roman"/>
                <a:cs typeface="Times New Roman"/>
              </a:rPr>
              <a:t>tests</a:t>
            </a:r>
            <a:r>
              <a:rPr lang="en-US" dirty="0" smtClean="0">
                <a:latin typeface="Times New Roman"/>
                <a:cs typeface="Times New Roman"/>
              </a:rPr>
              <a:t>.</a:t>
            </a:r>
            <a:endParaRPr>
              <a:latin typeface="Times New Roman"/>
              <a:cs typeface="Times New Roman"/>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77</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14401" y="1011681"/>
            <a:ext cx="10760870" cy="3874779"/>
          </a:xfrm>
          <a:prstGeom prst="rect">
            <a:avLst/>
          </a:prstGeom>
        </p:spPr>
        <p:txBody>
          <a:bodyPr vert="horz" wrap="square" lIns="0" tIns="12065" rIns="0" bIns="0" rtlCol="0">
            <a:spAutoFit/>
          </a:bodyPr>
          <a:lstStyle/>
          <a:p>
            <a:pPr marL="286385" marR="6350" indent="-274320">
              <a:lnSpc>
                <a:spcPct val="150000"/>
              </a:lnSpc>
              <a:spcBef>
                <a:spcPts val="95"/>
              </a:spcBef>
              <a:buClr>
                <a:srgbClr val="0AD0D9"/>
              </a:buClr>
              <a:buSzPct val="94642"/>
              <a:buFont typeface="Arial"/>
              <a:buChar char=""/>
              <a:tabLst>
                <a:tab pos="287020" algn="l"/>
                <a:tab pos="2113915" algn="l"/>
                <a:tab pos="2411095" algn="l"/>
                <a:tab pos="3772535" algn="l"/>
                <a:tab pos="4424680" algn="l"/>
                <a:tab pos="5116830" algn="l"/>
                <a:tab pos="5947410" algn="l"/>
                <a:tab pos="6402070" algn="l"/>
                <a:tab pos="7014845" algn="l"/>
              </a:tabLst>
            </a:pPr>
            <a:r>
              <a:rPr lang="en-US" b="1" dirty="0" smtClean="0">
                <a:latin typeface="Times New Roman" pitchFamily="18" charset="0"/>
                <a:cs typeface="Times New Roman" pitchFamily="18" charset="0"/>
              </a:rPr>
              <a:t>PREVALENCE </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between</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5%</a:t>
            </a:r>
            <a:r>
              <a:rPr lang="en-US" dirty="0">
                <a:latin typeface="Times New Roman" pitchFamily="18" charset="0"/>
                <a:cs typeface="Times New Roman" pitchFamily="18" charset="0"/>
              </a:rPr>
              <a:t> </a:t>
            </a:r>
            <a:r>
              <a:rPr smtClean="0">
                <a:latin typeface="Times New Roman" pitchFamily="18" charset="0"/>
                <a:cs typeface="Times New Roman" pitchFamily="18" charset="0"/>
              </a:rPr>
              <a:t>and</a:t>
            </a:r>
            <a:r>
              <a:rPr lang="en-US" dirty="0">
                <a:latin typeface="Times New Roman" pitchFamily="18" charset="0"/>
                <a:cs typeface="Times New Roman" pitchFamily="18" charset="0"/>
              </a:rPr>
              <a:t> </a:t>
            </a:r>
            <a:r>
              <a:rPr smtClean="0">
                <a:latin typeface="Times New Roman" pitchFamily="18" charset="0"/>
                <a:cs typeface="Times New Roman" pitchFamily="18" charset="0"/>
              </a:rPr>
              <a:t>15%</a:t>
            </a:r>
            <a:r>
              <a:rPr lang="en-US" dirty="0">
                <a:latin typeface="Times New Roman" pitchFamily="18" charset="0"/>
                <a:cs typeface="Times New Roman" pitchFamily="18" charset="0"/>
              </a:rPr>
              <a:t> </a:t>
            </a:r>
            <a:r>
              <a:rPr smtClean="0">
                <a:latin typeface="Times New Roman" pitchFamily="18" charset="0"/>
                <a:cs typeface="Times New Roman" pitchFamily="18" charset="0"/>
              </a:rPr>
              <a:t>in</a:t>
            </a:r>
            <a:r>
              <a:rPr lang="en-US" dirty="0">
                <a:latin typeface="Times New Roman" pitchFamily="18" charset="0"/>
                <a:cs typeface="Times New Roman" pitchFamily="18" charset="0"/>
              </a:rPr>
              <a:t> </a:t>
            </a:r>
            <a:r>
              <a:rPr smtClean="0">
                <a:latin typeface="Times New Roman" pitchFamily="18" charset="0"/>
                <a:cs typeface="Times New Roman" pitchFamily="18" charset="0"/>
              </a:rPr>
              <a:t>the</a:t>
            </a:r>
            <a:r>
              <a:rPr lang="en-US" dirty="0">
                <a:latin typeface="Times New Roman" pitchFamily="18" charset="0"/>
                <a:cs typeface="Times New Roman" pitchFamily="18" charset="0"/>
              </a:rPr>
              <a:t> </a:t>
            </a:r>
            <a:r>
              <a:rPr smtClean="0">
                <a:latin typeface="Times New Roman" pitchFamily="18" charset="0"/>
                <a:cs typeface="Times New Roman" pitchFamily="18" charset="0"/>
              </a:rPr>
              <a:t>general  population</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287020" indent="-274320">
              <a:lnSpc>
                <a:spcPct val="150000"/>
              </a:lnSpc>
              <a:spcBef>
                <a:spcPts val="675"/>
              </a:spcBef>
              <a:buClr>
                <a:srgbClr val="0AD0D9"/>
              </a:buClr>
              <a:buSzPct val="94642"/>
              <a:buFont typeface="Arial"/>
              <a:buChar char=""/>
              <a:tabLst>
                <a:tab pos="287020" algn="l"/>
              </a:tabLst>
            </a:pPr>
            <a:r>
              <a:rPr dirty="0">
                <a:latin typeface="Times New Roman" pitchFamily="18" charset="0"/>
                <a:cs typeface="Times New Roman" pitchFamily="18" charset="0"/>
              </a:rPr>
              <a:t>Slightly more common </a:t>
            </a:r>
            <a:r>
              <a:rPr>
                <a:latin typeface="Times New Roman" pitchFamily="18" charset="0"/>
                <a:cs typeface="Times New Roman" pitchFamily="18" charset="0"/>
              </a:rPr>
              <a:t>in </a:t>
            </a:r>
            <a:r>
              <a:rPr smtClean="0">
                <a:latin typeface="Times New Roman" pitchFamily="18" charset="0"/>
                <a:cs typeface="Times New Roman" pitchFamily="18" charset="0"/>
              </a:rPr>
              <a:t>women</a:t>
            </a:r>
            <a:r>
              <a:rPr lang="en-US" dirty="0" smtClean="0">
                <a:latin typeface="Times New Roman" pitchFamily="18" charset="0"/>
                <a:cs typeface="Times New Roman" pitchFamily="18" charset="0"/>
              </a:rPr>
              <a:t>.</a:t>
            </a:r>
          </a:p>
          <a:p>
            <a:pPr marL="287020" indent="-274320">
              <a:lnSpc>
                <a:spcPct val="150000"/>
              </a:lnSpc>
              <a:spcBef>
                <a:spcPts val="675"/>
              </a:spcBef>
              <a:buClr>
                <a:srgbClr val="0AD0D9"/>
              </a:buClr>
              <a:buSzPct val="94642"/>
              <a:buFont typeface="Arial"/>
              <a:buChar char=""/>
              <a:tabLst>
                <a:tab pos="287020" algn="l"/>
              </a:tabLst>
            </a:pPr>
            <a:endParaRPr>
              <a:latin typeface="Times New Roman" pitchFamily="18" charset="0"/>
              <a:cs typeface="Times New Roman" pitchFamily="18" charset="0"/>
            </a:endParaRPr>
          </a:p>
          <a:p>
            <a:pPr marL="287020" indent="-274320">
              <a:lnSpc>
                <a:spcPct val="150000"/>
              </a:lnSpc>
              <a:buClr>
                <a:srgbClr val="0AD0D9"/>
              </a:buClr>
              <a:buSzPct val="94642"/>
              <a:buFont typeface="Arial"/>
              <a:buChar char=""/>
              <a:tabLst>
                <a:tab pos="287020" algn="l"/>
              </a:tabLst>
            </a:pPr>
            <a:r>
              <a:rPr lang="en-US" b="1" dirty="0" smtClean="0">
                <a:latin typeface="Times New Roman" pitchFamily="18" charset="0"/>
                <a:cs typeface="Times New Roman" pitchFamily="18" charset="0"/>
              </a:rPr>
              <a:t>DIFFERENTIAL DIAGNOSIS</a:t>
            </a:r>
            <a:endParaRPr lang="en-US" dirty="0" smtClean="0">
              <a:latin typeface="Times New Roman" pitchFamily="18" charset="0"/>
              <a:cs typeface="Times New Roman" pitchFamily="18" charset="0"/>
            </a:endParaRPr>
          </a:p>
          <a:p>
            <a:pPr marL="652780" lvl="1" indent="-247650">
              <a:lnSpc>
                <a:spcPct val="150000"/>
              </a:lnSpc>
              <a:spcBef>
                <a:spcPts val="675"/>
              </a:spcBef>
              <a:buClr>
                <a:srgbClr val="0E6EC5"/>
              </a:buClr>
              <a:buSzPct val="80357"/>
              <a:buFont typeface="Wingdings"/>
              <a:buChar char=""/>
              <a:tabLst>
                <a:tab pos="653415" algn="l"/>
              </a:tabLst>
            </a:pPr>
            <a:r>
              <a:rPr smtClean="0">
                <a:latin typeface="Times New Roman" pitchFamily="18" charset="0"/>
                <a:cs typeface="Times New Roman" pitchFamily="18" charset="0"/>
              </a:rPr>
              <a:t>Hypnic </a:t>
            </a:r>
            <a:r>
              <a:rPr dirty="0">
                <a:latin typeface="Times New Roman" pitchFamily="18" charset="0"/>
                <a:cs typeface="Times New Roman" pitchFamily="18" charset="0"/>
              </a:rPr>
              <a:t>myoclonus (sleep starts)</a:t>
            </a:r>
            <a:endParaRPr>
              <a:latin typeface="Times New Roman" pitchFamily="18" charset="0"/>
              <a:cs typeface="Times New Roman" pitchFamily="18" charset="0"/>
            </a:endParaRPr>
          </a:p>
          <a:p>
            <a:pPr marL="652780" marR="5080" lvl="1" indent="-247650">
              <a:lnSpc>
                <a:spcPct val="150000"/>
              </a:lnSpc>
              <a:spcBef>
                <a:spcPts val="670"/>
              </a:spcBef>
              <a:buClr>
                <a:srgbClr val="0E6EC5"/>
              </a:buClr>
              <a:buSzPct val="80357"/>
              <a:buFont typeface="Wingdings"/>
              <a:buChar char=""/>
              <a:tabLst>
                <a:tab pos="653415" algn="l"/>
              </a:tabLst>
            </a:pPr>
            <a:r>
              <a:rPr dirty="0">
                <a:latin typeface="Times New Roman" pitchFamily="18" charset="0"/>
                <a:cs typeface="Times New Roman" pitchFamily="18" charset="0"/>
              </a:rPr>
              <a:t>Phasic twitches (normal muscle twitches that occur  during REM sleep)</a:t>
            </a:r>
            <a:endParaRPr>
              <a:latin typeface="Times New Roman" pitchFamily="18" charset="0"/>
              <a:cs typeface="Times New Roman" pitchFamily="18" charset="0"/>
            </a:endParaRPr>
          </a:p>
          <a:p>
            <a:pPr marL="652780" lvl="1" indent="-247650">
              <a:lnSpc>
                <a:spcPct val="150000"/>
              </a:lnSpc>
              <a:spcBef>
                <a:spcPts val="675"/>
              </a:spcBef>
              <a:buClr>
                <a:srgbClr val="0E6EC5"/>
              </a:buClr>
              <a:buSzPct val="80357"/>
              <a:buFont typeface="Wingdings"/>
              <a:buChar char=""/>
              <a:tabLst>
                <a:tab pos="653415" algn="l"/>
              </a:tabLst>
            </a:pPr>
            <a:r>
              <a:rPr dirty="0">
                <a:latin typeface="Times New Roman" pitchFamily="18" charset="0"/>
                <a:cs typeface="Times New Roman" pitchFamily="18" charset="0"/>
              </a:rPr>
              <a:t>Nocturnal leg cramps</a:t>
            </a:r>
            <a:endParaRPr>
              <a:latin typeface="Times New Roman" pitchFamily="18" charset="0"/>
              <a:cs typeface="Times New Roman" pitchFamily="18" charset="0"/>
            </a:endParaRPr>
          </a:p>
          <a:p>
            <a:pPr marL="652780" lvl="1" indent="-247650">
              <a:lnSpc>
                <a:spcPct val="150000"/>
              </a:lnSpc>
              <a:spcBef>
                <a:spcPts val="675"/>
              </a:spcBef>
              <a:buClr>
                <a:srgbClr val="0E6EC5"/>
              </a:buClr>
              <a:buSzPct val="80357"/>
              <a:buFont typeface="Wingdings"/>
              <a:buChar char=""/>
              <a:tabLst>
                <a:tab pos="653415" algn="l"/>
              </a:tabLst>
            </a:pPr>
            <a:r>
              <a:rPr dirty="0">
                <a:latin typeface="Times New Roman" pitchFamily="18" charset="0"/>
                <a:cs typeface="Times New Roman" pitchFamily="18" charset="0"/>
              </a:rPr>
              <a:t>Akathisia (neuroleptic-induced)</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78</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836612" y="1524000"/>
            <a:ext cx="10762563" cy="2292935"/>
          </a:xfrm>
          <a:prstGeom prst="rect">
            <a:avLst/>
          </a:prstGeom>
        </p:spPr>
        <p:txBody>
          <a:bodyPr vert="horz" wrap="square" lIns="0" tIns="91440" rIns="0" bIns="0" rtlCol="0">
            <a:spAutoFit/>
          </a:bodyPr>
          <a:lstStyle/>
          <a:p>
            <a:pPr marL="12700" algn="ctr">
              <a:lnSpc>
                <a:spcPct val="150000"/>
              </a:lnSpc>
              <a:spcBef>
                <a:spcPts val="720"/>
              </a:spcBef>
            </a:pPr>
            <a:r>
              <a:rPr lang="en-US" sz="2000" b="1" u="sng" dirty="0" smtClean="0">
                <a:latin typeface="Times New Roman" pitchFamily="18" charset="0"/>
                <a:cs typeface="Times New Roman" pitchFamily="18" charset="0"/>
              </a:rPr>
              <a:t>TREATMENT:</a:t>
            </a:r>
            <a:endParaRPr lang="en-US" sz="2000" u="sng" dirty="0" smtClean="0">
              <a:latin typeface="Times New Roman" pitchFamily="18" charset="0"/>
              <a:cs typeface="Times New Roman" pitchFamily="18" charset="0"/>
            </a:endParaRPr>
          </a:p>
          <a:p>
            <a:pPr marL="286385" marR="6985" indent="-274320">
              <a:lnSpc>
                <a:spcPct val="150000"/>
              </a:lnSpc>
              <a:spcBef>
                <a:spcPts val="625"/>
              </a:spcBef>
              <a:buClr>
                <a:srgbClr val="0AD0D9"/>
              </a:buClr>
              <a:buSzPct val="94230"/>
              <a:buFont typeface="Arial"/>
              <a:buChar char=""/>
              <a:tabLst>
                <a:tab pos="287020" algn="l"/>
              </a:tabLst>
            </a:pPr>
            <a:r>
              <a:rPr smtClean="0">
                <a:latin typeface="Times New Roman" pitchFamily="18" charset="0"/>
                <a:cs typeface="Times New Roman" pitchFamily="18" charset="0"/>
              </a:rPr>
              <a:t>Dopamine </a:t>
            </a:r>
            <a:r>
              <a:rPr dirty="0">
                <a:latin typeface="Times New Roman" pitchFamily="18" charset="0"/>
                <a:cs typeface="Times New Roman" pitchFamily="18" charset="0"/>
              </a:rPr>
              <a:t>precursors, such as regular or sustained-release  </a:t>
            </a:r>
            <a:r>
              <a:rPr>
                <a:latin typeface="Times New Roman" pitchFamily="18" charset="0"/>
                <a:cs typeface="Times New Roman" pitchFamily="18" charset="0"/>
              </a:rPr>
              <a:t>carbidopa/levodopa</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nSpc>
                <a:spcPct val="150000"/>
              </a:lnSpc>
              <a:buClr>
                <a:srgbClr val="0AD0D9"/>
              </a:buClr>
              <a:buSzPct val="94230"/>
              <a:buFont typeface="Arial"/>
              <a:buChar char=""/>
              <a:tabLst>
                <a:tab pos="287020" algn="l"/>
                <a:tab pos="2097405" algn="l"/>
                <a:tab pos="3616960" algn="l"/>
                <a:tab pos="5396230" algn="l"/>
                <a:tab pos="7585075" algn="l"/>
              </a:tabLst>
            </a:pPr>
            <a:r>
              <a:rPr smtClean="0">
                <a:latin typeface="Times New Roman" pitchFamily="18" charset="0"/>
                <a:cs typeface="Times New Roman" pitchFamily="18" charset="0"/>
              </a:rPr>
              <a:t>Dopamine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agonists</a:t>
            </a:r>
            <a:r>
              <a:rPr>
                <a:latin typeface="Times New Roman" pitchFamily="18" charset="0"/>
                <a:cs typeface="Times New Roman" pitchFamily="18" charset="0"/>
              </a:rPr>
              <a:t>	</a:t>
            </a:r>
            <a:r>
              <a:rPr smtClean="0">
                <a:latin typeface="Times New Roman" pitchFamily="18" charset="0"/>
                <a:cs typeface="Times New Roman" pitchFamily="18" charset="0"/>
              </a:rPr>
              <a:t>Pergolide,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Pramipexole,</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and  </a:t>
            </a:r>
            <a:r>
              <a:rPr>
                <a:latin typeface="Times New Roman" pitchFamily="18" charset="0"/>
                <a:cs typeface="Times New Roman" pitchFamily="18" charset="0"/>
              </a:rPr>
              <a:t>Ropinirole</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715" indent="-274320">
              <a:lnSpc>
                <a:spcPct val="150000"/>
              </a:lnSpc>
              <a:buClr>
                <a:srgbClr val="0AD0D9"/>
              </a:buClr>
              <a:buSzPct val="94230"/>
              <a:buFont typeface="Arial"/>
              <a:buChar char=""/>
              <a:tabLst>
                <a:tab pos="287020" algn="l"/>
              </a:tabLst>
            </a:pPr>
            <a:r>
              <a:rPr dirty="0">
                <a:latin typeface="Times New Roman" pitchFamily="18" charset="0"/>
                <a:cs typeface="Times New Roman" pitchFamily="18" charset="0"/>
              </a:rPr>
              <a:t>Benzodiazepines decrease nocturnal arousals and improve  the quality of </a:t>
            </a:r>
            <a:r>
              <a:rPr>
                <a:latin typeface="Times New Roman" pitchFamily="18" charset="0"/>
                <a:cs typeface="Times New Roman" pitchFamily="18" charset="0"/>
              </a:rPr>
              <a:t>sleep</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5080" indent="-274320">
              <a:lnSpc>
                <a:spcPct val="150000"/>
              </a:lnSpc>
              <a:spcBef>
                <a:spcPts val="5"/>
              </a:spcBef>
              <a:buClr>
                <a:srgbClr val="0AD0D9"/>
              </a:buClr>
              <a:buSzPct val="94230"/>
              <a:buFont typeface="Arial"/>
              <a:buChar char=""/>
              <a:tabLst>
                <a:tab pos="287020" algn="l"/>
                <a:tab pos="1271270" algn="l"/>
                <a:tab pos="2844800" algn="l"/>
                <a:tab pos="4617085" algn="l"/>
                <a:tab pos="5215890" algn="l"/>
                <a:tab pos="6447790" algn="l"/>
              </a:tabLst>
            </a:pPr>
            <a:r>
              <a:rPr smtClean="0">
                <a:latin typeface="Times New Roman" pitchFamily="18" charset="0"/>
                <a:cs typeface="Times New Roman" pitchFamily="18" charset="0"/>
              </a:rPr>
              <a:t>When</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nutritional</a:t>
            </a:r>
            <a:r>
              <a:rPr lang="en-US" dirty="0">
                <a:latin typeface="Times New Roman" pitchFamily="18" charset="0"/>
                <a:cs typeface="Times New Roman" pitchFamily="18" charset="0"/>
              </a:rPr>
              <a:t> </a:t>
            </a:r>
            <a:r>
              <a:rPr smtClean="0">
                <a:latin typeface="Times New Roman" pitchFamily="18" charset="0"/>
                <a:cs typeface="Times New Roman" pitchFamily="18" charset="0"/>
              </a:rPr>
              <a:t>deficiencies</a:t>
            </a:r>
            <a:r>
              <a:rPr lang="en-US" dirty="0">
                <a:latin typeface="Times New Roman" pitchFamily="18" charset="0"/>
                <a:cs typeface="Times New Roman" pitchFamily="18" charset="0"/>
              </a:rPr>
              <a:t> </a:t>
            </a:r>
            <a:r>
              <a:rPr smtClean="0">
                <a:latin typeface="Times New Roman" pitchFamily="18" charset="0"/>
                <a:cs typeface="Times New Roman" pitchFamily="18" charset="0"/>
              </a:rPr>
              <a:t>are</a:t>
            </a:r>
            <a:r>
              <a:rPr lang="en-US" dirty="0">
                <a:latin typeface="Times New Roman" pitchFamily="18" charset="0"/>
                <a:cs typeface="Times New Roman" pitchFamily="18" charset="0"/>
              </a:rPr>
              <a:t> </a:t>
            </a:r>
            <a:r>
              <a:rPr smtClean="0">
                <a:latin typeface="Times New Roman" pitchFamily="18" charset="0"/>
                <a:cs typeface="Times New Roman" pitchFamily="18" charset="0"/>
              </a:rPr>
              <a:t>present,</a:t>
            </a:r>
            <a:r>
              <a:rPr lang="en-US" dirty="0" smtClean="0">
                <a:latin typeface="Times New Roman" pitchFamily="18" charset="0"/>
                <a:cs typeface="Times New Roman" pitchFamily="18" charset="0"/>
              </a:rPr>
              <a:t> </a:t>
            </a:r>
            <a:r>
              <a:rPr smtClean="0">
                <a:latin typeface="Times New Roman" pitchFamily="18" charset="0"/>
                <a:cs typeface="Times New Roman" pitchFamily="18" charset="0"/>
              </a:rPr>
              <a:t>replacement  </a:t>
            </a:r>
            <a:r>
              <a:rPr dirty="0">
                <a:latin typeface="Times New Roman" pitchFamily="18" charset="0"/>
                <a:cs typeface="Times New Roman" pitchFamily="18" charset="0"/>
              </a:rPr>
              <a:t>with iron, folate, B12, or magnesium may be indicated.</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79</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p:nvPr/>
        </p:nvSpPr>
        <p:spPr>
          <a:xfrm>
            <a:off x="1791757" y="228600"/>
            <a:ext cx="8036455" cy="5029200"/>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1217612" y="5410200"/>
            <a:ext cx="9580078" cy="566181"/>
          </a:xfrm>
          <a:prstGeom prst="rect">
            <a:avLst/>
          </a:prstGeom>
        </p:spPr>
        <p:txBody>
          <a:bodyPr vert="horz" wrap="square" lIns="0" tIns="12065" rIns="0" bIns="0" rtlCol="0">
            <a:spAutoFit/>
          </a:bodyPr>
          <a:lstStyle/>
          <a:p>
            <a:pPr marL="299085" marR="5080" indent="-287020" algn="ctr">
              <a:lnSpc>
                <a:spcPct val="100000"/>
              </a:lnSpc>
              <a:spcBef>
                <a:spcPts val="95"/>
              </a:spcBef>
              <a:buFont typeface="Arial"/>
              <a:buChar char="•"/>
              <a:tabLst>
                <a:tab pos="299085" algn="l"/>
                <a:tab pos="299720" algn="l"/>
              </a:tabLst>
            </a:pPr>
            <a:r>
              <a:rPr spc="-5" dirty="0">
                <a:latin typeface="Times New Roman"/>
                <a:cs typeface="Times New Roman"/>
              </a:rPr>
              <a:t>When the VLPO is active and GABA is released to </a:t>
            </a:r>
            <a:r>
              <a:rPr dirty="0">
                <a:latin typeface="Times New Roman"/>
                <a:cs typeface="Times New Roman"/>
              </a:rPr>
              <a:t>the</a:t>
            </a:r>
            <a:r>
              <a:rPr spc="-135" dirty="0">
                <a:latin typeface="Times New Roman"/>
                <a:cs typeface="Times New Roman"/>
              </a:rPr>
              <a:t> </a:t>
            </a:r>
            <a:r>
              <a:rPr spc="-5" dirty="0">
                <a:latin typeface="Times New Roman"/>
                <a:cs typeface="Times New Roman"/>
              </a:rPr>
              <a:t>TMN,  the sleep promoter is </a:t>
            </a:r>
            <a:r>
              <a:rPr dirty="0">
                <a:latin typeface="Times New Roman"/>
                <a:cs typeface="Times New Roman"/>
              </a:rPr>
              <a:t>on </a:t>
            </a:r>
            <a:r>
              <a:rPr spc="-5" dirty="0">
                <a:latin typeface="Times New Roman"/>
                <a:cs typeface="Times New Roman"/>
              </a:rPr>
              <a:t>and the wake promoter</a:t>
            </a:r>
            <a:r>
              <a:rPr spc="50" dirty="0">
                <a:latin typeface="Times New Roman"/>
                <a:cs typeface="Times New Roman"/>
              </a:rPr>
              <a:t> </a:t>
            </a:r>
            <a:r>
              <a:rPr spc="-5" dirty="0">
                <a:latin typeface="Times New Roman"/>
                <a:cs typeface="Times New Roman"/>
              </a:rPr>
              <a:t>inhibited</a:t>
            </a:r>
            <a:endParaRPr>
              <a:latin typeface="Times New Roman"/>
              <a:cs typeface="Times New Roman"/>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pic>
        <p:nvPicPr>
          <p:cNvPr id="7"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684212" y="1447800"/>
            <a:ext cx="10921695" cy="320601"/>
          </a:xfrm>
          <a:prstGeom prst="rect">
            <a:avLst/>
          </a:prstGeom>
        </p:spPr>
        <p:txBody>
          <a:bodyPr vert="horz" wrap="square" lIns="0" tIns="12700" rIns="0" bIns="0" rtlCol="0">
            <a:spAutoFit/>
          </a:bodyPr>
          <a:lstStyle/>
          <a:p>
            <a:pPr marL="12700" marR="5080">
              <a:lnSpc>
                <a:spcPct val="100000"/>
              </a:lnSpc>
              <a:spcBef>
                <a:spcPts val="100"/>
              </a:spcBef>
            </a:pPr>
            <a:r>
              <a:rPr lang="en-US" sz="2000" b="1" u="sng" dirty="0" smtClean="0">
                <a:solidFill>
                  <a:schemeClr val="tx1"/>
                </a:solidFill>
                <a:latin typeface="Times New Roman" pitchFamily="18" charset="0"/>
                <a:cs typeface="Times New Roman" pitchFamily="18" charset="0"/>
              </a:rPr>
              <a:t>SUBSTANCE/MEDICATION-INDUCED  SLEEP DISORDER</a:t>
            </a:r>
            <a:endParaRPr lang="en-US" sz="2000" b="1" u="sng" dirty="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80</a:t>
            </a:fld>
            <a:endParaRPr lang="en-US"/>
          </a:p>
        </p:txBody>
      </p:sp>
      <p:sp>
        <p:nvSpPr>
          <p:cNvPr id="9" name="object 9"/>
          <p:cNvSpPr txBox="1"/>
          <p:nvPr/>
        </p:nvSpPr>
        <p:spPr>
          <a:xfrm>
            <a:off x="714401" y="1956942"/>
            <a:ext cx="10760870" cy="1674176"/>
          </a:xfrm>
          <a:prstGeom prst="rect">
            <a:avLst/>
          </a:prstGeom>
        </p:spPr>
        <p:txBody>
          <a:bodyPr vert="horz" wrap="square" lIns="0" tIns="12065" rIns="0" bIns="0" rtlCol="0">
            <a:spAutoFit/>
          </a:bodyPr>
          <a:lstStyle/>
          <a:p>
            <a:pPr marL="286385" marR="5080" indent="-274320" algn="just">
              <a:lnSpc>
                <a:spcPct val="150000"/>
              </a:lnSpc>
              <a:spcBef>
                <a:spcPts val="95"/>
              </a:spcBef>
              <a:buClr>
                <a:srgbClr val="0AD0D9"/>
              </a:buClr>
              <a:buSzPct val="94642"/>
              <a:buFont typeface="Arial"/>
              <a:buChar char=""/>
              <a:tabLst>
                <a:tab pos="287020" algn="l"/>
              </a:tabLst>
            </a:pPr>
            <a:r>
              <a:rPr dirty="0">
                <a:latin typeface="Times New Roman" pitchFamily="18" charset="0"/>
                <a:cs typeface="Times New Roman" pitchFamily="18" charset="0"/>
              </a:rPr>
              <a:t>This is a prominent sleep disturbance associated with  use, intoxication, or withdrawal from a medication or  </a:t>
            </a:r>
            <a:r>
              <a:rPr>
                <a:latin typeface="Times New Roman" pitchFamily="18" charset="0"/>
                <a:cs typeface="Times New Roman" pitchFamily="18" charset="0"/>
              </a:rPr>
              <a:t>substance</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6385" marR="6985" indent="-274320" algn="just">
              <a:lnSpc>
                <a:spcPct val="150000"/>
              </a:lnSpc>
              <a:spcBef>
                <a:spcPts val="5"/>
              </a:spcBef>
              <a:buClr>
                <a:srgbClr val="0AD0D9"/>
              </a:buClr>
              <a:buSzPct val="94642"/>
              <a:buFont typeface="Arial"/>
              <a:buChar char=""/>
              <a:tabLst>
                <a:tab pos="287020" algn="l"/>
              </a:tabLst>
            </a:pPr>
            <a:r>
              <a:rPr dirty="0">
                <a:latin typeface="Times New Roman" pitchFamily="18" charset="0"/>
                <a:cs typeface="Times New Roman" pitchFamily="18" charset="0"/>
              </a:rPr>
              <a:t>May be associated with Mood symptoms ranging  from depression and anxiety to irritability and  </a:t>
            </a:r>
            <a:r>
              <a:rPr>
                <a:latin typeface="Times New Roman" pitchFamily="18" charset="0"/>
                <a:cs typeface="Times New Roman" pitchFamily="18" charset="0"/>
              </a:rPr>
              <a:t>excitement</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287020" indent="-274320">
              <a:lnSpc>
                <a:spcPct val="150000"/>
              </a:lnSpc>
              <a:spcBef>
                <a:spcPts val="5"/>
              </a:spcBef>
              <a:buClr>
                <a:srgbClr val="0AD0D9"/>
              </a:buClr>
              <a:buSzPct val="94642"/>
              <a:buFont typeface="Arial"/>
              <a:buChar char=""/>
              <a:tabLst>
                <a:tab pos="287020" algn="l"/>
              </a:tabLst>
            </a:pPr>
            <a:r>
              <a:rPr dirty="0">
                <a:latin typeface="Times New Roman" pitchFamily="18" charset="0"/>
                <a:cs typeface="Times New Roman" pitchFamily="18" charset="0"/>
              </a:rPr>
              <a:t>Physical symptoms may also </a:t>
            </a:r>
            <a:r>
              <a:rPr>
                <a:latin typeface="Times New Roman" pitchFamily="18" charset="0"/>
                <a:cs typeface="Times New Roman" pitchFamily="18" charset="0"/>
              </a:rPr>
              <a:t>be </a:t>
            </a:r>
            <a:r>
              <a:rPr smtClean="0">
                <a:latin typeface="Times New Roman" pitchFamily="18" charset="0"/>
                <a:cs typeface="Times New Roman" pitchFamily="18" charset="0"/>
              </a:rPr>
              <a:t>present</a:t>
            </a:r>
            <a:r>
              <a:rPr lang="en-US" dirty="0" smtClean="0">
                <a:latin typeface="Times New Roman" pitchFamily="18" charset="0"/>
                <a:cs typeface="Times New Roman" pitchFamily="18" charset="0"/>
              </a:rPr>
              <a:t>.</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684212" y="1752600"/>
            <a:ext cx="10759176" cy="1221425"/>
          </a:xfrm>
          <a:prstGeom prst="rect">
            <a:avLst/>
          </a:prstGeom>
        </p:spPr>
        <p:txBody>
          <a:bodyPr vert="horz" wrap="square" lIns="0" tIns="12065" rIns="0" bIns="0" rtlCol="0">
            <a:spAutoFit/>
          </a:bodyPr>
          <a:lstStyle/>
          <a:p>
            <a:pPr marL="286385" marR="5080" indent="-274320" algn="just">
              <a:lnSpc>
                <a:spcPct val="150000"/>
              </a:lnSpc>
              <a:spcBef>
                <a:spcPts val="95"/>
              </a:spcBef>
            </a:pPr>
            <a:r>
              <a:rPr sz="1800" b="0" dirty="0">
                <a:solidFill>
                  <a:schemeClr val="tx1"/>
                </a:solidFill>
                <a:latin typeface="Times New Roman" pitchFamily="18" charset="0"/>
                <a:cs typeface="Times New Roman" pitchFamily="18" charset="0"/>
              </a:rPr>
              <a:t> </a:t>
            </a:r>
            <a:r>
              <a:rPr sz="1800" dirty="0">
                <a:solidFill>
                  <a:schemeClr val="tx1"/>
                </a:solidFill>
                <a:latin typeface="Times New Roman" pitchFamily="18" charset="0"/>
                <a:cs typeface="Times New Roman" pitchFamily="18" charset="0"/>
              </a:rPr>
              <a:t>Medications and Substances Associated With  Insomnia: </a:t>
            </a:r>
            <a:r>
              <a:rPr sz="1800" b="0" dirty="0">
                <a:solidFill>
                  <a:schemeClr val="tx1"/>
                </a:solidFill>
                <a:latin typeface="Times New Roman" pitchFamily="18" charset="0"/>
                <a:cs typeface="Times New Roman" pitchFamily="18" charset="0"/>
              </a:rPr>
              <a:t>Alcohol (acute use, withdrawal), Caffeine,  Nicotine, Cannabis, Antidepressants, Corticosteroids,</a:t>
            </a:r>
            <a:endParaRPr sz="1800">
              <a:solidFill>
                <a:schemeClr val="tx1"/>
              </a:solidFill>
              <a:latin typeface="Times New Roman" pitchFamily="18" charset="0"/>
              <a:cs typeface="Times New Roman" pitchFamily="18" charset="0"/>
            </a:endParaRPr>
          </a:p>
          <a:p>
            <a:pPr marL="286385" marR="5715" algn="just">
              <a:lnSpc>
                <a:spcPct val="150000"/>
              </a:lnSpc>
              <a:spcBef>
                <a:spcPts val="135"/>
              </a:spcBef>
            </a:pPr>
            <a:r>
              <a:rPr sz="1800" b="0" dirty="0">
                <a:solidFill>
                  <a:schemeClr val="tx1"/>
                </a:solidFill>
                <a:latin typeface="Times New Roman" pitchFamily="18" charset="0"/>
                <a:cs typeface="Times New Roman" pitchFamily="18" charset="0"/>
              </a:rPr>
              <a:t>𝛽 agonists, theophylline derivatives, 𝛽 antagonists,  Statins, Stimulants, Dopamine agonists</a:t>
            </a:r>
            <a:endParaRPr sz="180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81</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656012" y="838200"/>
            <a:ext cx="4132350" cy="320601"/>
          </a:xfrm>
          <a:prstGeom prst="rect">
            <a:avLst/>
          </a:prstGeom>
        </p:spPr>
        <p:txBody>
          <a:bodyPr vert="horz" wrap="square" lIns="0" tIns="12700" rIns="0" bIns="0" rtlCol="0">
            <a:spAutoFit/>
          </a:bodyPr>
          <a:lstStyle/>
          <a:p>
            <a:pPr marL="12700">
              <a:lnSpc>
                <a:spcPct val="100000"/>
              </a:lnSpc>
              <a:spcBef>
                <a:spcPts val="100"/>
              </a:spcBef>
            </a:pPr>
            <a:r>
              <a:rPr sz="2000" b="1" u="sng" spc="-5" dirty="0">
                <a:solidFill>
                  <a:schemeClr val="tx1"/>
                </a:solidFill>
                <a:latin typeface="Times New Roman" pitchFamily="18" charset="0"/>
                <a:cs typeface="Times New Roman" pitchFamily="18" charset="0"/>
              </a:rPr>
              <a:t>REFEREN</a:t>
            </a:r>
            <a:r>
              <a:rPr sz="2000" b="1" u="sng" dirty="0">
                <a:solidFill>
                  <a:schemeClr val="tx1"/>
                </a:solidFill>
                <a:latin typeface="Times New Roman" pitchFamily="18" charset="0"/>
                <a:cs typeface="Times New Roman" pitchFamily="18" charset="0"/>
              </a:rPr>
              <a:t>C</a:t>
            </a:r>
            <a:r>
              <a:rPr sz="2000" b="1" u="sng" spc="-5" dirty="0">
                <a:solidFill>
                  <a:schemeClr val="tx1"/>
                </a:solidFill>
                <a:latin typeface="Times New Roman" pitchFamily="18" charset="0"/>
                <a:cs typeface="Times New Roman" pitchFamily="18" charset="0"/>
              </a:rPr>
              <a:t>ES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82</a:t>
            </a:fld>
            <a:endParaRPr lang="en-US"/>
          </a:p>
        </p:txBody>
      </p:sp>
      <p:sp>
        <p:nvSpPr>
          <p:cNvPr id="9" name="object 9"/>
          <p:cNvSpPr txBox="1"/>
          <p:nvPr/>
        </p:nvSpPr>
        <p:spPr>
          <a:xfrm>
            <a:off x="303212" y="1600200"/>
            <a:ext cx="11504613" cy="2090316"/>
          </a:xfrm>
          <a:prstGeom prst="rect">
            <a:avLst/>
          </a:prstGeom>
        </p:spPr>
        <p:txBody>
          <a:bodyPr vert="horz" wrap="square" lIns="0" tIns="12700" rIns="0" bIns="0" rtlCol="0">
            <a:spAutoFit/>
          </a:bodyPr>
          <a:lstStyle/>
          <a:p>
            <a:pPr marL="349885" marR="1112520" indent="-274320">
              <a:lnSpc>
                <a:spcPct val="150000"/>
              </a:lnSpc>
              <a:spcBef>
                <a:spcPts val="100"/>
              </a:spcBef>
              <a:buClr>
                <a:srgbClr val="0AD0D9"/>
              </a:buClr>
              <a:buSzPct val="93750"/>
              <a:buFont typeface="Arial"/>
              <a:buChar char=""/>
              <a:tabLst>
                <a:tab pos="350520" algn="l"/>
              </a:tabLst>
            </a:pPr>
            <a:r>
              <a:rPr dirty="0">
                <a:latin typeface="Times New Roman" pitchFamily="18" charset="0"/>
                <a:cs typeface="Times New Roman" pitchFamily="18" charset="0"/>
              </a:rPr>
              <a:t>Sadock BJ, Sadock VA, Ruiz P. Kaplan and Sadock’s  Comprehensive textbook of Psychiatry</a:t>
            </a:r>
            <a:r>
              <a:rPr>
                <a:latin typeface="Times New Roman" pitchFamily="18" charset="0"/>
                <a:cs typeface="Times New Roman" pitchFamily="18" charset="0"/>
              </a:rPr>
              <a:t>. </a:t>
            </a:r>
            <a:r>
              <a:rPr smtClean="0">
                <a:latin typeface="Times New Roman" pitchFamily="18" charset="0"/>
                <a:cs typeface="Times New Roman" pitchFamily="18" charset="0"/>
              </a:rPr>
              <a:t>9</a:t>
            </a:r>
            <a:r>
              <a:rPr baseline="30000" smtClean="0">
                <a:latin typeface="Times New Roman" pitchFamily="18" charset="0"/>
                <a:cs typeface="Times New Roman" pitchFamily="18" charset="0"/>
              </a:rPr>
              <a:t>th</a:t>
            </a:r>
            <a:r>
              <a:rPr lang="en-US" baseline="24305" dirty="0" smtClean="0">
                <a:latin typeface="Times New Roman" pitchFamily="18" charset="0"/>
                <a:cs typeface="Times New Roman" pitchFamily="18" charset="0"/>
              </a:rPr>
              <a:t> </a:t>
            </a:r>
            <a:r>
              <a:rPr smtClean="0">
                <a:latin typeface="Times New Roman" pitchFamily="18" charset="0"/>
                <a:cs typeface="Times New Roman" pitchFamily="18" charset="0"/>
              </a:rPr>
              <a:t>edition</a:t>
            </a:r>
            <a:r>
              <a:rPr dirty="0">
                <a:latin typeface="Times New Roman" pitchFamily="18" charset="0"/>
                <a:cs typeface="Times New Roman" pitchFamily="18" charset="0"/>
              </a:rPr>
              <a:t>.</a:t>
            </a:r>
            <a:endParaRPr>
              <a:latin typeface="Times New Roman" pitchFamily="18" charset="0"/>
              <a:cs typeface="Times New Roman" pitchFamily="18" charset="0"/>
            </a:endParaRPr>
          </a:p>
          <a:p>
            <a:pPr marL="349885">
              <a:lnSpc>
                <a:spcPct val="150000"/>
              </a:lnSpc>
            </a:pPr>
            <a:r>
              <a:rPr dirty="0">
                <a:latin typeface="Times New Roman" pitchFamily="18" charset="0"/>
                <a:cs typeface="Times New Roman" pitchFamily="18" charset="0"/>
              </a:rPr>
              <a:t>Philadelphia: Lippincott Williams and Wilkins; </a:t>
            </a:r>
            <a:r>
              <a:rPr>
                <a:latin typeface="Times New Roman" pitchFamily="18" charset="0"/>
                <a:cs typeface="Times New Roman" pitchFamily="18" charset="0"/>
              </a:rPr>
              <a:t>2009</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350520" indent="-274320">
              <a:lnSpc>
                <a:spcPct val="150000"/>
              </a:lnSpc>
              <a:buClr>
                <a:srgbClr val="0AD0D9"/>
              </a:buClr>
              <a:buSzPct val="93750"/>
              <a:buFont typeface="Arial"/>
              <a:buChar char=""/>
              <a:tabLst>
                <a:tab pos="350520" algn="l"/>
              </a:tabLst>
            </a:pPr>
            <a:r>
              <a:rPr dirty="0">
                <a:latin typeface="Times New Roman" pitchFamily="18" charset="0"/>
                <a:cs typeface="Times New Roman" pitchFamily="18" charset="0"/>
              </a:rPr>
              <a:t>David AS, Fleminger S, et al. Lishman’s </a:t>
            </a:r>
            <a:r>
              <a:rPr>
                <a:latin typeface="Times New Roman" pitchFamily="18" charset="0"/>
                <a:cs typeface="Times New Roman" pitchFamily="18" charset="0"/>
              </a:rPr>
              <a:t>Organic </a:t>
            </a:r>
            <a:r>
              <a:rPr smtClean="0">
                <a:latin typeface="Times New Roman" pitchFamily="18" charset="0"/>
                <a:cs typeface="Times New Roman" pitchFamily="18" charset="0"/>
              </a:rPr>
              <a:t>Psychiatry.</a:t>
            </a:r>
            <a:r>
              <a:rPr lang="en-US" dirty="0">
                <a:latin typeface="Times New Roman" pitchFamily="18" charset="0"/>
                <a:cs typeface="Times New Roman" pitchFamily="18" charset="0"/>
              </a:rPr>
              <a:t> </a:t>
            </a:r>
            <a:r>
              <a:rPr smtClean="0">
                <a:latin typeface="Times New Roman" pitchFamily="18" charset="0"/>
                <a:cs typeface="Times New Roman" pitchFamily="18" charset="0"/>
              </a:rPr>
              <a:t>4</a:t>
            </a:r>
            <a:r>
              <a:rPr baseline="24305" smtClean="0">
                <a:latin typeface="Times New Roman" pitchFamily="18" charset="0"/>
                <a:cs typeface="Times New Roman" pitchFamily="18" charset="0"/>
              </a:rPr>
              <a:t>th </a:t>
            </a:r>
            <a:r>
              <a:rPr dirty="0">
                <a:latin typeface="Times New Roman" pitchFamily="18" charset="0"/>
                <a:cs typeface="Times New Roman" pitchFamily="18" charset="0"/>
              </a:rPr>
              <a:t>edition. John Wiley &amp; Sons Ltd. Publication; </a:t>
            </a:r>
            <a:r>
              <a:rPr>
                <a:latin typeface="Times New Roman" pitchFamily="18" charset="0"/>
                <a:cs typeface="Times New Roman" pitchFamily="18" charset="0"/>
              </a:rPr>
              <a:t>2009</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350520" indent="-274320">
              <a:lnSpc>
                <a:spcPct val="150000"/>
              </a:lnSpc>
              <a:buClr>
                <a:srgbClr val="0AD0D9"/>
              </a:buClr>
              <a:buSzPct val="93750"/>
              <a:buFont typeface="Arial"/>
              <a:buChar char=""/>
              <a:tabLst>
                <a:tab pos="350520" algn="l"/>
              </a:tabLst>
            </a:pPr>
            <a:r>
              <a:rPr dirty="0">
                <a:latin typeface="Times New Roman" pitchFamily="18" charset="0"/>
                <a:cs typeface="Times New Roman" pitchFamily="18" charset="0"/>
              </a:rPr>
              <a:t>Stahl SM. Stahl’s Essential Psychopharmacology. </a:t>
            </a:r>
            <a:r>
              <a:rPr>
                <a:latin typeface="Times New Roman" pitchFamily="18" charset="0"/>
                <a:cs typeface="Times New Roman" pitchFamily="18" charset="0"/>
              </a:rPr>
              <a:t>4</a:t>
            </a:r>
            <a:r>
              <a:rPr baseline="24305">
                <a:latin typeface="Times New Roman" pitchFamily="18" charset="0"/>
                <a:cs typeface="Times New Roman" pitchFamily="18" charset="0"/>
              </a:rPr>
              <a:t>th </a:t>
            </a:r>
            <a:r>
              <a:rPr smtClean="0">
                <a:latin typeface="Times New Roman" pitchFamily="18" charset="0"/>
                <a:cs typeface="Times New Roman" pitchFamily="18" charset="0"/>
              </a:rPr>
              <a:t>edition.</a:t>
            </a:r>
            <a:r>
              <a:rPr lang="en-US" dirty="0">
                <a:latin typeface="Times New Roman" pitchFamily="18" charset="0"/>
                <a:cs typeface="Times New Roman" pitchFamily="18" charset="0"/>
              </a:rPr>
              <a:t> </a:t>
            </a:r>
            <a:r>
              <a:rPr smtClean="0">
                <a:latin typeface="Times New Roman" pitchFamily="18" charset="0"/>
                <a:cs typeface="Times New Roman" pitchFamily="18" charset="0"/>
              </a:rPr>
              <a:t>Cambridge </a:t>
            </a:r>
            <a:r>
              <a:rPr dirty="0">
                <a:latin typeface="Times New Roman" pitchFamily="18" charset="0"/>
                <a:cs typeface="Times New Roman" pitchFamily="18" charset="0"/>
              </a:rPr>
              <a:t>University Press; </a:t>
            </a:r>
            <a:r>
              <a:rPr>
                <a:latin typeface="Times New Roman" pitchFamily="18" charset="0"/>
                <a:cs typeface="Times New Roman" pitchFamily="18" charset="0"/>
              </a:rPr>
              <a:t>2014</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349885" marR="43180" indent="-274320">
              <a:lnSpc>
                <a:spcPct val="150000"/>
              </a:lnSpc>
              <a:buClr>
                <a:srgbClr val="0AD0D9"/>
              </a:buClr>
              <a:buSzPct val="93750"/>
              <a:buFont typeface="Arial"/>
              <a:buChar char=""/>
              <a:tabLst>
                <a:tab pos="350520" algn="l"/>
              </a:tabLst>
            </a:pPr>
            <a:r>
              <a:rPr dirty="0">
                <a:latin typeface="Times New Roman" pitchFamily="18" charset="0"/>
                <a:cs typeface="Times New Roman" pitchFamily="18" charset="0"/>
              </a:rPr>
              <a:t>Tasman A, Kay J, Lieberman JA, First MB, Riba MB.  Psychiatry. 4</a:t>
            </a:r>
            <a:r>
              <a:rPr baseline="24305" dirty="0">
                <a:latin typeface="Times New Roman" pitchFamily="18" charset="0"/>
                <a:cs typeface="Times New Roman" pitchFamily="18" charset="0"/>
              </a:rPr>
              <a:t>th </a:t>
            </a:r>
            <a:r>
              <a:rPr dirty="0">
                <a:latin typeface="Times New Roman" pitchFamily="18" charset="0"/>
                <a:cs typeface="Times New Roman" pitchFamily="18" charset="0"/>
              </a:rPr>
              <a:t>ed. West Sussex: John Wiley &amp; Sons Ltd</a:t>
            </a:r>
            <a:r>
              <a:rPr>
                <a:latin typeface="Times New Roman" pitchFamily="18" charset="0"/>
                <a:cs typeface="Times New Roman" pitchFamily="18" charset="0"/>
              </a:rPr>
              <a:t>; </a:t>
            </a:r>
            <a:r>
              <a:rPr smtClean="0">
                <a:latin typeface="Times New Roman" pitchFamily="18" charset="0"/>
                <a:cs typeface="Times New Roman" pitchFamily="18" charset="0"/>
              </a:rPr>
              <a:t>2015</a:t>
            </a:r>
            <a:r>
              <a:rPr lang="en-US" dirty="0" smtClean="0">
                <a:latin typeface="Times New Roman" pitchFamily="18" charset="0"/>
                <a:cs typeface="Times New Roman" pitchFamily="18" charset="0"/>
              </a:rPr>
              <a:t>. </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732212" y="838200"/>
            <a:ext cx="4132350" cy="289823"/>
          </a:xfrm>
          <a:prstGeom prst="rect">
            <a:avLst/>
          </a:prstGeom>
        </p:spPr>
        <p:txBody>
          <a:bodyPr vert="horz" wrap="square" lIns="0" tIns="12700" rIns="0" bIns="0" rtlCol="0">
            <a:spAutoFit/>
          </a:bodyPr>
          <a:lstStyle/>
          <a:p>
            <a:pPr marL="12700">
              <a:lnSpc>
                <a:spcPct val="100000"/>
              </a:lnSpc>
              <a:spcBef>
                <a:spcPts val="100"/>
              </a:spcBef>
            </a:pPr>
            <a:r>
              <a:rPr sz="1800" b="1" u="sng" spc="-5" dirty="0">
                <a:solidFill>
                  <a:schemeClr val="tx1"/>
                </a:solidFill>
                <a:latin typeface="Times New Roman" pitchFamily="18" charset="0"/>
                <a:cs typeface="Times New Roman" pitchFamily="18" charset="0"/>
              </a:rPr>
              <a:t>REFEREN</a:t>
            </a:r>
            <a:r>
              <a:rPr sz="1800" b="1" u="sng" dirty="0">
                <a:solidFill>
                  <a:schemeClr val="tx1"/>
                </a:solidFill>
                <a:latin typeface="Times New Roman" pitchFamily="18" charset="0"/>
                <a:cs typeface="Times New Roman" pitchFamily="18" charset="0"/>
              </a:rPr>
              <a:t>C</a:t>
            </a:r>
            <a:r>
              <a:rPr sz="1800" b="1" u="sng" spc="-5" dirty="0">
                <a:solidFill>
                  <a:schemeClr val="tx1"/>
                </a:solidFill>
                <a:latin typeface="Times New Roman" pitchFamily="18" charset="0"/>
                <a:cs typeface="Times New Roman" pitchFamily="18" charset="0"/>
              </a:rPr>
              <a:t>ES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83</a:t>
            </a:fld>
            <a:endParaRPr lang="en-US"/>
          </a:p>
        </p:txBody>
      </p:sp>
      <p:sp>
        <p:nvSpPr>
          <p:cNvPr id="9" name="object 9"/>
          <p:cNvSpPr txBox="1"/>
          <p:nvPr/>
        </p:nvSpPr>
        <p:spPr>
          <a:xfrm>
            <a:off x="646686" y="1570101"/>
            <a:ext cx="10684690" cy="2090316"/>
          </a:xfrm>
          <a:prstGeom prst="rect">
            <a:avLst/>
          </a:prstGeom>
        </p:spPr>
        <p:txBody>
          <a:bodyPr vert="horz" wrap="square" lIns="0" tIns="12700" rIns="0" bIns="0" rtlCol="0">
            <a:spAutoFit/>
          </a:bodyPr>
          <a:lstStyle/>
          <a:p>
            <a:pPr marL="337185" marR="279400" indent="-274320">
              <a:lnSpc>
                <a:spcPct val="150000"/>
              </a:lnSpc>
              <a:spcBef>
                <a:spcPts val="100"/>
              </a:spcBef>
              <a:buClr>
                <a:srgbClr val="0AD0D9"/>
              </a:buClr>
              <a:buSzPct val="93750"/>
              <a:buFont typeface="Arial"/>
              <a:buChar char=""/>
              <a:tabLst>
                <a:tab pos="337820" algn="l"/>
              </a:tabLst>
            </a:pPr>
            <a:r>
              <a:rPr spc="-5" dirty="0">
                <a:latin typeface="Times New Roman" pitchFamily="18" charset="0"/>
                <a:cs typeface="Times New Roman" pitchFamily="18" charset="0"/>
              </a:rPr>
              <a:t>American </a:t>
            </a:r>
            <a:r>
              <a:rPr dirty="0">
                <a:latin typeface="Times New Roman" pitchFamily="18" charset="0"/>
                <a:cs typeface="Times New Roman" pitchFamily="18" charset="0"/>
              </a:rPr>
              <a:t>Psychiatric Association, Diagnostic and </a:t>
            </a:r>
            <a:r>
              <a:rPr spc="-45" dirty="0">
                <a:latin typeface="Times New Roman" pitchFamily="18" charset="0"/>
                <a:cs typeface="Times New Roman" pitchFamily="18" charset="0"/>
              </a:rPr>
              <a:t>Statistical  </a:t>
            </a:r>
            <a:r>
              <a:rPr dirty="0">
                <a:latin typeface="Times New Roman" pitchFamily="18" charset="0"/>
                <a:cs typeface="Times New Roman" pitchFamily="18" charset="0"/>
              </a:rPr>
              <a:t>Manual of Mental Disorders. 5</a:t>
            </a:r>
            <a:r>
              <a:rPr baseline="24305" dirty="0">
                <a:latin typeface="Times New Roman" pitchFamily="18" charset="0"/>
                <a:cs typeface="Times New Roman" pitchFamily="18" charset="0"/>
              </a:rPr>
              <a:t>th </a:t>
            </a:r>
            <a:r>
              <a:rPr dirty="0">
                <a:latin typeface="Times New Roman" pitchFamily="18" charset="0"/>
                <a:cs typeface="Times New Roman" pitchFamily="18" charset="0"/>
              </a:rPr>
              <a:t>ed. </a:t>
            </a:r>
            <a:r>
              <a:rPr spc="-20" dirty="0">
                <a:latin typeface="Times New Roman" pitchFamily="18" charset="0"/>
                <a:cs typeface="Times New Roman" pitchFamily="18" charset="0"/>
              </a:rPr>
              <a:t>Washington </a:t>
            </a:r>
            <a:r>
              <a:rPr spc="-5" dirty="0">
                <a:latin typeface="Times New Roman" pitchFamily="18" charset="0"/>
                <a:cs typeface="Times New Roman" pitchFamily="18" charset="0"/>
              </a:rPr>
              <a:t>DC: New  School </a:t>
            </a:r>
            <a:r>
              <a:rPr dirty="0">
                <a:latin typeface="Times New Roman" pitchFamily="18" charset="0"/>
                <a:cs typeface="Times New Roman" pitchFamily="18" charset="0"/>
              </a:rPr>
              <a:t>Library</a:t>
            </a:r>
            <a:r>
              <a:rPr>
                <a:latin typeface="Times New Roman" pitchFamily="18" charset="0"/>
                <a:cs typeface="Times New Roman" pitchFamily="18" charset="0"/>
              </a:rPr>
              <a:t>;</a:t>
            </a:r>
            <a:r>
              <a:rPr spc="-35">
                <a:latin typeface="Times New Roman" pitchFamily="18" charset="0"/>
                <a:cs typeface="Times New Roman" pitchFamily="18" charset="0"/>
              </a:rPr>
              <a:t> </a:t>
            </a:r>
            <a:r>
              <a:rPr spc="-5" smtClean="0">
                <a:latin typeface="Times New Roman" pitchFamily="18" charset="0"/>
                <a:cs typeface="Times New Roman" pitchFamily="18" charset="0"/>
              </a:rPr>
              <a:t>2013</a:t>
            </a:r>
            <a:r>
              <a:rPr lang="en-US" spc="-5" dirty="0" smtClean="0">
                <a:latin typeface="Times New Roman" pitchFamily="18" charset="0"/>
                <a:cs typeface="Times New Roman" pitchFamily="18" charset="0"/>
              </a:rPr>
              <a:t>.</a:t>
            </a:r>
            <a:endParaRPr>
              <a:latin typeface="Times New Roman" pitchFamily="18" charset="0"/>
              <a:cs typeface="Times New Roman" pitchFamily="18" charset="0"/>
            </a:endParaRPr>
          </a:p>
          <a:p>
            <a:pPr marL="337185" marR="55880" indent="-274320">
              <a:lnSpc>
                <a:spcPct val="150000"/>
              </a:lnSpc>
              <a:buClr>
                <a:srgbClr val="0AD0D9"/>
              </a:buClr>
              <a:buSzPct val="93750"/>
              <a:buFont typeface="Arial"/>
              <a:buChar char=""/>
              <a:tabLst>
                <a:tab pos="337820" algn="l"/>
              </a:tabLst>
            </a:pPr>
            <a:r>
              <a:rPr spc="-45" dirty="0">
                <a:latin typeface="Times New Roman" pitchFamily="18" charset="0"/>
                <a:cs typeface="Times New Roman" pitchFamily="18" charset="0"/>
              </a:rPr>
              <a:t>World </a:t>
            </a:r>
            <a:r>
              <a:rPr dirty="0">
                <a:latin typeface="Times New Roman" pitchFamily="18" charset="0"/>
                <a:cs typeface="Times New Roman" pitchFamily="18" charset="0"/>
              </a:rPr>
              <a:t>Health </a:t>
            </a:r>
            <a:r>
              <a:rPr spc="-5" dirty="0">
                <a:latin typeface="Times New Roman" pitchFamily="18" charset="0"/>
                <a:cs typeface="Times New Roman" pitchFamily="18" charset="0"/>
              </a:rPr>
              <a:t>Organisation. </a:t>
            </a:r>
            <a:r>
              <a:rPr dirty="0">
                <a:latin typeface="Times New Roman" pitchFamily="18" charset="0"/>
                <a:cs typeface="Times New Roman" pitchFamily="18" charset="0"/>
              </a:rPr>
              <a:t>The International </a:t>
            </a:r>
            <a:r>
              <a:rPr spc="-5" dirty="0">
                <a:latin typeface="Times New Roman" pitchFamily="18" charset="0"/>
                <a:cs typeface="Times New Roman" pitchFamily="18" charset="0"/>
              </a:rPr>
              <a:t>Classification </a:t>
            </a:r>
            <a:r>
              <a:rPr spc="-200" dirty="0">
                <a:latin typeface="Times New Roman" pitchFamily="18" charset="0"/>
                <a:cs typeface="Times New Roman" pitchFamily="18" charset="0"/>
              </a:rPr>
              <a:t>of  </a:t>
            </a:r>
            <a:r>
              <a:rPr dirty="0">
                <a:latin typeface="Times New Roman" pitchFamily="18" charset="0"/>
                <a:cs typeface="Times New Roman" pitchFamily="18" charset="0"/>
              </a:rPr>
              <a:t>Diseases, </a:t>
            </a:r>
            <a:r>
              <a:rPr spc="-5" dirty="0">
                <a:latin typeface="Times New Roman" pitchFamily="18" charset="0"/>
                <a:cs typeface="Times New Roman" pitchFamily="18" charset="0"/>
              </a:rPr>
              <a:t>10</a:t>
            </a:r>
            <a:r>
              <a:rPr spc="-7" baseline="24305" dirty="0">
                <a:latin typeface="Times New Roman" pitchFamily="18" charset="0"/>
                <a:cs typeface="Times New Roman" pitchFamily="18" charset="0"/>
              </a:rPr>
              <a:t>th </a:t>
            </a:r>
            <a:r>
              <a:rPr dirty="0">
                <a:latin typeface="Times New Roman" pitchFamily="18" charset="0"/>
                <a:cs typeface="Times New Roman" pitchFamily="18" charset="0"/>
              </a:rPr>
              <a:t>edition. Geneva. </a:t>
            </a:r>
            <a:r>
              <a:rPr spc="-10" dirty="0">
                <a:latin typeface="Times New Roman" pitchFamily="18" charset="0"/>
                <a:cs typeface="Times New Roman" pitchFamily="18" charset="0"/>
              </a:rPr>
              <a:t>WHO;</a:t>
            </a:r>
            <a:r>
              <a:rPr spc="-260" dirty="0">
                <a:latin typeface="Times New Roman" pitchFamily="18" charset="0"/>
                <a:cs typeface="Times New Roman" pitchFamily="18" charset="0"/>
              </a:rPr>
              <a:t> </a:t>
            </a:r>
            <a:r>
              <a:rPr>
                <a:latin typeface="Times New Roman" pitchFamily="18" charset="0"/>
                <a:cs typeface="Times New Roman" pitchFamily="18" charset="0"/>
              </a:rPr>
              <a:t>1996</a:t>
            </a:r>
            <a:r>
              <a:rPr smtClean="0">
                <a:latin typeface="Times New Roman" pitchFamily="18" charset="0"/>
                <a:cs typeface="Times New Roman" pitchFamily="18" charset="0"/>
              </a:rPr>
              <a:t>.</a:t>
            </a:r>
            <a:endParaRPr>
              <a:latin typeface="Times New Roman" pitchFamily="18" charset="0"/>
              <a:cs typeface="Times New Roman" pitchFamily="18" charset="0"/>
            </a:endParaRPr>
          </a:p>
          <a:p>
            <a:pPr marL="337185" marR="185420" indent="-274320">
              <a:lnSpc>
                <a:spcPct val="150000"/>
              </a:lnSpc>
              <a:spcBef>
                <a:spcPts val="5"/>
              </a:spcBef>
              <a:buClr>
                <a:srgbClr val="0AD0D9"/>
              </a:buClr>
              <a:buSzPct val="93750"/>
              <a:buFont typeface="Arial"/>
              <a:buChar char=""/>
              <a:tabLst>
                <a:tab pos="337820" algn="l"/>
              </a:tabLst>
            </a:pPr>
            <a:r>
              <a:rPr dirty="0">
                <a:latin typeface="Times New Roman" pitchFamily="18" charset="0"/>
                <a:cs typeface="Times New Roman" pitchFamily="18" charset="0"/>
              </a:rPr>
              <a:t>Satela </a:t>
            </a:r>
            <a:r>
              <a:rPr spc="-5" dirty="0">
                <a:latin typeface="Times New Roman" pitchFamily="18" charset="0"/>
                <a:cs typeface="Times New Roman" pitchFamily="18" charset="0"/>
              </a:rPr>
              <a:t>MJ. </a:t>
            </a:r>
            <a:r>
              <a:rPr dirty="0">
                <a:latin typeface="Times New Roman" pitchFamily="18" charset="0"/>
                <a:cs typeface="Times New Roman" pitchFamily="18" charset="0"/>
              </a:rPr>
              <a:t>International </a:t>
            </a:r>
            <a:r>
              <a:rPr spc="-5" dirty="0">
                <a:latin typeface="Times New Roman" pitchFamily="18" charset="0"/>
                <a:cs typeface="Times New Roman" pitchFamily="18" charset="0"/>
              </a:rPr>
              <a:t>Classification </a:t>
            </a:r>
            <a:r>
              <a:rPr dirty="0">
                <a:latin typeface="Times New Roman" pitchFamily="18" charset="0"/>
                <a:cs typeface="Times New Roman" pitchFamily="18" charset="0"/>
              </a:rPr>
              <a:t>of </a:t>
            </a:r>
            <a:r>
              <a:rPr spc="-5" dirty="0">
                <a:latin typeface="Times New Roman" pitchFamily="18" charset="0"/>
                <a:cs typeface="Times New Roman" pitchFamily="18" charset="0"/>
              </a:rPr>
              <a:t>Sleep Disorders. </a:t>
            </a:r>
            <a:r>
              <a:rPr spc="-140" dirty="0">
                <a:latin typeface="Times New Roman" pitchFamily="18" charset="0"/>
                <a:cs typeface="Times New Roman" pitchFamily="18" charset="0"/>
              </a:rPr>
              <a:t>3</a:t>
            </a:r>
            <a:r>
              <a:rPr spc="-209" baseline="24305" dirty="0">
                <a:latin typeface="Times New Roman" pitchFamily="18" charset="0"/>
                <a:cs typeface="Times New Roman" pitchFamily="18" charset="0"/>
              </a:rPr>
              <a:t>rd </a:t>
            </a:r>
            <a:r>
              <a:rPr spc="-140" dirty="0">
                <a:latin typeface="Times New Roman" pitchFamily="18" charset="0"/>
                <a:cs typeface="Times New Roman" pitchFamily="18" charset="0"/>
              </a:rPr>
              <a:t> </a:t>
            </a:r>
            <a:r>
              <a:rPr dirty="0">
                <a:latin typeface="Times New Roman" pitchFamily="18" charset="0"/>
                <a:cs typeface="Times New Roman" pitchFamily="18" charset="0"/>
              </a:rPr>
              <a:t>Edition. </a:t>
            </a:r>
            <a:r>
              <a:rPr spc="-5" dirty="0">
                <a:latin typeface="Times New Roman" pitchFamily="18" charset="0"/>
                <a:cs typeface="Times New Roman" pitchFamily="18" charset="0"/>
              </a:rPr>
              <a:t>American Academy </a:t>
            </a:r>
            <a:r>
              <a:rPr dirty="0">
                <a:latin typeface="Times New Roman" pitchFamily="18" charset="0"/>
                <a:cs typeface="Times New Roman" pitchFamily="18" charset="0"/>
              </a:rPr>
              <a:t>of </a:t>
            </a:r>
            <a:r>
              <a:rPr spc="-5" dirty="0">
                <a:latin typeface="Times New Roman" pitchFamily="18" charset="0"/>
                <a:cs typeface="Times New Roman" pitchFamily="18" charset="0"/>
              </a:rPr>
              <a:t>Sleep </a:t>
            </a:r>
            <a:r>
              <a:rPr dirty="0">
                <a:latin typeface="Times New Roman" pitchFamily="18" charset="0"/>
                <a:cs typeface="Times New Roman" pitchFamily="18" charset="0"/>
              </a:rPr>
              <a:t>Medicine;</a:t>
            </a:r>
            <a:r>
              <a:rPr spc="-330" dirty="0">
                <a:latin typeface="Times New Roman" pitchFamily="18" charset="0"/>
                <a:cs typeface="Times New Roman" pitchFamily="18" charset="0"/>
              </a:rPr>
              <a:t> </a:t>
            </a:r>
            <a:r>
              <a:rPr dirty="0">
                <a:latin typeface="Times New Roman" pitchFamily="18" charset="0"/>
                <a:cs typeface="Times New Roman" pitchFamily="18" charset="0"/>
              </a:rPr>
              <a:t>2014.</a:t>
            </a:r>
            <a:endParaRPr>
              <a:latin typeface="Times New Roman" pitchFamily="18" charset="0"/>
              <a:cs typeface="Times New Roman" pitchFamily="18" charset="0"/>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60412" y="1219200"/>
            <a:ext cx="11201400" cy="4260782"/>
          </a:xfrm>
          <a:prstGeom prst="rect">
            <a:avLst/>
          </a:prstGeom>
        </p:spPr>
        <p:txBody>
          <a:bodyPr vert="horz" wrap="square" lIns="0" tIns="13335" rIns="0" bIns="0" rtlCol="0">
            <a:spAutoFit/>
          </a:bodyPr>
          <a:lstStyle/>
          <a:p>
            <a:pPr marL="12700" algn="l">
              <a:lnSpc>
                <a:spcPct val="100000"/>
              </a:lnSpc>
              <a:spcBef>
                <a:spcPts val="105"/>
              </a:spcBef>
            </a:pPr>
            <a:r>
              <a:rPr sz="13800">
                <a:solidFill>
                  <a:schemeClr val="tx1"/>
                </a:solidFill>
                <a:latin typeface="Times New Roman" pitchFamily="18" charset="0"/>
                <a:cs typeface="Times New Roman" pitchFamily="18" charset="0"/>
              </a:rPr>
              <a:t>THANK</a:t>
            </a:r>
            <a:r>
              <a:rPr sz="13800" spc="-260">
                <a:solidFill>
                  <a:schemeClr val="tx1"/>
                </a:solidFill>
                <a:latin typeface="Times New Roman" pitchFamily="18" charset="0"/>
                <a:cs typeface="Times New Roman" pitchFamily="18" charset="0"/>
              </a:rPr>
              <a:t> </a:t>
            </a:r>
            <a:r>
              <a:rPr lang="en-US" sz="13800" spc="-260" dirty="0" smtClean="0">
                <a:solidFill>
                  <a:schemeClr val="tx1"/>
                </a:solidFill>
                <a:latin typeface="Times New Roman" pitchFamily="18" charset="0"/>
                <a:cs typeface="Times New Roman" pitchFamily="18" charset="0"/>
              </a:rPr>
              <a:t>										 </a:t>
            </a:r>
            <a:r>
              <a:rPr sz="13800" smtClean="0">
                <a:solidFill>
                  <a:schemeClr val="tx1"/>
                </a:solidFill>
                <a:latin typeface="Times New Roman" pitchFamily="18" charset="0"/>
                <a:cs typeface="Times New Roman" pitchFamily="18" charset="0"/>
              </a:rPr>
              <a:t>YOU</a:t>
            </a:r>
            <a:r>
              <a:rPr lang="en-US" sz="13800" dirty="0" smtClean="0">
                <a:latin typeface="Times New Roman" pitchFamily="18" charset="0"/>
                <a:cs typeface="Times New Roman" pitchFamily="18" charset="0"/>
              </a:rPr>
              <a:t>.....</a:t>
            </a:r>
            <a:endParaRPr sz="13800">
              <a:solidFill>
                <a:schemeClr val="tx1"/>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84</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2"/>
          <p:cNvSpPr txBox="1"/>
          <p:nvPr/>
        </p:nvSpPr>
        <p:spPr>
          <a:xfrm>
            <a:off x="1598612" y="1371600"/>
            <a:ext cx="9614782" cy="793422"/>
          </a:xfrm>
          <a:prstGeom prst="rect">
            <a:avLst/>
          </a:prstGeom>
        </p:spPr>
        <p:txBody>
          <a:bodyPr vert="horz" wrap="square" lIns="0" tIns="12065" rIns="0" bIns="0" rtlCol="0">
            <a:spAutoFit/>
          </a:bodyPr>
          <a:lstStyle/>
          <a:p>
            <a:pPr marL="12700">
              <a:lnSpc>
                <a:spcPct val="150000"/>
              </a:lnSpc>
              <a:spcBef>
                <a:spcPts val="95"/>
              </a:spcBef>
            </a:pPr>
            <a:r>
              <a:rPr lang="en-US" spc="-5" dirty="0" smtClean="0">
                <a:latin typeface="Times New Roman" pitchFamily="18" charset="0"/>
                <a:cs typeface="Times New Roman" pitchFamily="18" charset="0"/>
              </a:rPr>
              <a:t>The sleep/ wake switch is also regulated by </a:t>
            </a:r>
            <a:r>
              <a:rPr lang="en-US" spc="-5" dirty="0" err="1" smtClean="0">
                <a:latin typeface="Times New Roman" pitchFamily="18" charset="0"/>
                <a:cs typeface="Times New Roman" pitchFamily="18" charset="0"/>
              </a:rPr>
              <a:t>orexin</a:t>
            </a:r>
            <a:r>
              <a:rPr lang="en-US" spc="-5" dirty="0" smtClean="0">
                <a:latin typeface="Times New Roman" pitchFamily="18" charset="0"/>
                <a:cs typeface="Times New Roman" pitchFamily="18" charset="0"/>
              </a:rPr>
              <a:t>/ </a:t>
            </a:r>
            <a:r>
              <a:rPr lang="en-US" spc="-5" dirty="0" err="1" smtClean="0">
                <a:latin typeface="Times New Roman" pitchFamily="18" charset="0"/>
                <a:cs typeface="Times New Roman" pitchFamily="18" charset="0"/>
              </a:rPr>
              <a:t>hypocretin</a:t>
            </a:r>
            <a:r>
              <a:rPr lang="en-US" spc="-5" dirty="0" smtClean="0">
                <a:latin typeface="Times New Roman" pitchFamily="18" charset="0"/>
                <a:cs typeface="Times New Roman" pitchFamily="18" charset="0"/>
              </a:rPr>
              <a:t> neurons, the lateral </a:t>
            </a:r>
            <a:r>
              <a:rPr spc="-5" smtClean="0">
                <a:latin typeface="Times New Roman" pitchFamily="18" charset="0"/>
                <a:cs typeface="Times New Roman" pitchFamily="18" charset="0"/>
              </a:rPr>
              <a:t>hypothalamus </a:t>
            </a:r>
            <a:r>
              <a:rPr spc="-50" dirty="0">
                <a:latin typeface="Times New Roman" pitchFamily="18" charset="0"/>
                <a:cs typeface="Times New Roman" pitchFamily="18" charset="0"/>
              </a:rPr>
              <a:t>(</a:t>
            </a:r>
            <a:r>
              <a:rPr b="1" spc="-50" dirty="0">
                <a:latin typeface="Times New Roman" pitchFamily="18" charset="0"/>
                <a:cs typeface="Times New Roman" pitchFamily="18" charset="0"/>
              </a:rPr>
              <a:t>LAT</a:t>
            </a:r>
            <a:r>
              <a:rPr spc="-50" dirty="0">
                <a:latin typeface="Times New Roman" pitchFamily="18" charset="0"/>
                <a:cs typeface="Times New Roman" pitchFamily="18" charset="0"/>
              </a:rPr>
              <a:t>) </a:t>
            </a:r>
            <a:r>
              <a:rPr spc="-5" dirty="0">
                <a:latin typeface="Times New Roman" pitchFamily="18" charset="0"/>
                <a:cs typeface="Times New Roman" pitchFamily="18" charset="0"/>
              </a:rPr>
              <a:t>which stabilize</a:t>
            </a:r>
            <a:r>
              <a:rPr spc="110" dirty="0">
                <a:latin typeface="Times New Roman" pitchFamily="18" charset="0"/>
                <a:cs typeface="Times New Roman" pitchFamily="18" charset="0"/>
              </a:rPr>
              <a:t> </a:t>
            </a:r>
            <a:r>
              <a:rPr spc="-5" dirty="0">
                <a:latin typeface="Times New Roman" pitchFamily="18" charset="0"/>
                <a:cs typeface="Times New Roman" pitchFamily="18" charset="0"/>
              </a:rPr>
              <a:t>wakefulness.</a:t>
            </a:r>
            <a:endParaRPr>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431</TotalTime>
  <Words>3869</Words>
  <Application>Microsoft Office PowerPoint</Application>
  <PresentationFormat>Custom</PresentationFormat>
  <Paragraphs>569</Paragraphs>
  <Slides>84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84</vt:i4>
      </vt:variant>
    </vt:vector>
  </HeadingPairs>
  <TitlesOfParts>
    <vt:vector size="90" baseType="lpstr">
      <vt:lpstr>Arial</vt:lpstr>
      <vt:lpstr>Calibri</vt:lpstr>
      <vt:lpstr>Calibri Light</vt:lpstr>
      <vt:lpstr>Times New Roman</vt:lpstr>
      <vt:lpstr>Wingdings</vt:lpstr>
      <vt:lpstr>Office Theme</vt:lpstr>
      <vt:lpstr>PowerPoint Presentation</vt:lpstr>
      <vt:lpstr>OVERVIEW</vt:lpstr>
      <vt:lpstr>INTRODUCTION</vt:lpstr>
      <vt:lpstr>NEUROBIOLOGY OF SLEEP AND  WAKEFULNESS</vt:lpstr>
      <vt:lpstr>AROUSAL SPECTRUM OF SLEEP  AND WAKEFULNESS</vt:lpstr>
      <vt:lpstr>THE SLEEP/WAKE SWITCH</vt:lpstr>
      <vt:lpstr>PowerPoint Presentation</vt:lpstr>
      <vt:lpstr>PowerPoint Presentation</vt:lpstr>
      <vt:lpstr>PowerPoint Presentation</vt:lpstr>
      <vt:lpstr>PROCESSES REGULATING SLEEP</vt:lpstr>
      <vt:lpstr>PROCESSES REGULATING SLEEP</vt:lpstr>
      <vt:lpstr>STAGES OF SLEEP</vt:lpstr>
      <vt:lpstr>PowerPoint Presentation</vt:lpstr>
      <vt:lpstr>PHYSIOLOGICAL CHARACTERISTICS OF  SLEEP–WAKE STATES</vt:lpstr>
      <vt:lpstr>ASSESSMENT</vt:lpstr>
      <vt:lpstr>PowerPoint Presentation</vt:lpstr>
      <vt:lpstr>SLEEP DISORDER CLASSIFICATIONS</vt:lpstr>
      <vt:lpstr>DSM-5 CLASSIFICATION</vt:lpstr>
      <vt:lpstr>ICD 10 CLASSIFICATION</vt:lpstr>
      <vt:lpstr>INTERNATIONAL CLASSIFICATION  DISORDERS (ICSD 3)</vt:lpstr>
      <vt:lpstr>INSOMNIA DISORDER</vt:lpstr>
      <vt:lpstr>PowerPoint Presentation</vt:lpstr>
      <vt:lpstr>PowerPoint Presentation</vt:lpstr>
      <vt:lpstr>PowerPoint Presentation</vt:lpstr>
      <vt:lpstr>PowerPoint Presentation</vt:lpstr>
      <vt:lpstr>     ETIOLOGY AND PATHOPHYSIOLOGY  Genetic Factors: Increased prevalence of insomnia  has been observed among monozygotic twins and  first-degree family members.  Neurobiological Factors: associated with  physiological hyperarousal. Patients with insomnia  have increased whole body metabolic rate, increased  cortisol and ACTH (particularly in the evening and  early sleep hours), altered heart rate variability, and  altered secretion of norepinephrine and cytokines. </vt:lpstr>
      <vt:lpstr> Psychological Factors: Individuals with insomnia  often have minor elevations in depressive and anxiety symptoms  Social/Environmental Factors: Insomnia is often  precipitated by social or environmental stressors.</vt:lpstr>
      <vt:lpstr>TREATMENT</vt:lpstr>
      <vt:lpstr>PowerPoint Presentation</vt:lpstr>
      <vt:lpstr>NARCOLEPSY</vt:lpstr>
      <vt:lpstr>PowerPoint Presentation</vt:lpstr>
      <vt:lpstr>Prevalence: 0.02–0.04% of the general population Narcolepsy follows chronic persistent courses.</vt:lpstr>
      <vt:lpstr>PowerPoint Presentation</vt:lpstr>
      <vt:lpstr>HYPERSOMNOLENCE DISORDER</vt:lpstr>
      <vt:lpstr>PowerPoint Presentation</vt:lpstr>
      <vt:lpstr>TYPES OF HYPERSOMNIA:</vt:lpstr>
      <vt:lpstr>PowerPoint Presentation</vt:lpstr>
      <vt:lpstr>PowerPoint Presentation</vt:lpstr>
      <vt:lpstr>BREATHING-RELATED SLEEP  DISORDERS</vt:lpstr>
      <vt:lpstr> Reductions in airflow lasting at least 10 seconds are  classified as either apnea (absent airflow) or  hypopnea (reduced airflow), and the frequency of  these events per hour of sleep, termed the apnea  hypopnea index (AHI)  AHI is an important measure of the severity of OSAH  and CSA. </vt:lpstr>
      <vt:lpstr>OBSTRUCTIVE SLEEP APNEA  HYPOPNEA (OSAH)</vt:lpstr>
      <vt:lpstr>PowerPoint Presentation</vt:lpstr>
      <vt:lpstr>PowerPoint Presentation</vt:lpstr>
      <vt:lpstr>TREATMENT:</vt:lpstr>
      <vt:lpstr>CENTRAL SLEEP APNEA</vt:lpstr>
      <vt:lpstr>PowerPoint Presentation</vt:lpstr>
      <vt:lpstr>SLEEP RELATED HYPOVENTILATION</vt:lpstr>
      <vt:lpstr>PowerPoint Presentation</vt:lpstr>
      <vt:lpstr>PowerPoint Presentation</vt:lpstr>
      <vt:lpstr>PowerPoint Presentation</vt:lpstr>
      <vt:lpstr>CIRCADIAN RHYTHM SLEEP–WAKE  DISORDERS</vt:lpstr>
      <vt:lpstr>PowerPoint Presentation</vt:lpstr>
      <vt:lpstr>ADVANCED SLEEP PHASE TYPE:  Individuals exhibit a stable sleep–wake cycle that is  advanced in relation to conventional times.  Patients present with symptoms of difficulty staying  awake in the evening and early morning awakening,  typically with a history of falling asleep between 6  and 9 p.m., and waking up between 2 and 5 a.m. </vt:lpstr>
      <vt:lpstr>PowerPoint Presentation</vt:lpstr>
      <vt:lpstr>NON-24-HOUR SLEEP–WAKE DISORDER:</vt:lpstr>
      <vt:lpstr>PowerPoint Presentation</vt:lpstr>
      <vt:lpstr>PowerPoint Presentation</vt:lpstr>
      <vt:lpstr>ASSESSMENT:  Sleep logs and/or actigraphy measurements for 7–14  days.  Biological markers of circadian phase: Dim-light  melatonin onset (DLMO) or core body temperature </vt:lpstr>
      <vt:lpstr>TREATMENT: Both light and melatonin, when given at specific  times, can act to reset the circadian clock. Modafinil is FDA-approved for use in shift workers  with excessive daytime sleepiness. Behavioural interventions (regular sleep scheduling).</vt:lpstr>
      <vt:lpstr>PARASOMNIAS</vt:lpstr>
      <vt:lpstr>NON-REM SLEEP  AROUSAL  DISORDERS</vt:lpstr>
      <vt:lpstr>PowerPoint Presentation</vt:lpstr>
      <vt:lpstr>SLEEP TERRORS:</vt:lpstr>
      <vt:lpstr>CONFUSIONAL  AROUSALS:</vt:lpstr>
      <vt:lpstr>SLEEP-RELATED SEXUAL BEHAVIOR (SEXSOMNIA):  A SUBTYPE OF SLEEPWALKING.</vt:lpstr>
      <vt:lpstr>TREATMENT:</vt:lpstr>
      <vt:lpstr>REM-SLEEP RELATED PARASOMNIAS</vt:lpstr>
      <vt:lpstr>NIGHTMARE DISORDER</vt:lpstr>
      <vt:lpstr>PowerPoint Presentation</vt:lpstr>
      <vt:lpstr>TREATMENT:</vt:lpstr>
      <vt:lpstr>REM SLEEP BEHAVIOR DISORDER</vt:lpstr>
      <vt:lpstr>PowerPoint Presentation</vt:lpstr>
      <vt:lpstr>PowerPoint Presentation</vt:lpstr>
      <vt:lpstr>TREATMENT:</vt:lpstr>
      <vt:lpstr>RESTLESS LEGS SYNDROME (RLS)</vt:lpstr>
      <vt:lpstr>PowerPoint Presentation</vt:lpstr>
      <vt:lpstr>PowerPoint Presentation</vt:lpstr>
      <vt:lpstr>PowerPoint Presentation</vt:lpstr>
      <vt:lpstr>PowerPoint Presentation</vt:lpstr>
      <vt:lpstr>SUBSTANCE/MEDICATION-INDUCED  SLEEP DISORDER</vt:lpstr>
      <vt:lpstr> Medications and Substances Associated With  Insomnia: Alcohol (acute use, withdrawal), Caffeine,  Nicotine, Cannabis, Antidepressants, Corticosteroids, 𝛽 agonists, theophylline derivatives, 𝛽 antagonists,  Statins, Stimulants, Dopamine agonists</vt:lpstr>
      <vt:lpstr>REFERENCES</vt:lpstr>
      <vt:lpstr>REFERENCES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Nayana</dc:creator>
  <cp:lastModifiedBy>User</cp:lastModifiedBy>
  <cp:revision>14</cp:revision>
  <dcterms:created xsi:type="dcterms:W3CDTF">2020-10-14T05:05:16Z</dcterms:created>
  <dcterms:modified xsi:type="dcterms:W3CDTF">2024-09-17T05:00:28Z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2018-11-27T00:00:00Z</vt:filetime>
  </property>
  <property fmtid="{D5CDD505-2E9C-101B-9397-08002B2CF9AE}" pid="3" name="Creator">
    <vt:lpwstr>Microsoft® PowerPoint® 2013</vt:lpwstr>
  </property>
  <property fmtid="{D5CDD505-2E9C-101B-9397-08002B2CF9AE}" pid="4" name="LastSaved">
    <vt:filetime>2020-10-14T00:00:00Z</vt:filetime>
  </property>
</Properties>
</file>