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78" r:id="rId1"/>
  </p:sldMasterIdLst>
  <p:notesMasterIdLst>
    <p:notesMasterId r:id="rId9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  <p:sldId id="307" r:id="rId53"/>
    <p:sldId id="308" r:id="rId54"/>
    <p:sldId id="309" r:id="rId55"/>
    <p:sldId id="310" r:id="rId56"/>
    <p:sldId id="311" r:id="rId57"/>
    <p:sldId id="312" r:id="rId58"/>
    <p:sldId id="313" r:id="rId59"/>
    <p:sldId id="314" r:id="rId60"/>
    <p:sldId id="315" r:id="rId61"/>
    <p:sldId id="316" r:id="rId62"/>
    <p:sldId id="317" r:id="rId63"/>
    <p:sldId id="318" r:id="rId64"/>
    <p:sldId id="319" r:id="rId65"/>
    <p:sldId id="320" r:id="rId66"/>
    <p:sldId id="321" r:id="rId67"/>
    <p:sldId id="322" r:id="rId68"/>
    <p:sldId id="323" r:id="rId69"/>
    <p:sldId id="324" r:id="rId70"/>
    <p:sldId id="325" r:id="rId71"/>
    <p:sldId id="326" r:id="rId72"/>
    <p:sldId id="327" r:id="rId73"/>
    <p:sldId id="328" r:id="rId74"/>
    <p:sldId id="329" r:id="rId75"/>
    <p:sldId id="330" r:id="rId76"/>
    <p:sldId id="331" r:id="rId77"/>
    <p:sldId id="332" r:id="rId78"/>
    <p:sldId id="333" r:id="rId79"/>
    <p:sldId id="334" r:id="rId80"/>
    <p:sldId id="335" r:id="rId81"/>
    <p:sldId id="336" r:id="rId82"/>
    <p:sldId id="337" r:id="rId83"/>
    <p:sldId id="338" r:id="rId84"/>
    <p:sldId id="339" r:id="rId85"/>
    <p:sldId id="340" r:id="rId86"/>
    <p:sldId id="341" r:id="rId87"/>
    <p:sldId id="342" r:id="rId88"/>
    <p:sldId id="343" r:id="rId89"/>
    <p:sldId id="344" r:id="rId90"/>
    <p:sldId id="345" r:id="rId91"/>
    <p:sldId id="346" r:id="rId92"/>
    <p:sldId id="347" r:id="rId93"/>
    <p:sldId id="348" r:id="rId94"/>
    <p:sldId id="349" r:id="rId95"/>
    <p:sldId id="350" r:id="rId96"/>
  </p:sldIdLst>
  <p:sldSz cx="12188825" cy="6858000"/>
  <p:notesSz cx="9144000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879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660"/>
  </p:normalViewPr>
  <p:slideViewPr>
    <p:cSldViewPr>
      <p:cViewPr varScale="1">
        <p:scale>
          <a:sx n="74" d="100"/>
          <a:sy n="74" d="100"/>
        </p:scale>
        <p:origin x="558" y="72"/>
      </p:cViewPr>
      <p:guideLst>
        <p:guide orient="horz" pos="2880"/>
        <p:guide pos="2879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97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slide" Target="slides/slide86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100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slide" Target="slides/slide92.xml"/><Relationship Id="rId98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viewProps" Target="viewProps.xml"/><Relationship Id="rId10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BB04754-EF91-49D8-BC4D-4D62BAEDFEC7}" type="datetimeFigureOut">
              <a:rPr lang="en-US" smtClean="0"/>
              <a:pPr/>
              <a:t>9/17/2024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86000" y="514350"/>
            <a:ext cx="4572000" cy="2571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330299F-75E2-4C2D-9D54-6FE40F4061F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37983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30299F-75E2-4C2D-9D54-6FE40F4061FB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60506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3603" y="1122363"/>
            <a:ext cx="9141619" cy="2387600"/>
          </a:xfrm>
        </p:spPr>
        <p:txBody>
          <a:bodyPr anchor="b"/>
          <a:lstStyle>
            <a:lvl1pPr algn="ctr">
              <a:defRPr sz="5998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3603" y="3602038"/>
            <a:ext cx="9141619" cy="1655762"/>
          </a:xfrm>
        </p:spPr>
        <p:txBody>
          <a:bodyPr/>
          <a:lstStyle>
            <a:lvl1pPr marL="0" indent="0" algn="ctr">
              <a:buNone/>
              <a:defRPr sz="2399"/>
            </a:lvl1pPr>
            <a:lvl2pPr marL="457063" indent="0" algn="ctr">
              <a:buNone/>
              <a:defRPr sz="1999"/>
            </a:lvl2pPr>
            <a:lvl3pPr marL="914126" indent="0" algn="ctr">
              <a:buNone/>
              <a:defRPr sz="1799"/>
            </a:lvl3pPr>
            <a:lvl4pPr marL="1371189" indent="0" algn="ctr">
              <a:buNone/>
              <a:defRPr sz="1600"/>
            </a:lvl4pPr>
            <a:lvl5pPr marL="1828251" indent="0" algn="ctr">
              <a:buNone/>
              <a:defRPr sz="1600"/>
            </a:lvl5pPr>
            <a:lvl6pPr marL="2285314" indent="0" algn="ctr">
              <a:buNone/>
              <a:defRPr sz="1600"/>
            </a:lvl6pPr>
            <a:lvl7pPr marL="2742377" indent="0" algn="ctr">
              <a:buNone/>
              <a:defRPr sz="1600"/>
            </a:lvl7pPr>
            <a:lvl8pPr marL="3199440" indent="0" algn="ctr">
              <a:buNone/>
              <a:defRPr sz="1600"/>
            </a:lvl8pPr>
            <a:lvl9pPr marL="3656503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029FA0-4B8A-4DFF-B553-57F98B5737A5}" type="datetime1">
              <a:rPr lang="en-US" smtClean="0"/>
              <a:t>9/17/2024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73199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FFA03A-BC62-42A1-A157-19A8FCEDCF69}" type="datetime1">
              <a:rPr lang="en-US" smtClean="0"/>
              <a:t>9/17/2024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32451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2628" y="365125"/>
            <a:ext cx="262821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7982" y="365125"/>
            <a:ext cx="7732286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81F46-00DA-480A-A82B-BF67B8BBC2B2}" type="datetime1">
              <a:rPr lang="en-US" smtClean="0"/>
              <a:t>9/17/2024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195663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C5ED8F-6475-4C41-B673-4CBC58B95869}" type="datetime1">
              <a:rPr lang="en-US" smtClean="0"/>
              <a:t>9/17/2024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164515" y="6356353"/>
            <a:ext cx="3859795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528253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9571D1-E10A-4F50-A58E-51ABD4F1D7E0}" type="datetime1">
              <a:rPr lang="en-US" smtClean="0"/>
              <a:t>9/17/2024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164515" y="6356353"/>
            <a:ext cx="3859795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97717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E54FF-6E01-470B-9AFA-86FA021679D3}" type="datetime1">
              <a:rPr lang="en-US" smtClean="0"/>
              <a:t>9/17/2024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164515" y="6356353"/>
            <a:ext cx="3859795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470000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1172C2-985F-4B10-8AEB-040027D9CA98}" type="datetime1">
              <a:rPr lang="en-US" smtClean="0"/>
              <a:t>9/17/2024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164515" y="6356353"/>
            <a:ext cx="3859795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111527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105606-FBB7-4138-A751-7FADD8736C83}" type="datetime1">
              <a:rPr lang="en-US" smtClean="0"/>
              <a:t>9/17/2024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164515" y="6356353"/>
            <a:ext cx="3859795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313633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A79924-4211-446C-81C7-38F2806EB050}" type="datetime1">
              <a:rPr lang="en-US" smtClean="0"/>
              <a:t>9/17/2024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164515" y="6356353"/>
            <a:ext cx="3859795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667634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2D02F-32BE-44A2-B21D-E5ACB41BA957}" type="datetime1">
              <a:rPr lang="en-US" smtClean="0"/>
              <a:t>9/17/2024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164515" y="6356353"/>
            <a:ext cx="3859795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300742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2D16E1-133B-498D-985D-50E792399C57}" type="datetime1">
              <a:rPr lang="en-US" smtClean="0"/>
              <a:t>9/17/2024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164515" y="6356353"/>
            <a:ext cx="3859795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76965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379A91-76B7-4731-BA30-4A1291E02278}" type="datetime1">
              <a:rPr lang="en-US" smtClean="0"/>
              <a:t>9/17/2024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900495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9A9E37-FBBA-45A4-9585-844BC6E71ADA}" type="datetime1">
              <a:rPr lang="en-US" smtClean="0"/>
              <a:t>9/17/2024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164515" y="6356353"/>
            <a:ext cx="3859795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640162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2E58D6-8F44-44E9-A217-3A6AC36BCB5F}" type="datetime1">
              <a:rPr lang="en-US" smtClean="0"/>
              <a:t>9/17/2024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164515" y="6356353"/>
            <a:ext cx="3859795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741290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DF6D57-BFA4-41B3-8A06-FD71C63EE08A}" type="datetime1">
              <a:rPr lang="en-US" smtClean="0"/>
              <a:t>9/17/2024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164515" y="6356353"/>
            <a:ext cx="3859795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182953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8F92BF-F009-4E84-8818-EA19551C4CB8}" type="datetime1">
              <a:rPr lang="en-US" smtClean="0"/>
              <a:t>9/17/2024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164515" y="6356353"/>
            <a:ext cx="3859795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82893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633" y="1709739"/>
            <a:ext cx="10512862" cy="2852737"/>
          </a:xfrm>
        </p:spPr>
        <p:txBody>
          <a:bodyPr anchor="b"/>
          <a:lstStyle>
            <a:lvl1pPr>
              <a:defRPr sz="5998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633" y="4589464"/>
            <a:ext cx="10512862" cy="1500187"/>
          </a:xfrm>
        </p:spPr>
        <p:txBody>
          <a:bodyPr/>
          <a:lstStyle>
            <a:lvl1pPr marL="0" indent="0">
              <a:buNone/>
              <a:defRPr sz="2399">
                <a:solidFill>
                  <a:schemeClr val="tx1">
                    <a:tint val="75000"/>
                  </a:schemeClr>
                </a:solidFill>
              </a:defRPr>
            </a:lvl1pPr>
            <a:lvl2pPr marL="457063" indent="0">
              <a:buNone/>
              <a:defRPr sz="1999">
                <a:solidFill>
                  <a:schemeClr val="tx1">
                    <a:tint val="75000"/>
                  </a:schemeClr>
                </a:solidFill>
              </a:defRPr>
            </a:lvl2pPr>
            <a:lvl3pPr marL="914126" indent="0">
              <a:buNone/>
              <a:defRPr sz="1799">
                <a:solidFill>
                  <a:schemeClr val="tx1">
                    <a:tint val="75000"/>
                  </a:schemeClr>
                </a:solidFill>
              </a:defRPr>
            </a:lvl3pPr>
            <a:lvl4pPr marL="137118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25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31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237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19944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650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7F4EF-1FA7-400D-93C3-79F19AC91F1F}" type="datetime1">
              <a:rPr lang="en-US" smtClean="0"/>
              <a:t>9/17/2024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13319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7982" y="1825625"/>
            <a:ext cx="5180251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0592" y="1825625"/>
            <a:ext cx="5180251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EFFB6-80CF-44D9-8BCD-13D6B6899788}" type="datetime1">
              <a:rPr lang="en-US" smtClean="0"/>
              <a:t>9/17/2024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54063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569" y="365126"/>
            <a:ext cx="10512862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570" y="1681163"/>
            <a:ext cx="5156444" cy="823912"/>
          </a:xfrm>
        </p:spPr>
        <p:txBody>
          <a:bodyPr anchor="b"/>
          <a:lstStyle>
            <a:lvl1pPr marL="0" indent="0">
              <a:buNone/>
              <a:defRPr sz="2399" b="1"/>
            </a:lvl1pPr>
            <a:lvl2pPr marL="457063" indent="0">
              <a:buNone/>
              <a:defRPr sz="1999" b="1"/>
            </a:lvl2pPr>
            <a:lvl3pPr marL="914126" indent="0">
              <a:buNone/>
              <a:defRPr sz="1799" b="1"/>
            </a:lvl3pPr>
            <a:lvl4pPr marL="1371189" indent="0">
              <a:buNone/>
              <a:defRPr sz="1600" b="1"/>
            </a:lvl4pPr>
            <a:lvl5pPr marL="1828251" indent="0">
              <a:buNone/>
              <a:defRPr sz="1600" b="1"/>
            </a:lvl5pPr>
            <a:lvl6pPr marL="2285314" indent="0">
              <a:buNone/>
              <a:defRPr sz="1600" b="1"/>
            </a:lvl6pPr>
            <a:lvl7pPr marL="2742377" indent="0">
              <a:buNone/>
              <a:defRPr sz="1600" b="1"/>
            </a:lvl7pPr>
            <a:lvl8pPr marL="3199440" indent="0">
              <a:buNone/>
              <a:defRPr sz="1600" b="1"/>
            </a:lvl8pPr>
            <a:lvl9pPr marL="3656503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570" y="2505075"/>
            <a:ext cx="5156444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0593" y="1681163"/>
            <a:ext cx="5181838" cy="823912"/>
          </a:xfrm>
        </p:spPr>
        <p:txBody>
          <a:bodyPr anchor="b"/>
          <a:lstStyle>
            <a:lvl1pPr marL="0" indent="0">
              <a:buNone/>
              <a:defRPr sz="2399" b="1"/>
            </a:lvl1pPr>
            <a:lvl2pPr marL="457063" indent="0">
              <a:buNone/>
              <a:defRPr sz="1999" b="1"/>
            </a:lvl2pPr>
            <a:lvl3pPr marL="914126" indent="0">
              <a:buNone/>
              <a:defRPr sz="1799" b="1"/>
            </a:lvl3pPr>
            <a:lvl4pPr marL="1371189" indent="0">
              <a:buNone/>
              <a:defRPr sz="1600" b="1"/>
            </a:lvl4pPr>
            <a:lvl5pPr marL="1828251" indent="0">
              <a:buNone/>
              <a:defRPr sz="1600" b="1"/>
            </a:lvl5pPr>
            <a:lvl6pPr marL="2285314" indent="0">
              <a:buNone/>
              <a:defRPr sz="1600" b="1"/>
            </a:lvl6pPr>
            <a:lvl7pPr marL="2742377" indent="0">
              <a:buNone/>
              <a:defRPr sz="1600" b="1"/>
            </a:lvl7pPr>
            <a:lvl8pPr marL="3199440" indent="0">
              <a:buNone/>
              <a:defRPr sz="1600" b="1"/>
            </a:lvl8pPr>
            <a:lvl9pPr marL="3656503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0593" y="2505075"/>
            <a:ext cx="518183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1945BD-9E2A-46A0-BB1D-5202A9C29DE7}" type="datetime1">
              <a:rPr lang="en-US" smtClean="0"/>
              <a:t>9/17/2024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7618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D058D-EDB0-4E6F-AFA7-8B43E2C2189B}" type="datetime1">
              <a:rPr lang="en-US" smtClean="0"/>
              <a:t>9/17/2024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90384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5AC120-80F3-4475-8AEE-20B47AA08621}" type="datetime1">
              <a:rPr lang="en-US" smtClean="0"/>
              <a:t>9/17/2024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98930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570" y="457200"/>
            <a:ext cx="3931213" cy="1600200"/>
          </a:xfrm>
        </p:spPr>
        <p:txBody>
          <a:bodyPr anchor="b"/>
          <a:lstStyle>
            <a:lvl1pPr>
              <a:defRPr sz="3199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1838" y="987426"/>
            <a:ext cx="6170593" cy="4873625"/>
          </a:xfrm>
        </p:spPr>
        <p:txBody>
          <a:bodyPr/>
          <a:lstStyle>
            <a:lvl1pPr>
              <a:defRPr sz="3199"/>
            </a:lvl1pPr>
            <a:lvl2pPr>
              <a:defRPr sz="2799"/>
            </a:lvl2pPr>
            <a:lvl3pPr>
              <a:defRPr sz="2399"/>
            </a:lvl3pPr>
            <a:lvl4pPr>
              <a:defRPr sz="1999"/>
            </a:lvl4pPr>
            <a:lvl5pPr>
              <a:defRPr sz="1999"/>
            </a:lvl5pPr>
            <a:lvl6pPr>
              <a:defRPr sz="1999"/>
            </a:lvl6pPr>
            <a:lvl7pPr>
              <a:defRPr sz="1999"/>
            </a:lvl7pPr>
            <a:lvl8pPr>
              <a:defRPr sz="1999"/>
            </a:lvl8pPr>
            <a:lvl9pPr>
              <a:defRPr sz="1999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570" y="2057400"/>
            <a:ext cx="393121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BDA033-8D33-4136-9380-C4F06FD3010B}" type="datetime1">
              <a:rPr lang="en-US" smtClean="0"/>
              <a:t>9/17/2024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4291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570" y="457200"/>
            <a:ext cx="3931213" cy="1600200"/>
          </a:xfrm>
        </p:spPr>
        <p:txBody>
          <a:bodyPr anchor="b"/>
          <a:lstStyle>
            <a:lvl1pPr>
              <a:defRPr sz="3199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1838" y="987426"/>
            <a:ext cx="6170593" cy="4873625"/>
          </a:xfrm>
        </p:spPr>
        <p:txBody>
          <a:bodyPr/>
          <a:lstStyle>
            <a:lvl1pPr marL="0" indent="0">
              <a:buNone/>
              <a:defRPr sz="3199"/>
            </a:lvl1pPr>
            <a:lvl2pPr marL="457063" indent="0">
              <a:buNone/>
              <a:defRPr sz="2799"/>
            </a:lvl2pPr>
            <a:lvl3pPr marL="914126" indent="0">
              <a:buNone/>
              <a:defRPr sz="2399"/>
            </a:lvl3pPr>
            <a:lvl4pPr marL="1371189" indent="0">
              <a:buNone/>
              <a:defRPr sz="1999"/>
            </a:lvl4pPr>
            <a:lvl5pPr marL="1828251" indent="0">
              <a:buNone/>
              <a:defRPr sz="1999"/>
            </a:lvl5pPr>
            <a:lvl6pPr marL="2285314" indent="0">
              <a:buNone/>
              <a:defRPr sz="1999"/>
            </a:lvl6pPr>
            <a:lvl7pPr marL="2742377" indent="0">
              <a:buNone/>
              <a:defRPr sz="1999"/>
            </a:lvl7pPr>
            <a:lvl8pPr marL="3199440" indent="0">
              <a:buNone/>
              <a:defRPr sz="1999"/>
            </a:lvl8pPr>
            <a:lvl9pPr marL="3656503" indent="0">
              <a:buNone/>
              <a:defRPr sz="1999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570" y="2057400"/>
            <a:ext cx="393121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DB6C6D-4481-4B1F-85C1-AE8A77D297E6}" type="datetime1">
              <a:rPr lang="en-US" smtClean="0"/>
              <a:t>9/17/2024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31827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7982" y="365126"/>
            <a:ext cx="10512862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7982" y="1825625"/>
            <a:ext cx="10512862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7982" y="6356351"/>
            <a:ext cx="274248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9FD0FB-11D1-4D13-AC7D-9241AD747002}" type="datetime1">
              <a:rPr lang="en-US" smtClean="0"/>
              <a:t>9/17/2024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7549" y="6356351"/>
            <a:ext cx="411372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08357" y="6356351"/>
            <a:ext cx="274248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2" descr="https://dranimeshdas.com/wp-content/uploads/2024/08/drugs.png"/>
          <p:cNvPicPr>
            <a:picLocks noChangeAspect="1" noChangeArrowheads="1"/>
          </p:cNvPicPr>
          <p:nvPr userDrawn="1"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16" y="365125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 userDrawn="1"/>
        </p:nvSpPr>
        <p:spPr>
          <a:xfrm rot="20006977">
            <a:off x="1146736" y="2929365"/>
            <a:ext cx="9855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RESEARCH DOCTOR PHARMA </a:t>
            </a:r>
            <a:endParaRPr lang="en-US" sz="4800" b="1" dirty="0">
              <a:solidFill>
                <a:schemeClr val="bg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09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  <p:sldLayoutId id="2147483696" r:id="rId18"/>
    <p:sldLayoutId id="2147483697" r:id="rId19"/>
    <p:sldLayoutId id="2147483698" r:id="rId20"/>
    <p:sldLayoutId id="2147483699" r:id="rId21"/>
    <p:sldLayoutId id="2147483700" r:id="rId22"/>
    <p:sldLayoutId id="2147483701" r:id="rId23"/>
  </p:sldLayoutIdLst>
  <p:hf hdr="0" dt="0"/>
  <p:txStyles>
    <p:titleStyle>
      <a:lvl1pPr algn="l" defTabSz="914126" rtl="0" eaLnBrk="1" latinLnBrk="0" hangingPunct="1">
        <a:lnSpc>
          <a:spcPct val="90000"/>
        </a:lnSpc>
        <a:spcBef>
          <a:spcPct val="0"/>
        </a:spcBef>
        <a:buNone/>
        <a:defRPr sz="439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31" indent="-228531" algn="l" defTabSz="914126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799" kern="1200">
          <a:solidFill>
            <a:schemeClr val="tx1"/>
          </a:solidFill>
          <a:latin typeface="+mn-lt"/>
          <a:ea typeface="+mn-ea"/>
          <a:cs typeface="+mn-cs"/>
        </a:defRPr>
      </a:lvl1pPr>
      <a:lvl2pPr marL="685594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399" kern="1200">
          <a:solidFill>
            <a:schemeClr val="tx1"/>
          </a:solidFill>
          <a:latin typeface="+mn-lt"/>
          <a:ea typeface="+mn-ea"/>
          <a:cs typeface="+mn-cs"/>
        </a:defRPr>
      </a:lvl2pPr>
      <a:lvl3pPr marL="1142657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99" kern="1200">
          <a:solidFill>
            <a:schemeClr val="tx1"/>
          </a:solidFill>
          <a:latin typeface="+mn-lt"/>
          <a:ea typeface="+mn-ea"/>
          <a:cs typeface="+mn-cs"/>
        </a:defRPr>
      </a:lvl3pPr>
      <a:lvl4pPr marL="1599720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4pPr>
      <a:lvl5pPr marL="2056783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5pPr>
      <a:lvl6pPr marL="2513846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6pPr>
      <a:lvl7pPr marL="2970908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7pPr>
      <a:lvl8pPr marL="3427971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8pPr>
      <a:lvl9pPr marL="3885034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1pPr>
      <a:lvl2pPr marL="457063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2pPr>
      <a:lvl3pPr marL="914126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3pPr>
      <a:lvl4pPr marL="1371189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4pPr>
      <a:lvl5pPr marL="1828251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5pPr>
      <a:lvl6pPr marL="2285314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6pPr>
      <a:lvl7pPr marL="2742377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7pPr>
      <a:lvl8pPr marL="3199440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8pPr>
      <a:lvl9pPr marL="3656503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5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6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7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18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19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0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jpeg"/><Relationship Id="rId3" Type="http://schemas.openxmlformats.org/officeDocument/2006/relationships/image" Target="../media/image54.png"/><Relationship Id="rId7" Type="http://schemas.openxmlformats.org/officeDocument/2006/relationships/hyperlink" Target="http://en.wikipedia.org/wiki/Argyll_Robertson_pupils" TargetMode="External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7.png"/><Relationship Id="rId5" Type="http://schemas.openxmlformats.org/officeDocument/2006/relationships/image" Target="../media/image56.png"/><Relationship Id="rId4" Type="http://schemas.openxmlformats.org/officeDocument/2006/relationships/image" Target="../media/image55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7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Relationship Id="rId14" Type="http://schemas.openxmlformats.org/officeDocument/2006/relationships/image" Target="../media/image14.png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1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7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22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7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7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3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eg"/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23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7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7.png"/><Relationship Id="rId5" Type="http://schemas.openxmlformats.org/officeDocument/2006/relationships/image" Target="../media/image76.png"/><Relationship Id="rId4" Type="http://schemas.openxmlformats.org/officeDocument/2006/relationships/image" Target="../media/image75.png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7.xml"/></Relationships>
</file>

<file path=ppt/slides/_rels/slide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jpeg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7.xml"/></Relationships>
</file>

<file path=ppt/slides/_rels/slide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16"/>
          <p:cNvSpPr/>
          <p:nvPr/>
        </p:nvSpPr>
        <p:spPr>
          <a:xfrm>
            <a:off x="12109598" y="0"/>
            <a:ext cx="77872" cy="6858000"/>
          </a:xfrm>
          <a:custGeom>
            <a:avLst/>
            <a:gdLst/>
            <a:ahLst/>
            <a:cxnLst/>
            <a:rect l="l" t="t" r="r" b="b"/>
            <a:pathLst>
              <a:path w="58420" h="6858000">
                <a:moveTo>
                  <a:pt x="11557" y="0"/>
                </a:moveTo>
                <a:lnTo>
                  <a:pt x="0" y="0"/>
                </a:lnTo>
                <a:lnTo>
                  <a:pt x="0" y="6858000"/>
                </a:lnTo>
                <a:lnTo>
                  <a:pt x="11557" y="6858000"/>
                </a:lnTo>
                <a:lnTo>
                  <a:pt x="11557" y="0"/>
                </a:lnTo>
                <a:close/>
              </a:path>
              <a:path w="58420" h="6858000">
                <a:moveTo>
                  <a:pt x="57912" y="0"/>
                </a:moveTo>
                <a:lnTo>
                  <a:pt x="23114" y="0"/>
                </a:lnTo>
                <a:lnTo>
                  <a:pt x="23114" y="6858000"/>
                </a:lnTo>
                <a:lnTo>
                  <a:pt x="57912" y="6858000"/>
                </a:lnTo>
                <a:lnTo>
                  <a:pt x="57912" y="0"/>
                </a:lnTo>
                <a:close/>
              </a:path>
            </a:pathLst>
          </a:custGeom>
          <a:solidFill>
            <a:srgbClr val="FDC3A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xmlns="" id="{D8957920-506D-4F31-9CB9-011BD525C6C5}"/>
              </a:ext>
            </a:extLst>
          </p:cNvPr>
          <p:cNvSpPr txBox="1"/>
          <p:nvPr/>
        </p:nvSpPr>
        <p:spPr>
          <a:xfrm>
            <a:off x="2130499" y="1066800"/>
            <a:ext cx="7848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36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PHARMACOTHERAPEUTICS-III</a:t>
            </a:r>
            <a:endParaRPr lang="en-IN" sz="24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xmlns="" id="{E5D32C6D-EED6-45D3-B2F4-4A294908127E}"/>
              </a:ext>
            </a:extLst>
          </p:cNvPr>
          <p:cNvSpPr txBox="1"/>
          <p:nvPr/>
        </p:nvSpPr>
        <p:spPr>
          <a:xfrm>
            <a:off x="1990004" y="3261307"/>
            <a:ext cx="7848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4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STROKE</a:t>
            </a: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8" name="Slide Number Placeholder 3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</a:t>
            </a:fld>
            <a:endParaRPr lang="en-US"/>
          </a:p>
        </p:txBody>
      </p:sp>
      <p:pic>
        <p:nvPicPr>
          <p:cNvPr id="13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98" y="378328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14401" y="891666"/>
            <a:ext cx="6603973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spc="-30" dirty="0"/>
              <a:t>P</a:t>
            </a:r>
            <a:r>
              <a:rPr sz="2400" spc="-30" dirty="0"/>
              <a:t>ATHOPHYSIOLOGY </a:t>
            </a:r>
            <a:r>
              <a:rPr sz="2400" dirty="0"/>
              <a:t>OF</a:t>
            </a:r>
            <a:r>
              <a:rPr sz="2400" spc="254" dirty="0"/>
              <a:t> </a:t>
            </a:r>
            <a:r>
              <a:rPr sz="2400" spc="-5" dirty="0"/>
              <a:t>STROKE</a:t>
            </a:r>
            <a:endParaRPr sz="240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10</a:t>
            </a:fld>
            <a:endParaRPr lang="en-US"/>
          </a:p>
        </p:txBody>
      </p:sp>
      <p:sp>
        <p:nvSpPr>
          <p:cNvPr id="3" name="object 3"/>
          <p:cNvSpPr txBox="1"/>
          <p:nvPr/>
        </p:nvSpPr>
        <p:spPr>
          <a:xfrm>
            <a:off x="714401" y="1589279"/>
            <a:ext cx="9701118" cy="3989425"/>
          </a:xfrm>
          <a:prstGeom prst="rect">
            <a:avLst/>
          </a:prstGeom>
        </p:spPr>
        <p:txBody>
          <a:bodyPr vert="horz" wrap="square" lIns="0" tIns="53975" rIns="0" bIns="0" rtlCol="0">
            <a:spAutoFit/>
          </a:bodyPr>
          <a:lstStyle/>
          <a:p>
            <a:pPr marL="286385" marR="1117600" indent="-274320">
              <a:lnSpc>
                <a:spcPts val="2590"/>
              </a:lnSpc>
              <a:spcBef>
                <a:spcPts val="425"/>
              </a:spcBef>
              <a:buClr>
                <a:srgbClr val="FD8537"/>
              </a:buClr>
              <a:buSzPct val="68750"/>
              <a:buFont typeface="Wingdings"/>
              <a:buChar char=""/>
              <a:tabLst>
                <a:tab pos="287020" algn="l"/>
              </a:tabLst>
            </a:pPr>
            <a:r>
              <a:rPr sz="2400" spc="-5" dirty="0">
                <a:latin typeface="Arial"/>
                <a:cs typeface="Arial"/>
              </a:rPr>
              <a:t>Brain requires </a:t>
            </a:r>
            <a:r>
              <a:rPr sz="2400" dirty="0">
                <a:latin typeface="Arial"/>
                <a:cs typeface="Arial"/>
              </a:rPr>
              <a:t>constant </a:t>
            </a:r>
            <a:r>
              <a:rPr sz="2400" spc="-5" dirty="0">
                <a:latin typeface="Arial"/>
                <a:cs typeface="Arial"/>
              </a:rPr>
              <a:t>supply </a:t>
            </a:r>
            <a:r>
              <a:rPr sz="2400" dirty="0">
                <a:latin typeface="Arial"/>
                <a:cs typeface="Arial"/>
              </a:rPr>
              <a:t>of </a:t>
            </a:r>
            <a:r>
              <a:rPr sz="2400" spc="-5" dirty="0">
                <a:latin typeface="Arial"/>
                <a:cs typeface="Arial"/>
              </a:rPr>
              <a:t>glucose </a:t>
            </a:r>
            <a:r>
              <a:rPr sz="2400" dirty="0">
                <a:latin typeface="Arial"/>
                <a:cs typeface="Arial"/>
              </a:rPr>
              <a:t>&amp;  </a:t>
            </a:r>
            <a:r>
              <a:rPr sz="2400" spc="-5" dirty="0">
                <a:latin typeface="Arial"/>
                <a:cs typeface="Arial"/>
              </a:rPr>
              <a:t>oxygen, delivered </a:t>
            </a:r>
            <a:r>
              <a:rPr sz="2400" dirty="0">
                <a:latin typeface="Arial"/>
                <a:cs typeface="Arial"/>
              </a:rPr>
              <a:t>by</a:t>
            </a:r>
            <a:r>
              <a:rPr sz="2400" spc="5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blood.</a:t>
            </a:r>
            <a:endParaRPr sz="2400">
              <a:latin typeface="Arial"/>
              <a:cs typeface="Arial"/>
            </a:endParaRPr>
          </a:p>
          <a:p>
            <a:pPr marL="286385" marR="52069" indent="-274320">
              <a:lnSpc>
                <a:spcPts val="2590"/>
              </a:lnSpc>
              <a:spcBef>
                <a:spcPts val="610"/>
              </a:spcBef>
              <a:buClr>
                <a:srgbClr val="FD8537"/>
              </a:buClr>
              <a:buSzPct val="68750"/>
              <a:buFont typeface="Wingdings"/>
              <a:buChar char=""/>
              <a:tabLst>
                <a:tab pos="287020" algn="l"/>
              </a:tabLst>
            </a:pPr>
            <a:r>
              <a:rPr sz="2400" spc="-5" dirty="0">
                <a:latin typeface="Arial"/>
                <a:cs typeface="Arial"/>
              </a:rPr>
              <a:t>Brain receives 15% </a:t>
            </a:r>
            <a:r>
              <a:rPr sz="2400" dirty="0">
                <a:latin typeface="Arial"/>
                <a:cs typeface="Arial"/>
              </a:rPr>
              <a:t>of </a:t>
            </a:r>
            <a:r>
              <a:rPr sz="2400" spc="-5" dirty="0">
                <a:latin typeface="Arial"/>
                <a:cs typeface="Arial"/>
              </a:rPr>
              <a:t>resting </a:t>
            </a:r>
            <a:r>
              <a:rPr sz="2400" dirty="0">
                <a:latin typeface="Arial"/>
                <a:cs typeface="Arial"/>
              </a:rPr>
              <a:t>output &amp; </a:t>
            </a:r>
            <a:r>
              <a:rPr sz="2400" spc="-5" dirty="0">
                <a:latin typeface="Arial"/>
                <a:cs typeface="Arial"/>
              </a:rPr>
              <a:t>accounts </a:t>
            </a:r>
            <a:r>
              <a:rPr sz="2400" dirty="0">
                <a:latin typeface="Arial"/>
                <a:cs typeface="Arial"/>
              </a:rPr>
              <a:t>for  </a:t>
            </a:r>
            <a:r>
              <a:rPr sz="2400" spc="-5" dirty="0">
                <a:latin typeface="Arial"/>
                <a:cs typeface="Arial"/>
              </a:rPr>
              <a:t>20% </a:t>
            </a:r>
            <a:r>
              <a:rPr sz="2400" dirty="0">
                <a:latin typeface="Arial"/>
                <a:cs typeface="Arial"/>
              </a:rPr>
              <a:t>of total </a:t>
            </a:r>
            <a:r>
              <a:rPr sz="2400" spc="-5" dirty="0">
                <a:latin typeface="Arial"/>
                <a:cs typeface="Arial"/>
              </a:rPr>
              <a:t>body oxygen</a:t>
            </a:r>
            <a:r>
              <a:rPr sz="2400" spc="25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consumption.</a:t>
            </a:r>
            <a:endParaRPr sz="2400">
              <a:latin typeface="Arial"/>
              <a:cs typeface="Arial"/>
            </a:endParaRPr>
          </a:p>
          <a:p>
            <a:pPr marL="286385" marR="376555" indent="-274320">
              <a:lnSpc>
                <a:spcPct val="90000"/>
              </a:lnSpc>
              <a:spcBef>
                <a:spcPts val="560"/>
              </a:spcBef>
              <a:buClr>
                <a:srgbClr val="FD8537"/>
              </a:buClr>
              <a:buSzPct val="68750"/>
              <a:buFont typeface="Wingdings"/>
              <a:buChar char=""/>
              <a:tabLst>
                <a:tab pos="287020" algn="l"/>
              </a:tabLst>
            </a:pPr>
            <a:r>
              <a:rPr sz="2400" spc="-5" dirty="0">
                <a:latin typeface="Arial"/>
                <a:cs typeface="Arial"/>
              </a:rPr>
              <a:t>Cerebral blood flow is maintained via auto  regulation. Thus </a:t>
            </a:r>
            <a:r>
              <a:rPr sz="2400" dirty="0">
                <a:latin typeface="Arial"/>
                <a:cs typeface="Arial"/>
              </a:rPr>
              <a:t>the </a:t>
            </a:r>
            <a:r>
              <a:rPr sz="2400" spc="-5" dirty="0">
                <a:latin typeface="Arial"/>
                <a:cs typeface="Arial"/>
              </a:rPr>
              <a:t>brain </a:t>
            </a:r>
            <a:r>
              <a:rPr sz="2400" dirty="0">
                <a:latin typeface="Arial"/>
                <a:cs typeface="Arial"/>
              </a:rPr>
              <a:t>is </a:t>
            </a:r>
            <a:r>
              <a:rPr sz="2400" spc="-5" dirty="0">
                <a:latin typeface="Arial"/>
                <a:cs typeface="Arial"/>
              </a:rPr>
              <a:t>highly aerobic tissue  where oxygen is limiting</a:t>
            </a:r>
            <a:r>
              <a:rPr sz="2400" spc="55" dirty="0">
                <a:latin typeface="Arial"/>
                <a:cs typeface="Arial"/>
              </a:rPr>
              <a:t> </a:t>
            </a:r>
            <a:r>
              <a:rPr sz="2400" spc="-20" dirty="0">
                <a:latin typeface="Arial"/>
                <a:cs typeface="Arial"/>
              </a:rPr>
              <a:t>factor.</a:t>
            </a:r>
            <a:endParaRPr sz="2400">
              <a:latin typeface="Arial"/>
              <a:cs typeface="Arial"/>
            </a:endParaRPr>
          </a:p>
          <a:p>
            <a:pPr marL="287020" indent="-274320">
              <a:lnSpc>
                <a:spcPct val="100000"/>
              </a:lnSpc>
              <a:spcBef>
                <a:spcPts val="315"/>
              </a:spcBef>
              <a:buClr>
                <a:srgbClr val="FD8537"/>
              </a:buClr>
              <a:buSzPct val="68750"/>
              <a:buFont typeface="Wingdings"/>
              <a:buChar char=""/>
              <a:tabLst>
                <a:tab pos="287020" algn="l"/>
              </a:tabLst>
            </a:pPr>
            <a:r>
              <a:rPr sz="2400" spc="-5" dirty="0">
                <a:latin typeface="Arial"/>
                <a:cs typeface="Arial"/>
              </a:rPr>
              <a:t>Blood</a:t>
            </a:r>
            <a:r>
              <a:rPr sz="2400" spc="1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flow</a:t>
            </a:r>
            <a:endParaRPr sz="2400">
              <a:latin typeface="Arial"/>
              <a:cs typeface="Arial"/>
            </a:endParaRPr>
          </a:p>
          <a:p>
            <a:pPr marL="652780" lvl="1" indent="-275590">
              <a:lnSpc>
                <a:spcPct val="100000"/>
              </a:lnSpc>
              <a:spcBef>
                <a:spcPts val="250"/>
              </a:spcBef>
              <a:buClr>
                <a:srgbClr val="FD8537"/>
              </a:buClr>
              <a:buSzPct val="78571"/>
              <a:buFont typeface="Wingdings"/>
              <a:buChar char=""/>
              <a:tabLst>
                <a:tab pos="653415" algn="l"/>
              </a:tabLst>
            </a:pPr>
            <a:r>
              <a:rPr sz="2100" dirty="0">
                <a:latin typeface="Arial"/>
                <a:cs typeface="Arial"/>
              </a:rPr>
              <a:t>If </a:t>
            </a:r>
            <a:r>
              <a:rPr sz="2100" spc="-5" dirty="0">
                <a:latin typeface="Arial"/>
                <a:cs typeface="Arial"/>
              </a:rPr>
              <a:t>zero leads </a:t>
            </a:r>
            <a:r>
              <a:rPr sz="2100" dirty="0">
                <a:latin typeface="Arial"/>
                <a:cs typeface="Arial"/>
              </a:rPr>
              <a:t>to </a:t>
            </a:r>
            <a:r>
              <a:rPr sz="2100" spc="-5" dirty="0">
                <a:latin typeface="Arial"/>
                <a:cs typeface="Arial"/>
              </a:rPr>
              <a:t>death </a:t>
            </a:r>
            <a:r>
              <a:rPr sz="2100" dirty="0">
                <a:latin typeface="Arial"/>
                <a:cs typeface="Arial"/>
              </a:rPr>
              <a:t>of </a:t>
            </a:r>
            <a:r>
              <a:rPr sz="2100" spc="-5" dirty="0">
                <a:latin typeface="Arial"/>
                <a:cs typeface="Arial"/>
              </a:rPr>
              <a:t>brain </a:t>
            </a:r>
            <a:r>
              <a:rPr sz="2100" dirty="0">
                <a:latin typeface="Arial"/>
                <a:cs typeface="Arial"/>
              </a:rPr>
              <a:t>tissue </a:t>
            </a:r>
            <a:r>
              <a:rPr sz="2100" spc="-5" dirty="0">
                <a:latin typeface="Arial"/>
                <a:cs typeface="Arial"/>
              </a:rPr>
              <a:t>within 4-10</a:t>
            </a:r>
            <a:r>
              <a:rPr sz="2100" spc="-40" dirty="0">
                <a:latin typeface="Arial"/>
                <a:cs typeface="Arial"/>
              </a:rPr>
              <a:t> </a:t>
            </a:r>
            <a:r>
              <a:rPr sz="2100" spc="-5" dirty="0">
                <a:latin typeface="Arial"/>
                <a:cs typeface="Arial"/>
              </a:rPr>
              <a:t>mins</a:t>
            </a:r>
            <a:endParaRPr sz="2100">
              <a:latin typeface="Arial"/>
              <a:cs typeface="Arial"/>
            </a:endParaRPr>
          </a:p>
          <a:p>
            <a:pPr marL="652780" marR="612775" lvl="1" indent="-274955">
              <a:lnSpc>
                <a:spcPts val="2270"/>
              </a:lnSpc>
              <a:spcBef>
                <a:spcPts val="535"/>
              </a:spcBef>
              <a:buClr>
                <a:srgbClr val="FD8537"/>
              </a:buClr>
              <a:buSzPct val="78571"/>
              <a:buFont typeface="Wingdings"/>
              <a:buChar char=""/>
              <a:tabLst>
                <a:tab pos="653415" algn="l"/>
                <a:tab pos="4377055" algn="l"/>
              </a:tabLst>
            </a:pPr>
            <a:r>
              <a:rPr sz="2100" spc="-5" dirty="0">
                <a:latin typeface="Arial"/>
                <a:cs typeface="Arial"/>
              </a:rPr>
              <a:t>&lt;16-18ml/100g </a:t>
            </a:r>
            <a:r>
              <a:rPr sz="2100" dirty="0">
                <a:latin typeface="Arial"/>
                <a:cs typeface="Arial"/>
              </a:rPr>
              <a:t>tissue/min	infarction </a:t>
            </a:r>
            <a:r>
              <a:rPr sz="2100" spc="-5" dirty="0">
                <a:latin typeface="Arial"/>
                <a:cs typeface="Arial"/>
              </a:rPr>
              <a:t>with in</a:t>
            </a:r>
            <a:r>
              <a:rPr sz="2100" spc="-90" dirty="0">
                <a:latin typeface="Arial"/>
                <a:cs typeface="Arial"/>
              </a:rPr>
              <a:t> </a:t>
            </a:r>
            <a:r>
              <a:rPr sz="2100" spc="-5" dirty="0">
                <a:latin typeface="Arial"/>
                <a:cs typeface="Arial"/>
              </a:rPr>
              <a:t>an  </a:t>
            </a:r>
            <a:r>
              <a:rPr sz="2100" spc="-30" dirty="0">
                <a:latin typeface="Arial"/>
                <a:cs typeface="Arial"/>
              </a:rPr>
              <a:t>hour.</a:t>
            </a:r>
            <a:endParaRPr sz="2100">
              <a:latin typeface="Arial"/>
              <a:cs typeface="Arial"/>
            </a:endParaRPr>
          </a:p>
          <a:p>
            <a:pPr marL="652780" marR="5080" lvl="1" indent="-274955">
              <a:lnSpc>
                <a:spcPts val="2270"/>
              </a:lnSpc>
              <a:spcBef>
                <a:spcPts val="505"/>
              </a:spcBef>
              <a:buClr>
                <a:srgbClr val="FD8537"/>
              </a:buClr>
              <a:buSzPct val="78571"/>
              <a:buFont typeface="Wingdings"/>
              <a:buChar char=""/>
              <a:tabLst>
                <a:tab pos="653415" algn="l"/>
                <a:tab pos="4140835" algn="l"/>
              </a:tabLst>
            </a:pPr>
            <a:r>
              <a:rPr sz="2100" spc="-5" dirty="0">
                <a:latin typeface="Arial"/>
                <a:cs typeface="Arial"/>
              </a:rPr>
              <a:t>&lt;20ml/100gm</a:t>
            </a:r>
            <a:r>
              <a:rPr sz="2100" spc="-10" dirty="0">
                <a:latin typeface="Arial"/>
                <a:cs typeface="Arial"/>
              </a:rPr>
              <a:t> </a:t>
            </a:r>
            <a:r>
              <a:rPr sz="2100" dirty="0">
                <a:latin typeface="Arial"/>
                <a:cs typeface="Arial"/>
              </a:rPr>
              <a:t>tissue/min	ischemia </a:t>
            </a:r>
            <a:r>
              <a:rPr sz="2100" spc="-5" dirty="0">
                <a:latin typeface="Arial"/>
                <a:cs typeface="Arial"/>
              </a:rPr>
              <a:t>without</a:t>
            </a:r>
            <a:r>
              <a:rPr sz="2100" spc="-60" dirty="0">
                <a:latin typeface="Arial"/>
                <a:cs typeface="Arial"/>
              </a:rPr>
              <a:t> </a:t>
            </a:r>
            <a:r>
              <a:rPr sz="2100" spc="-5" dirty="0">
                <a:latin typeface="Arial"/>
                <a:cs typeface="Arial"/>
              </a:rPr>
              <a:t>infarction  unless prolonged </a:t>
            </a:r>
            <a:r>
              <a:rPr sz="2100" dirty="0">
                <a:latin typeface="Arial"/>
                <a:cs typeface="Arial"/>
              </a:rPr>
              <a:t>for </a:t>
            </a:r>
            <a:r>
              <a:rPr sz="2100" spc="-5" dirty="0">
                <a:latin typeface="Arial"/>
                <a:cs typeface="Arial"/>
              </a:rPr>
              <a:t>several hours </a:t>
            </a:r>
            <a:r>
              <a:rPr sz="2100" spc="-10" dirty="0">
                <a:latin typeface="Arial"/>
                <a:cs typeface="Arial"/>
              </a:rPr>
              <a:t>or</a:t>
            </a:r>
            <a:r>
              <a:rPr sz="2100" spc="-20" dirty="0">
                <a:latin typeface="Arial"/>
                <a:cs typeface="Arial"/>
              </a:rPr>
              <a:t> </a:t>
            </a:r>
            <a:r>
              <a:rPr sz="2100" spc="-45" dirty="0">
                <a:latin typeface="Arial"/>
                <a:cs typeface="Arial"/>
              </a:rPr>
              <a:t>day.</a:t>
            </a:r>
            <a:endParaRPr sz="2100">
              <a:latin typeface="Arial"/>
              <a:cs typeface="Arial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5984712" y="5023103"/>
            <a:ext cx="626370" cy="88900"/>
            <a:chOff x="4489703" y="5023103"/>
            <a:chExt cx="469900" cy="88900"/>
          </a:xfrm>
        </p:grpSpPr>
        <p:sp>
          <p:nvSpPr>
            <p:cNvPr id="5" name="object 5"/>
            <p:cNvSpPr/>
            <p:nvPr/>
          </p:nvSpPr>
          <p:spPr>
            <a:xfrm>
              <a:off x="4495799" y="5029199"/>
              <a:ext cx="457200" cy="76200"/>
            </a:xfrm>
            <a:custGeom>
              <a:avLst/>
              <a:gdLst/>
              <a:ahLst/>
              <a:cxnLst/>
              <a:rect l="l" t="t" r="r" b="b"/>
              <a:pathLst>
                <a:path w="457200" h="76200">
                  <a:moveTo>
                    <a:pt x="419100" y="0"/>
                  </a:moveTo>
                  <a:lnTo>
                    <a:pt x="419100" y="19050"/>
                  </a:lnTo>
                  <a:lnTo>
                    <a:pt x="0" y="19050"/>
                  </a:lnTo>
                  <a:lnTo>
                    <a:pt x="0" y="57150"/>
                  </a:lnTo>
                  <a:lnTo>
                    <a:pt x="419100" y="57150"/>
                  </a:lnTo>
                  <a:lnTo>
                    <a:pt x="419100" y="76200"/>
                  </a:lnTo>
                  <a:lnTo>
                    <a:pt x="457200" y="38100"/>
                  </a:lnTo>
                  <a:lnTo>
                    <a:pt x="419100" y="0"/>
                  </a:lnTo>
                  <a:close/>
                </a:path>
              </a:pathLst>
            </a:custGeom>
            <a:solidFill>
              <a:srgbClr val="FD853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4495799" y="5029199"/>
              <a:ext cx="457200" cy="76200"/>
            </a:xfrm>
            <a:custGeom>
              <a:avLst/>
              <a:gdLst/>
              <a:ahLst/>
              <a:cxnLst/>
              <a:rect l="l" t="t" r="r" b="b"/>
              <a:pathLst>
                <a:path w="457200" h="76200">
                  <a:moveTo>
                    <a:pt x="0" y="19050"/>
                  </a:moveTo>
                  <a:lnTo>
                    <a:pt x="419100" y="19050"/>
                  </a:lnTo>
                  <a:lnTo>
                    <a:pt x="419100" y="0"/>
                  </a:lnTo>
                  <a:lnTo>
                    <a:pt x="457200" y="38100"/>
                  </a:lnTo>
                  <a:lnTo>
                    <a:pt x="419100" y="76200"/>
                  </a:lnTo>
                  <a:lnTo>
                    <a:pt x="419100" y="57150"/>
                  </a:lnTo>
                  <a:lnTo>
                    <a:pt x="0" y="57150"/>
                  </a:lnTo>
                  <a:lnTo>
                    <a:pt x="0" y="19050"/>
                  </a:lnTo>
                  <a:close/>
                </a:path>
              </a:pathLst>
            </a:custGeom>
            <a:ln w="12192">
              <a:solidFill>
                <a:srgbClr val="BA602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7" name="object 7"/>
          <p:cNvGrpSpPr/>
          <p:nvPr/>
        </p:nvGrpSpPr>
        <p:grpSpPr>
          <a:xfrm>
            <a:off x="5679991" y="5708903"/>
            <a:ext cx="626370" cy="88900"/>
            <a:chOff x="4261103" y="5708903"/>
            <a:chExt cx="469900" cy="88900"/>
          </a:xfrm>
        </p:grpSpPr>
        <p:sp>
          <p:nvSpPr>
            <p:cNvPr id="8" name="object 8"/>
            <p:cNvSpPr/>
            <p:nvPr/>
          </p:nvSpPr>
          <p:spPr>
            <a:xfrm>
              <a:off x="4267199" y="5714999"/>
              <a:ext cx="457200" cy="76200"/>
            </a:xfrm>
            <a:custGeom>
              <a:avLst/>
              <a:gdLst/>
              <a:ahLst/>
              <a:cxnLst/>
              <a:rect l="l" t="t" r="r" b="b"/>
              <a:pathLst>
                <a:path w="457200" h="76200">
                  <a:moveTo>
                    <a:pt x="419100" y="0"/>
                  </a:moveTo>
                  <a:lnTo>
                    <a:pt x="419100" y="19050"/>
                  </a:lnTo>
                  <a:lnTo>
                    <a:pt x="0" y="19050"/>
                  </a:lnTo>
                  <a:lnTo>
                    <a:pt x="0" y="57150"/>
                  </a:lnTo>
                  <a:lnTo>
                    <a:pt x="419100" y="57150"/>
                  </a:lnTo>
                  <a:lnTo>
                    <a:pt x="419100" y="76200"/>
                  </a:lnTo>
                  <a:lnTo>
                    <a:pt x="457200" y="38100"/>
                  </a:lnTo>
                  <a:lnTo>
                    <a:pt x="419100" y="0"/>
                  </a:lnTo>
                  <a:close/>
                </a:path>
              </a:pathLst>
            </a:custGeom>
            <a:solidFill>
              <a:srgbClr val="FD853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4267199" y="5714999"/>
              <a:ext cx="457200" cy="76200"/>
            </a:xfrm>
            <a:custGeom>
              <a:avLst/>
              <a:gdLst/>
              <a:ahLst/>
              <a:cxnLst/>
              <a:rect l="l" t="t" r="r" b="b"/>
              <a:pathLst>
                <a:path w="457200" h="76200">
                  <a:moveTo>
                    <a:pt x="0" y="19050"/>
                  </a:moveTo>
                  <a:lnTo>
                    <a:pt x="419100" y="19050"/>
                  </a:lnTo>
                  <a:lnTo>
                    <a:pt x="419100" y="0"/>
                  </a:lnTo>
                  <a:lnTo>
                    <a:pt x="457200" y="38100"/>
                  </a:lnTo>
                  <a:lnTo>
                    <a:pt x="419100" y="76200"/>
                  </a:lnTo>
                  <a:lnTo>
                    <a:pt x="419100" y="57150"/>
                  </a:lnTo>
                  <a:lnTo>
                    <a:pt x="0" y="57150"/>
                  </a:lnTo>
                  <a:lnTo>
                    <a:pt x="0" y="19050"/>
                  </a:lnTo>
                  <a:close/>
                </a:path>
              </a:pathLst>
            </a:custGeom>
            <a:ln w="12192">
              <a:solidFill>
                <a:srgbClr val="BA602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Footer Placeholder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14401" y="923671"/>
            <a:ext cx="474094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5" dirty="0"/>
              <a:t>H</a:t>
            </a:r>
            <a:r>
              <a:rPr sz="2250" spc="-5" dirty="0"/>
              <a:t>EMORRHAGIC</a:t>
            </a:r>
            <a:r>
              <a:rPr sz="2250" spc="50" dirty="0"/>
              <a:t> </a:t>
            </a:r>
            <a:r>
              <a:rPr sz="2800" spc="-10" dirty="0"/>
              <a:t>S</a:t>
            </a:r>
            <a:r>
              <a:rPr sz="2250" spc="-10" dirty="0"/>
              <a:t>TROKE</a:t>
            </a:r>
            <a:endParaRPr sz="225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11</a:t>
            </a:fld>
            <a:endParaRPr lang="en-US"/>
          </a:p>
        </p:txBody>
      </p:sp>
      <p:sp>
        <p:nvSpPr>
          <p:cNvPr id="3" name="object 3"/>
          <p:cNvSpPr txBox="1"/>
          <p:nvPr/>
        </p:nvSpPr>
        <p:spPr>
          <a:xfrm>
            <a:off x="714401" y="1552267"/>
            <a:ext cx="6052937" cy="2117725"/>
          </a:xfrm>
          <a:prstGeom prst="rect">
            <a:avLst/>
          </a:prstGeom>
        </p:spPr>
        <p:txBody>
          <a:bodyPr vert="horz" wrap="square" lIns="0" tIns="86360" rIns="0" bIns="0" rtlCol="0">
            <a:spAutoFit/>
          </a:bodyPr>
          <a:lstStyle/>
          <a:p>
            <a:pPr marL="287020" indent="-274320">
              <a:lnSpc>
                <a:spcPct val="100000"/>
              </a:lnSpc>
              <a:spcBef>
                <a:spcPts val="680"/>
              </a:spcBef>
              <a:buClr>
                <a:srgbClr val="FD8537"/>
              </a:buClr>
              <a:buSzPct val="68750"/>
              <a:buFont typeface="Wingdings"/>
              <a:buChar char=""/>
              <a:tabLst>
                <a:tab pos="287020" algn="l"/>
              </a:tabLst>
            </a:pPr>
            <a:r>
              <a:rPr sz="2400" spc="-50" dirty="0">
                <a:latin typeface="Arial"/>
                <a:cs typeface="Arial"/>
              </a:rPr>
              <a:t>Two</a:t>
            </a:r>
            <a:r>
              <a:rPr sz="2400" spc="-1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types</a:t>
            </a:r>
            <a:endParaRPr sz="2400">
              <a:latin typeface="Arial"/>
              <a:cs typeface="Arial"/>
            </a:endParaRPr>
          </a:p>
          <a:p>
            <a:pPr marL="652780" lvl="1" indent="-275590">
              <a:lnSpc>
                <a:spcPct val="100000"/>
              </a:lnSpc>
              <a:spcBef>
                <a:spcPts val="505"/>
              </a:spcBef>
              <a:buClr>
                <a:srgbClr val="FD8537"/>
              </a:buClr>
              <a:buSzPct val="78571"/>
              <a:buFont typeface="Wingdings"/>
              <a:buChar char=""/>
              <a:tabLst>
                <a:tab pos="653415" algn="l"/>
              </a:tabLst>
            </a:pPr>
            <a:r>
              <a:rPr sz="2100" spc="-5" dirty="0">
                <a:latin typeface="Arial"/>
                <a:cs typeface="Arial"/>
              </a:rPr>
              <a:t>Intracerebral</a:t>
            </a:r>
            <a:r>
              <a:rPr sz="2100" spc="-25" dirty="0">
                <a:latin typeface="Arial"/>
                <a:cs typeface="Arial"/>
              </a:rPr>
              <a:t> </a:t>
            </a:r>
            <a:r>
              <a:rPr sz="2100" spc="-5" dirty="0">
                <a:latin typeface="Arial"/>
                <a:cs typeface="Arial"/>
              </a:rPr>
              <a:t>hemorrhage(ICH)</a:t>
            </a:r>
            <a:endParaRPr sz="2100">
              <a:latin typeface="Arial"/>
              <a:cs typeface="Arial"/>
            </a:endParaRPr>
          </a:p>
          <a:p>
            <a:pPr marL="652780" lvl="1" indent="-275590">
              <a:lnSpc>
                <a:spcPct val="100000"/>
              </a:lnSpc>
              <a:spcBef>
                <a:spcPts val="505"/>
              </a:spcBef>
              <a:buClr>
                <a:srgbClr val="FD8537"/>
              </a:buClr>
              <a:buSzPct val="78571"/>
              <a:buFont typeface="Wingdings"/>
              <a:buChar char=""/>
              <a:tabLst>
                <a:tab pos="653415" algn="l"/>
              </a:tabLst>
            </a:pPr>
            <a:r>
              <a:rPr sz="2100" spc="-5" dirty="0">
                <a:latin typeface="Arial"/>
                <a:cs typeface="Arial"/>
              </a:rPr>
              <a:t>Subarachnoid</a:t>
            </a:r>
            <a:r>
              <a:rPr sz="2100" spc="-50" dirty="0">
                <a:latin typeface="Arial"/>
                <a:cs typeface="Arial"/>
              </a:rPr>
              <a:t> </a:t>
            </a:r>
            <a:r>
              <a:rPr sz="2100" spc="-5" dirty="0">
                <a:latin typeface="Arial"/>
                <a:cs typeface="Arial"/>
              </a:rPr>
              <a:t>hemorrhage(SAH)</a:t>
            </a:r>
            <a:endParaRPr sz="2100">
              <a:latin typeface="Arial"/>
              <a:cs typeface="Arial"/>
            </a:endParaRPr>
          </a:p>
          <a:p>
            <a:pPr marL="265430" marR="385445" indent="-253365">
              <a:lnSpc>
                <a:spcPct val="120800"/>
              </a:lnSpc>
              <a:buClr>
                <a:srgbClr val="FD8537"/>
              </a:buClr>
              <a:buSzPct val="68750"/>
              <a:buFont typeface="Wingdings"/>
              <a:buChar char=""/>
              <a:tabLst>
                <a:tab pos="287020" algn="l"/>
              </a:tabLst>
            </a:pPr>
            <a:r>
              <a:rPr sz="2400" spc="-5" dirty="0">
                <a:latin typeface="Arial"/>
                <a:cs typeface="Arial"/>
              </a:rPr>
              <a:t>Higher </a:t>
            </a:r>
            <a:r>
              <a:rPr sz="2400" dirty="0">
                <a:latin typeface="Arial"/>
                <a:cs typeface="Arial"/>
              </a:rPr>
              <a:t>mortality rates </a:t>
            </a:r>
            <a:r>
              <a:rPr sz="2400" spc="-5" dirty="0">
                <a:latin typeface="Arial"/>
                <a:cs typeface="Arial"/>
              </a:rPr>
              <a:t>when  compared </a:t>
            </a:r>
            <a:r>
              <a:rPr sz="2400" dirty="0">
                <a:latin typeface="Arial"/>
                <a:cs typeface="Arial"/>
              </a:rPr>
              <a:t>to </a:t>
            </a:r>
            <a:r>
              <a:rPr sz="2400" spc="-5" dirty="0">
                <a:latin typeface="Arial"/>
                <a:cs typeface="Arial"/>
              </a:rPr>
              <a:t>ischemic </a:t>
            </a:r>
            <a:r>
              <a:rPr sz="2400" dirty="0">
                <a:latin typeface="Arial"/>
                <a:cs typeface="Arial"/>
              </a:rPr>
              <a:t>stroke</a:t>
            </a:r>
            <a:endParaRPr sz="240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6992323" y="1371600"/>
            <a:ext cx="4670351" cy="38862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14401" y="923671"/>
            <a:ext cx="9387088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35" dirty="0"/>
              <a:t>P</a:t>
            </a:r>
            <a:r>
              <a:rPr sz="2250" spc="-35" dirty="0"/>
              <a:t>ATHOPHYSIOLOGY </a:t>
            </a:r>
            <a:r>
              <a:rPr sz="2800" spc="-10" dirty="0"/>
              <a:t>O</a:t>
            </a:r>
            <a:r>
              <a:rPr sz="2250" spc="-10" dirty="0"/>
              <a:t>F </a:t>
            </a:r>
            <a:r>
              <a:rPr sz="2800" spc="-5" dirty="0"/>
              <a:t>H</a:t>
            </a:r>
            <a:r>
              <a:rPr sz="2250" spc="-5" dirty="0"/>
              <a:t>EMORRHAGIC</a:t>
            </a:r>
            <a:r>
              <a:rPr sz="2250" spc="385" dirty="0"/>
              <a:t> </a:t>
            </a:r>
            <a:r>
              <a:rPr sz="2800" spc="-10" dirty="0"/>
              <a:t>S</a:t>
            </a:r>
            <a:r>
              <a:rPr sz="2250" spc="-10" dirty="0"/>
              <a:t>TROKE</a:t>
            </a:r>
            <a:endParaRPr sz="225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12</a:t>
            </a:fld>
            <a:endParaRPr lang="en-US"/>
          </a:p>
        </p:txBody>
      </p:sp>
      <p:sp>
        <p:nvSpPr>
          <p:cNvPr id="3" name="object 3"/>
          <p:cNvSpPr txBox="1"/>
          <p:nvPr/>
        </p:nvSpPr>
        <p:spPr>
          <a:xfrm>
            <a:off x="714401" y="1625853"/>
            <a:ext cx="9687577" cy="290592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86385" marR="126364" indent="-274320">
              <a:lnSpc>
                <a:spcPct val="100000"/>
              </a:lnSpc>
              <a:spcBef>
                <a:spcPts val="100"/>
              </a:spcBef>
              <a:buClr>
                <a:srgbClr val="FD8537"/>
              </a:buClr>
              <a:buSzPct val="68750"/>
              <a:buFont typeface="Wingdings"/>
              <a:buChar char=""/>
              <a:tabLst>
                <a:tab pos="287020" algn="l"/>
              </a:tabLst>
            </a:pPr>
            <a:r>
              <a:rPr sz="2400" spc="-5" dirty="0">
                <a:latin typeface="Arial"/>
                <a:cs typeface="Arial"/>
              </a:rPr>
              <a:t>Explosive </a:t>
            </a:r>
            <a:r>
              <a:rPr sz="2400" dirty="0">
                <a:latin typeface="Arial"/>
                <a:cs typeface="Arial"/>
              </a:rPr>
              <a:t>entry of </a:t>
            </a:r>
            <a:r>
              <a:rPr sz="2400" spc="-5" dirty="0">
                <a:latin typeface="Arial"/>
                <a:cs typeface="Arial"/>
              </a:rPr>
              <a:t>blood into the brain parenchyma  </a:t>
            </a:r>
            <a:r>
              <a:rPr sz="2400" dirty="0">
                <a:latin typeface="Arial"/>
                <a:cs typeface="Arial"/>
              </a:rPr>
              <a:t>structurally </a:t>
            </a:r>
            <a:r>
              <a:rPr sz="2400" spc="-5" dirty="0">
                <a:latin typeface="Arial"/>
                <a:cs typeface="Arial"/>
              </a:rPr>
              <a:t>disrupts</a:t>
            </a:r>
            <a:r>
              <a:rPr sz="2400" spc="1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neurons.</a:t>
            </a:r>
            <a:endParaRPr sz="2400">
              <a:latin typeface="Arial"/>
              <a:cs typeface="Arial"/>
            </a:endParaRPr>
          </a:p>
          <a:p>
            <a:pPr marL="287020" indent="-274320">
              <a:lnSpc>
                <a:spcPct val="100000"/>
              </a:lnSpc>
              <a:spcBef>
                <a:spcPts val="600"/>
              </a:spcBef>
              <a:buClr>
                <a:srgbClr val="FD8537"/>
              </a:buClr>
              <a:buSzPct val="68750"/>
              <a:buFont typeface="Wingdings"/>
              <a:buChar char=""/>
              <a:tabLst>
                <a:tab pos="287020" algn="l"/>
              </a:tabLst>
            </a:pPr>
            <a:r>
              <a:rPr sz="2400" dirty="0">
                <a:latin typeface="Arial"/>
                <a:cs typeface="Arial"/>
              </a:rPr>
              <a:t>White matter </a:t>
            </a:r>
            <a:r>
              <a:rPr sz="2400" spc="-5" dirty="0">
                <a:latin typeface="Arial"/>
                <a:cs typeface="Arial"/>
              </a:rPr>
              <a:t>fibre </a:t>
            </a:r>
            <a:r>
              <a:rPr sz="2400" dirty="0">
                <a:latin typeface="Arial"/>
                <a:cs typeface="Arial"/>
              </a:rPr>
              <a:t>tracts </a:t>
            </a:r>
            <a:r>
              <a:rPr sz="2400" spc="-5" dirty="0">
                <a:latin typeface="Arial"/>
                <a:cs typeface="Arial"/>
              </a:rPr>
              <a:t>are</a:t>
            </a:r>
            <a:r>
              <a:rPr sz="2400" spc="-4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split.</a:t>
            </a:r>
            <a:endParaRPr sz="2400">
              <a:latin typeface="Arial"/>
              <a:cs typeface="Arial"/>
            </a:endParaRPr>
          </a:p>
          <a:p>
            <a:pPr marL="287020" indent="-274320">
              <a:lnSpc>
                <a:spcPct val="100000"/>
              </a:lnSpc>
              <a:spcBef>
                <a:spcPts val="600"/>
              </a:spcBef>
              <a:buClr>
                <a:srgbClr val="FD8537"/>
              </a:buClr>
              <a:buSzPct val="68750"/>
              <a:buFont typeface="Wingdings"/>
              <a:buChar char=""/>
              <a:tabLst>
                <a:tab pos="287020" algn="l"/>
              </a:tabLst>
            </a:pPr>
            <a:r>
              <a:rPr sz="2400" dirty="0">
                <a:latin typeface="Arial"/>
                <a:cs typeface="Arial"/>
              </a:rPr>
              <a:t>Immediate </a:t>
            </a:r>
            <a:r>
              <a:rPr sz="2400" spc="-5" dirty="0">
                <a:latin typeface="Arial"/>
                <a:cs typeface="Arial"/>
              </a:rPr>
              <a:t>cessation </a:t>
            </a:r>
            <a:r>
              <a:rPr sz="2400" dirty="0">
                <a:latin typeface="Arial"/>
                <a:cs typeface="Arial"/>
              </a:rPr>
              <a:t>of </a:t>
            </a:r>
            <a:r>
              <a:rPr sz="2400" spc="-5" dirty="0">
                <a:latin typeface="Arial"/>
                <a:cs typeface="Arial"/>
              </a:rPr>
              <a:t>neuronal</a:t>
            </a:r>
            <a:r>
              <a:rPr sz="2400" spc="2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function.</a:t>
            </a:r>
            <a:endParaRPr sz="2400">
              <a:latin typeface="Arial"/>
              <a:cs typeface="Arial"/>
            </a:endParaRPr>
          </a:p>
          <a:p>
            <a:pPr marL="286385" marR="381000" indent="-274320">
              <a:lnSpc>
                <a:spcPct val="100000"/>
              </a:lnSpc>
              <a:spcBef>
                <a:spcPts val="600"/>
              </a:spcBef>
              <a:buClr>
                <a:srgbClr val="FD8537"/>
              </a:buClr>
              <a:buSzPct val="68750"/>
              <a:buFont typeface="Wingdings"/>
              <a:buChar char=""/>
              <a:tabLst>
                <a:tab pos="287020" algn="l"/>
              </a:tabLst>
            </a:pPr>
            <a:r>
              <a:rPr sz="2400" spc="-5" dirty="0">
                <a:latin typeface="Arial"/>
                <a:cs typeface="Arial"/>
              </a:rPr>
              <a:t>Expanding hemorrhage </a:t>
            </a:r>
            <a:r>
              <a:rPr sz="2400" dirty="0">
                <a:latin typeface="Arial"/>
                <a:cs typeface="Arial"/>
              </a:rPr>
              <a:t>can act </a:t>
            </a:r>
            <a:r>
              <a:rPr sz="2400" spc="-5" dirty="0">
                <a:latin typeface="Arial"/>
                <a:cs typeface="Arial"/>
              </a:rPr>
              <a:t>as </a:t>
            </a:r>
            <a:r>
              <a:rPr sz="2400" dirty="0">
                <a:latin typeface="Arial"/>
                <a:cs typeface="Arial"/>
              </a:rPr>
              <a:t>a mass </a:t>
            </a:r>
            <a:r>
              <a:rPr sz="2400" spc="-5" dirty="0">
                <a:latin typeface="Arial"/>
                <a:cs typeface="Arial"/>
              </a:rPr>
              <a:t>lesion  and cause </a:t>
            </a:r>
            <a:r>
              <a:rPr sz="2400" dirty="0">
                <a:latin typeface="Arial"/>
                <a:cs typeface="Arial"/>
              </a:rPr>
              <a:t>further </a:t>
            </a:r>
            <a:r>
              <a:rPr sz="2400" spc="-5" dirty="0">
                <a:latin typeface="Arial"/>
                <a:cs typeface="Arial"/>
              </a:rPr>
              <a:t>progression </a:t>
            </a:r>
            <a:r>
              <a:rPr sz="2400" dirty="0">
                <a:latin typeface="Arial"/>
                <a:cs typeface="Arial"/>
              </a:rPr>
              <a:t>of </a:t>
            </a:r>
            <a:r>
              <a:rPr sz="2400" spc="-5" dirty="0">
                <a:latin typeface="Arial"/>
                <a:cs typeface="Arial"/>
              </a:rPr>
              <a:t>neurological  deficits.</a:t>
            </a:r>
            <a:endParaRPr sz="2400">
              <a:latin typeface="Arial"/>
              <a:cs typeface="Arial"/>
            </a:endParaRPr>
          </a:p>
          <a:p>
            <a:pPr marL="286385" marR="5080" indent="-274320">
              <a:lnSpc>
                <a:spcPct val="100000"/>
              </a:lnSpc>
              <a:spcBef>
                <a:spcPts val="605"/>
              </a:spcBef>
              <a:buClr>
                <a:srgbClr val="FD8537"/>
              </a:buClr>
              <a:buSzPct val="68750"/>
              <a:buFont typeface="Wingdings"/>
              <a:buChar char=""/>
              <a:tabLst>
                <a:tab pos="287020" algn="l"/>
              </a:tabLst>
            </a:pPr>
            <a:r>
              <a:rPr sz="2400" spc="-5" dirty="0">
                <a:latin typeface="Arial"/>
                <a:cs typeface="Arial"/>
              </a:rPr>
              <a:t>Large hemorrhages can cause </a:t>
            </a:r>
            <a:r>
              <a:rPr sz="2400" dirty="0">
                <a:latin typeface="Arial"/>
                <a:cs typeface="Arial"/>
              </a:rPr>
              <a:t>transtentorial </a:t>
            </a:r>
            <a:r>
              <a:rPr sz="2400" spc="-5" dirty="0">
                <a:latin typeface="Arial"/>
                <a:cs typeface="Arial"/>
              </a:rPr>
              <a:t>coning  and rapid</a:t>
            </a:r>
            <a:r>
              <a:rPr sz="2400" spc="25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death.</a:t>
            </a:r>
            <a:endParaRPr sz="2400">
              <a:latin typeface="Arial"/>
              <a:cs typeface="Arial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9823033" y="0"/>
            <a:ext cx="2365817" cy="6858000"/>
            <a:chOff x="7369193" y="0"/>
            <a:chExt cx="1774825" cy="6858000"/>
          </a:xfrm>
        </p:grpSpPr>
        <p:sp>
          <p:nvSpPr>
            <p:cNvPr id="3" name="object 3"/>
            <p:cNvSpPr/>
            <p:nvPr/>
          </p:nvSpPr>
          <p:spPr>
            <a:xfrm>
              <a:off x="7369193" y="3203159"/>
              <a:ext cx="1430139" cy="1489462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7499972" y="305483"/>
              <a:ext cx="911225" cy="1828800"/>
            </a:xfrm>
            <a:custGeom>
              <a:avLst/>
              <a:gdLst/>
              <a:ahLst/>
              <a:cxnLst/>
              <a:rect l="l" t="t" r="r" b="b"/>
              <a:pathLst>
                <a:path w="911225" h="1828800">
                  <a:moveTo>
                    <a:pt x="770530" y="0"/>
                  </a:moveTo>
                  <a:lnTo>
                    <a:pt x="652712" y="0"/>
                  </a:lnTo>
                  <a:lnTo>
                    <a:pt x="652712" y="19105"/>
                  </a:lnTo>
                  <a:lnTo>
                    <a:pt x="627247" y="25431"/>
                  </a:lnTo>
                  <a:lnTo>
                    <a:pt x="595404" y="28721"/>
                  </a:lnTo>
                  <a:lnTo>
                    <a:pt x="560384" y="38210"/>
                  </a:lnTo>
                  <a:lnTo>
                    <a:pt x="528540" y="57315"/>
                  </a:lnTo>
                  <a:lnTo>
                    <a:pt x="528540" y="979520"/>
                  </a:lnTo>
                  <a:lnTo>
                    <a:pt x="0" y="1586916"/>
                  </a:lnTo>
                  <a:lnTo>
                    <a:pt x="0" y="1761825"/>
                  </a:lnTo>
                  <a:lnTo>
                    <a:pt x="6367" y="1768185"/>
                  </a:lnTo>
                  <a:lnTo>
                    <a:pt x="44576" y="1787266"/>
                  </a:lnTo>
                  <a:lnTo>
                    <a:pt x="89151" y="1799987"/>
                  </a:lnTo>
                  <a:lnTo>
                    <a:pt x="143280" y="1809527"/>
                  </a:lnTo>
                  <a:lnTo>
                    <a:pt x="203778" y="1819067"/>
                  </a:lnTo>
                  <a:lnTo>
                    <a:pt x="267452" y="1825428"/>
                  </a:lnTo>
                  <a:lnTo>
                    <a:pt x="334315" y="1828607"/>
                  </a:lnTo>
                  <a:lnTo>
                    <a:pt x="398002" y="1825428"/>
                  </a:lnTo>
                  <a:lnTo>
                    <a:pt x="407545" y="1809527"/>
                  </a:lnTo>
                  <a:lnTo>
                    <a:pt x="398002" y="1787266"/>
                  </a:lnTo>
                  <a:lnTo>
                    <a:pt x="413924" y="1765006"/>
                  </a:lnTo>
                  <a:lnTo>
                    <a:pt x="910623" y="1138524"/>
                  </a:lnTo>
                  <a:lnTo>
                    <a:pt x="910623" y="982708"/>
                  </a:lnTo>
                  <a:lnTo>
                    <a:pt x="881969" y="982708"/>
                  </a:lnTo>
                  <a:lnTo>
                    <a:pt x="885146" y="66805"/>
                  </a:lnTo>
                  <a:lnTo>
                    <a:pt x="885146" y="50989"/>
                  </a:lnTo>
                  <a:lnTo>
                    <a:pt x="853315" y="38210"/>
                  </a:lnTo>
                  <a:lnTo>
                    <a:pt x="821472" y="28721"/>
                  </a:lnTo>
                  <a:lnTo>
                    <a:pt x="795994" y="22268"/>
                  </a:lnTo>
                  <a:lnTo>
                    <a:pt x="776896" y="22268"/>
                  </a:lnTo>
                  <a:lnTo>
                    <a:pt x="770530" y="0"/>
                  </a:lnTo>
                  <a:close/>
                </a:path>
                <a:path w="911225" h="1828800">
                  <a:moveTo>
                    <a:pt x="910623" y="976344"/>
                  </a:moveTo>
                  <a:lnTo>
                    <a:pt x="881969" y="982708"/>
                  </a:lnTo>
                  <a:lnTo>
                    <a:pt x="910623" y="982708"/>
                  </a:lnTo>
                  <a:lnTo>
                    <a:pt x="910623" y="976344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7894785" y="1291367"/>
              <a:ext cx="516255" cy="811530"/>
            </a:xfrm>
            <a:custGeom>
              <a:avLst/>
              <a:gdLst/>
              <a:ahLst/>
              <a:cxnLst/>
              <a:rect l="l" t="t" r="r" b="b"/>
              <a:pathLst>
                <a:path w="516254" h="811530">
                  <a:moveTo>
                    <a:pt x="512620" y="0"/>
                  </a:moveTo>
                  <a:lnTo>
                    <a:pt x="0" y="632840"/>
                  </a:lnTo>
                  <a:lnTo>
                    <a:pt x="3189" y="810922"/>
                  </a:lnTo>
                  <a:lnTo>
                    <a:pt x="515810" y="155828"/>
                  </a:lnTo>
                  <a:lnTo>
                    <a:pt x="512620" y="0"/>
                  </a:lnTo>
                  <a:close/>
                </a:path>
              </a:pathLst>
            </a:custGeom>
            <a:solidFill>
              <a:srgbClr val="54535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7926628" y="1291367"/>
              <a:ext cx="487680" cy="769620"/>
            </a:xfrm>
            <a:custGeom>
              <a:avLst/>
              <a:gdLst/>
              <a:ahLst/>
              <a:cxnLst/>
              <a:rect l="l" t="t" r="r" b="b"/>
              <a:pathLst>
                <a:path w="487679" h="769619">
                  <a:moveTo>
                    <a:pt x="480777" y="0"/>
                  </a:moveTo>
                  <a:lnTo>
                    <a:pt x="0" y="591492"/>
                  </a:lnTo>
                  <a:lnTo>
                    <a:pt x="3176" y="769581"/>
                  </a:lnTo>
                  <a:lnTo>
                    <a:pt x="487143" y="155828"/>
                  </a:lnTo>
                  <a:lnTo>
                    <a:pt x="480777" y="0"/>
                  </a:lnTo>
                  <a:close/>
                </a:path>
              </a:pathLst>
            </a:custGeom>
            <a:solidFill>
              <a:srgbClr val="57565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7958472" y="1291367"/>
              <a:ext cx="455295" cy="725170"/>
            </a:xfrm>
            <a:custGeom>
              <a:avLst/>
              <a:gdLst/>
              <a:ahLst/>
              <a:cxnLst/>
              <a:rect l="l" t="t" r="r" b="b"/>
              <a:pathLst>
                <a:path w="455295" h="725169">
                  <a:moveTo>
                    <a:pt x="452123" y="0"/>
                  </a:moveTo>
                  <a:lnTo>
                    <a:pt x="0" y="553332"/>
                  </a:lnTo>
                  <a:lnTo>
                    <a:pt x="6366" y="725065"/>
                  </a:lnTo>
                  <a:lnTo>
                    <a:pt x="455300" y="155828"/>
                  </a:lnTo>
                  <a:lnTo>
                    <a:pt x="452123" y="0"/>
                  </a:lnTo>
                  <a:close/>
                </a:path>
              </a:pathLst>
            </a:custGeom>
            <a:solidFill>
              <a:srgbClr val="5F5F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7993492" y="1288191"/>
              <a:ext cx="420370" cy="687070"/>
            </a:xfrm>
            <a:custGeom>
              <a:avLst/>
              <a:gdLst/>
              <a:ahLst/>
              <a:cxnLst/>
              <a:rect l="l" t="t" r="r" b="b"/>
              <a:pathLst>
                <a:path w="420370" h="687069">
                  <a:moveTo>
                    <a:pt x="417103" y="0"/>
                  </a:moveTo>
                  <a:lnTo>
                    <a:pt x="0" y="515172"/>
                  </a:lnTo>
                  <a:lnTo>
                    <a:pt x="3176" y="686892"/>
                  </a:lnTo>
                  <a:lnTo>
                    <a:pt x="420280" y="155815"/>
                  </a:lnTo>
                  <a:lnTo>
                    <a:pt x="417103" y="0"/>
                  </a:lnTo>
                  <a:close/>
                </a:path>
              </a:pathLst>
            </a:custGeom>
            <a:solidFill>
              <a:srgbClr val="61606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8025335" y="1288191"/>
              <a:ext cx="388620" cy="645795"/>
            </a:xfrm>
            <a:custGeom>
              <a:avLst/>
              <a:gdLst/>
              <a:ahLst/>
              <a:cxnLst/>
              <a:rect l="l" t="t" r="r" b="b"/>
              <a:pathLst>
                <a:path w="388620" h="645794">
                  <a:moveTo>
                    <a:pt x="385259" y="0"/>
                  </a:moveTo>
                  <a:lnTo>
                    <a:pt x="0" y="473824"/>
                  </a:lnTo>
                  <a:lnTo>
                    <a:pt x="3176" y="645556"/>
                  </a:lnTo>
                  <a:lnTo>
                    <a:pt x="388436" y="155815"/>
                  </a:lnTo>
                  <a:lnTo>
                    <a:pt x="385259" y="0"/>
                  </a:lnTo>
                  <a:close/>
                </a:path>
              </a:pathLst>
            </a:custGeom>
            <a:solidFill>
              <a:srgbClr val="6A696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8057166" y="1288191"/>
              <a:ext cx="356870" cy="604520"/>
            </a:xfrm>
            <a:custGeom>
              <a:avLst/>
              <a:gdLst/>
              <a:ahLst/>
              <a:cxnLst/>
              <a:rect l="l" t="t" r="r" b="b"/>
              <a:pathLst>
                <a:path w="356870" h="604519">
                  <a:moveTo>
                    <a:pt x="353429" y="0"/>
                  </a:moveTo>
                  <a:lnTo>
                    <a:pt x="0" y="432488"/>
                  </a:lnTo>
                  <a:lnTo>
                    <a:pt x="6366" y="604208"/>
                  </a:lnTo>
                  <a:lnTo>
                    <a:pt x="356605" y="155815"/>
                  </a:lnTo>
                  <a:lnTo>
                    <a:pt x="353429" y="0"/>
                  </a:lnTo>
                  <a:close/>
                </a:path>
              </a:pathLst>
            </a:custGeom>
            <a:solidFill>
              <a:srgbClr val="6C6C6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8092199" y="1285003"/>
              <a:ext cx="321945" cy="566420"/>
            </a:xfrm>
            <a:custGeom>
              <a:avLst/>
              <a:gdLst/>
              <a:ahLst/>
              <a:cxnLst/>
              <a:rect l="l" t="t" r="r" b="b"/>
              <a:pathLst>
                <a:path w="321945" h="566419">
                  <a:moveTo>
                    <a:pt x="318396" y="0"/>
                  </a:moveTo>
                  <a:lnTo>
                    <a:pt x="0" y="394328"/>
                  </a:lnTo>
                  <a:lnTo>
                    <a:pt x="3176" y="566060"/>
                  </a:lnTo>
                  <a:lnTo>
                    <a:pt x="321573" y="159004"/>
                  </a:lnTo>
                  <a:lnTo>
                    <a:pt x="318396" y="0"/>
                  </a:lnTo>
                  <a:close/>
                </a:path>
              </a:pathLst>
            </a:custGeom>
            <a:solidFill>
              <a:srgbClr val="73747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8124030" y="1285003"/>
              <a:ext cx="293370" cy="525145"/>
            </a:xfrm>
            <a:custGeom>
              <a:avLst/>
              <a:gdLst/>
              <a:ahLst/>
              <a:cxnLst/>
              <a:rect l="l" t="t" r="r" b="b"/>
              <a:pathLst>
                <a:path w="293370" h="525144">
                  <a:moveTo>
                    <a:pt x="289742" y="0"/>
                  </a:moveTo>
                  <a:lnTo>
                    <a:pt x="0" y="352992"/>
                  </a:lnTo>
                  <a:lnTo>
                    <a:pt x="6366" y="524712"/>
                  </a:lnTo>
                  <a:lnTo>
                    <a:pt x="292931" y="159004"/>
                  </a:lnTo>
                  <a:lnTo>
                    <a:pt x="289742" y="0"/>
                  </a:lnTo>
                  <a:close/>
                </a:path>
              </a:pathLst>
            </a:custGeom>
            <a:solidFill>
              <a:srgbClr val="76777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8159063" y="1285003"/>
              <a:ext cx="258445" cy="480695"/>
            </a:xfrm>
            <a:custGeom>
              <a:avLst/>
              <a:gdLst/>
              <a:ahLst/>
              <a:cxnLst/>
              <a:rect l="l" t="t" r="r" b="b"/>
              <a:pathLst>
                <a:path w="258445" h="480694">
                  <a:moveTo>
                    <a:pt x="254709" y="0"/>
                  </a:moveTo>
                  <a:lnTo>
                    <a:pt x="0" y="314832"/>
                  </a:lnTo>
                  <a:lnTo>
                    <a:pt x="3176" y="480200"/>
                  </a:lnTo>
                  <a:lnTo>
                    <a:pt x="257898" y="159004"/>
                  </a:lnTo>
                  <a:lnTo>
                    <a:pt x="254709" y="0"/>
                  </a:lnTo>
                  <a:close/>
                </a:path>
              </a:pathLst>
            </a:custGeom>
            <a:solidFill>
              <a:srgbClr val="7D7D7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8190893" y="1281827"/>
              <a:ext cx="226695" cy="442595"/>
            </a:xfrm>
            <a:custGeom>
              <a:avLst/>
              <a:gdLst/>
              <a:ahLst/>
              <a:cxnLst/>
              <a:rect l="l" t="t" r="r" b="b"/>
              <a:pathLst>
                <a:path w="226695" h="442594">
                  <a:moveTo>
                    <a:pt x="222878" y="0"/>
                  </a:moveTo>
                  <a:lnTo>
                    <a:pt x="0" y="276672"/>
                  </a:lnTo>
                  <a:lnTo>
                    <a:pt x="3189" y="442028"/>
                  </a:lnTo>
                  <a:lnTo>
                    <a:pt x="226068" y="159004"/>
                  </a:lnTo>
                  <a:lnTo>
                    <a:pt x="222878" y="0"/>
                  </a:lnTo>
                  <a:close/>
                </a:path>
              </a:pathLst>
            </a:custGeom>
            <a:solidFill>
              <a:srgbClr val="83848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8222737" y="1281827"/>
              <a:ext cx="194310" cy="401320"/>
            </a:xfrm>
            <a:custGeom>
              <a:avLst/>
              <a:gdLst/>
              <a:ahLst/>
              <a:cxnLst/>
              <a:rect l="l" t="t" r="r" b="b"/>
              <a:pathLst>
                <a:path w="194309" h="401319">
                  <a:moveTo>
                    <a:pt x="194224" y="0"/>
                  </a:moveTo>
                  <a:lnTo>
                    <a:pt x="0" y="235324"/>
                  </a:lnTo>
                  <a:lnTo>
                    <a:pt x="6366" y="400692"/>
                  </a:lnTo>
                  <a:lnTo>
                    <a:pt x="194224" y="159004"/>
                  </a:lnTo>
                  <a:lnTo>
                    <a:pt x="194224" y="0"/>
                  </a:lnTo>
                  <a:close/>
                </a:path>
              </a:pathLst>
            </a:custGeom>
            <a:solidFill>
              <a:srgbClr val="888A8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8257757" y="1281827"/>
              <a:ext cx="159385" cy="359410"/>
            </a:xfrm>
            <a:custGeom>
              <a:avLst/>
              <a:gdLst/>
              <a:ahLst/>
              <a:cxnLst/>
              <a:rect l="l" t="t" r="r" b="b"/>
              <a:pathLst>
                <a:path w="159384" h="359410">
                  <a:moveTo>
                    <a:pt x="159204" y="0"/>
                  </a:moveTo>
                  <a:lnTo>
                    <a:pt x="0" y="193988"/>
                  </a:lnTo>
                  <a:lnTo>
                    <a:pt x="3189" y="359344"/>
                  </a:lnTo>
                  <a:lnTo>
                    <a:pt x="159204" y="159004"/>
                  </a:lnTo>
                  <a:lnTo>
                    <a:pt x="159204" y="0"/>
                  </a:lnTo>
                  <a:close/>
                </a:path>
              </a:pathLst>
            </a:custGeom>
            <a:solidFill>
              <a:srgbClr val="8E908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8289600" y="1281827"/>
              <a:ext cx="127635" cy="314960"/>
            </a:xfrm>
            <a:custGeom>
              <a:avLst/>
              <a:gdLst/>
              <a:ahLst/>
              <a:cxnLst/>
              <a:rect l="l" t="t" r="r" b="b"/>
              <a:pathLst>
                <a:path w="127634" h="314959">
                  <a:moveTo>
                    <a:pt x="127361" y="0"/>
                  </a:moveTo>
                  <a:lnTo>
                    <a:pt x="0" y="152639"/>
                  </a:lnTo>
                  <a:lnTo>
                    <a:pt x="6366" y="314832"/>
                  </a:lnTo>
                  <a:lnTo>
                    <a:pt x="127361" y="159004"/>
                  </a:lnTo>
                  <a:lnTo>
                    <a:pt x="127361" y="0"/>
                  </a:lnTo>
                  <a:close/>
                </a:path>
              </a:pathLst>
            </a:custGeom>
            <a:solidFill>
              <a:srgbClr val="93949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8321444" y="1281827"/>
              <a:ext cx="95885" cy="273685"/>
            </a:xfrm>
            <a:custGeom>
              <a:avLst/>
              <a:gdLst/>
              <a:ahLst/>
              <a:cxnLst/>
              <a:rect l="l" t="t" r="r" b="b"/>
              <a:pathLst>
                <a:path w="95884" h="273684">
                  <a:moveTo>
                    <a:pt x="95517" y="0"/>
                  </a:moveTo>
                  <a:lnTo>
                    <a:pt x="0" y="111304"/>
                  </a:lnTo>
                  <a:lnTo>
                    <a:pt x="6366" y="273484"/>
                  </a:lnTo>
                  <a:lnTo>
                    <a:pt x="95517" y="159004"/>
                  </a:lnTo>
                  <a:lnTo>
                    <a:pt x="95517" y="0"/>
                  </a:lnTo>
                  <a:close/>
                </a:path>
              </a:pathLst>
            </a:custGeom>
            <a:solidFill>
              <a:srgbClr val="999B9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8356464" y="1278639"/>
              <a:ext cx="60960" cy="235585"/>
            </a:xfrm>
            <a:custGeom>
              <a:avLst/>
              <a:gdLst/>
              <a:ahLst/>
              <a:cxnLst/>
              <a:rect l="l" t="t" r="r" b="b"/>
              <a:pathLst>
                <a:path w="60959" h="235584">
                  <a:moveTo>
                    <a:pt x="60497" y="0"/>
                  </a:moveTo>
                  <a:lnTo>
                    <a:pt x="0" y="73144"/>
                  </a:lnTo>
                  <a:lnTo>
                    <a:pt x="6366" y="235336"/>
                  </a:lnTo>
                  <a:lnTo>
                    <a:pt x="60497" y="159016"/>
                  </a:lnTo>
                  <a:lnTo>
                    <a:pt x="60497" y="0"/>
                  </a:lnTo>
                  <a:close/>
                </a:path>
              </a:pathLst>
            </a:custGeom>
            <a:solidFill>
              <a:srgbClr val="9FA19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7869313" y="356475"/>
              <a:ext cx="548005" cy="1574165"/>
            </a:xfrm>
            <a:custGeom>
              <a:avLst/>
              <a:gdLst/>
              <a:ahLst/>
              <a:cxnLst/>
              <a:rect l="l" t="t" r="r" b="b"/>
              <a:pathLst>
                <a:path w="548004" h="1574164">
                  <a:moveTo>
                    <a:pt x="547636" y="922172"/>
                  </a:moveTo>
                  <a:lnTo>
                    <a:pt x="518972" y="922172"/>
                  </a:lnTo>
                  <a:lnTo>
                    <a:pt x="515797" y="3162"/>
                  </a:lnTo>
                  <a:lnTo>
                    <a:pt x="499872" y="0"/>
                  </a:lnTo>
                  <a:lnTo>
                    <a:pt x="496697" y="9486"/>
                  </a:lnTo>
                  <a:lnTo>
                    <a:pt x="493509" y="34925"/>
                  </a:lnTo>
                  <a:lnTo>
                    <a:pt x="493509" y="953973"/>
                  </a:lnTo>
                  <a:lnTo>
                    <a:pt x="515797" y="928941"/>
                  </a:lnTo>
                  <a:lnTo>
                    <a:pt x="515797" y="934897"/>
                  </a:lnTo>
                  <a:lnTo>
                    <a:pt x="525348" y="934897"/>
                  </a:lnTo>
                  <a:lnTo>
                    <a:pt x="0" y="1570913"/>
                  </a:lnTo>
                  <a:lnTo>
                    <a:pt x="22288" y="1574088"/>
                  </a:lnTo>
                  <a:lnTo>
                    <a:pt x="531723" y="944435"/>
                  </a:lnTo>
                  <a:lnTo>
                    <a:pt x="547636" y="922172"/>
                  </a:lnTo>
                  <a:close/>
                </a:path>
              </a:pathLst>
            </a:custGeom>
            <a:solidFill>
              <a:srgbClr val="3D3E3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8362830" y="423151"/>
              <a:ext cx="26034" cy="887730"/>
            </a:xfrm>
            <a:custGeom>
              <a:avLst/>
              <a:gdLst/>
              <a:ahLst/>
              <a:cxnLst/>
              <a:rect l="l" t="t" r="r" b="b"/>
              <a:pathLst>
                <a:path w="26034" h="887730">
                  <a:moveTo>
                    <a:pt x="22287" y="0"/>
                  </a:moveTo>
                  <a:lnTo>
                    <a:pt x="6366" y="0"/>
                  </a:lnTo>
                  <a:lnTo>
                    <a:pt x="3189" y="3289"/>
                  </a:lnTo>
                  <a:lnTo>
                    <a:pt x="0" y="28721"/>
                  </a:lnTo>
                  <a:lnTo>
                    <a:pt x="0" y="887295"/>
                  </a:lnTo>
                  <a:lnTo>
                    <a:pt x="25477" y="861851"/>
                  </a:lnTo>
                  <a:lnTo>
                    <a:pt x="22370" y="28721"/>
                  </a:lnTo>
                  <a:lnTo>
                    <a:pt x="22287" y="0"/>
                  </a:lnTo>
                  <a:close/>
                </a:path>
              </a:pathLst>
            </a:custGeom>
            <a:solidFill>
              <a:srgbClr val="43444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8362830" y="486793"/>
              <a:ext cx="22860" cy="824230"/>
            </a:xfrm>
            <a:custGeom>
              <a:avLst/>
              <a:gdLst/>
              <a:ahLst/>
              <a:cxnLst/>
              <a:rect l="l" t="t" r="r" b="b"/>
              <a:pathLst>
                <a:path w="22859" h="824230">
                  <a:moveTo>
                    <a:pt x="6366" y="0"/>
                  </a:moveTo>
                  <a:lnTo>
                    <a:pt x="3189" y="3163"/>
                  </a:lnTo>
                  <a:lnTo>
                    <a:pt x="0" y="28594"/>
                  </a:lnTo>
                  <a:lnTo>
                    <a:pt x="0" y="823653"/>
                  </a:lnTo>
                  <a:lnTo>
                    <a:pt x="22287" y="798209"/>
                  </a:lnTo>
                  <a:lnTo>
                    <a:pt x="22287" y="3163"/>
                  </a:lnTo>
                  <a:lnTo>
                    <a:pt x="6366" y="0"/>
                  </a:lnTo>
                  <a:close/>
                </a:path>
              </a:pathLst>
            </a:custGeom>
            <a:solidFill>
              <a:srgbClr val="49494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8362830" y="553599"/>
              <a:ext cx="22860" cy="756920"/>
            </a:xfrm>
            <a:custGeom>
              <a:avLst/>
              <a:gdLst/>
              <a:ahLst/>
              <a:cxnLst/>
              <a:rect l="l" t="t" r="r" b="b"/>
              <a:pathLst>
                <a:path w="22859" h="756919">
                  <a:moveTo>
                    <a:pt x="22287" y="0"/>
                  </a:moveTo>
                  <a:lnTo>
                    <a:pt x="3189" y="0"/>
                  </a:lnTo>
                  <a:lnTo>
                    <a:pt x="0" y="22268"/>
                  </a:lnTo>
                  <a:lnTo>
                    <a:pt x="0" y="756848"/>
                  </a:lnTo>
                  <a:lnTo>
                    <a:pt x="22287" y="731404"/>
                  </a:lnTo>
                  <a:lnTo>
                    <a:pt x="22287" y="0"/>
                  </a:lnTo>
                  <a:close/>
                </a:path>
              </a:pathLst>
            </a:custGeom>
            <a:solidFill>
              <a:srgbClr val="51525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8362830" y="613951"/>
              <a:ext cx="22860" cy="699770"/>
            </a:xfrm>
            <a:custGeom>
              <a:avLst/>
              <a:gdLst/>
              <a:ahLst/>
              <a:cxnLst/>
              <a:rect l="l" t="t" r="r" b="b"/>
              <a:pathLst>
                <a:path w="22859" h="699769">
                  <a:moveTo>
                    <a:pt x="3189" y="0"/>
                  </a:moveTo>
                  <a:lnTo>
                    <a:pt x="0" y="22268"/>
                  </a:lnTo>
                  <a:lnTo>
                    <a:pt x="0" y="699671"/>
                  </a:lnTo>
                  <a:lnTo>
                    <a:pt x="22287" y="674240"/>
                  </a:lnTo>
                  <a:lnTo>
                    <a:pt x="22287" y="6452"/>
                  </a:lnTo>
                  <a:lnTo>
                    <a:pt x="19111" y="3289"/>
                  </a:lnTo>
                  <a:lnTo>
                    <a:pt x="6366" y="3289"/>
                  </a:lnTo>
                  <a:lnTo>
                    <a:pt x="3189" y="0"/>
                  </a:lnTo>
                  <a:close/>
                </a:path>
              </a:pathLst>
            </a:custGeom>
            <a:solidFill>
              <a:srgbClr val="585A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8362830" y="677593"/>
              <a:ext cx="22860" cy="636270"/>
            </a:xfrm>
            <a:custGeom>
              <a:avLst/>
              <a:gdLst/>
              <a:ahLst/>
              <a:cxnLst/>
              <a:rect l="l" t="t" r="r" b="b"/>
              <a:pathLst>
                <a:path w="22859" h="636269">
                  <a:moveTo>
                    <a:pt x="3189" y="0"/>
                  </a:moveTo>
                  <a:lnTo>
                    <a:pt x="0" y="22268"/>
                  </a:lnTo>
                  <a:lnTo>
                    <a:pt x="0" y="636029"/>
                  </a:lnTo>
                  <a:lnTo>
                    <a:pt x="22287" y="610597"/>
                  </a:lnTo>
                  <a:lnTo>
                    <a:pt x="22287" y="6326"/>
                  </a:lnTo>
                  <a:lnTo>
                    <a:pt x="6366" y="6326"/>
                  </a:lnTo>
                  <a:lnTo>
                    <a:pt x="3189" y="0"/>
                  </a:lnTo>
                  <a:close/>
                </a:path>
                <a:path w="22859" h="636269">
                  <a:moveTo>
                    <a:pt x="19111" y="3163"/>
                  </a:moveTo>
                  <a:lnTo>
                    <a:pt x="6366" y="6326"/>
                  </a:lnTo>
                  <a:lnTo>
                    <a:pt x="22287" y="6326"/>
                  </a:lnTo>
                  <a:lnTo>
                    <a:pt x="19111" y="3163"/>
                  </a:lnTo>
                  <a:close/>
                </a:path>
              </a:pathLst>
            </a:custGeom>
            <a:solidFill>
              <a:srgbClr val="5E5F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8362830" y="738072"/>
              <a:ext cx="22860" cy="575945"/>
            </a:xfrm>
            <a:custGeom>
              <a:avLst/>
              <a:gdLst/>
              <a:ahLst/>
              <a:cxnLst/>
              <a:rect l="l" t="t" r="r" b="b"/>
              <a:pathLst>
                <a:path w="22859" h="575944">
                  <a:moveTo>
                    <a:pt x="3189" y="0"/>
                  </a:moveTo>
                  <a:lnTo>
                    <a:pt x="0" y="22268"/>
                  </a:lnTo>
                  <a:lnTo>
                    <a:pt x="0" y="575550"/>
                  </a:lnTo>
                  <a:lnTo>
                    <a:pt x="22287" y="550118"/>
                  </a:lnTo>
                  <a:lnTo>
                    <a:pt x="22287" y="9489"/>
                  </a:lnTo>
                  <a:lnTo>
                    <a:pt x="6366" y="9489"/>
                  </a:lnTo>
                  <a:lnTo>
                    <a:pt x="3189" y="0"/>
                  </a:lnTo>
                  <a:close/>
                </a:path>
                <a:path w="22859" h="575944">
                  <a:moveTo>
                    <a:pt x="19111" y="6326"/>
                  </a:moveTo>
                  <a:lnTo>
                    <a:pt x="6366" y="9489"/>
                  </a:lnTo>
                  <a:lnTo>
                    <a:pt x="22287" y="9489"/>
                  </a:lnTo>
                  <a:lnTo>
                    <a:pt x="19111" y="6326"/>
                  </a:lnTo>
                  <a:close/>
                </a:path>
              </a:pathLst>
            </a:custGeom>
            <a:solidFill>
              <a:srgbClr val="64646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8362830" y="801588"/>
              <a:ext cx="22860" cy="515620"/>
            </a:xfrm>
            <a:custGeom>
              <a:avLst/>
              <a:gdLst/>
              <a:ahLst/>
              <a:cxnLst/>
              <a:rect l="l" t="t" r="r" b="b"/>
              <a:pathLst>
                <a:path w="22859" h="515619">
                  <a:moveTo>
                    <a:pt x="3189" y="0"/>
                  </a:moveTo>
                  <a:lnTo>
                    <a:pt x="0" y="22268"/>
                  </a:lnTo>
                  <a:lnTo>
                    <a:pt x="0" y="515223"/>
                  </a:lnTo>
                  <a:lnTo>
                    <a:pt x="22287" y="486603"/>
                  </a:lnTo>
                  <a:lnTo>
                    <a:pt x="22287" y="12779"/>
                  </a:lnTo>
                  <a:lnTo>
                    <a:pt x="6366" y="12779"/>
                  </a:lnTo>
                  <a:lnTo>
                    <a:pt x="3189" y="0"/>
                  </a:lnTo>
                  <a:close/>
                </a:path>
                <a:path w="22859" h="515619">
                  <a:moveTo>
                    <a:pt x="19111" y="6452"/>
                  </a:moveTo>
                  <a:lnTo>
                    <a:pt x="6366" y="12779"/>
                  </a:lnTo>
                  <a:lnTo>
                    <a:pt x="22287" y="12779"/>
                  </a:lnTo>
                  <a:lnTo>
                    <a:pt x="22287" y="9615"/>
                  </a:lnTo>
                  <a:lnTo>
                    <a:pt x="19111" y="6452"/>
                  </a:lnTo>
                  <a:close/>
                </a:path>
              </a:pathLst>
            </a:custGeom>
            <a:solidFill>
              <a:srgbClr val="696A6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8362830" y="865230"/>
              <a:ext cx="22860" cy="452120"/>
            </a:xfrm>
            <a:custGeom>
              <a:avLst/>
              <a:gdLst/>
              <a:ahLst/>
              <a:cxnLst/>
              <a:rect l="l" t="t" r="r" b="b"/>
              <a:pathLst>
                <a:path w="22859" h="452119">
                  <a:moveTo>
                    <a:pt x="3189" y="0"/>
                  </a:moveTo>
                  <a:lnTo>
                    <a:pt x="0" y="19079"/>
                  </a:lnTo>
                  <a:lnTo>
                    <a:pt x="0" y="451581"/>
                  </a:lnTo>
                  <a:lnTo>
                    <a:pt x="22287" y="426136"/>
                  </a:lnTo>
                  <a:lnTo>
                    <a:pt x="22287" y="12779"/>
                  </a:lnTo>
                  <a:lnTo>
                    <a:pt x="6366" y="12779"/>
                  </a:lnTo>
                  <a:lnTo>
                    <a:pt x="3189" y="0"/>
                  </a:lnTo>
                  <a:close/>
                </a:path>
                <a:path w="22859" h="452119">
                  <a:moveTo>
                    <a:pt x="19111" y="6326"/>
                  </a:moveTo>
                  <a:lnTo>
                    <a:pt x="6366" y="12779"/>
                  </a:lnTo>
                  <a:lnTo>
                    <a:pt x="22287" y="12779"/>
                  </a:lnTo>
                  <a:lnTo>
                    <a:pt x="22287" y="9489"/>
                  </a:lnTo>
                  <a:lnTo>
                    <a:pt x="19111" y="6326"/>
                  </a:lnTo>
                  <a:close/>
                </a:path>
              </a:pathLst>
            </a:custGeom>
            <a:solidFill>
              <a:srgbClr val="6F707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8362830" y="925659"/>
              <a:ext cx="22860" cy="391160"/>
            </a:xfrm>
            <a:custGeom>
              <a:avLst/>
              <a:gdLst/>
              <a:ahLst/>
              <a:cxnLst/>
              <a:rect l="l" t="t" r="r" b="b"/>
              <a:pathLst>
                <a:path w="22859" h="391159">
                  <a:moveTo>
                    <a:pt x="3189" y="0"/>
                  </a:moveTo>
                  <a:lnTo>
                    <a:pt x="0" y="22255"/>
                  </a:lnTo>
                  <a:lnTo>
                    <a:pt x="0" y="391152"/>
                  </a:lnTo>
                  <a:lnTo>
                    <a:pt x="22287" y="365708"/>
                  </a:lnTo>
                  <a:lnTo>
                    <a:pt x="22287" y="19080"/>
                  </a:lnTo>
                  <a:lnTo>
                    <a:pt x="6366" y="19079"/>
                  </a:lnTo>
                  <a:lnTo>
                    <a:pt x="3189" y="0"/>
                  </a:lnTo>
                  <a:close/>
                </a:path>
                <a:path w="22859" h="391159">
                  <a:moveTo>
                    <a:pt x="19111" y="9540"/>
                  </a:moveTo>
                  <a:lnTo>
                    <a:pt x="6366" y="19079"/>
                  </a:lnTo>
                  <a:lnTo>
                    <a:pt x="22287" y="19080"/>
                  </a:lnTo>
                  <a:lnTo>
                    <a:pt x="22287" y="12715"/>
                  </a:lnTo>
                  <a:lnTo>
                    <a:pt x="19111" y="9540"/>
                  </a:lnTo>
                  <a:close/>
                </a:path>
              </a:pathLst>
            </a:custGeom>
            <a:solidFill>
              <a:srgbClr val="76777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8362830" y="989250"/>
              <a:ext cx="22860" cy="330835"/>
            </a:xfrm>
            <a:custGeom>
              <a:avLst/>
              <a:gdLst/>
              <a:ahLst/>
              <a:cxnLst/>
              <a:rect l="l" t="t" r="r" b="b"/>
              <a:pathLst>
                <a:path w="22859" h="330834">
                  <a:moveTo>
                    <a:pt x="3189" y="0"/>
                  </a:moveTo>
                  <a:lnTo>
                    <a:pt x="0" y="19092"/>
                  </a:lnTo>
                  <a:lnTo>
                    <a:pt x="0" y="330736"/>
                  </a:lnTo>
                  <a:lnTo>
                    <a:pt x="22287" y="302116"/>
                  </a:lnTo>
                  <a:lnTo>
                    <a:pt x="22287" y="19092"/>
                  </a:lnTo>
                  <a:lnTo>
                    <a:pt x="6366" y="19092"/>
                  </a:lnTo>
                  <a:lnTo>
                    <a:pt x="3189" y="0"/>
                  </a:lnTo>
                  <a:close/>
                </a:path>
                <a:path w="22859" h="330834">
                  <a:moveTo>
                    <a:pt x="19111" y="9552"/>
                  </a:moveTo>
                  <a:lnTo>
                    <a:pt x="6366" y="19092"/>
                  </a:lnTo>
                  <a:lnTo>
                    <a:pt x="22287" y="19092"/>
                  </a:lnTo>
                  <a:lnTo>
                    <a:pt x="22287" y="12728"/>
                  </a:lnTo>
                  <a:lnTo>
                    <a:pt x="19111" y="9552"/>
                  </a:lnTo>
                  <a:close/>
                </a:path>
              </a:pathLst>
            </a:custGeom>
            <a:solidFill>
              <a:srgbClr val="7A7B7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8362830" y="1052855"/>
              <a:ext cx="22860" cy="267335"/>
            </a:xfrm>
            <a:custGeom>
              <a:avLst/>
              <a:gdLst/>
              <a:ahLst/>
              <a:cxnLst/>
              <a:rect l="l" t="t" r="r" b="b"/>
              <a:pathLst>
                <a:path w="22859" h="267334">
                  <a:moveTo>
                    <a:pt x="3189" y="0"/>
                  </a:moveTo>
                  <a:lnTo>
                    <a:pt x="0" y="15904"/>
                  </a:lnTo>
                  <a:lnTo>
                    <a:pt x="0" y="267132"/>
                  </a:lnTo>
                  <a:lnTo>
                    <a:pt x="22287" y="238512"/>
                  </a:lnTo>
                  <a:lnTo>
                    <a:pt x="22287" y="22268"/>
                  </a:lnTo>
                  <a:lnTo>
                    <a:pt x="6366" y="22268"/>
                  </a:lnTo>
                  <a:lnTo>
                    <a:pt x="3189" y="0"/>
                  </a:lnTo>
                  <a:close/>
                </a:path>
                <a:path w="22859" h="267334">
                  <a:moveTo>
                    <a:pt x="19111" y="9540"/>
                  </a:moveTo>
                  <a:lnTo>
                    <a:pt x="6366" y="22268"/>
                  </a:lnTo>
                  <a:lnTo>
                    <a:pt x="22287" y="22268"/>
                  </a:lnTo>
                  <a:lnTo>
                    <a:pt x="22287" y="12728"/>
                  </a:lnTo>
                  <a:lnTo>
                    <a:pt x="19111" y="9540"/>
                  </a:lnTo>
                  <a:close/>
                </a:path>
              </a:pathLst>
            </a:custGeom>
            <a:solidFill>
              <a:srgbClr val="83838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8362830" y="1113283"/>
              <a:ext cx="22860" cy="207010"/>
            </a:xfrm>
            <a:custGeom>
              <a:avLst/>
              <a:gdLst/>
              <a:ahLst/>
              <a:cxnLst/>
              <a:rect l="l" t="t" r="r" b="b"/>
              <a:pathLst>
                <a:path w="22859" h="207009">
                  <a:moveTo>
                    <a:pt x="3189" y="0"/>
                  </a:moveTo>
                  <a:lnTo>
                    <a:pt x="0" y="19079"/>
                  </a:lnTo>
                  <a:lnTo>
                    <a:pt x="0" y="206704"/>
                  </a:lnTo>
                  <a:lnTo>
                    <a:pt x="22287" y="178084"/>
                  </a:lnTo>
                  <a:lnTo>
                    <a:pt x="22287" y="28620"/>
                  </a:lnTo>
                  <a:lnTo>
                    <a:pt x="6366" y="28619"/>
                  </a:lnTo>
                  <a:lnTo>
                    <a:pt x="3189" y="0"/>
                  </a:lnTo>
                  <a:close/>
                </a:path>
                <a:path w="22859" h="207009">
                  <a:moveTo>
                    <a:pt x="15921" y="12715"/>
                  </a:moveTo>
                  <a:lnTo>
                    <a:pt x="6366" y="28619"/>
                  </a:lnTo>
                  <a:lnTo>
                    <a:pt x="22287" y="28620"/>
                  </a:lnTo>
                  <a:lnTo>
                    <a:pt x="22287" y="15891"/>
                  </a:lnTo>
                  <a:lnTo>
                    <a:pt x="15921" y="12715"/>
                  </a:lnTo>
                  <a:close/>
                </a:path>
              </a:pathLst>
            </a:custGeom>
            <a:solidFill>
              <a:srgbClr val="88898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8362830" y="1176887"/>
              <a:ext cx="22860" cy="146685"/>
            </a:xfrm>
            <a:custGeom>
              <a:avLst/>
              <a:gdLst/>
              <a:ahLst/>
              <a:cxnLst/>
              <a:rect l="l" t="t" r="r" b="b"/>
              <a:pathLst>
                <a:path w="22859" h="146684">
                  <a:moveTo>
                    <a:pt x="3189" y="0"/>
                  </a:moveTo>
                  <a:lnTo>
                    <a:pt x="0" y="15891"/>
                  </a:lnTo>
                  <a:lnTo>
                    <a:pt x="0" y="146275"/>
                  </a:lnTo>
                  <a:lnTo>
                    <a:pt x="22287" y="117655"/>
                  </a:lnTo>
                  <a:lnTo>
                    <a:pt x="22287" y="28620"/>
                  </a:lnTo>
                  <a:lnTo>
                    <a:pt x="6366" y="28619"/>
                  </a:lnTo>
                  <a:lnTo>
                    <a:pt x="3189" y="0"/>
                  </a:lnTo>
                  <a:close/>
                </a:path>
                <a:path w="22859" h="146684">
                  <a:moveTo>
                    <a:pt x="22287" y="12715"/>
                  </a:moveTo>
                  <a:lnTo>
                    <a:pt x="15921" y="12715"/>
                  </a:lnTo>
                  <a:lnTo>
                    <a:pt x="6366" y="28619"/>
                  </a:lnTo>
                  <a:lnTo>
                    <a:pt x="22287" y="28620"/>
                  </a:lnTo>
                  <a:lnTo>
                    <a:pt x="22287" y="12715"/>
                  </a:lnTo>
                  <a:close/>
                </a:path>
              </a:pathLst>
            </a:custGeom>
            <a:solidFill>
              <a:srgbClr val="90909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8362830" y="1237303"/>
              <a:ext cx="22860" cy="86360"/>
            </a:xfrm>
            <a:custGeom>
              <a:avLst/>
              <a:gdLst/>
              <a:ahLst/>
              <a:cxnLst/>
              <a:rect l="l" t="t" r="r" b="b"/>
              <a:pathLst>
                <a:path w="22859" h="86359">
                  <a:moveTo>
                    <a:pt x="3189" y="0"/>
                  </a:moveTo>
                  <a:lnTo>
                    <a:pt x="0" y="19079"/>
                  </a:lnTo>
                  <a:lnTo>
                    <a:pt x="0" y="85859"/>
                  </a:lnTo>
                  <a:lnTo>
                    <a:pt x="22287" y="57240"/>
                  </a:lnTo>
                  <a:lnTo>
                    <a:pt x="22287" y="15904"/>
                  </a:lnTo>
                  <a:lnTo>
                    <a:pt x="15921" y="15904"/>
                  </a:lnTo>
                  <a:lnTo>
                    <a:pt x="6366" y="31795"/>
                  </a:lnTo>
                  <a:lnTo>
                    <a:pt x="3189" y="0"/>
                  </a:lnTo>
                  <a:close/>
                </a:path>
              </a:pathLst>
            </a:custGeom>
            <a:solidFill>
              <a:srgbClr val="9393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8025333" y="362775"/>
              <a:ext cx="337820" cy="1021080"/>
            </a:xfrm>
            <a:custGeom>
              <a:avLst/>
              <a:gdLst/>
              <a:ahLst/>
              <a:cxnLst/>
              <a:rect l="l" t="t" r="r" b="b"/>
              <a:pathLst>
                <a:path w="337820" h="1021080">
                  <a:moveTo>
                    <a:pt x="12738" y="12738"/>
                  </a:moveTo>
                  <a:lnTo>
                    <a:pt x="0" y="12738"/>
                  </a:lnTo>
                  <a:lnTo>
                    <a:pt x="0" y="1020826"/>
                  </a:lnTo>
                  <a:lnTo>
                    <a:pt x="12738" y="1020826"/>
                  </a:lnTo>
                  <a:lnTo>
                    <a:pt x="12738" y="12738"/>
                  </a:lnTo>
                  <a:close/>
                </a:path>
                <a:path w="337820" h="1021080">
                  <a:moveTo>
                    <a:pt x="337489" y="0"/>
                  </a:moveTo>
                  <a:lnTo>
                    <a:pt x="324764" y="0"/>
                  </a:lnTo>
                  <a:lnTo>
                    <a:pt x="324764" y="960399"/>
                  </a:lnTo>
                  <a:lnTo>
                    <a:pt x="337489" y="960399"/>
                  </a:lnTo>
                  <a:lnTo>
                    <a:pt x="337489" y="0"/>
                  </a:lnTo>
                  <a:close/>
                </a:path>
              </a:pathLst>
            </a:custGeom>
            <a:solidFill>
              <a:srgbClr val="706D7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7499972" y="1873319"/>
              <a:ext cx="407670" cy="60960"/>
            </a:xfrm>
            <a:custGeom>
              <a:avLst/>
              <a:gdLst/>
              <a:ahLst/>
              <a:cxnLst/>
              <a:rect l="l" t="t" r="r" b="b"/>
              <a:pathLst>
                <a:path w="407670" h="60960">
                  <a:moveTo>
                    <a:pt x="12736" y="0"/>
                  </a:moveTo>
                  <a:lnTo>
                    <a:pt x="76415" y="31808"/>
                  </a:lnTo>
                  <a:lnTo>
                    <a:pt x="159202" y="47700"/>
                  </a:lnTo>
                  <a:lnTo>
                    <a:pt x="241987" y="57240"/>
                  </a:lnTo>
                  <a:lnTo>
                    <a:pt x="321583" y="60428"/>
                  </a:lnTo>
                  <a:lnTo>
                    <a:pt x="398002" y="60428"/>
                  </a:lnTo>
                  <a:lnTo>
                    <a:pt x="407545" y="44524"/>
                  </a:lnTo>
                  <a:lnTo>
                    <a:pt x="305661" y="41348"/>
                  </a:lnTo>
                  <a:lnTo>
                    <a:pt x="206954" y="34984"/>
                  </a:lnTo>
                  <a:lnTo>
                    <a:pt x="111439" y="22268"/>
                  </a:lnTo>
                  <a:lnTo>
                    <a:pt x="60495" y="9540"/>
                  </a:lnTo>
                  <a:lnTo>
                    <a:pt x="12736" y="0"/>
                  </a:lnTo>
                  <a:close/>
                </a:path>
              </a:pathLst>
            </a:custGeom>
            <a:solidFill>
              <a:srgbClr val="3D3E3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7509522" y="346862"/>
              <a:ext cx="850265" cy="1784350"/>
            </a:xfrm>
            <a:custGeom>
              <a:avLst/>
              <a:gdLst/>
              <a:ahLst/>
              <a:cxnLst/>
              <a:rect l="l" t="t" r="r" b="b"/>
              <a:pathLst>
                <a:path w="850265" h="1784350">
                  <a:moveTo>
                    <a:pt x="401180" y="1570990"/>
                  </a:moveTo>
                  <a:lnTo>
                    <a:pt x="385254" y="1583702"/>
                  </a:lnTo>
                  <a:lnTo>
                    <a:pt x="385254" y="1784057"/>
                  </a:lnTo>
                  <a:lnTo>
                    <a:pt x="401180" y="1761794"/>
                  </a:lnTo>
                  <a:lnTo>
                    <a:pt x="401180" y="1570990"/>
                  </a:lnTo>
                  <a:close/>
                </a:path>
                <a:path w="850265" h="1784350">
                  <a:moveTo>
                    <a:pt x="515810" y="944511"/>
                  </a:moveTo>
                  <a:lnTo>
                    <a:pt x="0" y="1536001"/>
                  </a:lnTo>
                  <a:lnTo>
                    <a:pt x="25463" y="1536001"/>
                  </a:lnTo>
                  <a:lnTo>
                    <a:pt x="515810" y="973137"/>
                  </a:lnTo>
                  <a:lnTo>
                    <a:pt x="515810" y="944511"/>
                  </a:lnTo>
                  <a:close/>
                </a:path>
                <a:path w="850265" h="1784350">
                  <a:moveTo>
                    <a:pt x="850125" y="12776"/>
                  </a:moveTo>
                  <a:lnTo>
                    <a:pt x="821842" y="9613"/>
                  </a:lnTo>
                  <a:lnTo>
                    <a:pt x="764146" y="3162"/>
                  </a:lnTo>
                  <a:lnTo>
                    <a:pt x="684555" y="0"/>
                  </a:lnTo>
                  <a:lnTo>
                    <a:pt x="643153" y="0"/>
                  </a:lnTo>
                  <a:lnTo>
                    <a:pt x="560387" y="6324"/>
                  </a:lnTo>
                  <a:lnTo>
                    <a:pt x="515810" y="15938"/>
                  </a:lnTo>
                  <a:lnTo>
                    <a:pt x="515810" y="28600"/>
                  </a:lnTo>
                  <a:lnTo>
                    <a:pt x="557187" y="19100"/>
                  </a:lnTo>
                  <a:lnTo>
                    <a:pt x="598576" y="12776"/>
                  </a:lnTo>
                  <a:lnTo>
                    <a:pt x="639978" y="9613"/>
                  </a:lnTo>
                  <a:lnTo>
                    <a:pt x="681367" y="9613"/>
                  </a:lnTo>
                  <a:lnTo>
                    <a:pt x="767334" y="15938"/>
                  </a:lnTo>
                  <a:lnTo>
                    <a:pt x="850125" y="25438"/>
                  </a:lnTo>
                  <a:lnTo>
                    <a:pt x="850125" y="12776"/>
                  </a:lnTo>
                  <a:close/>
                </a:path>
              </a:pathLst>
            </a:custGeom>
            <a:solidFill>
              <a:srgbClr val="706D7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8038068" y="372288"/>
              <a:ext cx="60960" cy="1059180"/>
            </a:xfrm>
            <a:custGeom>
              <a:avLst/>
              <a:gdLst/>
              <a:ahLst/>
              <a:cxnLst/>
              <a:rect l="l" t="t" r="r" b="b"/>
              <a:pathLst>
                <a:path w="60959" h="1059180">
                  <a:moveTo>
                    <a:pt x="0" y="0"/>
                  </a:moveTo>
                  <a:lnTo>
                    <a:pt x="0" y="1059003"/>
                  </a:lnTo>
                  <a:lnTo>
                    <a:pt x="60497" y="1014479"/>
                  </a:lnTo>
                  <a:lnTo>
                    <a:pt x="60497" y="1277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D3E3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7534996" y="1316811"/>
              <a:ext cx="490855" cy="582295"/>
            </a:xfrm>
            <a:custGeom>
              <a:avLst/>
              <a:gdLst/>
              <a:ahLst/>
              <a:cxnLst/>
              <a:rect l="l" t="t" r="r" b="b"/>
              <a:pathLst>
                <a:path w="490854" h="582294">
                  <a:moveTo>
                    <a:pt x="490339" y="0"/>
                  </a:moveTo>
                  <a:lnTo>
                    <a:pt x="0" y="559696"/>
                  </a:lnTo>
                  <a:lnTo>
                    <a:pt x="70046" y="578776"/>
                  </a:lnTo>
                  <a:lnTo>
                    <a:pt x="114622" y="581952"/>
                  </a:lnTo>
                  <a:lnTo>
                    <a:pt x="464862" y="127195"/>
                  </a:lnTo>
                  <a:lnTo>
                    <a:pt x="490339" y="0"/>
                  </a:lnTo>
                  <a:close/>
                </a:path>
              </a:pathLst>
            </a:custGeom>
            <a:solidFill>
              <a:srgbClr val="2A2A2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8057166" y="388230"/>
              <a:ext cx="140335" cy="1078230"/>
            </a:xfrm>
            <a:custGeom>
              <a:avLst/>
              <a:gdLst/>
              <a:ahLst/>
              <a:cxnLst/>
              <a:rect l="l" t="t" r="r" b="b"/>
              <a:pathLst>
                <a:path w="140334" h="1078230">
                  <a:moveTo>
                    <a:pt x="117818" y="0"/>
                  </a:moveTo>
                  <a:lnTo>
                    <a:pt x="22287" y="0"/>
                  </a:lnTo>
                  <a:lnTo>
                    <a:pt x="0" y="19105"/>
                  </a:lnTo>
                  <a:lnTo>
                    <a:pt x="0" y="1058965"/>
                  </a:lnTo>
                  <a:lnTo>
                    <a:pt x="6366" y="1071681"/>
                  </a:lnTo>
                  <a:lnTo>
                    <a:pt x="12744" y="1074856"/>
                  </a:lnTo>
                  <a:lnTo>
                    <a:pt x="22287" y="1078045"/>
                  </a:lnTo>
                  <a:lnTo>
                    <a:pt x="117818" y="1078045"/>
                  </a:lnTo>
                  <a:lnTo>
                    <a:pt x="127361" y="1074856"/>
                  </a:lnTo>
                  <a:lnTo>
                    <a:pt x="133727" y="1071681"/>
                  </a:lnTo>
                  <a:lnTo>
                    <a:pt x="140093" y="1058965"/>
                  </a:lnTo>
                  <a:lnTo>
                    <a:pt x="140093" y="19105"/>
                  </a:lnTo>
                  <a:lnTo>
                    <a:pt x="136916" y="12652"/>
                  </a:lnTo>
                  <a:lnTo>
                    <a:pt x="133727" y="6326"/>
                  </a:lnTo>
                  <a:lnTo>
                    <a:pt x="127361" y="3163"/>
                  </a:lnTo>
                  <a:lnTo>
                    <a:pt x="117818" y="0"/>
                  </a:lnTo>
                  <a:close/>
                </a:path>
              </a:pathLst>
            </a:custGeom>
            <a:solidFill>
              <a:srgbClr val="605F6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8104931" y="388218"/>
              <a:ext cx="45085" cy="1078230"/>
            </a:xfrm>
            <a:custGeom>
              <a:avLst/>
              <a:gdLst/>
              <a:ahLst/>
              <a:cxnLst/>
              <a:rect l="l" t="t" r="r" b="b"/>
              <a:pathLst>
                <a:path w="45084" h="1078230">
                  <a:moveTo>
                    <a:pt x="44575" y="0"/>
                  </a:moveTo>
                  <a:lnTo>
                    <a:pt x="0" y="0"/>
                  </a:lnTo>
                  <a:lnTo>
                    <a:pt x="0" y="1078057"/>
                  </a:lnTo>
                  <a:lnTo>
                    <a:pt x="44575" y="1078057"/>
                  </a:lnTo>
                  <a:lnTo>
                    <a:pt x="44575" y="0"/>
                  </a:lnTo>
                  <a:close/>
                </a:path>
              </a:pathLst>
            </a:custGeom>
            <a:solidFill>
              <a:srgbClr val="92552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8117664" y="388218"/>
              <a:ext cx="16510" cy="1078230"/>
            </a:xfrm>
            <a:custGeom>
              <a:avLst/>
              <a:gdLst/>
              <a:ahLst/>
              <a:cxnLst/>
              <a:rect l="l" t="t" r="r" b="b"/>
              <a:pathLst>
                <a:path w="16509" h="1078230">
                  <a:moveTo>
                    <a:pt x="15920" y="0"/>
                  </a:moveTo>
                  <a:lnTo>
                    <a:pt x="0" y="0"/>
                  </a:lnTo>
                  <a:lnTo>
                    <a:pt x="0" y="1078057"/>
                  </a:lnTo>
                  <a:lnTo>
                    <a:pt x="15920" y="1078057"/>
                  </a:lnTo>
                  <a:lnTo>
                    <a:pt x="15920" y="0"/>
                  </a:lnTo>
                  <a:close/>
                </a:path>
              </a:pathLst>
            </a:custGeom>
            <a:solidFill>
              <a:srgbClr val="95854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/>
            <p:cNvSpPr/>
            <p:nvPr/>
          </p:nvSpPr>
          <p:spPr>
            <a:xfrm>
              <a:off x="8173384" y="407319"/>
              <a:ext cx="0" cy="998855"/>
            </a:xfrm>
            <a:custGeom>
              <a:avLst/>
              <a:gdLst/>
              <a:ahLst/>
              <a:cxnLst/>
              <a:rect l="l" t="t" r="r" b="b"/>
              <a:pathLst>
                <a:path h="998855">
                  <a:moveTo>
                    <a:pt x="0" y="0"/>
                  </a:moveTo>
                  <a:lnTo>
                    <a:pt x="0" y="998528"/>
                  </a:lnTo>
                </a:path>
              </a:pathLst>
            </a:custGeom>
            <a:ln w="6367">
              <a:solidFill>
                <a:srgbClr val="7A8E92"/>
              </a:solidFill>
              <a:prstDash val="dot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object 44"/>
            <p:cNvSpPr/>
            <p:nvPr/>
          </p:nvSpPr>
          <p:spPr>
            <a:xfrm>
              <a:off x="8085810" y="404164"/>
              <a:ext cx="19685" cy="70485"/>
            </a:xfrm>
            <a:custGeom>
              <a:avLst/>
              <a:gdLst/>
              <a:ahLst/>
              <a:cxnLst/>
              <a:rect l="l" t="t" r="r" b="b"/>
              <a:pathLst>
                <a:path w="19684" h="70484">
                  <a:moveTo>
                    <a:pt x="19113" y="66802"/>
                  </a:moveTo>
                  <a:lnTo>
                    <a:pt x="0" y="66802"/>
                  </a:lnTo>
                  <a:lnTo>
                    <a:pt x="0" y="69977"/>
                  </a:lnTo>
                  <a:lnTo>
                    <a:pt x="19113" y="69977"/>
                  </a:lnTo>
                  <a:lnTo>
                    <a:pt x="19113" y="66802"/>
                  </a:lnTo>
                  <a:close/>
                </a:path>
                <a:path w="19684" h="70484">
                  <a:moveTo>
                    <a:pt x="19113" y="0"/>
                  </a:moveTo>
                  <a:lnTo>
                    <a:pt x="0" y="0"/>
                  </a:lnTo>
                  <a:lnTo>
                    <a:pt x="0" y="3175"/>
                  </a:lnTo>
                  <a:lnTo>
                    <a:pt x="19113" y="3175"/>
                  </a:lnTo>
                  <a:lnTo>
                    <a:pt x="19113" y="0"/>
                  </a:lnTo>
                  <a:close/>
                </a:path>
              </a:pathLst>
            </a:custGeom>
            <a:solidFill>
              <a:srgbClr val="7A8E9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object 45"/>
            <p:cNvSpPr/>
            <p:nvPr/>
          </p:nvSpPr>
          <p:spPr>
            <a:xfrm>
              <a:off x="8084229" y="804861"/>
              <a:ext cx="0" cy="483870"/>
            </a:xfrm>
            <a:custGeom>
              <a:avLst/>
              <a:gdLst/>
              <a:ahLst/>
              <a:cxnLst/>
              <a:rect l="l" t="t" r="r" b="b"/>
              <a:pathLst>
                <a:path h="483869">
                  <a:moveTo>
                    <a:pt x="0" y="0"/>
                  </a:moveTo>
                  <a:lnTo>
                    <a:pt x="0" y="483330"/>
                  </a:lnTo>
                </a:path>
              </a:pathLst>
            </a:custGeom>
            <a:ln w="25472">
              <a:solidFill>
                <a:srgbClr val="7A8E92"/>
              </a:solidFill>
              <a:prstDash val="dot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" name="object 46"/>
            <p:cNvSpPr/>
            <p:nvPr/>
          </p:nvSpPr>
          <p:spPr>
            <a:xfrm>
              <a:off x="8060347" y="394550"/>
              <a:ext cx="45085" cy="995680"/>
            </a:xfrm>
            <a:custGeom>
              <a:avLst/>
              <a:gdLst/>
              <a:ahLst/>
              <a:cxnLst/>
              <a:rect l="l" t="t" r="r" b="b"/>
              <a:pathLst>
                <a:path w="45084" h="995680">
                  <a:moveTo>
                    <a:pt x="6375" y="954062"/>
                  </a:moveTo>
                  <a:lnTo>
                    <a:pt x="0" y="954062"/>
                  </a:lnTo>
                  <a:lnTo>
                    <a:pt x="0" y="963599"/>
                  </a:lnTo>
                  <a:lnTo>
                    <a:pt x="6375" y="963599"/>
                  </a:lnTo>
                  <a:lnTo>
                    <a:pt x="6375" y="954062"/>
                  </a:lnTo>
                  <a:close/>
                </a:path>
                <a:path w="45084" h="995680">
                  <a:moveTo>
                    <a:pt x="9550" y="356260"/>
                  </a:moveTo>
                  <a:lnTo>
                    <a:pt x="3175" y="356260"/>
                  </a:lnTo>
                  <a:lnTo>
                    <a:pt x="3175" y="365798"/>
                  </a:lnTo>
                  <a:lnTo>
                    <a:pt x="9550" y="365798"/>
                  </a:lnTo>
                  <a:lnTo>
                    <a:pt x="9550" y="356260"/>
                  </a:lnTo>
                  <a:close/>
                </a:path>
                <a:path w="45084" h="995680">
                  <a:moveTo>
                    <a:pt x="12738" y="286283"/>
                  </a:moveTo>
                  <a:lnTo>
                    <a:pt x="6362" y="286283"/>
                  </a:lnTo>
                  <a:lnTo>
                    <a:pt x="6362" y="295833"/>
                  </a:lnTo>
                  <a:lnTo>
                    <a:pt x="12738" y="295833"/>
                  </a:lnTo>
                  <a:lnTo>
                    <a:pt x="12738" y="286283"/>
                  </a:lnTo>
                  <a:close/>
                </a:path>
                <a:path w="45084" h="995680">
                  <a:moveTo>
                    <a:pt x="12738" y="219481"/>
                  </a:moveTo>
                  <a:lnTo>
                    <a:pt x="6362" y="219481"/>
                  </a:lnTo>
                  <a:lnTo>
                    <a:pt x="6362" y="229019"/>
                  </a:lnTo>
                  <a:lnTo>
                    <a:pt x="12738" y="229019"/>
                  </a:lnTo>
                  <a:lnTo>
                    <a:pt x="12738" y="219481"/>
                  </a:lnTo>
                  <a:close/>
                </a:path>
                <a:path w="45084" h="995680">
                  <a:moveTo>
                    <a:pt x="12738" y="152679"/>
                  </a:moveTo>
                  <a:lnTo>
                    <a:pt x="6362" y="152679"/>
                  </a:lnTo>
                  <a:lnTo>
                    <a:pt x="6362" y="162217"/>
                  </a:lnTo>
                  <a:lnTo>
                    <a:pt x="12738" y="162217"/>
                  </a:lnTo>
                  <a:lnTo>
                    <a:pt x="12738" y="152679"/>
                  </a:lnTo>
                  <a:close/>
                </a:path>
                <a:path w="45084" h="995680">
                  <a:moveTo>
                    <a:pt x="12738" y="82715"/>
                  </a:moveTo>
                  <a:lnTo>
                    <a:pt x="6362" y="82715"/>
                  </a:lnTo>
                  <a:lnTo>
                    <a:pt x="6362" y="92252"/>
                  </a:lnTo>
                  <a:lnTo>
                    <a:pt x="12738" y="92252"/>
                  </a:lnTo>
                  <a:lnTo>
                    <a:pt x="12738" y="82715"/>
                  </a:lnTo>
                  <a:close/>
                </a:path>
                <a:path w="45084" h="995680">
                  <a:moveTo>
                    <a:pt x="12738" y="15900"/>
                  </a:moveTo>
                  <a:lnTo>
                    <a:pt x="6362" y="15900"/>
                  </a:lnTo>
                  <a:lnTo>
                    <a:pt x="6362" y="25438"/>
                  </a:lnTo>
                  <a:lnTo>
                    <a:pt x="12738" y="25438"/>
                  </a:lnTo>
                  <a:lnTo>
                    <a:pt x="12738" y="15900"/>
                  </a:lnTo>
                  <a:close/>
                </a:path>
                <a:path w="45084" h="995680">
                  <a:moveTo>
                    <a:pt x="41389" y="982675"/>
                  </a:moveTo>
                  <a:lnTo>
                    <a:pt x="25463" y="982675"/>
                  </a:lnTo>
                  <a:lnTo>
                    <a:pt x="25463" y="985862"/>
                  </a:lnTo>
                  <a:lnTo>
                    <a:pt x="41389" y="985862"/>
                  </a:lnTo>
                  <a:lnTo>
                    <a:pt x="41389" y="982675"/>
                  </a:lnTo>
                  <a:close/>
                </a:path>
                <a:path w="45084" h="995680">
                  <a:moveTo>
                    <a:pt x="41389" y="960424"/>
                  </a:moveTo>
                  <a:lnTo>
                    <a:pt x="19100" y="960424"/>
                  </a:lnTo>
                  <a:lnTo>
                    <a:pt x="19100" y="963599"/>
                  </a:lnTo>
                  <a:lnTo>
                    <a:pt x="41389" y="963599"/>
                  </a:lnTo>
                  <a:lnTo>
                    <a:pt x="41389" y="960424"/>
                  </a:lnTo>
                  <a:close/>
                </a:path>
                <a:path w="45084" h="995680">
                  <a:moveTo>
                    <a:pt x="41389" y="947712"/>
                  </a:moveTo>
                  <a:lnTo>
                    <a:pt x="22288" y="947712"/>
                  </a:lnTo>
                  <a:lnTo>
                    <a:pt x="22288" y="950887"/>
                  </a:lnTo>
                  <a:lnTo>
                    <a:pt x="41389" y="950887"/>
                  </a:lnTo>
                  <a:lnTo>
                    <a:pt x="41389" y="947712"/>
                  </a:lnTo>
                  <a:close/>
                </a:path>
                <a:path w="45084" h="995680">
                  <a:moveTo>
                    <a:pt x="41389" y="938161"/>
                  </a:moveTo>
                  <a:lnTo>
                    <a:pt x="22288" y="938161"/>
                  </a:lnTo>
                  <a:lnTo>
                    <a:pt x="22288" y="941349"/>
                  </a:lnTo>
                  <a:lnTo>
                    <a:pt x="41389" y="941349"/>
                  </a:lnTo>
                  <a:lnTo>
                    <a:pt x="41389" y="938161"/>
                  </a:lnTo>
                  <a:close/>
                </a:path>
                <a:path w="45084" h="995680">
                  <a:moveTo>
                    <a:pt x="41389" y="922261"/>
                  </a:moveTo>
                  <a:lnTo>
                    <a:pt x="19100" y="922261"/>
                  </a:lnTo>
                  <a:lnTo>
                    <a:pt x="19100" y="928624"/>
                  </a:lnTo>
                  <a:lnTo>
                    <a:pt x="41389" y="928624"/>
                  </a:lnTo>
                  <a:lnTo>
                    <a:pt x="41389" y="922261"/>
                  </a:lnTo>
                  <a:close/>
                </a:path>
                <a:path w="45084" h="995680">
                  <a:moveTo>
                    <a:pt x="41402" y="992212"/>
                  </a:moveTo>
                  <a:lnTo>
                    <a:pt x="15925" y="992212"/>
                  </a:lnTo>
                  <a:lnTo>
                    <a:pt x="15925" y="995400"/>
                  </a:lnTo>
                  <a:lnTo>
                    <a:pt x="41402" y="995400"/>
                  </a:lnTo>
                  <a:lnTo>
                    <a:pt x="41402" y="992212"/>
                  </a:lnTo>
                  <a:close/>
                </a:path>
                <a:path w="45084" h="995680">
                  <a:moveTo>
                    <a:pt x="44577" y="969962"/>
                  </a:moveTo>
                  <a:lnTo>
                    <a:pt x="25463" y="969962"/>
                  </a:lnTo>
                  <a:lnTo>
                    <a:pt x="25463" y="976312"/>
                  </a:lnTo>
                  <a:lnTo>
                    <a:pt x="44577" y="976312"/>
                  </a:lnTo>
                  <a:lnTo>
                    <a:pt x="44577" y="969962"/>
                  </a:lnTo>
                  <a:close/>
                </a:path>
                <a:path w="45084" h="995680">
                  <a:moveTo>
                    <a:pt x="44577" y="912723"/>
                  </a:moveTo>
                  <a:lnTo>
                    <a:pt x="25463" y="912723"/>
                  </a:lnTo>
                  <a:lnTo>
                    <a:pt x="25463" y="915898"/>
                  </a:lnTo>
                  <a:lnTo>
                    <a:pt x="44577" y="915898"/>
                  </a:lnTo>
                  <a:lnTo>
                    <a:pt x="44577" y="912723"/>
                  </a:lnTo>
                  <a:close/>
                </a:path>
                <a:path w="45084" h="995680">
                  <a:moveTo>
                    <a:pt x="44577" y="384886"/>
                  </a:moveTo>
                  <a:lnTo>
                    <a:pt x="25463" y="384886"/>
                  </a:lnTo>
                  <a:lnTo>
                    <a:pt x="25463" y="388061"/>
                  </a:lnTo>
                  <a:lnTo>
                    <a:pt x="44577" y="388061"/>
                  </a:lnTo>
                  <a:lnTo>
                    <a:pt x="44577" y="384886"/>
                  </a:lnTo>
                  <a:close/>
                </a:path>
                <a:path w="45084" h="995680">
                  <a:moveTo>
                    <a:pt x="44577" y="362610"/>
                  </a:moveTo>
                  <a:lnTo>
                    <a:pt x="19100" y="362610"/>
                  </a:lnTo>
                  <a:lnTo>
                    <a:pt x="19100" y="365798"/>
                  </a:lnTo>
                  <a:lnTo>
                    <a:pt x="44577" y="365798"/>
                  </a:lnTo>
                  <a:lnTo>
                    <a:pt x="44577" y="362610"/>
                  </a:lnTo>
                  <a:close/>
                </a:path>
                <a:path w="45084" h="995680">
                  <a:moveTo>
                    <a:pt x="44577" y="349821"/>
                  </a:moveTo>
                  <a:lnTo>
                    <a:pt x="25463" y="349821"/>
                  </a:lnTo>
                  <a:lnTo>
                    <a:pt x="25463" y="356184"/>
                  </a:lnTo>
                  <a:lnTo>
                    <a:pt x="44577" y="356184"/>
                  </a:lnTo>
                  <a:lnTo>
                    <a:pt x="44577" y="349821"/>
                  </a:lnTo>
                  <a:close/>
                </a:path>
                <a:path w="45084" h="995680">
                  <a:moveTo>
                    <a:pt x="44577" y="340347"/>
                  </a:moveTo>
                  <a:lnTo>
                    <a:pt x="25463" y="340347"/>
                  </a:lnTo>
                  <a:lnTo>
                    <a:pt x="25463" y="343522"/>
                  </a:lnTo>
                  <a:lnTo>
                    <a:pt x="44577" y="343522"/>
                  </a:lnTo>
                  <a:lnTo>
                    <a:pt x="44577" y="340347"/>
                  </a:lnTo>
                  <a:close/>
                </a:path>
                <a:path w="45084" h="995680">
                  <a:moveTo>
                    <a:pt x="44577" y="327571"/>
                  </a:moveTo>
                  <a:lnTo>
                    <a:pt x="19100" y="327571"/>
                  </a:lnTo>
                  <a:lnTo>
                    <a:pt x="19100" y="330746"/>
                  </a:lnTo>
                  <a:lnTo>
                    <a:pt x="44577" y="330746"/>
                  </a:lnTo>
                  <a:lnTo>
                    <a:pt x="44577" y="327571"/>
                  </a:lnTo>
                  <a:close/>
                </a:path>
                <a:path w="45084" h="995680">
                  <a:moveTo>
                    <a:pt x="44577" y="314921"/>
                  </a:moveTo>
                  <a:lnTo>
                    <a:pt x="25463" y="314921"/>
                  </a:lnTo>
                  <a:lnTo>
                    <a:pt x="25463" y="318096"/>
                  </a:lnTo>
                  <a:lnTo>
                    <a:pt x="44577" y="318096"/>
                  </a:lnTo>
                  <a:lnTo>
                    <a:pt x="44577" y="314921"/>
                  </a:lnTo>
                  <a:close/>
                </a:path>
                <a:path w="45084" h="995680">
                  <a:moveTo>
                    <a:pt x="44577" y="302120"/>
                  </a:moveTo>
                  <a:lnTo>
                    <a:pt x="25463" y="302120"/>
                  </a:lnTo>
                  <a:lnTo>
                    <a:pt x="25463" y="308483"/>
                  </a:lnTo>
                  <a:lnTo>
                    <a:pt x="44577" y="308483"/>
                  </a:lnTo>
                  <a:lnTo>
                    <a:pt x="44577" y="302120"/>
                  </a:lnTo>
                  <a:close/>
                </a:path>
                <a:path w="45084" h="995680">
                  <a:moveTo>
                    <a:pt x="44577" y="292646"/>
                  </a:moveTo>
                  <a:lnTo>
                    <a:pt x="19100" y="292646"/>
                  </a:lnTo>
                  <a:lnTo>
                    <a:pt x="19100" y="295833"/>
                  </a:lnTo>
                  <a:lnTo>
                    <a:pt x="44577" y="295833"/>
                  </a:lnTo>
                  <a:lnTo>
                    <a:pt x="44577" y="292646"/>
                  </a:lnTo>
                  <a:close/>
                </a:path>
                <a:path w="45084" h="995680">
                  <a:moveTo>
                    <a:pt x="44577" y="279869"/>
                  </a:moveTo>
                  <a:lnTo>
                    <a:pt x="25463" y="279869"/>
                  </a:lnTo>
                  <a:lnTo>
                    <a:pt x="25463" y="283044"/>
                  </a:lnTo>
                  <a:lnTo>
                    <a:pt x="44577" y="283044"/>
                  </a:lnTo>
                  <a:lnTo>
                    <a:pt x="44577" y="279869"/>
                  </a:lnTo>
                  <a:close/>
                </a:path>
                <a:path w="45084" h="995680">
                  <a:moveTo>
                    <a:pt x="44577" y="270383"/>
                  </a:moveTo>
                  <a:lnTo>
                    <a:pt x="25463" y="270383"/>
                  </a:lnTo>
                  <a:lnTo>
                    <a:pt x="25463" y="273558"/>
                  </a:lnTo>
                  <a:lnTo>
                    <a:pt x="44577" y="273558"/>
                  </a:lnTo>
                  <a:lnTo>
                    <a:pt x="44577" y="270383"/>
                  </a:lnTo>
                  <a:close/>
                </a:path>
                <a:path w="45084" h="995680">
                  <a:moveTo>
                    <a:pt x="44577" y="257606"/>
                  </a:moveTo>
                  <a:lnTo>
                    <a:pt x="19100" y="257606"/>
                  </a:lnTo>
                  <a:lnTo>
                    <a:pt x="19100" y="260781"/>
                  </a:lnTo>
                  <a:lnTo>
                    <a:pt x="44577" y="260781"/>
                  </a:lnTo>
                  <a:lnTo>
                    <a:pt x="44577" y="257606"/>
                  </a:lnTo>
                  <a:close/>
                </a:path>
                <a:path w="45084" h="995680">
                  <a:moveTo>
                    <a:pt x="44577" y="235331"/>
                  </a:moveTo>
                  <a:lnTo>
                    <a:pt x="25463" y="235331"/>
                  </a:lnTo>
                  <a:lnTo>
                    <a:pt x="25463" y="238518"/>
                  </a:lnTo>
                  <a:lnTo>
                    <a:pt x="44577" y="238518"/>
                  </a:lnTo>
                  <a:lnTo>
                    <a:pt x="44577" y="235331"/>
                  </a:lnTo>
                  <a:close/>
                </a:path>
                <a:path w="45084" h="995680">
                  <a:moveTo>
                    <a:pt x="44577" y="225844"/>
                  </a:moveTo>
                  <a:lnTo>
                    <a:pt x="19100" y="225844"/>
                  </a:lnTo>
                  <a:lnTo>
                    <a:pt x="19100" y="229019"/>
                  </a:lnTo>
                  <a:lnTo>
                    <a:pt x="44577" y="229019"/>
                  </a:lnTo>
                  <a:lnTo>
                    <a:pt x="44577" y="225844"/>
                  </a:lnTo>
                  <a:close/>
                </a:path>
                <a:path w="45084" h="995680">
                  <a:moveTo>
                    <a:pt x="44577" y="213067"/>
                  </a:moveTo>
                  <a:lnTo>
                    <a:pt x="25463" y="213067"/>
                  </a:lnTo>
                  <a:lnTo>
                    <a:pt x="25463" y="216242"/>
                  </a:lnTo>
                  <a:lnTo>
                    <a:pt x="44577" y="216242"/>
                  </a:lnTo>
                  <a:lnTo>
                    <a:pt x="44577" y="213067"/>
                  </a:lnTo>
                  <a:close/>
                </a:path>
                <a:path w="45084" h="995680">
                  <a:moveTo>
                    <a:pt x="44577" y="203568"/>
                  </a:moveTo>
                  <a:lnTo>
                    <a:pt x="25463" y="203568"/>
                  </a:lnTo>
                  <a:lnTo>
                    <a:pt x="25463" y="206756"/>
                  </a:lnTo>
                  <a:lnTo>
                    <a:pt x="44577" y="206756"/>
                  </a:lnTo>
                  <a:lnTo>
                    <a:pt x="44577" y="203568"/>
                  </a:lnTo>
                  <a:close/>
                </a:path>
                <a:path w="45084" h="995680">
                  <a:moveTo>
                    <a:pt x="44577" y="190792"/>
                  </a:moveTo>
                  <a:lnTo>
                    <a:pt x="19100" y="190792"/>
                  </a:lnTo>
                  <a:lnTo>
                    <a:pt x="19100" y="193979"/>
                  </a:lnTo>
                  <a:lnTo>
                    <a:pt x="44577" y="193979"/>
                  </a:lnTo>
                  <a:lnTo>
                    <a:pt x="44577" y="190792"/>
                  </a:lnTo>
                  <a:close/>
                </a:path>
                <a:path w="45084" h="995680">
                  <a:moveTo>
                    <a:pt x="44577" y="178142"/>
                  </a:moveTo>
                  <a:lnTo>
                    <a:pt x="25463" y="178142"/>
                  </a:lnTo>
                  <a:lnTo>
                    <a:pt x="25463" y="181317"/>
                  </a:lnTo>
                  <a:lnTo>
                    <a:pt x="44577" y="181317"/>
                  </a:lnTo>
                  <a:lnTo>
                    <a:pt x="44577" y="178142"/>
                  </a:lnTo>
                  <a:close/>
                </a:path>
                <a:path w="45084" h="995680">
                  <a:moveTo>
                    <a:pt x="44577" y="168529"/>
                  </a:moveTo>
                  <a:lnTo>
                    <a:pt x="25463" y="168529"/>
                  </a:lnTo>
                  <a:lnTo>
                    <a:pt x="25463" y="171704"/>
                  </a:lnTo>
                  <a:lnTo>
                    <a:pt x="44577" y="171704"/>
                  </a:lnTo>
                  <a:lnTo>
                    <a:pt x="44577" y="168529"/>
                  </a:lnTo>
                  <a:close/>
                </a:path>
                <a:path w="45084" h="995680">
                  <a:moveTo>
                    <a:pt x="44577" y="155854"/>
                  </a:moveTo>
                  <a:lnTo>
                    <a:pt x="19100" y="155854"/>
                  </a:lnTo>
                  <a:lnTo>
                    <a:pt x="19100" y="162217"/>
                  </a:lnTo>
                  <a:lnTo>
                    <a:pt x="44577" y="162217"/>
                  </a:lnTo>
                  <a:lnTo>
                    <a:pt x="44577" y="155854"/>
                  </a:lnTo>
                  <a:close/>
                </a:path>
                <a:path w="45084" h="995680">
                  <a:moveTo>
                    <a:pt x="44577" y="146253"/>
                  </a:moveTo>
                  <a:lnTo>
                    <a:pt x="25463" y="146253"/>
                  </a:lnTo>
                  <a:lnTo>
                    <a:pt x="25463" y="149440"/>
                  </a:lnTo>
                  <a:lnTo>
                    <a:pt x="44577" y="149440"/>
                  </a:lnTo>
                  <a:lnTo>
                    <a:pt x="44577" y="146253"/>
                  </a:lnTo>
                  <a:close/>
                </a:path>
                <a:path w="45084" h="995680">
                  <a:moveTo>
                    <a:pt x="44577" y="133604"/>
                  </a:moveTo>
                  <a:lnTo>
                    <a:pt x="25463" y="133604"/>
                  </a:lnTo>
                  <a:lnTo>
                    <a:pt x="25463" y="136791"/>
                  </a:lnTo>
                  <a:lnTo>
                    <a:pt x="44577" y="136791"/>
                  </a:lnTo>
                  <a:lnTo>
                    <a:pt x="44577" y="133604"/>
                  </a:lnTo>
                  <a:close/>
                </a:path>
                <a:path w="45084" h="995680">
                  <a:moveTo>
                    <a:pt x="44577" y="120827"/>
                  </a:moveTo>
                  <a:lnTo>
                    <a:pt x="19100" y="120827"/>
                  </a:lnTo>
                  <a:lnTo>
                    <a:pt x="19100" y="124002"/>
                  </a:lnTo>
                  <a:lnTo>
                    <a:pt x="44577" y="124002"/>
                  </a:lnTo>
                  <a:lnTo>
                    <a:pt x="44577" y="120827"/>
                  </a:lnTo>
                  <a:close/>
                </a:path>
                <a:path w="45084" h="995680">
                  <a:moveTo>
                    <a:pt x="44577" y="108178"/>
                  </a:moveTo>
                  <a:lnTo>
                    <a:pt x="25463" y="108178"/>
                  </a:lnTo>
                  <a:lnTo>
                    <a:pt x="25463" y="111353"/>
                  </a:lnTo>
                  <a:lnTo>
                    <a:pt x="44577" y="111353"/>
                  </a:lnTo>
                  <a:lnTo>
                    <a:pt x="44577" y="108178"/>
                  </a:lnTo>
                  <a:close/>
                </a:path>
                <a:path w="45084" h="995680">
                  <a:moveTo>
                    <a:pt x="44577" y="98564"/>
                  </a:moveTo>
                  <a:lnTo>
                    <a:pt x="25463" y="98564"/>
                  </a:lnTo>
                  <a:lnTo>
                    <a:pt x="25463" y="101739"/>
                  </a:lnTo>
                  <a:lnTo>
                    <a:pt x="44577" y="101739"/>
                  </a:lnTo>
                  <a:lnTo>
                    <a:pt x="44577" y="98564"/>
                  </a:lnTo>
                  <a:close/>
                </a:path>
                <a:path w="45084" h="995680">
                  <a:moveTo>
                    <a:pt x="44577" y="89065"/>
                  </a:moveTo>
                  <a:lnTo>
                    <a:pt x="19100" y="89065"/>
                  </a:lnTo>
                  <a:lnTo>
                    <a:pt x="19100" y="92252"/>
                  </a:lnTo>
                  <a:lnTo>
                    <a:pt x="44577" y="92252"/>
                  </a:lnTo>
                  <a:lnTo>
                    <a:pt x="44577" y="89065"/>
                  </a:lnTo>
                  <a:close/>
                </a:path>
                <a:path w="45084" h="995680">
                  <a:moveTo>
                    <a:pt x="44577" y="66802"/>
                  </a:moveTo>
                  <a:lnTo>
                    <a:pt x="25463" y="66802"/>
                  </a:lnTo>
                  <a:lnTo>
                    <a:pt x="25463" y="69977"/>
                  </a:lnTo>
                  <a:lnTo>
                    <a:pt x="44577" y="69977"/>
                  </a:lnTo>
                  <a:lnTo>
                    <a:pt x="44577" y="66802"/>
                  </a:lnTo>
                  <a:close/>
                </a:path>
                <a:path w="45084" h="995680">
                  <a:moveTo>
                    <a:pt x="44577" y="54152"/>
                  </a:moveTo>
                  <a:lnTo>
                    <a:pt x="19100" y="54152"/>
                  </a:lnTo>
                  <a:lnTo>
                    <a:pt x="19100" y="57327"/>
                  </a:lnTo>
                  <a:lnTo>
                    <a:pt x="44577" y="57327"/>
                  </a:lnTo>
                  <a:lnTo>
                    <a:pt x="44577" y="54152"/>
                  </a:lnTo>
                  <a:close/>
                </a:path>
                <a:path w="45084" h="995680">
                  <a:moveTo>
                    <a:pt x="44577" y="41351"/>
                  </a:moveTo>
                  <a:lnTo>
                    <a:pt x="25463" y="41351"/>
                  </a:lnTo>
                  <a:lnTo>
                    <a:pt x="25463" y="47713"/>
                  </a:lnTo>
                  <a:lnTo>
                    <a:pt x="44577" y="47713"/>
                  </a:lnTo>
                  <a:lnTo>
                    <a:pt x="44577" y="41351"/>
                  </a:lnTo>
                  <a:close/>
                </a:path>
                <a:path w="45084" h="995680">
                  <a:moveTo>
                    <a:pt x="44577" y="31877"/>
                  </a:moveTo>
                  <a:lnTo>
                    <a:pt x="25463" y="31877"/>
                  </a:lnTo>
                  <a:lnTo>
                    <a:pt x="25463" y="35064"/>
                  </a:lnTo>
                  <a:lnTo>
                    <a:pt x="44577" y="35064"/>
                  </a:lnTo>
                  <a:lnTo>
                    <a:pt x="44577" y="31877"/>
                  </a:lnTo>
                  <a:close/>
                </a:path>
                <a:path w="45084" h="995680">
                  <a:moveTo>
                    <a:pt x="44577" y="22263"/>
                  </a:moveTo>
                  <a:lnTo>
                    <a:pt x="19100" y="22263"/>
                  </a:lnTo>
                  <a:lnTo>
                    <a:pt x="19100" y="25438"/>
                  </a:lnTo>
                  <a:lnTo>
                    <a:pt x="44577" y="25438"/>
                  </a:lnTo>
                  <a:lnTo>
                    <a:pt x="44577" y="22263"/>
                  </a:lnTo>
                  <a:close/>
                </a:path>
                <a:path w="45084" h="995680">
                  <a:moveTo>
                    <a:pt x="44577" y="0"/>
                  </a:moveTo>
                  <a:lnTo>
                    <a:pt x="25463" y="0"/>
                  </a:lnTo>
                  <a:lnTo>
                    <a:pt x="25463" y="3175"/>
                  </a:lnTo>
                  <a:lnTo>
                    <a:pt x="44577" y="3175"/>
                  </a:lnTo>
                  <a:lnTo>
                    <a:pt x="44577" y="0"/>
                  </a:lnTo>
                  <a:close/>
                </a:path>
              </a:pathLst>
            </a:custGeom>
            <a:solidFill>
              <a:srgbClr val="7A8E9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" name="object 47"/>
            <p:cNvSpPr/>
            <p:nvPr/>
          </p:nvSpPr>
          <p:spPr>
            <a:xfrm>
              <a:off x="8066722" y="372288"/>
              <a:ext cx="124460" cy="16510"/>
            </a:xfrm>
            <a:custGeom>
              <a:avLst/>
              <a:gdLst/>
              <a:ahLst/>
              <a:cxnLst/>
              <a:rect l="l" t="t" r="r" b="b"/>
              <a:pathLst>
                <a:path w="124459" h="16510">
                  <a:moveTo>
                    <a:pt x="114628" y="0"/>
                  </a:moveTo>
                  <a:lnTo>
                    <a:pt x="6366" y="0"/>
                  </a:lnTo>
                  <a:lnTo>
                    <a:pt x="0" y="3163"/>
                  </a:lnTo>
                  <a:lnTo>
                    <a:pt x="0" y="12779"/>
                  </a:lnTo>
                  <a:lnTo>
                    <a:pt x="9555" y="12779"/>
                  </a:lnTo>
                  <a:lnTo>
                    <a:pt x="117805" y="15942"/>
                  </a:lnTo>
                  <a:lnTo>
                    <a:pt x="124171" y="12779"/>
                  </a:lnTo>
                  <a:lnTo>
                    <a:pt x="124171" y="3163"/>
                  </a:lnTo>
                  <a:lnTo>
                    <a:pt x="114628" y="0"/>
                  </a:lnTo>
                  <a:close/>
                </a:path>
              </a:pathLst>
            </a:custGeom>
            <a:solidFill>
              <a:srgbClr val="706D7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" name="object 48"/>
            <p:cNvSpPr/>
            <p:nvPr/>
          </p:nvSpPr>
          <p:spPr>
            <a:xfrm>
              <a:off x="8079454" y="375544"/>
              <a:ext cx="38735" cy="6985"/>
            </a:xfrm>
            <a:custGeom>
              <a:avLst/>
              <a:gdLst/>
              <a:ahLst/>
              <a:cxnLst/>
              <a:rect l="l" t="t" r="r" b="b"/>
              <a:pathLst>
                <a:path w="38734" h="6985">
                  <a:moveTo>
                    <a:pt x="38208" y="0"/>
                  </a:moveTo>
                  <a:lnTo>
                    <a:pt x="0" y="0"/>
                  </a:lnTo>
                  <a:lnTo>
                    <a:pt x="0" y="6360"/>
                  </a:lnTo>
                  <a:lnTo>
                    <a:pt x="38208" y="6360"/>
                  </a:lnTo>
                  <a:lnTo>
                    <a:pt x="38208" y="0"/>
                  </a:lnTo>
                  <a:close/>
                </a:path>
              </a:pathLst>
            </a:custGeom>
            <a:solidFill>
              <a:srgbClr val="7A8E9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object 49"/>
            <p:cNvSpPr/>
            <p:nvPr/>
          </p:nvSpPr>
          <p:spPr>
            <a:xfrm>
              <a:off x="8203638" y="369125"/>
              <a:ext cx="146685" cy="1097280"/>
            </a:xfrm>
            <a:custGeom>
              <a:avLst/>
              <a:gdLst/>
              <a:ahLst/>
              <a:cxnLst/>
              <a:rect l="l" t="t" r="r" b="b"/>
              <a:pathLst>
                <a:path w="146684" h="1097280">
                  <a:moveTo>
                    <a:pt x="63674" y="0"/>
                  </a:moveTo>
                  <a:lnTo>
                    <a:pt x="0" y="0"/>
                  </a:lnTo>
                  <a:lnTo>
                    <a:pt x="0" y="19105"/>
                  </a:lnTo>
                  <a:lnTo>
                    <a:pt x="6366" y="35047"/>
                  </a:lnTo>
                  <a:lnTo>
                    <a:pt x="0" y="1078070"/>
                  </a:lnTo>
                  <a:lnTo>
                    <a:pt x="9542" y="1097150"/>
                  </a:lnTo>
                  <a:lnTo>
                    <a:pt x="38196" y="1093962"/>
                  </a:lnTo>
                  <a:lnTo>
                    <a:pt x="143270" y="969942"/>
                  </a:lnTo>
                  <a:lnTo>
                    <a:pt x="146459" y="12779"/>
                  </a:lnTo>
                  <a:lnTo>
                    <a:pt x="63674" y="0"/>
                  </a:lnTo>
                  <a:close/>
                </a:path>
              </a:pathLst>
            </a:custGeom>
            <a:solidFill>
              <a:srgbClr val="2A2A2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" name="object 50"/>
            <p:cNvSpPr/>
            <p:nvPr/>
          </p:nvSpPr>
          <p:spPr>
            <a:xfrm>
              <a:off x="8235469" y="474141"/>
              <a:ext cx="89151" cy="190800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" name="object 51"/>
            <p:cNvSpPr/>
            <p:nvPr/>
          </p:nvSpPr>
          <p:spPr>
            <a:xfrm>
              <a:off x="7652808" y="1370863"/>
              <a:ext cx="570230" cy="445770"/>
            </a:xfrm>
            <a:custGeom>
              <a:avLst/>
              <a:gdLst/>
              <a:ahLst/>
              <a:cxnLst/>
              <a:rect l="l" t="t" r="r" b="b"/>
              <a:pathLst>
                <a:path w="570229" h="445769">
                  <a:moveTo>
                    <a:pt x="261088" y="0"/>
                  </a:moveTo>
                  <a:lnTo>
                    <a:pt x="0" y="302116"/>
                  </a:lnTo>
                  <a:lnTo>
                    <a:pt x="9542" y="356180"/>
                  </a:lnTo>
                  <a:lnTo>
                    <a:pt x="41386" y="387976"/>
                  </a:lnTo>
                  <a:lnTo>
                    <a:pt x="73229" y="400692"/>
                  </a:lnTo>
                  <a:lnTo>
                    <a:pt x="101883" y="413421"/>
                  </a:lnTo>
                  <a:lnTo>
                    <a:pt x="162381" y="429312"/>
                  </a:lnTo>
                  <a:lnTo>
                    <a:pt x="219689" y="438852"/>
                  </a:lnTo>
                  <a:lnTo>
                    <a:pt x="286552" y="445216"/>
                  </a:lnTo>
                  <a:lnTo>
                    <a:pt x="305663" y="445216"/>
                  </a:lnTo>
                  <a:lnTo>
                    <a:pt x="525353" y="162192"/>
                  </a:lnTo>
                  <a:lnTo>
                    <a:pt x="569928" y="108128"/>
                  </a:lnTo>
                  <a:lnTo>
                    <a:pt x="531719" y="60428"/>
                  </a:lnTo>
                  <a:lnTo>
                    <a:pt x="439391" y="19080"/>
                  </a:lnTo>
                  <a:lnTo>
                    <a:pt x="340684" y="6364"/>
                  </a:lnTo>
                  <a:lnTo>
                    <a:pt x="261088" y="0"/>
                  </a:lnTo>
                  <a:close/>
                </a:path>
              </a:pathLst>
            </a:custGeom>
            <a:solidFill>
              <a:srgbClr val="3D3E3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" name="object 52"/>
            <p:cNvSpPr/>
            <p:nvPr/>
          </p:nvSpPr>
          <p:spPr>
            <a:xfrm>
              <a:off x="7671906" y="1688871"/>
              <a:ext cx="274320" cy="111760"/>
            </a:xfrm>
            <a:custGeom>
              <a:avLst/>
              <a:gdLst/>
              <a:ahLst/>
              <a:cxnLst/>
              <a:rect l="l" t="t" r="r" b="b"/>
              <a:pathLst>
                <a:path w="274320" h="111760">
                  <a:moveTo>
                    <a:pt x="0" y="0"/>
                  </a:moveTo>
                  <a:lnTo>
                    <a:pt x="0" y="25444"/>
                  </a:lnTo>
                  <a:lnTo>
                    <a:pt x="12732" y="44524"/>
                  </a:lnTo>
                  <a:lnTo>
                    <a:pt x="73229" y="73144"/>
                  </a:lnTo>
                  <a:lnTo>
                    <a:pt x="127361" y="92224"/>
                  </a:lnTo>
                  <a:lnTo>
                    <a:pt x="184669" y="104952"/>
                  </a:lnTo>
                  <a:lnTo>
                    <a:pt x="251532" y="111304"/>
                  </a:lnTo>
                  <a:lnTo>
                    <a:pt x="273820" y="111304"/>
                  </a:lnTo>
                  <a:lnTo>
                    <a:pt x="273820" y="92224"/>
                  </a:lnTo>
                  <a:lnTo>
                    <a:pt x="219701" y="73144"/>
                  </a:lnTo>
                  <a:lnTo>
                    <a:pt x="124171" y="47712"/>
                  </a:lnTo>
                  <a:lnTo>
                    <a:pt x="79595" y="31808"/>
                  </a:lnTo>
                  <a:lnTo>
                    <a:pt x="35020" y="954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E0F0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" name="object 53"/>
            <p:cNvSpPr/>
            <p:nvPr/>
          </p:nvSpPr>
          <p:spPr>
            <a:xfrm>
              <a:off x="7652808" y="1672980"/>
              <a:ext cx="309245" cy="143510"/>
            </a:xfrm>
            <a:custGeom>
              <a:avLst/>
              <a:gdLst/>
              <a:ahLst/>
              <a:cxnLst/>
              <a:rect l="l" t="t" r="r" b="b"/>
              <a:pathLst>
                <a:path w="309245" h="143510">
                  <a:moveTo>
                    <a:pt x="0" y="0"/>
                  </a:moveTo>
                  <a:lnTo>
                    <a:pt x="0" y="25431"/>
                  </a:lnTo>
                  <a:lnTo>
                    <a:pt x="9542" y="50875"/>
                  </a:lnTo>
                  <a:lnTo>
                    <a:pt x="31830" y="69955"/>
                  </a:lnTo>
                  <a:lnTo>
                    <a:pt x="47752" y="85860"/>
                  </a:lnTo>
                  <a:lnTo>
                    <a:pt x="95517" y="104940"/>
                  </a:lnTo>
                  <a:lnTo>
                    <a:pt x="194224" y="130384"/>
                  </a:lnTo>
                  <a:lnTo>
                    <a:pt x="270631" y="143100"/>
                  </a:lnTo>
                  <a:lnTo>
                    <a:pt x="270631" y="127195"/>
                  </a:lnTo>
                  <a:lnTo>
                    <a:pt x="222878" y="124020"/>
                  </a:lnTo>
                  <a:lnTo>
                    <a:pt x="171936" y="111304"/>
                  </a:lnTo>
                  <a:lnTo>
                    <a:pt x="127361" y="101764"/>
                  </a:lnTo>
                  <a:lnTo>
                    <a:pt x="85962" y="85860"/>
                  </a:lnTo>
                  <a:lnTo>
                    <a:pt x="41386" y="60415"/>
                  </a:lnTo>
                  <a:lnTo>
                    <a:pt x="15909" y="15891"/>
                  </a:lnTo>
                  <a:lnTo>
                    <a:pt x="75759" y="15891"/>
                  </a:lnTo>
                  <a:lnTo>
                    <a:pt x="63674" y="9540"/>
                  </a:lnTo>
                  <a:lnTo>
                    <a:pt x="0" y="0"/>
                  </a:lnTo>
                  <a:close/>
                </a:path>
                <a:path w="309245" h="143510">
                  <a:moveTo>
                    <a:pt x="75759" y="15891"/>
                  </a:moveTo>
                  <a:lnTo>
                    <a:pt x="15909" y="15891"/>
                  </a:lnTo>
                  <a:lnTo>
                    <a:pt x="60497" y="25431"/>
                  </a:lnTo>
                  <a:lnTo>
                    <a:pt x="101883" y="50875"/>
                  </a:lnTo>
                  <a:lnTo>
                    <a:pt x="178302" y="76320"/>
                  </a:lnTo>
                  <a:lnTo>
                    <a:pt x="257898" y="98575"/>
                  </a:lnTo>
                  <a:lnTo>
                    <a:pt x="292918" y="117655"/>
                  </a:lnTo>
                  <a:lnTo>
                    <a:pt x="299285" y="143100"/>
                  </a:lnTo>
                  <a:lnTo>
                    <a:pt x="305663" y="127195"/>
                  </a:lnTo>
                  <a:lnTo>
                    <a:pt x="308840" y="111304"/>
                  </a:lnTo>
                  <a:lnTo>
                    <a:pt x="286552" y="95400"/>
                  </a:lnTo>
                  <a:lnTo>
                    <a:pt x="235610" y="76320"/>
                  </a:lnTo>
                  <a:lnTo>
                    <a:pt x="124171" y="41335"/>
                  </a:lnTo>
                  <a:lnTo>
                    <a:pt x="75759" y="15891"/>
                  </a:lnTo>
                  <a:close/>
                </a:path>
              </a:pathLst>
            </a:custGeom>
            <a:solidFill>
              <a:srgbClr val="52525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" name="object 54"/>
            <p:cNvSpPr/>
            <p:nvPr/>
          </p:nvSpPr>
          <p:spPr>
            <a:xfrm>
              <a:off x="7834287" y="1469451"/>
              <a:ext cx="356605" cy="181259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" name="object 55"/>
            <p:cNvSpPr/>
            <p:nvPr/>
          </p:nvSpPr>
          <p:spPr>
            <a:xfrm>
              <a:off x="7958472" y="1469451"/>
              <a:ext cx="264795" cy="346710"/>
            </a:xfrm>
            <a:custGeom>
              <a:avLst/>
              <a:gdLst/>
              <a:ahLst/>
              <a:cxnLst/>
              <a:rect l="l" t="t" r="r" b="b"/>
              <a:pathLst>
                <a:path w="264795" h="346710">
                  <a:moveTo>
                    <a:pt x="251532" y="0"/>
                  </a:moveTo>
                  <a:lnTo>
                    <a:pt x="0" y="314832"/>
                  </a:lnTo>
                  <a:lnTo>
                    <a:pt x="0" y="346628"/>
                  </a:lnTo>
                  <a:lnTo>
                    <a:pt x="264264" y="12715"/>
                  </a:lnTo>
                  <a:lnTo>
                    <a:pt x="251532" y="0"/>
                  </a:lnTo>
                  <a:close/>
                </a:path>
              </a:pathLst>
            </a:custGeom>
            <a:solidFill>
              <a:srgbClr val="2A2A2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" name="object 56"/>
            <p:cNvSpPr/>
            <p:nvPr/>
          </p:nvSpPr>
          <p:spPr>
            <a:xfrm>
              <a:off x="8152676" y="1396313"/>
              <a:ext cx="516255" cy="741045"/>
            </a:xfrm>
            <a:custGeom>
              <a:avLst/>
              <a:gdLst/>
              <a:ahLst/>
              <a:cxnLst/>
              <a:rect l="l" t="t" r="r" b="b"/>
              <a:pathLst>
                <a:path w="516254" h="741044">
                  <a:moveTo>
                    <a:pt x="515810" y="263944"/>
                  </a:moveTo>
                  <a:lnTo>
                    <a:pt x="503085" y="193992"/>
                  </a:lnTo>
                  <a:lnTo>
                    <a:pt x="471233" y="130378"/>
                  </a:lnTo>
                  <a:lnTo>
                    <a:pt x="445770" y="98590"/>
                  </a:lnTo>
                  <a:lnTo>
                    <a:pt x="388454" y="57238"/>
                  </a:lnTo>
                  <a:lnTo>
                    <a:pt x="337515" y="28625"/>
                  </a:lnTo>
                  <a:lnTo>
                    <a:pt x="312039" y="19075"/>
                  </a:lnTo>
                  <a:lnTo>
                    <a:pt x="289763" y="9537"/>
                  </a:lnTo>
                  <a:lnTo>
                    <a:pt x="245186" y="3175"/>
                  </a:lnTo>
                  <a:lnTo>
                    <a:pt x="197421" y="0"/>
                  </a:lnTo>
                  <a:lnTo>
                    <a:pt x="143281" y="6362"/>
                  </a:lnTo>
                  <a:lnTo>
                    <a:pt x="82791" y="15900"/>
                  </a:lnTo>
                  <a:lnTo>
                    <a:pt x="15925" y="31813"/>
                  </a:lnTo>
                  <a:lnTo>
                    <a:pt x="31851" y="50888"/>
                  </a:lnTo>
                  <a:lnTo>
                    <a:pt x="191046" y="28625"/>
                  </a:lnTo>
                  <a:lnTo>
                    <a:pt x="232435" y="28625"/>
                  </a:lnTo>
                  <a:lnTo>
                    <a:pt x="273837" y="34988"/>
                  </a:lnTo>
                  <a:lnTo>
                    <a:pt x="318414" y="47701"/>
                  </a:lnTo>
                  <a:lnTo>
                    <a:pt x="366166" y="73139"/>
                  </a:lnTo>
                  <a:lnTo>
                    <a:pt x="420293" y="108127"/>
                  </a:lnTo>
                  <a:lnTo>
                    <a:pt x="445770" y="139928"/>
                  </a:lnTo>
                  <a:lnTo>
                    <a:pt x="477608" y="209892"/>
                  </a:lnTo>
                  <a:lnTo>
                    <a:pt x="487159" y="283019"/>
                  </a:lnTo>
                  <a:lnTo>
                    <a:pt x="480796" y="321195"/>
                  </a:lnTo>
                  <a:lnTo>
                    <a:pt x="471233" y="359359"/>
                  </a:lnTo>
                  <a:lnTo>
                    <a:pt x="452132" y="394322"/>
                  </a:lnTo>
                  <a:lnTo>
                    <a:pt x="417106" y="445211"/>
                  </a:lnTo>
                  <a:lnTo>
                    <a:pt x="372529" y="486549"/>
                  </a:lnTo>
                  <a:lnTo>
                    <a:pt x="315226" y="524713"/>
                  </a:lnTo>
                  <a:lnTo>
                    <a:pt x="264782" y="556526"/>
                  </a:lnTo>
                  <a:lnTo>
                    <a:pt x="241985" y="556526"/>
                  </a:lnTo>
                  <a:lnTo>
                    <a:pt x="235623" y="559701"/>
                  </a:lnTo>
                  <a:lnTo>
                    <a:pt x="213334" y="550151"/>
                  </a:lnTo>
                  <a:lnTo>
                    <a:pt x="162394" y="537438"/>
                  </a:lnTo>
                  <a:lnTo>
                    <a:pt x="133743" y="537438"/>
                  </a:lnTo>
                  <a:lnTo>
                    <a:pt x="76415" y="550151"/>
                  </a:lnTo>
                  <a:lnTo>
                    <a:pt x="35039" y="581964"/>
                  </a:lnTo>
                  <a:lnTo>
                    <a:pt x="9563" y="632841"/>
                  </a:lnTo>
                  <a:lnTo>
                    <a:pt x="9563" y="671004"/>
                  </a:lnTo>
                  <a:lnTo>
                    <a:pt x="0" y="686904"/>
                  </a:lnTo>
                  <a:lnTo>
                    <a:pt x="0" y="699617"/>
                  </a:lnTo>
                  <a:lnTo>
                    <a:pt x="6375" y="705980"/>
                  </a:lnTo>
                  <a:lnTo>
                    <a:pt x="12750" y="709168"/>
                  </a:lnTo>
                  <a:lnTo>
                    <a:pt x="25476" y="709168"/>
                  </a:lnTo>
                  <a:lnTo>
                    <a:pt x="35039" y="718705"/>
                  </a:lnTo>
                  <a:lnTo>
                    <a:pt x="44577" y="725068"/>
                  </a:lnTo>
                  <a:lnTo>
                    <a:pt x="66878" y="734606"/>
                  </a:lnTo>
                  <a:lnTo>
                    <a:pt x="89154" y="737781"/>
                  </a:lnTo>
                  <a:lnTo>
                    <a:pt x="108267" y="740968"/>
                  </a:lnTo>
                  <a:lnTo>
                    <a:pt x="156032" y="734606"/>
                  </a:lnTo>
                  <a:lnTo>
                    <a:pt x="197421" y="718705"/>
                  </a:lnTo>
                  <a:lnTo>
                    <a:pt x="226072" y="690079"/>
                  </a:lnTo>
                  <a:lnTo>
                    <a:pt x="248361" y="642378"/>
                  </a:lnTo>
                  <a:lnTo>
                    <a:pt x="254723" y="616940"/>
                  </a:lnTo>
                  <a:lnTo>
                    <a:pt x="273837" y="597852"/>
                  </a:lnTo>
                  <a:lnTo>
                    <a:pt x="283375" y="581964"/>
                  </a:lnTo>
                  <a:lnTo>
                    <a:pt x="281406" y="578040"/>
                  </a:lnTo>
                  <a:lnTo>
                    <a:pt x="347065" y="537438"/>
                  </a:lnTo>
                  <a:lnTo>
                    <a:pt x="391642" y="505637"/>
                  </a:lnTo>
                  <a:lnTo>
                    <a:pt x="423481" y="473837"/>
                  </a:lnTo>
                  <a:lnTo>
                    <a:pt x="455320" y="438848"/>
                  </a:lnTo>
                  <a:lnTo>
                    <a:pt x="487159" y="394322"/>
                  </a:lnTo>
                  <a:lnTo>
                    <a:pt x="503085" y="346633"/>
                  </a:lnTo>
                  <a:lnTo>
                    <a:pt x="512635" y="305295"/>
                  </a:lnTo>
                  <a:lnTo>
                    <a:pt x="515810" y="263944"/>
                  </a:lnTo>
                  <a:close/>
                </a:path>
              </a:pathLst>
            </a:custGeom>
            <a:solidFill>
              <a:srgbClr val="0E0F0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" name="object 57"/>
            <p:cNvSpPr/>
            <p:nvPr/>
          </p:nvSpPr>
          <p:spPr>
            <a:xfrm>
              <a:off x="8152684" y="1908304"/>
              <a:ext cx="318408" cy="203525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8" name="object 58"/>
          <p:cNvSpPr txBox="1">
            <a:spLocks noGrp="1"/>
          </p:cNvSpPr>
          <p:nvPr>
            <p:ph type="title"/>
          </p:nvPr>
        </p:nvSpPr>
        <p:spPr>
          <a:xfrm>
            <a:off x="714401" y="923671"/>
            <a:ext cx="619260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5" dirty="0"/>
              <a:t>I</a:t>
            </a:r>
            <a:r>
              <a:rPr sz="2250" spc="-5" dirty="0"/>
              <a:t>NTRACEREBRAL</a:t>
            </a:r>
            <a:r>
              <a:rPr sz="2250" spc="-40" dirty="0"/>
              <a:t> </a:t>
            </a:r>
            <a:r>
              <a:rPr sz="2800" spc="-5" dirty="0"/>
              <a:t>H</a:t>
            </a:r>
            <a:r>
              <a:rPr sz="2250" spc="-5" dirty="0"/>
              <a:t>EMORRHAGE</a:t>
            </a:r>
            <a:endParaRPr sz="2250"/>
          </a:p>
        </p:txBody>
      </p:sp>
      <p:sp>
        <p:nvSpPr>
          <p:cNvPr id="61" name="Slide Number Placeholder 6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13</a:t>
            </a:fld>
            <a:endParaRPr lang="en-US"/>
          </a:p>
        </p:txBody>
      </p:sp>
      <p:sp>
        <p:nvSpPr>
          <p:cNvPr id="59" name="object 59"/>
          <p:cNvSpPr txBox="1"/>
          <p:nvPr/>
        </p:nvSpPr>
        <p:spPr>
          <a:xfrm>
            <a:off x="714401" y="1549273"/>
            <a:ext cx="9078135" cy="4488408"/>
          </a:xfrm>
          <a:prstGeom prst="rect">
            <a:avLst/>
          </a:prstGeom>
        </p:spPr>
        <p:txBody>
          <a:bodyPr vert="horz" wrap="square" lIns="0" tIns="88900" rIns="0" bIns="0" rtlCol="0">
            <a:spAutoFit/>
          </a:bodyPr>
          <a:lstStyle/>
          <a:p>
            <a:pPr marL="287020" indent="-274320">
              <a:lnSpc>
                <a:spcPct val="100000"/>
              </a:lnSpc>
              <a:spcBef>
                <a:spcPts val="700"/>
              </a:spcBef>
              <a:buClr>
                <a:srgbClr val="FD8537"/>
              </a:buClr>
              <a:buSzPct val="68750"/>
              <a:buFont typeface="Courier New"/>
              <a:buChar char="o"/>
              <a:tabLst>
                <a:tab pos="287020" algn="l"/>
              </a:tabLst>
            </a:pPr>
            <a:r>
              <a:rPr sz="2400" spc="-5" dirty="0">
                <a:latin typeface="Arial"/>
                <a:cs typeface="Arial"/>
              </a:rPr>
              <a:t>Result </a:t>
            </a:r>
            <a:r>
              <a:rPr sz="2400" dirty="0">
                <a:latin typeface="Arial"/>
                <a:cs typeface="Arial"/>
              </a:rPr>
              <a:t>of </a:t>
            </a:r>
            <a:r>
              <a:rPr sz="2400" spc="-5" dirty="0">
                <a:latin typeface="Arial"/>
                <a:cs typeface="Arial"/>
              </a:rPr>
              <a:t>chronic</a:t>
            </a:r>
            <a:r>
              <a:rPr sz="2400" spc="2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hypertension</a:t>
            </a:r>
            <a:endParaRPr sz="2400">
              <a:latin typeface="Arial"/>
              <a:cs typeface="Arial"/>
            </a:endParaRPr>
          </a:p>
          <a:p>
            <a:pPr marL="287020" indent="-274320">
              <a:lnSpc>
                <a:spcPct val="100000"/>
              </a:lnSpc>
              <a:spcBef>
                <a:spcPts val="605"/>
              </a:spcBef>
              <a:buClr>
                <a:srgbClr val="FD8537"/>
              </a:buClr>
              <a:buSzPct val="68750"/>
              <a:buFont typeface="Courier New"/>
              <a:buChar char="o"/>
              <a:tabLst>
                <a:tab pos="287020" algn="l"/>
              </a:tabLst>
            </a:pPr>
            <a:r>
              <a:rPr sz="2400" spc="-5" dirty="0">
                <a:latin typeface="Arial"/>
                <a:cs typeface="Arial"/>
              </a:rPr>
              <a:t>Small arteries are damaged due </a:t>
            </a:r>
            <a:r>
              <a:rPr sz="2400" dirty="0">
                <a:latin typeface="Arial"/>
                <a:cs typeface="Arial"/>
              </a:rPr>
              <a:t>to</a:t>
            </a:r>
            <a:r>
              <a:rPr sz="2400" spc="85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hypertension</a:t>
            </a:r>
            <a:endParaRPr sz="2400">
              <a:latin typeface="Arial"/>
              <a:cs typeface="Arial"/>
            </a:endParaRPr>
          </a:p>
          <a:p>
            <a:pPr marL="286385" marR="73660" indent="-274320">
              <a:lnSpc>
                <a:spcPct val="100000"/>
              </a:lnSpc>
              <a:spcBef>
                <a:spcPts val="600"/>
              </a:spcBef>
              <a:buClr>
                <a:srgbClr val="FD8537"/>
              </a:buClr>
              <a:buSzPct val="68750"/>
              <a:buFont typeface="Courier New"/>
              <a:buChar char="o"/>
              <a:tabLst>
                <a:tab pos="287020" algn="l"/>
              </a:tabLst>
            </a:pPr>
            <a:r>
              <a:rPr sz="2400" dirty="0">
                <a:latin typeface="Arial"/>
                <a:cs typeface="Arial"/>
              </a:rPr>
              <a:t>In </a:t>
            </a:r>
            <a:r>
              <a:rPr sz="2400" spc="-5" dirty="0">
                <a:latin typeface="Arial"/>
                <a:cs typeface="Arial"/>
              </a:rPr>
              <a:t>advanced </a:t>
            </a:r>
            <a:r>
              <a:rPr sz="2400" dirty="0">
                <a:latin typeface="Arial"/>
                <a:cs typeface="Arial"/>
              </a:rPr>
              <a:t>stages </a:t>
            </a:r>
            <a:r>
              <a:rPr sz="2400" spc="-5" dirty="0">
                <a:latin typeface="Arial"/>
                <a:cs typeface="Arial"/>
              </a:rPr>
              <a:t>vessel wall is disrupted and  leads </a:t>
            </a:r>
            <a:r>
              <a:rPr sz="2400" dirty="0">
                <a:latin typeface="Arial"/>
                <a:cs typeface="Arial"/>
              </a:rPr>
              <a:t>to</a:t>
            </a:r>
            <a:r>
              <a:rPr sz="2400" spc="1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leakage</a:t>
            </a:r>
            <a:endParaRPr sz="2400">
              <a:latin typeface="Arial"/>
              <a:cs typeface="Arial"/>
            </a:endParaRPr>
          </a:p>
          <a:p>
            <a:pPr marL="241300">
              <a:lnSpc>
                <a:spcPct val="100000"/>
              </a:lnSpc>
              <a:spcBef>
                <a:spcPts val="2150"/>
              </a:spcBef>
            </a:pPr>
            <a:r>
              <a:rPr sz="2400" spc="-5" dirty="0">
                <a:solidFill>
                  <a:srgbClr val="404040"/>
                </a:solidFill>
                <a:latin typeface="Arial"/>
                <a:cs typeface="Arial"/>
              </a:rPr>
              <a:t>S</a:t>
            </a:r>
            <a:r>
              <a:rPr sz="1800" spc="-5" dirty="0">
                <a:solidFill>
                  <a:srgbClr val="404040"/>
                </a:solidFill>
                <a:latin typeface="Arial"/>
                <a:cs typeface="Arial"/>
              </a:rPr>
              <a:t>UBARACHNOID</a:t>
            </a:r>
            <a:r>
              <a:rPr sz="1800" spc="10" dirty="0">
                <a:solidFill>
                  <a:srgbClr val="404040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404040"/>
                </a:solidFill>
                <a:latin typeface="Arial"/>
                <a:cs typeface="Arial"/>
              </a:rPr>
              <a:t>H</a:t>
            </a:r>
            <a:r>
              <a:rPr sz="1800" spc="-5" dirty="0">
                <a:solidFill>
                  <a:srgbClr val="404040"/>
                </a:solidFill>
                <a:latin typeface="Arial"/>
                <a:cs typeface="Arial"/>
              </a:rPr>
              <a:t>EMORRHAGE</a:t>
            </a:r>
            <a:endParaRPr sz="1800">
              <a:latin typeface="Arial"/>
              <a:cs typeface="Arial"/>
            </a:endParaRPr>
          </a:p>
          <a:p>
            <a:pPr marL="527685" marR="189865" lvl="1" indent="-287020">
              <a:lnSpc>
                <a:spcPct val="100000"/>
              </a:lnSpc>
              <a:spcBef>
                <a:spcPts val="2050"/>
              </a:spcBef>
              <a:buFont typeface="Courier New"/>
              <a:buChar char="o"/>
              <a:tabLst>
                <a:tab pos="528320" algn="l"/>
              </a:tabLst>
            </a:pPr>
            <a:r>
              <a:rPr sz="2400" dirty="0">
                <a:latin typeface="Arial"/>
                <a:cs typeface="Arial"/>
              </a:rPr>
              <a:t>Most </a:t>
            </a:r>
            <a:r>
              <a:rPr sz="2400" spc="-5" dirty="0">
                <a:latin typeface="Arial"/>
                <a:cs typeface="Arial"/>
              </a:rPr>
              <a:t>common cause is rupture </a:t>
            </a:r>
            <a:r>
              <a:rPr sz="2400" dirty="0">
                <a:latin typeface="Arial"/>
                <a:cs typeface="Arial"/>
              </a:rPr>
              <a:t>of </a:t>
            </a:r>
            <a:r>
              <a:rPr sz="2400" spc="-5" dirty="0">
                <a:latin typeface="Arial"/>
                <a:cs typeface="Arial"/>
              </a:rPr>
              <a:t>saccular or  Berry</a:t>
            </a:r>
            <a:r>
              <a:rPr sz="2400" spc="-15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aneurysms</a:t>
            </a:r>
            <a:endParaRPr sz="2400">
              <a:latin typeface="Arial"/>
              <a:cs typeface="Arial"/>
            </a:endParaRPr>
          </a:p>
          <a:p>
            <a:pPr marL="527685" marR="5080" lvl="1" indent="-287020">
              <a:lnSpc>
                <a:spcPct val="100000"/>
              </a:lnSpc>
              <a:buFont typeface="Courier New"/>
              <a:buChar char="o"/>
              <a:tabLst>
                <a:tab pos="528320" algn="l"/>
              </a:tabLst>
            </a:pPr>
            <a:r>
              <a:rPr sz="2400" dirty="0">
                <a:latin typeface="Arial"/>
                <a:cs typeface="Arial"/>
              </a:rPr>
              <a:t>Other </a:t>
            </a:r>
            <a:r>
              <a:rPr sz="2400" spc="-5" dirty="0">
                <a:latin typeface="Arial"/>
                <a:cs typeface="Arial"/>
              </a:rPr>
              <a:t>causes include arteriovenous  </a:t>
            </a:r>
            <a:r>
              <a:rPr sz="2400" dirty="0">
                <a:latin typeface="Arial"/>
                <a:cs typeface="Arial"/>
              </a:rPr>
              <a:t>malformations, </a:t>
            </a:r>
            <a:r>
              <a:rPr sz="2400" spc="-5" dirty="0">
                <a:latin typeface="Arial"/>
                <a:cs typeface="Arial"/>
              </a:rPr>
              <a:t>angiomas, mycotic aneurysmal  rupture </a:t>
            </a:r>
            <a:r>
              <a:rPr sz="2400" dirty="0">
                <a:latin typeface="Arial"/>
                <a:cs typeface="Arial"/>
              </a:rPr>
              <a:t>etc.</a:t>
            </a:r>
            <a:endParaRPr sz="2400">
              <a:latin typeface="Arial"/>
              <a:cs typeface="Arial"/>
            </a:endParaRPr>
          </a:p>
          <a:p>
            <a:pPr marL="527685" lvl="1" indent="-287020">
              <a:lnSpc>
                <a:spcPct val="100000"/>
              </a:lnSpc>
              <a:spcBef>
                <a:spcPts val="5"/>
              </a:spcBef>
              <a:buFont typeface="Courier New"/>
              <a:buChar char="o"/>
              <a:tabLst>
                <a:tab pos="528320" algn="l"/>
              </a:tabLst>
            </a:pPr>
            <a:r>
              <a:rPr sz="2400" spc="-5" dirty="0">
                <a:latin typeface="Arial"/>
                <a:cs typeface="Arial"/>
              </a:rPr>
              <a:t>Associated with extremely severe</a:t>
            </a:r>
            <a:r>
              <a:rPr sz="2400" spc="6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headache</a:t>
            </a:r>
            <a:endParaRPr sz="2400">
              <a:latin typeface="Arial"/>
              <a:cs typeface="Arial"/>
            </a:endParaRPr>
          </a:p>
        </p:txBody>
      </p:sp>
      <p:sp>
        <p:nvSpPr>
          <p:cNvPr id="62" name="Footer Placeholder 6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14401" y="890142"/>
            <a:ext cx="6813045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dirty="0"/>
              <a:t>E</a:t>
            </a:r>
            <a:r>
              <a:rPr sz="2400" dirty="0"/>
              <a:t>TIOLOGY OF </a:t>
            </a:r>
            <a:r>
              <a:rPr sz="2400" spc="-5" dirty="0"/>
              <a:t>ISCHEMIC</a:t>
            </a:r>
            <a:r>
              <a:rPr sz="2400" spc="385" dirty="0"/>
              <a:t> </a:t>
            </a:r>
            <a:r>
              <a:rPr sz="2400" spc="-5" dirty="0"/>
              <a:t>STROKE</a:t>
            </a:r>
            <a:endParaRPr sz="240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14</a:t>
            </a:fld>
            <a:endParaRPr lang="en-US"/>
          </a:p>
        </p:txBody>
      </p:sp>
      <p:sp>
        <p:nvSpPr>
          <p:cNvPr id="3" name="object 3"/>
          <p:cNvSpPr txBox="1"/>
          <p:nvPr/>
        </p:nvSpPr>
        <p:spPr>
          <a:xfrm>
            <a:off x="714401" y="2312035"/>
            <a:ext cx="3445882" cy="2159635"/>
          </a:xfrm>
          <a:prstGeom prst="rect">
            <a:avLst/>
          </a:prstGeom>
        </p:spPr>
        <p:txBody>
          <a:bodyPr vert="horz" wrap="square" lIns="0" tIns="88900" rIns="0" bIns="0" rtlCol="0">
            <a:spAutoFit/>
          </a:bodyPr>
          <a:lstStyle/>
          <a:p>
            <a:pPr marL="287020" indent="-274320">
              <a:lnSpc>
                <a:spcPct val="100000"/>
              </a:lnSpc>
              <a:spcBef>
                <a:spcPts val="700"/>
              </a:spcBef>
              <a:buClr>
                <a:srgbClr val="FD8537"/>
              </a:buClr>
              <a:buSzPct val="68750"/>
              <a:buFont typeface="Wingdings"/>
              <a:buChar char=""/>
              <a:tabLst>
                <a:tab pos="287020" algn="l"/>
              </a:tabLst>
            </a:pPr>
            <a:r>
              <a:rPr sz="2400" spc="-5" dirty="0">
                <a:latin typeface="Arial"/>
                <a:cs typeface="Arial"/>
              </a:rPr>
              <a:t>Lacunar</a:t>
            </a:r>
            <a:r>
              <a:rPr sz="2400" spc="-1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stroke</a:t>
            </a:r>
            <a:endParaRPr sz="2400">
              <a:latin typeface="Arial"/>
              <a:cs typeface="Arial"/>
            </a:endParaRPr>
          </a:p>
          <a:p>
            <a:pPr marL="286385" marR="560705" indent="-274320">
              <a:lnSpc>
                <a:spcPct val="100000"/>
              </a:lnSpc>
              <a:spcBef>
                <a:spcPts val="600"/>
              </a:spcBef>
              <a:buClr>
                <a:srgbClr val="FD8537"/>
              </a:buClr>
              <a:buSzPct val="68750"/>
              <a:buFont typeface="Wingdings"/>
              <a:buChar char=""/>
              <a:tabLst>
                <a:tab pos="287020" algn="l"/>
              </a:tabLst>
            </a:pPr>
            <a:r>
              <a:rPr sz="2400" spc="-5" dirty="0">
                <a:latin typeface="Arial"/>
                <a:cs typeface="Arial"/>
              </a:rPr>
              <a:t>Large</a:t>
            </a:r>
            <a:r>
              <a:rPr sz="2400" spc="-4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vessel  thrombosis</a:t>
            </a:r>
            <a:endParaRPr sz="2400">
              <a:latin typeface="Arial"/>
              <a:cs typeface="Arial"/>
            </a:endParaRPr>
          </a:p>
          <a:p>
            <a:pPr marL="287020" marR="5080" indent="-287020">
              <a:lnSpc>
                <a:spcPct val="120800"/>
              </a:lnSpc>
              <a:buClr>
                <a:srgbClr val="FD8537"/>
              </a:buClr>
              <a:buSzPct val="68750"/>
              <a:buFont typeface="Wingdings"/>
              <a:buChar char=""/>
              <a:tabLst>
                <a:tab pos="287020" algn="l"/>
              </a:tabLst>
            </a:pPr>
            <a:r>
              <a:rPr sz="2400" spc="-5" dirty="0">
                <a:latin typeface="Arial"/>
                <a:cs typeface="Arial"/>
              </a:rPr>
              <a:t>Hyp</a:t>
            </a:r>
            <a:r>
              <a:rPr sz="2400" spc="-15" dirty="0">
                <a:latin typeface="Arial"/>
                <a:cs typeface="Arial"/>
              </a:rPr>
              <a:t>e</a:t>
            </a:r>
            <a:r>
              <a:rPr sz="2400" spc="-5" dirty="0">
                <a:latin typeface="Arial"/>
                <a:cs typeface="Arial"/>
              </a:rPr>
              <a:t>rcoagu</a:t>
            </a:r>
            <a:r>
              <a:rPr sz="2400" spc="-15" dirty="0">
                <a:latin typeface="Arial"/>
                <a:cs typeface="Arial"/>
              </a:rPr>
              <a:t>l</a:t>
            </a:r>
            <a:r>
              <a:rPr sz="2400" spc="-5" dirty="0">
                <a:latin typeface="Arial"/>
                <a:cs typeface="Arial"/>
              </a:rPr>
              <a:t>able  disorders</a:t>
            </a:r>
            <a:endParaRPr sz="24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933589" y="2315084"/>
            <a:ext cx="4280478" cy="3719608"/>
          </a:xfrm>
          <a:prstGeom prst="rect">
            <a:avLst/>
          </a:prstGeom>
        </p:spPr>
        <p:txBody>
          <a:bodyPr vert="horz" wrap="square" lIns="0" tIns="48895" rIns="0" bIns="0" rtlCol="0">
            <a:spAutoFit/>
          </a:bodyPr>
          <a:lstStyle/>
          <a:p>
            <a:pPr marL="287020" indent="-274320">
              <a:lnSpc>
                <a:spcPct val="100000"/>
              </a:lnSpc>
              <a:spcBef>
                <a:spcPts val="385"/>
              </a:spcBef>
              <a:buClr>
                <a:srgbClr val="FD8537"/>
              </a:buClr>
              <a:buSzPct val="68750"/>
              <a:buFont typeface="Wingdings"/>
              <a:buChar char=""/>
              <a:tabLst>
                <a:tab pos="287020" algn="l"/>
              </a:tabLst>
            </a:pPr>
            <a:r>
              <a:rPr sz="2400" dirty="0">
                <a:latin typeface="Arial"/>
                <a:cs typeface="Arial"/>
              </a:rPr>
              <a:t>Artery to</a:t>
            </a:r>
            <a:r>
              <a:rPr sz="2400" spc="-4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artery</a:t>
            </a:r>
            <a:endParaRPr sz="2400">
              <a:latin typeface="Arial"/>
              <a:cs typeface="Arial"/>
            </a:endParaRPr>
          </a:p>
          <a:p>
            <a:pPr marL="652780" lvl="1" indent="-274320">
              <a:lnSpc>
                <a:spcPct val="100000"/>
              </a:lnSpc>
              <a:spcBef>
                <a:spcPts val="254"/>
              </a:spcBef>
              <a:buClr>
                <a:srgbClr val="FD8537"/>
              </a:buClr>
              <a:buSzPct val="78571"/>
              <a:buFont typeface="Wingdings"/>
              <a:buChar char=""/>
              <a:tabLst>
                <a:tab pos="652780" algn="l"/>
              </a:tabLst>
            </a:pPr>
            <a:r>
              <a:rPr sz="2100" spc="-5" dirty="0">
                <a:latin typeface="Arial"/>
                <a:cs typeface="Arial"/>
              </a:rPr>
              <a:t>Carotid</a:t>
            </a:r>
            <a:r>
              <a:rPr sz="2100" spc="-10" dirty="0">
                <a:latin typeface="Arial"/>
                <a:cs typeface="Arial"/>
              </a:rPr>
              <a:t> </a:t>
            </a:r>
            <a:r>
              <a:rPr sz="2100" spc="-5" dirty="0">
                <a:latin typeface="Arial"/>
                <a:cs typeface="Arial"/>
              </a:rPr>
              <a:t>bifurcation</a:t>
            </a:r>
            <a:endParaRPr sz="2100">
              <a:latin typeface="Arial"/>
              <a:cs typeface="Arial"/>
            </a:endParaRPr>
          </a:p>
          <a:p>
            <a:pPr marL="652780" lvl="1" indent="-274320">
              <a:lnSpc>
                <a:spcPct val="100000"/>
              </a:lnSpc>
              <a:spcBef>
                <a:spcPts val="250"/>
              </a:spcBef>
              <a:buClr>
                <a:srgbClr val="FD8537"/>
              </a:buClr>
              <a:buSzPct val="78571"/>
              <a:buFont typeface="Wingdings"/>
              <a:buChar char=""/>
              <a:tabLst>
                <a:tab pos="652780" algn="l"/>
              </a:tabLst>
            </a:pPr>
            <a:r>
              <a:rPr sz="2100" dirty="0">
                <a:latin typeface="Arial"/>
                <a:cs typeface="Arial"/>
              </a:rPr>
              <a:t>Aortic</a:t>
            </a:r>
            <a:r>
              <a:rPr sz="2100" spc="-10" dirty="0">
                <a:latin typeface="Arial"/>
                <a:cs typeface="Arial"/>
              </a:rPr>
              <a:t> </a:t>
            </a:r>
            <a:r>
              <a:rPr sz="2100" spc="-5" dirty="0">
                <a:latin typeface="Arial"/>
                <a:cs typeface="Arial"/>
              </a:rPr>
              <a:t>arch</a:t>
            </a:r>
            <a:endParaRPr sz="2100">
              <a:latin typeface="Arial"/>
              <a:cs typeface="Arial"/>
            </a:endParaRPr>
          </a:p>
          <a:p>
            <a:pPr marL="287020" indent="-274320">
              <a:lnSpc>
                <a:spcPct val="100000"/>
              </a:lnSpc>
              <a:spcBef>
                <a:spcPts val="310"/>
              </a:spcBef>
              <a:buClr>
                <a:srgbClr val="FD8537"/>
              </a:buClr>
              <a:buSzPct val="68750"/>
              <a:buFont typeface="Wingdings"/>
              <a:buChar char=""/>
              <a:tabLst>
                <a:tab pos="287020" algn="l"/>
              </a:tabLst>
            </a:pPr>
            <a:r>
              <a:rPr sz="2400" spc="-5" dirty="0">
                <a:latin typeface="Arial"/>
                <a:cs typeface="Arial"/>
              </a:rPr>
              <a:t>Cardioembolic</a:t>
            </a:r>
            <a:endParaRPr sz="2400">
              <a:latin typeface="Arial"/>
              <a:cs typeface="Arial"/>
            </a:endParaRPr>
          </a:p>
          <a:p>
            <a:pPr marL="652780" lvl="1" indent="-274320">
              <a:lnSpc>
                <a:spcPct val="100000"/>
              </a:lnSpc>
              <a:spcBef>
                <a:spcPts val="254"/>
              </a:spcBef>
              <a:buClr>
                <a:srgbClr val="FD8537"/>
              </a:buClr>
              <a:buSzPct val="78571"/>
              <a:buFont typeface="Wingdings"/>
              <a:buChar char=""/>
              <a:tabLst>
                <a:tab pos="652780" algn="l"/>
              </a:tabLst>
            </a:pPr>
            <a:r>
              <a:rPr sz="2100" dirty="0">
                <a:latin typeface="Arial"/>
                <a:cs typeface="Arial"/>
              </a:rPr>
              <a:t>Atrial</a:t>
            </a:r>
            <a:r>
              <a:rPr sz="2100" spc="-20" dirty="0">
                <a:latin typeface="Arial"/>
                <a:cs typeface="Arial"/>
              </a:rPr>
              <a:t> </a:t>
            </a:r>
            <a:r>
              <a:rPr sz="2100" spc="-5" dirty="0">
                <a:latin typeface="Arial"/>
                <a:cs typeface="Arial"/>
              </a:rPr>
              <a:t>fibrillation</a:t>
            </a:r>
            <a:endParaRPr sz="2100">
              <a:latin typeface="Arial"/>
              <a:cs typeface="Arial"/>
            </a:endParaRPr>
          </a:p>
          <a:p>
            <a:pPr marL="652780" lvl="1" indent="-274320">
              <a:lnSpc>
                <a:spcPct val="100000"/>
              </a:lnSpc>
              <a:spcBef>
                <a:spcPts val="254"/>
              </a:spcBef>
              <a:buClr>
                <a:srgbClr val="FD8537"/>
              </a:buClr>
              <a:buSzPct val="78571"/>
              <a:buFont typeface="Wingdings"/>
              <a:buChar char=""/>
              <a:tabLst>
                <a:tab pos="652780" algn="l"/>
              </a:tabLst>
            </a:pPr>
            <a:r>
              <a:rPr sz="2100" spc="-5" dirty="0">
                <a:latin typeface="Arial"/>
                <a:cs typeface="Arial"/>
              </a:rPr>
              <a:t>Myocardial</a:t>
            </a:r>
            <a:r>
              <a:rPr sz="2100" spc="-40" dirty="0">
                <a:latin typeface="Arial"/>
                <a:cs typeface="Arial"/>
              </a:rPr>
              <a:t> </a:t>
            </a:r>
            <a:r>
              <a:rPr sz="2100" dirty="0">
                <a:latin typeface="Arial"/>
                <a:cs typeface="Arial"/>
              </a:rPr>
              <a:t>infarction</a:t>
            </a:r>
            <a:endParaRPr sz="2100">
              <a:latin typeface="Arial"/>
              <a:cs typeface="Arial"/>
            </a:endParaRPr>
          </a:p>
          <a:p>
            <a:pPr marL="652780" lvl="1" indent="-274320">
              <a:lnSpc>
                <a:spcPct val="100000"/>
              </a:lnSpc>
              <a:spcBef>
                <a:spcPts val="250"/>
              </a:spcBef>
              <a:buClr>
                <a:srgbClr val="FD8537"/>
              </a:buClr>
              <a:buSzPct val="78571"/>
              <a:buFont typeface="Wingdings"/>
              <a:buChar char=""/>
              <a:tabLst>
                <a:tab pos="652780" algn="l"/>
              </a:tabLst>
            </a:pPr>
            <a:r>
              <a:rPr sz="2100" spc="-5" dirty="0">
                <a:latin typeface="Arial"/>
                <a:cs typeface="Arial"/>
              </a:rPr>
              <a:t>Mural</a:t>
            </a:r>
            <a:r>
              <a:rPr sz="2100" spc="-10" dirty="0">
                <a:latin typeface="Arial"/>
                <a:cs typeface="Arial"/>
              </a:rPr>
              <a:t> </a:t>
            </a:r>
            <a:r>
              <a:rPr sz="2100" spc="-5" dirty="0">
                <a:latin typeface="Arial"/>
                <a:cs typeface="Arial"/>
              </a:rPr>
              <a:t>thrombus</a:t>
            </a:r>
            <a:endParaRPr sz="2100">
              <a:latin typeface="Arial"/>
              <a:cs typeface="Arial"/>
            </a:endParaRPr>
          </a:p>
          <a:p>
            <a:pPr marL="652780" lvl="1" indent="-274320">
              <a:lnSpc>
                <a:spcPct val="100000"/>
              </a:lnSpc>
              <a:spcBef>
                <a:spcPts val="250"/>
              </a:spcBef>
              <a:buClr>
                <a:srgbClr val="FD8537"/>
              </a:buClr>
              <a:buSzPct val="78571"/>
              <a:buFont typeface="Wingdings"/>
              <a:buChar char=""/>
              <a:tabLst>
                <a:tab pos="652780" algn="l"/>
              </a:tabLst>
            </a:pPr>
            <a:r>
              <a:rPr sz="2100" spc="-5" dirty="0">
                <a:latin typeface="Arial"/>
                <a:cs typeface="Arial"/>
              </a:rPr>
              <a:t>Bacterial</a:t>
            </a:r>
            <a:r>
              <a:rPr sz="2100" spc="-40" dirty="0">
                <a:latin typeface="Arial"/>
                <a:cs typeface="Arial"/>
              </a:rPr>
              <a:t> </a:t>
            </a:r>
            <a:r>
              <a:rPr sz="2100" spc="-5" dirty="0">
                <a:latin typeface="Arial"/>
                <a:cs typeface="Arial"/>
              </a:rPr>
              <a:t>endocarditic</a:t>
            </a:r>
            <a:endParaRPr sz="2100">
              <a:latin typeface="Arial"/>
              <a:cs typeface="Arial"/>
            </a:endParaRPr>
          </a:p>
          <a:p>
            <a:pPr marL="652780" lvl="1" indent="-274320">
              <a:lnSpc>
                <a:spcPct val="100000"/>
              </a:lnSpc>
              <a:spcBef>
                <a:spcPts val="254"/>
              </a:spcBef>
              <a:buClr>
                <a:srgbClr val="FD8537"/>
              </a:buClr>
              <a:buSzPct val="78571"/>
              <a:buFont typeface="Wingdings"/>
              <a:buChar char=""/>
              <a:tabLst>
                <a:tab pos="652780" algn="l"/>
              </a:tabLst>
            </a:pPr>
            <a:r>
              <a:rPr sz="2100" spc="-5" dirty="0">
                <a:latin typeface="Arial"/>
                <a:cs typeface="Arial"/>
              </a:rPr>
              <a:t>Mitral stenosis</a:t>
            </a:r>
            <a:endParaRPr sz="2100">
              <a:latin typeface="Arial"/>
              <a:cs typeface="Arial"/>
            </a:endParaRPr>
          </a:p>
          <a:p>
            <a:pPr marL="652780" lvl="1" indent="-274320">
              <a:lnSpc>
                <a:spcPct val="100000"/>
              </a:lnSpc>
              <a:spcBef>
                <a:spcPts val="254"/>
              </a:spcBef>
              <a:buClr>
                <a:srgbClr val="FD8537"/>
              </a:buClr>
              <a:buSzPct val="78571"/>
              <a:buFont typeface="Wingdings"/>
              <a:buChar char=""/>
              <a:tabLst>
                <a:tab pos="652780" algn="l"/>
              </a:tabLst>
            </a:pPr>
            <a:r>
              <a:rPr sz="2100" spc="-5" dirty="0">
                <a:latin typeface="Arial"/>
                <a:cs typeface="Arial"/>
              </a:rPr>
              <a:t>Paradoxical</a:t>
            </a:r>
            <a:r>
              <a:rPr sz="2100" spc="-40" dirty="0">
                <a:latin typeface="Arial"/>
                <a:cs typeface="Arial"/>
              </a:rPr>
              <a:t> </a:t>
            </a:r>
            <a:r>
              <a:rPr sz="2100" spc="-5" dirty="0">
                <a:latin typeface="Arial"/>
                <a:cs typeface="Arial"/>
              </a:rPr>
              <a:t>embolus</a:t>
            </a:r>
            <a:endParaRPr sz="210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609441" y="1569719"/>
            <a:ext cx="4875530" cy="658495"/>
          </a:xfrm>
          <a:custGeom>
            <a:avLst/>
            <a:gdLst/>
            <a:ahLst/>
            <a:cxnLst/>
            <a:rect l="l" t="t" r="r" b="b"/>
            <a:pathLst>
              <a:path w="3657600" h="658494">
                <a:moveTo>
                  <a:pt x="3547872" y="0"/>
                </a:moveTo>
                <a:lnTo>
                  <a:pt x="109728" y="0"/>
                </a:lnTo>
                <a:lnTo>
                  <a:pt x="67015" y="8626"/>
                </a:lnTo>
                <a:lnTo>
                  <a:pt x="32137" y="32146"/>
                </a:lnTo>
                <a:lnTo>
                  <a:pt x="8622" y="67026"/>
                </a:lnTo>
                <a:lnTo>
                  <a:pt x="0" y="109727"/>
                </a:lnTo>
                <a:lnTo>
                  <a:pt x="0" y="548639"/>
                </a:lnTo>
                <a:lnTo>
                  <a:pt x="8622" y="591341"/>
                </a:lnTo>
                <a:lnTo>
                  <a:pt x="32137" y="626221"/>
                </a:lnTo>
                <a:lnTo>
                  <a:pt x="67015" y="649741"/>
                </a:lnTo>
                <a:lnTo>
                  <a:pt x="109728" y="658367"/>
                </a:lnTo>
                <a:lnTo>
                  <a:pt x="3547872" y="658367"/>
                </a:lnTo>
                <a:lnTo>
                  <a:pt x="3590573" y="649741"/>
                </a:lnTo>
                <a:lnTo>
                  <a:pt x="3625453" y="626221"/>
                </a:lnTo>
                <a:lnTo>
                  <a:pt x="3648973" y="591341"/>
                </a:lnTo>
                <a:lnTo>
                  <a:pt x="3657600" y="548639"/>
                </a:lnTo>
                <a:lnTo>
                  <a:pt x="3657600" y="109727"/>
                </a:lnTo>
                <a:lnTo>
                  <a:pt x="3648973" y="67026"/>
                </a:lnTo>
                <a:lnTo>
                  <a:pt x="3625453" y="32146"/>
                </a:lnTo>
                <a:lnTo>
                  <a:pt x="3590573" y="8626"/>
                </a:lnTo>
                <a:lnTo>
                  <a:pt x="3547872" y="0"/>
                </a:lnTo>
                <a:close/>
              </a:path>
            </a:pathLst>
          </a:custGeom>
          <a:solidFill>
            <a:srgbClr val="FD853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5789692" y="1569719"/>
            <a:ext cx="4875530" cy="658495"/>
          </a:xfrm>
          <a:custGeom>
            <a:avLst/>
            <a:gdLst/>
            <a:ahLst/>
            <a:cxnLst/>
            <a:rect l="l" t="t" r="r" b="b"/>
            <a:pathLst>
              <a:path w="3657600" h="658494">
                <a:moveTo>
                  <a:pt x="3547872" y="0"/>
                </a:moveTo>
                <a:lnTo>
                  <a:pt x="109727" y="0"/>
                </a:lnTo>
                <a:lnTo>
                  <a:pt x="67026" y="8626"/>
                </a:lnTo>
                <a:lnTo>
                  <a:pt x="32146" y="32146"/>
                </a:lnTo>
                <a:lnTo>
                  <a:pt x="8626" y="67026"/>
                </a:lnTo>
                <a:lnTo>
                  <a:pt x="0" y="109727"/>
                </a:lnTo>
                <a:lnTo>
                  <a:pt x="0" y="548639"/>
                </a:lnTo>
                <a:lnTo>
                  <a:pt x="8626" y="591341"/>
                </a:lnTo>
                <a:lnTo>
                  <a:pt x="32146" y="626221"/>
                </a:lnTo>
                <a:lnTo>
                  <a:pt x="67026" y="649741"/>
                </a:lnTo>
                <a:lnTo>
                  <a:pt x="109727" y="658367"/>
                </a:lnTo>
                <a:lnTo>
                  <a:pt x="3547872" y="658367"/>
                </a:lnTo>
                <a:lnTo>
                  <a:pt x="3590573" y="649741"/>
                </a:lnTo>
                <a:lnTo>
                  <a:pt x="3625453" y="626221"/>
                </a:lnTo>
                <a:lnTo>
                  <a:pt x="3648973" y="591341"/>
                </a:lnTo>
                <a:lnTo>
                  <a:pt x="3657600" y="548639"/>
                </a:lnTo>
                <a:lnTo>
                  <a:pt x="3657600" y="109727"/>
                </a:lnTo>
                <a:lnTo>
                  <a:pt x="3648973" y="67026"/>
                </a:lnTo>
                <a:lnTo>
                  <a:pt x="3625453" y="32146"/>
                </a:lnTo>
                <a:lnTo>
                  <a:pt x="3590573" y="8626"/>
                </a:lnTo>
                <a:lnTo>
                  <a:pt x="3547872" y="0"/>
                </a:lnTo>
                <a:close/>
              </a:path>
            </a:pathLst>
          </a:custGeom>
          <a:solidFill>
            <a:srgbClr val="FD853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757467" y="1726439"/>
            <a:ext cx="6531179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3898900" algn="l"/>
              </a:tabLst>
            </a:pPr>
            <a:r>
              <a:rPr sz="2000" b="1" spc="-5" dirty="0">
                <a:solidFill>
                  <a:srgbClr val="FFFFFF"/>
                </a:solidFill>
                <a:latin typeface="Arial"/>
                <a:cs typeface="Arial"/>
              </a:rPr>
              <a:t>T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hrom</a:t>
            </a:r>
            <a:r>
              <a:rPr sz="2000" b="1" spc="-10" dirty="0">
                <a:solidFill>
                  <a:srgbClr val="FFFFFF"/>
                </a:solidFill>
                <a:latin typeface="Arial"/>
                <a:cs typeface="Arial"/>
              </a:rPr>
              <a:t>b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otic	</a:t>
            </a:r>
            <a:r>
              <a:rPr sz="2000" b="1" spc="-5" dirty="0">
                <a:solidFill>
                  <a:srgbClr val="FFFFFF"/>
                </a:solidFill>
                <a:latin typeface="Arial"/>
                <a:cs typeface="Arial"/>
              </a:rPr>
              <a:t>E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mb</a:t>
            </a:r>
            <a:r>
              <a:rPr sz="2000" b="1" spc="-10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l</a:t>
            </a:r>
            <a:r>
              <a:rPr sz="2000" b="1" spc="-10" dirty="0">
                <a:solidFill>
                  <a:srgbClr val="FFFFFF"/>
                </a:solidFill>
                <a:latin typeface="Arial"/>
                <a:cs typeface="Arial"/>
              </a:rPr>
              <a:t>i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c</a:t>
            </a:r>
            <a:endParaRPr sz="2000">
              <a:latin typeface="Arial"/>
              <a:cs typeface="Arial"/>
            </a:endParaRP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14401" y="923671"/>
            <a:ext cx="4391361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10" dirty="0"/>
              <a:t>T</a:t>
            </a:r>
            <a:r>
              <a:rPr sz="2250" spc="-10" dirty="0"/>
              <a:t>HROMBOTIC</a:t>
            </a:r>
            <a:r>
              <a:rPr sz="2250" spc="90" dirty="0"/>
              <a:t> </a:t>
            </a:r>
            <a:r>
              <a:rPr sz="2800" spc="-10" dirty="0"/>
              <a:t>S</a:t>
            </a:r>
            <a:r>
              <a:rPr sz="2250" spc="-10" dirty="0"/>
              <a:t>TROKE</a:t>
            </a:r>
            <a:endParaRPr sz="225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15</a:t>
            </a:fld>
            <a:endParaRPr lang="en-US"/>
          </a:p>
        </p:txBody>
      </p:sp>
      <p:sp>
        <p:nvSpPr>
          <p:cNvPr id="3" name="object 3"/>
          <p:cNvSpPr txBox="1"/>
          <p:nvPr/>
        </p:nvSpPr>
        <p:spPr>
          <a:xfrm>
            <a:off x="714400" y="1625854"/>
            <a:ext cx="9887337" cy="33331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86385" marR="600075" indent="-274320">
              <a:lnSpc>
                <a:spcPct val="100000"/>
              </a:lnSpc>
              <a:spcBef>
                <a:spcPts val="100"/>
              </a:spcBef>
              <a:buClr>
                <a:srgbClr val="FD8537"/>
              </a:buClr>
              <a:buSzPct val="68750"/>
              <a:buFont typeface="Wingdings"/>
              <a:buChar char=""/>
              <a:tabLst>
                <a:tab pos="287020" algn="l"/>
              </a:tabLst>
            </a:pPr>
            <a:r>
              <a:rPr sz="2400" b="1" spc="-5" dirty="0">
                <a:latin typeface="Arial"/>
                <a:cs typeface="Arial"/>
              </a:rPr>
              <a:t>Atherosclerosis </a:t>
            </a:r>
            <a:r>
              <a:rPr sz="2400" spc="-5" dirty="0">
                <a:latin typeface="Arial"/>
                <a:cs typeface="Arial"/>
              </a:rPr>
              <a:t>is </a:t>
            </a:r>
            <a:r>
              <a:rPr sz="2400" dirty="0">
                <a:latin typeface="Arial"/>
                <a:cs typeface="Arial"/>
              </a:rPr>
              <a:t>the most </a:t>
            </a:r>
            <a:r>
              <a:rPr sz="2400" spc="-5" dirty="0">
                <a:latin typeface="Arial"/>
                <a:cs typeface="Arial"/>
              </a:rPr>
              <a:t>common pathology  leading </a:t>
            </a:r>
            <a:r>
              <a:rPr sz="2400" dirty="0">
                <a:latin typeface="Arial"/>
                <a:cs typeface="Arial"/>
              </a:rPr>
              <a:t>to thrombotic </a:t>
            </a:r>
            <a:r>
              <a:rPr sz="2400" spc="-5" dirty="0">
                <a:latin typeface="Arial"/>
                <a:cs typeface="Arial"/>
              </a:rPr>
              <a:t>occlusion </a:t>
            </a:r>
            <a:r>
              <a:rPr sz="2400" dirty="0">
                <a:latin typeface="Arial"/>
                <a:cs typeface="Arial"/>
              </a:rPr>
              <a:t>of </a:t>
            </a:r>
            <a:r>
              <a:rPr sz="2400" spc="-5" dirty="0">
                <a:latin typeface="Arial"/>
                <a:cs typeface="Arial"/>
              </a:rPr>
              <a:t>blood</a:t>
            </a:r>
            <a:r>
              <a:rPr sz="2400" spc="55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vessels</a:t>
            </a:r>
            <a:endParaRPr sz="2400">
              <a:latin typeface="Arial"/>
              <a:cs typeface="Arial"/>
            </a:endParaRPr>
          </a:p>
          <a:p>
            <a:pPr marL="287020" indent="-274320">
              <a:lnSpc>
                <a:spcPct val="100000"/>
              </a:lnSpc>
              <a:spcBef>
                <a:spcPts val="600"/>
              </a:spcBef>
              <a:buClr>
                <a:srgbClr val="FD8537"/>
              </a:buClr>
              <a:buSzPct val="68750"/>
              <a:buFont typeface="Wingdings"/>
              <a:buChar char=""/>
              <a:tabLst>
                <a:tab pos="287020" algn="l"/>
              </a:tabLst>
            </a:pPr>
            <a:r>
              <a:rPr sz="2400" b="1" spc="-5" dirty="0">
                <a:latin typeface="Arial"/>
                <a:cs typeface="Arial"/>
              </a:rPr>
              <a:t>Lacunar stroke</a:t>
            </a:r>
            <a:endParaRPr sz="2400">
              <a:latin typeface="Arial"/>
              <a:cs typeface="Arial"/>
            </a:endParaRPr>
          </a:p>
          <a:p>
            <a:pPr marL="287020" indent="-274320">
              <a:lnSpc>
                <a:spcPct val="100000"/>
              </a:lnSpc>
              <a:spcBef>
                <a:spcPts val="600"/>
              </a:spcBef>
              <a:buClr>
                <a:srgbClr val="FD8537"/>
              </a:buClr>
              <a:buSzPct val="68750"/>
              <a:buFont typeface="Wingdings"/>
              <a:buChar char=""/>
              <a:tabLst>
                <a:tab pos="287020" algn="l"/>
              </a:tabLst>
            </a:pPr>
            <a:r>
              <a:rPr sz="2400" spc="-5" dirty="0">
                <a:latin typeface="Arial"/>
                <a:cs typeface="Arial"/>
              </a:rPr>
              <a:t>Accounts </a:t>
            </a:r>
            <a:r>
              <a:rPr sz="2400" dirty="0">
                <a:latin typeface="Arial"/>
                <a:cs typeface="Arial"/>
              </a:rPr>
              <a:t>for </a:t>
            </a:r>
            <a:r>
              <a:rPr sz="2400" spc="-5" dirty="0">
                <a:latin typeface="Arial"/>
                <a:cs typeface="Arial"/>
              </a:rPr>
              <a:t>20% </a:t>
            </a:r>
            <a:r>
              <a:rPr sz="2400" dirty="0">
                <a:latin typeface="Arial"/>
                <a:cs typeface="Arial"/>
              </a:rPr>
              <a:t>of </a:t>
            </a:r>
            <a:r>
              <a:rPr sz="2400" spc="-5" dirty="0">
                <a:latin typeface="Arial"/>
                <a:cs typeface="Arial"/>
              </a:rPr>
              <a:t>all</a:t>
            </a:r>
            <a:r>
              <a:rPr sz="2400" spc="1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strokes</a:t>
            </a:r>
            <a:endParaRPr sz="2400">
              <a:latin typeface="Arial"/>
              <a:cs typeface="Arial"/>
            </a:endParaRPr>
          </a:p>
          <a:p>
            <a:pPr marL="287020" indent="-274320">
              <a:lnSpc>
                <a:spcPct val="100000"/>
              </a:lnSpc>
              <a:spcBef>
                <a:spcPts val="600"/>
              </a:spcBef>
              <a:buClr>
                <a:srgbClr val="FD8537"/>
              </a:buClr>
              <a:buSzPct val="68750"/>
              <a:buFont typeface="Wingdings"/>
              <a:buChar char=""/>
              <a:tabLst>
                <a:tab pos="287020" algn="l"/>
              </a:tabLst>
            </a:pPr>
            <a:r>
              <a:rPr sz="2400" spc="-5" dirty="0">
                <a:latin typeface="Arial"/>
                <a:cs typeface="Arial"/>
              </a:rPr>
              <a:t>Results </a:t>
            </a:r>
            <a:r>
              <a:rPr sz="2400" dirty="0">
                <a:latin typeface="Arial"/>
                <a:cs typeface="Arial"/>
              </a:rPr>
              <a:t>from </a:t>
            </a:r>
            <a:r>
              <a:rPr sz="2400" spc="-5" dirty="0">
                <a:latin typeface="Arial"/>
                <a:cs typeface="Arial"/>
              </a:rPr>
              <a:t>occlusion </a:t>
            </a:r>
            <a:r>
              <a:rPr sz="2400" dirty="0">
                <a:latin typeface="Arial"/>
                <a:cs typeface="Arial"/>
              </a:rPr>
              <a:t>of </a:t>
            </a:r>
            <a:r>
              <a:rPr sz="2400" spc="-5" dirty="0">
                <a:latin typeface="Arial"/>
                <a:cs typeface="Arial"/>
              </a:rPr>
              <a:t>small deep</a:t>
            </a:r>
            <a:r>
              <a:rPr sz="2400" spc="45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penetrating</a:t>
            </a:r>
            <a:endParaRPr sz="2400">
              <a:latin typeface="Arial"/>
              <a:cs typeface="Arial"/>
            </a:endParaRPr>
          </a:p>
          <a:p>
            <a:pPr marL="286385">
              <a:lnSpc>
                <a:spcPct val="100000"/>
              </a:lnSpc>
              <a:spcBef>
                <a:spcPts val="5"/>
              </a:spcBef>
            </a:pPr>
            <a:r>
              <a:rPr sz="2400" spc="-5" dirty="0">
                <a:latin typeface="Arial"/>
                <a:cs typeface="Arial"/>
              </a:rPr>
              <a:t>arteries </a:t>
            </a:r>
            <a:r>
              <a:rPr sz="2400" dirty="0">
                <a:latin typeface="Arial"/>
                <a:cs typeface="Arial"/>
              </a:rPr>
              <a:t>of the</a:t>
            </a:r>
            <a:r>
              <a:rPr sz="2400" spc="-5" dirty="0">
                <a:latin typeface="Arial"/>
                <a:cs typeface="Arial"/>
              </a:rPr>
              <a:t> brain</a:t>
            </a:r>
            <a:endParaRPr sz="2400">
              <a:latin typeface="Arial"/>
              <a:cs typeface="Arial"/>
            </a:endParaRPr>
          </a:p>
          <a:p>
            <a:pPr marL="287020" indent="-274320">
              <a:lnSpc>
                <a:spcPct val="100000"/>
              </a:lnSpc>
              <a:spcBef>
                <a:spcPts val="600"/>
              </a:spcBef>
              <a:buClr>
                <a:srgbClr val="FD8537"/>
              </a:buClr>
              <a:buSzPct val="68750"/>
              <a:buFont typeface="Wingdings"/>
              <a:buChar char=""/>
              <a:tabLst>
                <a:tab pos="287020" algn="l"/>
              </a:tabLst>
            </a:pPr>
            <a:r>
              <a:rPr sz="2400" spc="-5" dirty="0">
                <a:latin typeface="Arial"/>
                <a:cs typeface="Arial"/>
              </a:rPr>
              <a:t>Thrombosis leads </a:t>
            </a:r>
            <a:r>
              <a:rPr sz="2400" dirty="0">
                <a:latin typeface="Arial"/>
                <a:cs typeface="Arial"/>
              </a:rPr>
              <a:t>to </a:t>
            </a:r>
            <a:r>
              <a:rPr sz="2400" spc="-5" dirty="0">
                <a:latin typeface="Arial"/>
                <a:cs typeface="Arial"/>
              </a:rPr>
              <a:t>small infarcts known as</a:t>
            </a:r>
            <a:r>
              <a:rPr sz="2400" spc="12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lacunes</a:t>
            </a:r>
            <a:endParaRPr sz="2400">
              <a:latin typeface="Arial"/>
              <a:cs typeface="Arial"/>
            </a:endParaRPr>
          </a:p>
          <a:p>
            <a:pPr marL="287020" indent="-274320">
              <a:lnSpc>
                <a:spcPct val="100000"/>
              </a:lnSpc>
              <a:spcBef>
                <a:spcPts val="600"/>
              </a:spcBef>
              <a:buClr>
                <a:srgbClr val="FD8537"/>
              </a:buClr>
              <a:buSzPct val="68750"/>
              <a:buFont typeface="Wingdings"/>
              <a:buChar char=""/>
              <a:tabLst>
                <a:tab pos="287020" algn="l"/>
              </a:tabLst>
            </a:pPr>
            <a:r>
              <a:rPr sz="2400" spc="-5" dirty="0">
                <a:latin typeface="Arial"/>
                <a:cs typeface="Arial"/>
              </a:rPr>
              <a:t>Clinically manifested as lacunar</a:t>
            </a:r>
            <a:r>
              <a:rPr sz="2400" spc="8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syndromes</a:t>
            </a:r>
            <a:endParaRPr sz="2400">
              <a:latin typeface="Arial"/>
              <a:cs typeface="Arial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14401" y="923671"/>
            <a:ext cx="355592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5" dirty="0">
                <a:solidFill>
                  <a:srgbClr val="585858"/>
                </a:solidFill>
              </a:rPr>
              <a:t>E</a:t>
            </a:r>
            <a:r>
              <a:rPr sz="2250" spc="-5" dirty="0">
                <a:solidFill>
                  <a:srgbClr val="585858"/>
                </a:solidFill>
              </a:rPr>
              <a:t>MBOLIC</a:t>
            </a:r>
            <a:r>
              <a:rPr sz="2250" spc="65" dirty="0">
                <a:solidFill>
                  <a:srgbClr val="585858"/>
                </a:solidFill>
              </a:rPr>
              <a:t> </a:t>
            </a:r>
            <a:r>
              <a:rPr sz="2800" spc="-10" dirty="0">
                <a:solidFill>
                  <a:srgbClr val="585858"/>
                </a:solidFill>
              </a:rPr>
              <a:t>S</a:t>
            </a:r>
            <a:r>
              <a:rPr sz="2250" spc="-10" dirty="0">
                <a:solidFill>
                  <a:srgbClr val="585858"/>
                </a:solidFill>
              </a:rPr>
              <a:t>TROKE</a:t>
            </a:r>
            <a:endParaRPr sz="225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16</a:t>
            </a:fld>
            <a:endParaRPr lang="en-US"/>
          </a:p>
        </p:txBody>
      </p:sp>
      <p:sp>
        <p:nvSpPr>
          <p:cNvPr id="3" name="object 3"/>
          <p:cNvSpPr txBox="1"/>
          <p:nvPr/>
        </p:nvSpPr>
        <p:spPr>
          <a:xfrm>
            <a:off x="714401" y="1552267"/>
            <a:ext cx="9658796" cy="4260141"/>
          </a:xfrm>
          <a:prstGeom prst="rect">
            <a:avLst/>
          </a:prstGeom>
        </p:spPr>
        <p:txBody>
          <a:bodyPr vert="horz" wrap="square" lIns="0" tIns="86360" rIns="0" bIns="0" rtlCol="0">
            <a:spAutoFit/>
          </a:bodyPr>
          <a:lstStyle/>
          <a:p>
            <a:pPr marL="287020" indent="-274320">
              <a:lnSpc>
                <a:spcPct val="100000"/>
              </a:lnSpc>
              <a:spcBef>
                <a:spcPts val="680"/>
              </a:spcBef>
              <a:buClr>
                <a:srgbClr val="B32C16"/>
              </a:buClr>
              <a:buSzPct val="68750"/>
              <a:buFont typeface="Courier New"/>
              <a:buChar char="o"/>
              <a:tabLst>
                <a:tab pos="287020" algn="l"/>
              </a:tabLst>
            </a:pPr>
            <a:r>
              <a:rPr sz="2400" b="1" spc="-5" dirty="0">
                <a:latin typeface="Arial"/>
                <a:cs typeface="Arial"/>
              </a:rPr>
              <a:t>Cardioembolic</a:t>
            </a:r>
            <a:r>
              <a:rPr sz="2400" b="1" spc="-10" dirty="0">
                <a:latin typeface="Arial"/>
                <a:cs typeface="Arial"/>
              </a:rPr>
              <a:t> </a:t>
            </a:r>
            <a:r>
              <a:rPr sz="2400" b="1" spc="-5" dirty="0">
                <a:latin typeface="Arial"/>
                <a:cs typeface="Arial"/>
              </a:rPr>
              <a:t>stroke</a:t>
            </a:r>
            <a:endParaRPr sz="2400">
              <a:latin typeface="Arial"/>
              <a:cs typeface="Arial"/>
            </a:endParaRPr>
          </a:p>
          <a:p>
            <a:pPr marL="748665" marR="612140" lvl="1" indent="-343535">
              <a:lnSpc>
                <a:spcPct val="100000"/>
              </a:lnSpc>
              <a:spcBef>
                <a:spcPts val="505"/>
              </a:spcBef>
              <a:buClr>
                <a:srgbClr val="FD8537"/>
              </a:buClr>
              <a:buSzPct val="78571"/>
              <a:buFont typeface="Wingdings"/>
              <a:buChar char=""/>
              <a:tabLst>
                <a:tab pos="748665" algn="l"/>
                <a:tab pos="749300" algn="l"/>
              </a:tabLst>
            </a:pPr>
            <a:r>
              <a:rPr sz="2100" spc="-5" dirty="0">
                <a:latin typeface="Arial"/>
                <a:cs typeface="Arial"/>
              </a:rPr>
              <a:t>Embolus </a:t>
            </a:r>
            <a:r>
              <a:rPr sz="2100" dirty="0">
                <a:latin typeface="Arial"/>
                <a:cs typeface="Arial"/>
              </a:rPr>
              <a:t>from the </a:t>
            </a:r>
            <a:r>
              <a:rPr sz="2100" spc="-5" dirty="0">
                <a:latin typeface="Arial"/>
                <a:cs typeface="Arial"/>
              </a:rPr>
              <a:t>heart </a:t>
            </a:r>
            <a:r>
              <a:rPr sz="2100" dirty="0">
                <a:latin typeface="Arial"/>
                <a:cs typeface="Arial"/>
              </a:rPr>
              <a:t>gets </a:t>
            </a:r>
            <a:r>
              <a:rPr sz="2100" spc="-5" dirty="0">
                <a:latin typeface="Arial"/>
                <a:cs typeface="Arial"/>
              </a:rPr>
              <a:t>lodged in intracranial  vessels</a:t>
            </a:r>
            <a:endParaRPr sz="2100">
              <a:latin typeface="Arial"/>
              <a:cs typeface="Arial"/>
            </a:endParaRPr>
          </a:p>
          <a:p>
            <a:pPr marL="748665" lvl="1" indent="-343535">
              <a:lnSpc>
                <a:spcPct val="100000"/>
              </a:lnSpc>
              <a:spcBef>
                <a:spcPts val="505"/>
              </a:spcBef>
              <a:buClr>
                <a:srgbClr val="FD8537"/>
              </a:buClr>
              <a:buSzPct val="78571"/>
              <a:buFont typeface="Wingdings"/>
              <a:buChar char=""/>
              <a:tabLst>
                <a:tab pos="748665" algn="l"/>
                <a:tab pos="749300" algn="l"/>
              </a:tabLst>
            </a:pPr>
            <a:r>
              <a:rPr sz="2100" dirty="0">
                <a:latin typeface="Arial"/>
                <a:cs typeface="Arial"/>
              </a:rPr>
              <a:t>MCA most </a:t>
            </a:r>
            <a:r>
              <a:rPr sz="2100" spc="-5" dirty="0">
                <a:latin typeface="Arial"/>
                <a:cs typeface="Arial"/>
              </a:rPr>
              <a:t>commonly</a:t>
            </a:r>
            <a:r>
              <a:rPr sz="2100" spc="-145" dirty="0">
                <a:latin typeface="Arial"/>
                <a:cs typeface="Arial"/>
              </a:rPr>
              <a:t> </a:t>
            </a:r>
            <a:r>
              <a:rPr sz="2100" spc="-5" dirty="0">
                <a:latin typeface="Arial"/>
                <a:cs typeface="Arial"/>
              </a:rPr>
              <a:t>affected</a:t>
            </a:r>
            <a:endParaRPr sz="2100">
              <a:latin typeface="Arial"/>
              <a:cs typeface="Arial"/>
            </a:endParaRPr>
          </a:p>
          <a:p>
            <a:pPr marL="748665" lvl="1" indent="-343535">
              <a:lnSpc>
                <a:spcPct val="100000"/>
              </a:lnSpc>
              <a:spcBef>
                <a:spcPts val="505"/>
              </a:spcBef>
              <a:buClr>
                <a:srgbClr val="FD8537"/>
              </a:buClr>
              <a:buSzPct val="78571"/>
              <a:buFont typeface="Wingdings"/>
              <a:buChar char=""/>
              <a:tabLst>
                <a:tab pos="748665" algn="l"/>
                <a:tab pos="749300" algn="l"/>
              </a:tabLst>
            </a:pPr>
            <a:r>
              <a:rPr sz="2100" dirty="0">
                <a:latin typeface="Arial"/>
                <a:cs typeface="Arial"/>
              </a:rPr>
              <a:t>Atrial </a:t>
            </a:r>
            <a:r>
              <a:rPr sz="2100" spc="-5" dirty="0">
                <a:latin typeface="Arial"/>
                <a:cs typeface="Arial"/>
              </a:rPr>
              <a:t>fibrillation is </a:t>
            </a:r>
            <a:r>
              <a:rPr sz="2100" dirty="0">
                <a:latin typeface="Arial"/>
                <a:cs typeface="Arial"/>
              </a:rPr>
              <a:t>the most </a:t>
            </a:r>
            <a:r>
              <a:rPr sz="2100" spc="-5" dirty="0">
                <a:latin typeface="Arial"/>
                <a:cs typeface="Arial"/>
              </a:rPr>
              <a:t>common</a:t>
            </a:r>
            <a:r>
              <a:rPr sz="2100" spc="-60" dirty="0">
                <a:latin typeface="Arial"/>
                <a:cs typeface="Arial"/>
              </a:rPr>
              <a:t> </a:t>
            </a:r>
            <a:r>
              <a:rPr sz="2100" spc="-5" dirty="0">
                <a:latin typeface="Arial"/>
                <a:cs typeface="Arial"/>
              </a:rPr>
              <a:t>cause</a:t>
            </a:r>
            <a:endParaRPr sz="2100">
              <a:latin typeface="Arial"/>
              <a:cs typeface="Arial"/>
            </a:endParaRPr>
          </a:p>
          <a:p>
            <a:pPr marL="748665" lvl="1" indent="-343535">
              <a:lnSpc>
                <a:spcPct val="100000"/>
              </a:lnSpc>
              <a:spcBef>
                <a:spcPts val="500"/>
              </a:spcBef>
              <a:buClr>
                <a:srgbClr val="FD8537"/>
              </a:buClr>
              <a:buSzPct val="78571"/>
              <a:buFont typeface="Wingdings"/>
              <a:buChar char=""/>
              <a:tabLst>
                <a:tab pos="748665" algn="l"/>
                <a:tab pos="749300" algn="l"/>
              </a:tabLst>
            </a:pPr>
            <a:r>
              <a:rPr sz="2100" spc="-5" dirty="0">
                <a:latin typeface="Arial"/>
                <a:cs typeface="Arial"/>
              </a:rPr>
              <a:t>Others: </a:t>
            </a:r>
            <a:r>
              <a:rPr sz="2100" dirty="0">
                <a:latin typeface="Arial"/>
                <a:cs typeface="Arial"/>
              </a:rPr>
              <a:t>MI, </a:t>
            </a:r>
            <a:r>
              <a:rPr sz="2100" spc="-5" dirty="0">
                <a:latin typeface="Arial"/>
                <a:cs typeface="Arial"/>
              </a:rPr>
              <a:t>prosthetic valves, rheumatic heart</a:t>
            </a:r>
            <a:r>
              <a:rPr sz="2100" spc="45" dirty="0">
                <a:latin typeface="Arial"/>
                <a:cs typeface="Arial"/>
              </a:rPr>
              <a:t> </a:t>
            </a:r>
            <a:r>
              <a:rPr sz="2100" spc="-5" dirty="0">
                <a:latin typeface="Arial"/>
                <a:cs typeface="Arial"/>
              </a:rPr>
              <a:t>disease</a:t>
            </a:r>
            <a:endParaRPr sz="2100">
              <a:latin typeface="Arial"/>
              <a:cs typeface="Arial"/>
            </a:endParaRPr>
          </a:p>
          <a:p>
            <a:pPr marL="287020" indent="-274320">
              <a:lnSpc>
                <a:spcPct val="100000"/>
              </a:lnSpc>
              <a:spcBef>
                <a:spcPts val="605"/>
              </a:spcBef>
              <a:buClr>
                <a:srgbClr val="B32C16"/>
              </a:buClr>
              <a:buSzPct val="68750"/>
              <a:buFont typeface="Courier New"/>
              <a:buChar char="o"/>
              <a:tabLst>
                <a:tab pos="287020" algn="l"/>
              </a:tabLst>
            </a:pPr>
            <a:r>
              <a:rPr sz="2400" b="1" spc="-5" dirty="0">
                <a:latin typeface="Arial"/>
                <a:cs typeface="Arial"/>
              </a:rPr>
              <a:t>Artery </a:t>
            </a:r>
            <a:r>
              <a:rPr sz="2400" b="1" dirty="0">
                <a:latin typeface="Arial"/>
                <a:cs typeface="Arial"/>
              </a:rPr>
              <a:t>to </a:t>
            </a:r>
            <a:r>
              <a:rPr sz="2400" b="1" spc="-5" dirty="0">
                <a:latin typeface="Arial"/>
                <a:cs typeface="Arial"/>
              </a:rPr>
              <a:t>artery</a:t>
            </a:r>
            <a:r>
              <a:rPr sz="2400" b="1" spc="10" dirty="0">
                <a:latin typeface="Arial"/>
                <a:cs typeface="Arial"/>
              </a:rPr>
              <a:t> </a:t>
            </a:r>
            <a:r>
              <a:rPr sz="2400" b="1" dirty="0">
                <a:latin typeface="Arial"/>
                <a:cs typeface="Arial"/>
              </a:rPr>
              <a:t>embolism</a:t>
            </a:r>
            <a:endParaRPr sz="2400">
              <a:latin typeface="Arial"/>
              <a:cs typeface="Arial"/>
            </a:endParaRPr>
          </a:p>
          <a:p>
            <a:pPr marL="748665" marR="628650" lvl="1" indent="-343535">
              <a:lnSpc>
                <a:spcPct val="100000"/>
              </a:lnSpc>
              <a:spcBef>
                <a:spcPts val="505"/>
              </a:spcBef>
              <a:buClr>
                <a:srgbClr val="FD8537"/>
              </a:buClr>
              <a:buSzPct val="78571"/>
              <a:buFont typeface="Wingdings"/>
              <a:buChar char=""/>
              <a:tabLst>
                <a:tab pos="748665" algn="l"/>
                <a:tab pos="749300" algn="l"/>
              </a:tabLst>
            </a:pPr>
            <a:r>
              <a:rPr sz="2100" spc="-5" dirty="0">
                <a:latin typeface="Arial"/>
                <a:cs typeface="Arial"/>
              </a:rPr>
              <a:t>Thrombus formed on atherosclerotic plaques gets  embolized </a:t>
            </a:r>
            <a:r>
              <a:rPr sz="2100" dirty="0">
                <a:latin typeface="Arial"/>
                <a:cs typeface="Arial"/>
              </a:rPr>
              <a:t>to </a:t>
            </a:r>
            <a:r>
              <a:rPr sz="2100" spc="-5" dirty="0">
                <a:latin typeface="Arial"/>
                <a:cs typeface="Arial"/>
              </a:rPr>
              <a:t>intracranial</a:t>
            </a:r>
            <a:r>
              <a:rPr sz="2100" spc="-50" dirty="0">
                <a:latin typeface="Arial"/>
                <a:cs typeface="Arial"/>
              </a:rPr>
              <a:t> </a:t>
            </a:r>
            <a:r>
              <a:rPr sz="2100" spc="-5" dirty="0">
                <a:latin typeface="Arial"/>
                <a:cs typeface="Arial"/>
              </a:rPr>
              <a:t>vessels</a:t>
            </a:r>
            <a:endParaRPr sz="2100">
              <a:latin typeface="Arial"/>
              <a:cs typeface="Arial"/>
            </a:endParaRPr>
          </a:p>
          <a:p>
            <a:pPr marL="748665" lvl="1" indent="-343535">
              <a:lnSpc>
                <a:spcPct val="100000"/>
              </a:lnSpc>
              <a:spcBef>
                <a:spcPts val="500"/>
              </a:spcBef>
              <a:buClr>
                <a:srgbClr val="FD8537"/>
              </a:buClr>
              <a:buSzPct val="78571"/>
              <a:buFont typeface="Wingdings"/>
              <a:buChar char=""/>
              <a:tabLst>
                <a:tab pos="748665" algn="l"/>
                <a:tab pos="749300" algn="l"/>
              </a:tabLst>
            </a:pPr>
            <a:r>
              <a:rPr sz="2100" spc="-5" dirty="0">
                <a:latin typeface="Arial"/>
                <a:cs typeface="Arial"/>
              </a:rPr>
              <a:t>Carotid </a:t>
            </a:r>
            <a:r>
              <a:rPr sz="2100" dirty="0">
                <a:latin typeface="Arial"/>
                <a:cs typeface="Arial"/>
              </a:rPr>
              <a:t>bifurcation </a:t>
            </a:r>
            <a:r>
              <a:rPr sz="2100" spc="-5" dirty="0">
                <a:latin typeface="Arial"/>
                <a:cs typeface="Arial"/>
              </a:rPr>
              <a:t>atherosclerosis </a:t>
            </a:r>
            <a:r>
              <a:rPr sz="2100" dirty="0">
                <a:latin typeface="Arial"/>
                <a:cs typeface="Arial"/>
              </a:rPr>
              <a:t>is the most</a:t>
            </a:r>
            <a:r>
              <a:rPr sz="2100" spc="-50" dirty="0">
                <a:latin typeface="Arial"/>
                <a:cs typeface="Arial"/>
              </a:rPr>
              <a:t> </a:t>
            </a:r>
            <a:r>
              <a:rPr sz="2100" spc="-5" dirty="0">
                <a:latin typeface="Arial"/>
                <a:cs typeface="Arial"/>
              </a:rPr>
              <a:t>common</a:t>
            </a:r>
            <a:endParaRPr sz="2100">
              <a:latin typeface="Arial"/>
              <a:cs typeface="Arial"/>
            </a:endParaRPr>
          </a:p>
          <a:p>
            <a:pPr marL="748665">
              <a:lnSpc>
                <a:spcPct val="100000"/>
              </a:lnSpc>
              <a:spcBef>
                <a:spcPts val="5"/>
              </a:spcBef>
            </a:pPr>
            <a:r>
              <a:rPr sz="2100" spc="-5" dirty="0">
                <a:latin typeface="Arial"/>
                <a:cs typeface="Arial"/>
              </a:rPr>
              <a:t>source</a:t>
            </a:r>
            <a:endParaRPr sz="2100">
              <a:latin typeface="Arial"/>
              <a:cs typeface="Arial"/>
            </a:endParaRPr>
          </a:p>
          <a:p>
            <a:pPr marL="748665" lvl="1" indent="-343535">
              <a:lnSpc>
                <a:spcPct val="100000"/>
              </a:lnSpc>
              <a:spcBef>
                <a:spcPts val="505"/>
              </a:spcBef>
              <a:buClr>
                <a:srgbClr val="FD8537"/>
              </a:buClr>
              <a:buSzPct val="78571"/>
              <a:buFont typeface="Wingdings"/>
              <a:buChar char=""/>
              <a:tabLst>
                <a:tab pos="748665" algn="l"/>
                <a:tab pos="749300" algn="l"/>
              </a:tabLst>
            </a:pPr>
            <a:r>
              <a:rPr sz="2100" spc="-5" dirty="0">
                <a:latin typeface="Arial"/>
                <a:cs typeface="Arial"/>
              </a:rPr>
              <a:t>Others: aortic arch, vertebral arteries</a:t>
            </a:r>
            <a:r>
              <a:rPr sz="2100" spc="20" dirty="0">
                <a:latin typeface="Arial"/>
                <a:cs typeface="Arial"/>
              </a:rPr>
              <a:t> </a:t>
            </a:r>
            <a:r>
              <a:rPr sz="2100" dirty="0">
                <a:latin typeface="Arial"/>
                <a:cs typeface="Arial"/>
              </a:rPr>
              <a:t>etc.</a:t>
            </a:r>
            <a:endParaRPr sz="2100">
              <a:latin typeface="Arial"/>
              <a:cs typeface="Arial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14401" y="1625854"/>
            <a:ext cx="8878374" cy="20834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86385" marR="5080" indent="-274320">
              <a:lnSpc>
                <a:spcPct val="100000"/>
              </a:lnSpc>
              <a:spcBef>
                <a:spcPts val="100"/>
              </a:spcBef>
              <a:buClr>
                <a:srgbClr val="FD8537"/>
              </a:buClr>
              <a:buSzPct val="68750"/>
              <a:buFont typeface="Wingdings"/>
              <a:buChar char=""/>
              <a:tabLst>
                <a:tab pos="287020" algn="l"/>
              </a:tabLst>
            </a:pPr>
            <a:r>
              <a:rPr sz="2400" spc="-20" dirty="0">
                <a:latin typeface="Arial"/>
                <a:cs typeface="Arial"/>
              </a:rPr>
              <a:t>Tissue </a:t>
            </a:r>
            <a:r>
              <a:rPr sz="2400" spc="-5" dirty="0">
                <a:latin typeface="Arial"/>
                <a:cs typeface="Arial"/>
              </a:rPr>
              <a:t>surrounding </a:t>
            </a:r>
            <a:r>
              <a:rPr sz="2400" dirty="0">
                <a:latin typeface="Arial"/>
                <a:cs typeface="Arial"/>
              </a:rPr>
              <a:t>the </a:t>
            </a:r>
            <a:r>
              <a:rPr sz="2400" spc="-5" dirty="0">
                <a:latin typeface="Arial"/>
                <a:cs typeface="Arial"/>
              </a:rPr>
              <a:t>core region </a:t>
            </a:r>
            <a:r>
              <a:rPr sz="2400" dirty="0">
                <a:latin typeface="Arial"/>
                <a:cs typeface="Arial"/>
              </a:rPr>
              <a:t>of </a:t>
            </a:r>
            <a:r>
              <a:rPr sz="2400" spc="-5" dirty="0">
                <a:latin typeface="Arial"/>
                <a:cs typeface="Arial"/>
              </a:rPr>
              <a:t>infraction  which is ischemic </a:t>
            </a:r>
            <a:r>
              <a:rPr sz="2400" dirty="0">
                <a:latin typeface="Arial"/>
                <a:cs typeface="Arial"/>
              </a:rPr>
              <a:t>but </a:t>
            </a:r>
            <a:r>
              <a:rPr sz="2400" spc="-5" dirty="0">
                <a:latin typeface="Arial"/>
                <a:cs typeface="Arial"/>
              </a:rPr>
              <a:t>reversibly</a:t>
            </a:r>
            <a:r>
              <a:rPr sz="2400" spc="85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dysfunctional.</a:t>
            </a:r>
            <a:endParaRPr sz="2400">
              <a:latin typeface="Arial"/>
              <a:cs typeface="Arial"/>
            </a:endParaRPr>
          </a:p>
          <a:p>
            <a:pPr marL="287020" indent="-274320">
              <a:lnSpc>
                <a:spcPct val="100000"/>
              </a:lnSpc>
              <a:spcBef>
                <a:spcPts val="600"/>
              </a:spcBef>
              <a:buClr>
                <a:srgbClr val="FD8537"/>
              </a:buClr>
              <a:buSzPct val="68750"/>
              <a:buFont typeface="Wingdings"/>
              <a:buChar char=""/>
              <a:tabLst>
                <a:tab pos="287020" algn="l"/>
              </a:tabLst>
            </a:pPr>
            <a:r>
              <a:rPr sz="2400" spc="-5" dirty="0">
                <a:latin typeface="Arial"/>
                <a:cs typeface="Arial"/>
              </a:rPr>
              <a:t>Maintained by</a:t>
            </a:r>
            <a:r>
              <a:rPr sz="2400" spc="2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collaterals.</a:t>
            </a:r>
            <a:endParaRPr sz="2400">
              <a:latin typeface="Arial"/>
              <a:cs typeface="Arial"/>
            </a:endParaRPr>
          </a:p>
          <a:p>
            <a:pPr marL="287020" indent="-274320">
              <a:lnSpc>
                <a:spcPct val="100000"/>
              </a:lnSpc>
              <a:spcBef>
                <a:spcPts val="600"/>
              </a:spcBef>
              <a:buClr>
                <a:srgbClr val="FD8537"/>
              </a:buClr>
              <a:buSzPct val="68750"/>
              <a:buFont typeface="Wingdings"/>
              <a:buChar char=""/>
              <a:tabLst>
                <a:tab pos="287020" algn="l"/>
              </a:tabLst>
            </a:pPr>
            <a:r>
              <a:rPr sz="2400" spc="-5" dirty="0">
                <a:latin typeface="Arial"/>
                <a:cs typeface="Arial"/>
              </a:rPr>
              <a:t>Can be salvaged </a:t>
            </a:r>
            <a:r>
              <a:rPr sz="2400" dirty="0">
                <a:latin typeface="Arial"/>
                <a:cs typeface="Arial"/>
              </a:rPr>
              <a:t>if </a:t>
            </a:r>
            <a:r>
              <a:rPr sz="2400" spc="-5" dirty="0">
                <a:latin typeface="Arial"/>
                <a:cs typeface="Arial"/>
              </a:rPr>
              <a:t>reperfused in</a:t>
            </a:r>
            <a:r>
              <a:rPr sz="2400" spc="75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time</a:t>
            </a:r>
            <a:endParaRPr sz="2400">
              <a:latin typeface="Arial"/>
              <a:cs typeface="Arial"/>
            </a:endParaRPr>
          </a:p>
          <a:p>
            <a:pPr marL="287020" indent="-274320">
              <a:lnSpc>
                <a:spcPct val="100000"/>
              </a:lnSpc>
              <a:spcBef>
                <a:spcPts val="600"/>
              </a:spcBef>
              <a:buClr>
                <a:srgbClr val="FD8537"/>
              </a:buClr>
              <a:buSzPct val="68750"/>
              <a:buFont typeface="Wingdings"/>
              <a:buChar char=""/>
              <a:tabLst>
                <a:tab pos="287020" algn="l"/>
              </a:tabLst>
            </a:pPr>
            <a:r>
              <a:rPr sz="2400" spc="-5" dirty="0">
                <a:latin typeface="Arial"/>
                <a:cs typeface="Arial"/>
              </a:rPr>
              <a:t>Primary </a:t>
            </a:r>
            <a:r>
              <a:rPr sz="2400" dirty="0">
                <a:latin typeface="Arial"/>
                <a:cs typeface="Arial"/>
              </a:rPr>
              <a:t>goal of </a:t>
            </a:r>
            <a:r>
              <a:rPr sz="2400" spc="-5" dirty="0">
                <a:latin typeface="Arial"/>
                <a:cs typeface="Arial"/>
              </a:rPr>
              <a:t>revascularization</a:t>
            </a:r>
            <a:r>
              <a:rPr sz="2400" spc="5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therapies.</a:t>
            </a:r>
            <a:endParaRPr sz="2400">
              <a:latin typeface="Arial"/>
              <a:cs typeface="Arial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589212" y="685800"/>
            <a:ext cx="6004425" cy="69057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b="1" spc="-5" dirty="0">
                <a:solidFill>
                  <a:srgbClr val="FF0000"/>
                </a:solidFill>
                <a:latin typeface="Arial"/>
                <a:cs typeface="Arial"/>
              </a:rPr>
              <a:t>Ischemic</a:t>
            </a:r>
            <a:r>
              <a:rPr b="1" spc="-7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b="1" dirty="0">
                <a:solidFill>
                  <a:srgbClr val="FF0000"/>
                </a:solidFill>
                <a:latin typeface="Arial"/>
                <a:cs typeface="Arial"/>
              </a:rPr>
              <a:t>penumbra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900959" y="1514101"/>
            <a:ext cx="10159047" cy="1906270"/>
            <a:chOff x="675895" y="1514101"/>
            <a:chExt cx="7621270" cy="1906270"/>
          </a:xfrm>
        </p:grpSpPr>
        <p:sp>
          <p:nvSpPr>
            <p:cNvPr id="3" name="object 3"/>
            <p:cNvSpPr/>
            <p:nvPr/>
          </p:nvSpPr>
          <p:spPr>
            <a:xfrm>
              <a:off x="675895" y="1514101"/>
              <a:ext cx="7620756" cy="1905739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762000" y="1600199"/>
              <a:ext cx="7467600" cy="1752600"/>
            </a:xfrm>
            <a:custGeom>
              <a:avLst/>
              <a:gdLst/>
              <a:ahLst/>
              <a:cxnLst/>
              <a:rect l="l" t="t" r="r" b="b"/>
              <a:pathLst>
                <a:path w="7467600" h="1752600">
                  <a:moveTo>
                    <a:pt x="7467600" y="0"/>
                  </a:moveTo>
                  <a:lnTo>
                    <a:pt x="0" y="0"/>
                  </a:lnTo>
                  <a:lnTo>
                    <a:pt x="0" y="1752600"/>
                  </a:lnTo>
                  <a:lnTo>
                    <a:pt x="7467600" y="1752600"/>
                  </a:lnTo>
                  <a:lnTo>
                    <a:pt x="7467600" y="0"/>
                  </a:lnTo>
                  <a:close/>
                </a:path>
              </a:pathLst>
            </a:custGeom>
            <a:solidFill>
              <a:srgbClr val="7597D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18</a:t>
            </a:fld>
            <a:endParaRPr lang="en-US"/>
          </a:p>
        </p:txBody>
      </p:sp>
      <p:sp>
        <p:nvSpPr>
          <p:cNvPr id="5" name="object 5"/>
          <p:cNvSpPr txBox="1">
            <a:spLocks noGrp="1"/>
          </p:cNvSpPr>
          <p:nvPr>
            <p:ph type="title" idx="4294967295"/>
          </p:nvPr>
        </p:nvSpPr>
        <p:spPr>
          <a:xfrm>
            <a:off x="0" y="1458913"/>
            <a:ext cx="8997950" cy="1017587"/>
          </a:xfrm>
          <a:prstGeom prst="rect">
            <a:avLst/>
          </a:prstGeom>
        </p:spPr>
        <p:txBody>
          <a:bodyPr vert="horz" wrap="square" lIns="0" tIns="43815" rIns="0" bIns="0" rtlCol="0">
            <a:spAutoFit/>
          </a:bodyPr>
          <a:lstStyle/>
          <a:p>
            <a:pPr marL="12700" marR="5080">
              <a:lnSpc>
                <a:spcPct val="117000"/>
              </a:lnSpc>
              <a:spcBef>
                <a:spcPts val="345"/>
              </a:spcBef>
            </a:pPr>
            <a:r>
              <a:rPr sz="5400" spc="5" dirty="0">
                <a:solidFill>
                  <a:srgbClr val="FFE636"/>
                </a:solidFill>
              </a:rPr>
              <a:t>S</a:t>
            </a:r>
            <a:r>
              <a:rPr sz="4300" spc="5" dirty="0">
                <a:solidFill>
                  <a:srgbClr val="FFE636"/>
                </a:solidFill>
              </a:rPr>
              <a:t>IGNS </a:t>
            </a:r>
            <a:r>
              <a:rPr sz="5400" dirty="0">
                <a:solidFill>
                  <a:srgbClr val="FFE636"/>
                </a:solidFill>
              </a:rPr>
              <a:t>&amp; </a:t>
            </a:r>
            <a:r>
              <a:rPr sz="4300" spc="5" dirty="0">
                <a:solidFill>
                  <a:srgbClr val="FFE636"/>
                </a:solidFill>
              </a:rPr>
              <a:t>SYMPTOMS </a:t>
            </a:r>
            <a:r>
              <a:rPr sz="4300" spc="10" dirty="0">
                <a:solidFill>
                  <a:srgbClr val="FFE636"/>
                </a:solidFill>
              </a:rPr>
              <a:t>OF  STROKE</a:t>
            </a:r>
            <a:endParaRPr sz="430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14401" y="859664"/>
            <a:ext cx="2014542" cy="69057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b="1" spc="-20" dirty="0">
                <a:solidFill>
                  <a:srgbClr val="959EAB"/>
                </a:solidFill>
                <a:latin typeface="Arial"/>
                <a:cs typeface="Arial"/>
              </a:rPr>
              <a:t>H</a:t>
            </a:r>
            <a:r>
              <a:rPr sz="2550" b="1" spc="-20" dirty="0">
                <a:solidFill>
                  <a:srgbClr val="959EAB"/>
                </a:solidFill>
                <a:latin typeface="Arial"/>
                <a:cs typeface="Arial"/>
              </a:rPr>
              <a:t>ISTORY</a:t>
            </a:r>
            <a:endParaRPr sz="2550">
              <a:latin typeface="Arial"/>
              <a:cs typeface="Arial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19</a:t>
            </a:fld>
            <a:endParaRPr lang="en-US"/>
          </a:p>
        </p:txBody>
      </p:sp>
      <p:sp>
        <p:nvSpPr>
          <p:cNvPr id="3" name="object 3"/>
          <p:cNvSpPr txBox="1"/>
          <p:nvPr/>
        </p:nvSpPr>
        <p:spPr>
          <a:xfrm>
            <a:off x="714401" y="1436878"/>
            <a:ext cx="9657951" cy="4309513"/>
          </a:xfrm>
          <a:prstGeom prst="rect">
            <a:avLst/>
          </a:prstGeom>
        </p:spPr>
        <p:txBody>
          <a:bodyPr vert="horz" wrap="square" lIns="0" tIns="53975" rIns="0" bIns="0" rtlCol="0">
            <a:spAutoFit/>
          </a:bodyPr>
          <a:lstStyle/>
          <a:p>
            <a:pPr marL="286385" marR="5080" indent="-274320">
              <a:lnSpc>
                <a:spcPts val="2590"/>
              </a:lnSpc>
              <a:spcBef>
                <a:spcPts val="425"/>
              </a:spcBef>
              <a:buClr>
                <a:srgbClr val="FD8537"/>
              </a:buClr>
              <a:buSzPct val="68750"/>
              <a:buFont typeface="Wingdings"/>
              <a:buChar char=""/>
              <a:tabLst>
                <a:tab pos="287020" algn="l"/>
              </a:tabLst>
            </a:pPr>
            <a:r>
              <a:rPr sz="2400" dirty="0">
                <a:latin typeface="Arial"/>
                <a:cs typeface="Arial"/>
              </a:rPr>
              <a:t>Ask for </a:t>
            </a:r>
            <a:r>
              <a:rPr sz="2400" spc="-5" dirty="0">
                <a:latin typeface="Arial"/>
                <a:cs typeface="Arial"/>
              </a:rPr>
              <a:t>onset and progression </a:t>
            </a:r>
            <a:r>
              <a:rPr sz="2400" dirty="0">
                <a:latin typeface="Arial"/>
                <a:cs typeface="Arial"/>
              </a:rPr>
              <a:t>of </a:t>
            </a:r>
            <a:r>
              <a:rPr sz="2400" spc="-5" dirty="0">
                <a:latin typeface="Arial"/>
                <a:cs typeface="Arial"/>
              </a:rPr>
              <a:t>neurological  </a:t>
            </a:r>
            <a:r>
              <a:rPr sz="2400" dirty="0">
                <a:latin typeface="Arial"/>
                <a:cs typeface="Arial"/>
              </a:rPr>
              <a:t>symptoms – </a:t>
            </a:r>
            <a:r>
              <a:rPr sz="2400" spc="-5" dirty="0">
                <a:latin typeface="Arial"/>
                <a:cs typeface="Arial"/>
              </a:rPr>
              <a:t>completed </a:t>
            </a:r>
            <a:r>
              <a:rPr sz="2400" dirty="0">
                <a:latin typeface="Arial"/>
                <a:cs typeface="Arial"/>
              </a:rPr>
              <a:t>stroke or stroke in</a:t>
            </a:r>
            <a:r>
              <a:rPr sz="2400" spc="-35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evolution</a:t>
            </a:r>
            <a:endParaRPr sz="2400">
              <a:latin typeface="Arial"/>
              <a:cs typeface="Arial"/>
            </a:endParaRPr>
          </a:p>
          <a:p>
            <a:pPr marL="287020" indent="-274320">
              <a:lnSpc>
                <a:spcPct val="100000"/>
              </a:lnSpc>
              <a:spcBef>
                <a:spcPts val="280"/>
              </a:spcBef>
              <a:buClr>
                <a:srgbClr val="FD8537"/>
              </a:buClr>
              <a:buSzPct val="68750"/>
              <a:buFont typeface="Wingdings"/>
              <a:buChar char=""/>
              <a:tabLst>
                <a:tab pos="287020" algn="l"/>
              </a:tabLst>
            </a:pPr>
            <a:r>
              <a:rPr sz="2400" spc="-5" dirty="0">
                <a:latin typeface="Arial"/>
                <a:cs typeface="Arial"/>
              </a:rPr>
              <a:t>History </a:t>
            </a:r>
            <a:r>
              <a:rPr sz="2400" dirty="0">
                <a:latin typeface="Arial"/>
                <a:cs typeface="Arial"/>
              </a:rPr>
              <a:t>of </a:t>
            </a:r>
            <a:r>
              <a:rPr sz="2400" spc="-5" dirty="0">
                <a:latin typeface="Arial"/>
                <a:cs typeface="Arial"/>
              </a:rPr>
              <a:t>previous</a:t>
            </a:r>
            <a:r>
              <a:rPr sz="2400" spc="-2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TIAs</a:t>
            </a:r>
            <a:endParaRPr sz="2400">
              <a:latin typeface="Arial"/>
              <a:cs typeface="Arial"/>
            </a:endParaRPr>
          </a:p>
          <a:p>
            <a:pPr marL="287020" indent="-274320">
              <a:lnSpc>
                <a:spcPct val="100000"/>
              </a:lnSpc>
              <a:spcBef>
                <a:spcPts val="310"/>
              </a:spcBef>
              <a:buClr>
                <a:srgbClr val="FD8537"/>
              </a:buClr>
              <a:buSzPct val="68750"/>
              <a:buFont typeface="Wingdings"/>
              <a:buChar char=""/>
              <a:tabLst>
                <a:tab pos="287020" algn="l"/>
              </a:tabLst>
            </a:pPr>
            <a:r>
              <a:rPr sz="2400" spc="-5" dirty="0">
                <a:latin typeface="Arial"/>
                <a:cs typeface="Arial"/>
              </a:rPr>
              <a:t>History </a:t>
            </a:r>
            <a:r>
              <a:rPr sz="2400" dirty="0">
                <a:latin typeface="Arial"/>
                <a:cs typeface="Arial"/>
              </a:rPr>
              <a:t>of </a:t>
            </a:r>
            <a:r>
              <a:rPr sz="2400" spc="-5" dirty="0">
                <a:latin typeface="Arial"/>
                <a:cs typeface="Arial"/>
              </a:rPr>
              <a:t>hypertension </a:t>
            </a:r>
            <a:r>
              <a:rPr sz="2400" dirty="0">
                <a:latin typeface="Arial"/>
                <a:cs typeface="Arial"/>
              </a:rPr>
              <a:t>&amp; </a:t>
            </a:r>
            <a:r>
              <a:rPr sz="2400" spc="-5" dirty="0">
                <a:latin typeface="Arial"/>
                <a:cs typeface="Arial"/>
              </a:rPr>
              <a:t>diabetes</a:t>
            </a:r>
            <a:r>
              <a:rPr sz="2400" spc="6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mellitus</a:t>
            </a:r>
            <a:endParaRPr sz="2400">
              <a:latin typeface="Arial"/>
              <a:cs typeface="Arial"/>
            </a:endParaRPr>
          </a:p>
          <a:p>
            <a:pPr marL="286385" marR="86995" indent="-274320">
              <a:lnSpc>
                <a:spcPts val="2590"/>
              </a:lnSpc>
              <a:spcBef>
                <a:spcPts val="640"/>
              </a:spcBef>
              <a:buClr>
                <a:srgbClr val="FD8537"/>
              </a:buClr>
              <a:buSzPct val="68750"/>
              <a:buFont typeface="Wingdings"/>
              <a:buChar char=""/>
              <a:tabLst>
                <a:tab pos="287020" algn="l"/>
              </a:tabLst>
            </a:pPr>
            <a:r>
              <a:rPr sz="2400" spc="-5" dirty="0">
                <a:latin typeface="Arial"/>
                <a:cs typeface="Arial"/>
              </a:rPr>
              <a:t>History </a:t>
            </a:r>
            <a:r>
              <a:rPr sz="2400" dirty="0">
                <a:latin typeface="Arial"/>
                <a:cs typeface="Arial"/>
              </a:rPr>
              <a:t>of </a:t>
            </a:r>
            <a:r>
              <a:rPr sz="2400" spc="-5" dirty="0">
                <a:latin typeface="Arial"/>
                <a:cs typeface="Arial"/>
              </a:rPr>
              <a:t>heart conditions like arrhythmias, RHD </a:t>
            </a:r>
            <a:r>
              <a:rPr sz="2400" dirty="0">
                <a:latin typeface="Arial"/>
                <a:cs typeface="Arial"/>
              </a:rPr>
              <a:t>&amp;  </a:t>
            </a:r>
            <a:r>
              <a:rPr sz="2400" spc="-5" dirty="0">
                <a:latin typeface="Arial"/>
                <a:cs typeface="Arial"/>
              </a:rPr>
              <a:t>prosthetic valves</a:t>
            </a:r>
            <a:endParaRPr sz="2400">
              <a:latin typeface="Arial"/>
              <a:cs typeface="Arial"/>
            </a:endParaRPr>
          </a:p>
          <a:p>
            <a:pPr marL="287020" indent="-274320">
              <a:lnSpc>
                <a:spcPct val="100000"/>
              </a:lnSpc>
              <a:spcBef>
                <a:spcPts val="280"/>
              </a:spcBef>
              <a:buClr>
                <a:srgbClr val="FD8537"/>
              </a:buClr>
              <a:buSzPct val="68750"/>
              <a:buFont typeface="Wingdings"/>
              <a:buChar char=""/>
              <a:tabLst>
                <a:tab pos="287020" algn="l"/>
              </a:tabLst>
            </a:pPr>
            <a:r>
              <a:rPr sz="2400" spc="-5" dirty="0">
                <a:latin typeface="Arial"/>
                <a:cs typeface="Arial"/>
              </a:rPr>
              <a:t>History </a:t>
            </a:r>
            <a:r>
              <a:rPr sz="2400" dirty="0">
                <a:latin typeface="Arial"/>
                <a:cs typeface="Arial"/>
              </a:rPr>
              <a:t>of </a:t>
            </a:r>
            <a:r>
              <a:rPr sz="2400" spc="-5" dirty="0">
                <a:latin typeface="Arial"/>
                <a:cs typeface="Arial"/>
              </a:rPr>
              <a:t>seizures </a:t>
            </a:r>
            <a:r>
              <a:rPr sz="2400" dirty="0">
                <a:latin typeface="Arial"/>
                <a:cs typeface="Arial"/>
              </a:rPr>
              <a:t>&amp;</a:t>
            </a:r>
            <a:r>
              <a:rPr sz="2400" spc="3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migraine</a:t>
            </a:r>
            <a:endParaRPr sz="2400">
              <a:latin typeface="Arial"/>
              <a:cs typeface="Arial"/>
            </a:endParaRPr>
          </a:p>
          <a:p>
            <a:pPr marL="287020" indent="-274320">
              <a:lnSpc>
                <a:spcPct val="100000"/>
              </a:lnSpc>
              <a:spcBef>
                <a:spcPts val="310"/>
              </a:spcBef>
              <a:buClr>
                <a:srgbClr val="FD8537"/>
              </a:buClr>
              <a:buSzPct val="68750"/>
              <a:buFont typeface="Wingdings"/>
              <a:buChar char=""/>
              <a:tabLst>
                <a:tab pos="287020" algn="l"/>
              </a:tabLst>
            </a:pPr>
            <a:r>
              <a:rPr sz="2400" spc="-5" dirty="0">
                <a:latin typeface="Arial"/>
                <a:cs typeface="Arial"/>
              </a:rPr>
              <a:t>History </a:t>
            </a:r>
            <a:r>
              <a:rPr sz="2400" dirty="0">
                <a:latin typeface="Arial"/>
                <a:cs typeface="Arial"/>
              </a:rPr>
              <a:t>of </a:t>
            </a:r>
            <a:r>
              <a:rPr sz="2400" spc="-5" dirty="0">
                <a:latin typeface="Arial"/>
                <a:cs typeface="Arial"/>
              </a:rPr>
              <a:t>anticoagulant</a:t>
            </a:r>
            <a:r>
              <a:rPr sz="2400" spc="55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therapy</a:t>
            </a:r>
            <a:endParaRPr sz="2400">
              <a:latin typeface="Arial"/>
              <a:cs typeface="Arial"/>
            </a:endParaRPr>
          </a:p>
          <a:p>
            <a:pPr marL="287020" indent="-274320">
              <a:lnSpc>
                <a:spcPct val="100000"/>
              </a:lnSpc>
              <a:spcBef>
                <a:spcPts val="315"/>
              </a:spcBef>
              <a:buClr>
                <a:srgbClr val="FD8537"/>
              </a:buClr>
              <a:buSzPct val="68750"/>
              <a:buFont typeface="Wingdings"/>
              <a:buChar char=""/>
              <a:tabLst>
                <a:tab pos="287020" algn="l"/>
              </a:tabLst>
            </a:pPr>
            <a:r>
              <a:rPr sz="2400" spc="-5" dirty="0">
                <a:latin typeface="Arial"/>
                <a:cs typeface="Arial"/>
              </a:rPr>
              <a:t>History </a:t>
            </a:r>
            <a:r>
              <a:rPr sz="2400" dirty="0">
                <a:latin typeface="Arial"/>
                <a:cs typeface="Arial"/>
              </a:rPr>
              <a:t>of </a:t>
            </a:r>
            <a:r>
              <a:rPr sz="2400" spc="-5" dirty="0">
                <a:latin typeface="Arial"/>
                <a:cs typeface="Arial"/>
              </a:rPr>
              <a:t>oral contraceptive</a:t>
            </a:r>
            <a:r>
              <a:rPr sz="2400" spc="35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use</a:t>
            </a:r>
            <a:endParaRPr sz="2400">
              <a:latin typeface="Arial"/>
              <a:cs typeface="Arial"/>
            </a:endParaRPr>
          </a:p>
          <a:p>
            <a:pPr marL="287020" indent="-274320">
              <a:lnSpc>
                <a:spcPts val="2735"/>
              </a:lnSpc>
              <a:spcBef>
                <a:spcPts val="310"/>
              </a:spcBef>
              <a:buClr>
                <a:srgbClr val="FD8537"/>
              </a:buClr>
              <a:buSzPct val="68750"/>
              <a:buFont typeface="Wingdings"/>
              <a:buChar char=""/>
              <a:tabLst>
                <a:tab pos="287020" algn="l"/>
              </a:tabLst>
            </a:pPr>
            <a:r>
              <a:rPr sz="2400" spc="-5" dirty="0">
                <a:latin typeface="Arial"/>
                <a:cs typeface="Arial"/>
              </a:rPr>
              <a:t>History </a:t>
            </a:r>
            <a:r>
              <a:rPr sz="2400" dirty="0">
                <a:latin typeface="Arial"/>
                <a:cs typeface="Arial"/>
              </a:rPr>
              <a:t>of </a:t>
            </a:r>
            <a:r>
              <a:rPr sz="2400" spc="-5" dirty="0">
                <a:latin typeface="Arial"/>
                <a:cs typeface="Arial"/>
              </a:rPr>
              <a:t>any hypercoagulable disorders like</a:t>
            </a:r>
            <a:r>
              <a:rPr sz="2400" spc="16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sickle</a:t>
            </a:r>
            <a:endParaRPr sz="2400">
              <a:latin typeface="Arial"/>
              <a:cs typeface="Arial"/>
            </a:endParaRPr>
          </a:p>
          <a:p>
            <a:pPr marL="286385">
              <a:lnSpc>
                <a:spcPts val="2735"/>
              </a:lnSpc>
            </a:pPr>
            <a:r>
              <a:rPr sz="2400" spc="-5" dirty="0">
                <a:latin typeface="Arial"/>
                <a:cs typeface="Arial"/>
              </a:rPr>
              <a:t>cell anemia </a:t>
            </a:r>
            <a:r>
              <a:rPr sz="2400" dirty="0">
                <a:latin typeface="Arial"/>
                <a:cs typeface="Arial"/>
              </a:rPr>
              <a:t>&amp; </a:t>
            </a:r>
            <a:r>
              <a:rPr sz="2400" spc="-5" dirty="0">
                <a:latin typeface="Arial"/>
                <a:cs typeface="Arial"/>
              </a:rPr>
              <a:t>polycythemia</a:t>
            </a:r>
            <a:r>
              <a:rPr sz="2400" spc="5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vera</a:t>
            </a:r>
            <a:endParaRPr sz="2400">
              <a:latin typeface="Arial"/>
              <a:cs typeface="Arial"/>
            </a:endParaRPr>
          </a:p>
          <a:p>
            <a:pPr marL="287020" indent="-274320">
              <a:lnSpc>
                <a:spcPct val="100000"/>
              </a:lnSpc>
              <a:spcBef>
                <a:spcPts val="315"/>
              </a:spcBef>
              <a:buClr>
                <a:srgbClr val="FD8537"/>
              </a:buClr>
              <a:buSzPct val="68750"/>
              <a:buFont typeface="Wingdings"/>
              <a:buChar char=""/>
              <a:tabLst>
                <a:tab pos="287020" algn="l"/>
              </a:tabLst>
            </a:pPr>
            <a:r>
              <a:rPr sz="2400" spc="-5" dirty="0">
                <a:latin typeface="Arial"/>
                <a:cs typeface="Arial"/>
              </a:rPr>
              <a:t>Substance abuse: cocaine,</a:t>
            </a:r>
            <a:r>
              <a:rPr sz="2400" spc="4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amphetamines</a:t>
            </a:r>
            <a:endParaRPr sz="2400">
              <a:latin typeface="Arial"/>
              <a:cs typeface="Arial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17548" y="537717"/>
            <a:ext cx="2965947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u="heavy" spc="-5" dirty="0">
                <a:solidFill>
                  <a:srgbClr val="E75C00"/>
                </a:solidFill>
                <a:uFill>
                  <a:solidFill>
                    <a:srgbClr val="E75C00"/>
                  </a:solidFill>
                </a:uFill>
              </a:rPr>
              <a:t>OUTLINE</a:t>
            </a:r>
            <a:endParaRPr sz="400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3" name="object 3"/>
          <p:cNvSpPr txBox="1"/>
          <p:nvPr/>
        </p:nvSpPr>
        <p:spPr>
          <a:xfrm>
            <a:off x="714400" y="1549272"/>
            <a:ext cx="6294174" cy="3562350"/>
          </a:xfrm>
          <a:prstGeom prst="rect">
            <a:avLst/>
          </a:prstGeom>
        </p:spPr>
        <p:txBody>
          <a:bodyPr vert="horz" wrap="square" lIns="0" tIns="88900" rIns="0" bIns="0" rtlCol="0">
            <a:spAutoFit/>
          </a:bodyPr>
          <a:lstStyle/>
          <a:p>
            <a:pPr marL="287020" indent="-274320">
              <a:lnSpc>
                <a:spcPct val="100000"/>
              </a:lnSpc>
              <a:spcBef>
                <a:spcPts val="700"/>
              </a:spcBef>
              <a:buClr>
                <a:srgbClr val="FD8537"/>
              </a:buClr>
              <a:buSzPct val="68750"/>
              <a:buFont typeface="Wingdings"/>
              <a:buChar char=""/>
              <a:tabLst>
                <a:tab pos="287020" algn="l"/>
              </a:tabLst>
            </a:pPr>
            <a:r>
              <a:rPr sz="2400" spc="-5" dirty="0">
                <a:latin typeface="Arial"/>
                <a:cs typeface="Arial"/>
              </a:rPr>
              <a:t>Introduction</a:t>
            </a:r>
            <a:endParaRPr sz="2400">
              <a:latin typeface="Arial"/>
              <a:cs typeface="Arial"/>
            </a:endParaRPr>
          </a:p>
          <a:p>
            <a:pPr marL="287020" indent="-274320">
              <a:lnSpc>
                <a:spcPct val="100000"/>
              </a:lnSpc>
              <a:spcBef>
                <a:spcPts val="605"/>
              </a:spcBef>
              <a:buClr>
                <a:srgbClr val="FD8537"/>
              </a:buClr>
              <a:buSzPct val="68750"/>
              <a:buFont typeface="Wingdings"/>
              <a:buChar char=""/>
              <a:tabLst>
                <a:tab pos="287020" algn="l"/>
              </a:tabLst>
            </a:pPr>
            <a:r>
              <a:rPr sz="2400" spc="-30" dirty="0">
                <a:latin typeface="Arial"/>
                <a:cs typeface="Arial"/>
              </a:rPr>
              <a:t>Types </a:t>
            </a:r>
            <a:r>
              <a:rPr sz="2400" dirty="0">
                <a:latin typeface="Arial"/>
                <a:cs typeface="Arial"/>
              </a:rPr>
              <a:t>&amp; </a:t>
            </a:r>
            <a:r>
              <a:rPr sz="2400" spc="-5" dirty="0">
                <a:latin typeface="Arial"/>
                <a:cs typeface="Arial"/>
              </a:rPr>
              <a:t>Risk </a:t>
            </a:r>
            <a:r>
              <a:rPr sz="2400" dirty="0">
                <a:latin typeface="Arial"/>
                <a:cs typeface="Arial"/>
              </a:rPr>
              <a:t>Factors </a:t>
            </a:r>
            <a:r>
              <a:rPr sz="2400" spc="-5" dirty="0">
                <a:latin typeface="Arial"/>
                <a:cs typeface="Arial"/>
              </a:rPr>
              <a:t>of Stroke</a:t>
            </a:r>
            <a:endParaRPr sz="2400">
              <a:latin typeface="Arial"/>
              <a:cs typeface="Arial"/>
            </a:endParaRPr>
          </a:p>
          <a:p>
            <a:pPr marL="287020" indent="-274320">
              <a:lnSpc>
                <a:spcPct val="100000"/>
              </a:lnSpc>
              <a:spcBef>
                <a:spcPts val="600"/>
              </a:spcBef>
              <a:buClr>
                <a:srgbClr val="FD8537"/>
              </a:buClr>
              <a:buSzPct val="68750"/>
              <a:buFont typeface="Wingdings"/>
              <a:buChar char=""/>
              <a:tabLst>
                <a:tab pos="287020" algn="l"/>
                <a:tab pos="3035300" algn="l"/>
              </a:tabLst>
            </a:pPr>
            <a:r>
              <a:rPr sz="2400" spc="-5" dirty="0">
                <a:latin typeface="Arial"/>
                <a:cs typeface="Arial"/>
              </a:rPr>
              <a:t>Pathophysiology</a:t>
            </a:r>
            <a:r>
              <a:rPr sz="2400" spc="6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of	Stroke</a:t>
            </a:r>
            <a:endParaRPr sz="2400">
              <a:latin typeface="Arial"/>
              <a:cs typeface="Arial"/>
            </a:endParaRPr>
          </a:p>
          <a:p>
            <a:pPr marL="287020" indent="-274320">
              <a:lnSpc>
                <a:spcPct val="100000"/>
              </a:lnSpc>
              <a:spcBef>
                <a:spcPts val="600"/>
              </a:spcBef>
              <a:buClr>
                <a:srgbClr val="FD8537"/>
              </a:buClr>
              <a:buSzPct val="68750"/>
              <a:buFont typeface="Wingdings"/>
              <a:buChar char=""/>
              <a:tabLst>
                <a:tab pos="287020" algn="l"/>
                <a:tab pos="3369945" algn="l"/>
              </a:tabLst>
            </a:pPr>
            <a:r>
              <a:rPr sz="2400" spc="-5" dirty="0">
                <a:latin typeface="Arial"/>
                <a:cs typeface="Arial"/>
              </a:rPr>
              <a:t>Signs </a:t>
            </a:r>
            <a:r>
              <a:rPr sz="2400" dirty="0">
                <a:latin typeface="Arial"/>
                <a:cs typeface="Arial"/>
              </a:rPr>
              <a:t>&amp;</a:t>
            </a:r>
            <a:r>
              <a:rPr sz="2400" spc="2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Symptoms of	Stroke</a:t>
            </a:r>
            <a:endParaRPr sz="2400">
              <a:latin typeface="Arial"/>
              <a:cs typeface="Arial"/>
            </a:endParaRPr>
          </a:p>
          <a:p>
            <a:pPr marL="287020" indent="-274320">
              <a:lnSpc>
                <a:spcPct val="100000"/>
              </a:lnSpc>
              <a:spcBef>
                <a:spcPts val="600"/>
              </a:spcBef>
              <a:buClr>
                <a:srgbClr val="FD8537"/>
              </a:buClr>
              <a:buSzPct val="68750"/>
              <a:buFont typeface="Wingdings"/>
              <a:buChar char=""/>
              <a:tabLst>
                <a:tab pos="287020" algn="l"/>
              </a:tabLst>
            </a:pPr>
            <a:r>
              <a:rPr sz="2400" spc="-5" dirty="0">
                <a:latin typeface="Arial"/>
                <a:cs typeface="Arial"/>
              </a:rPr>
              <a:t>Investigations</a:t>
            </a:r>
            <a:endParaRPr sz="2400">
              <a:latin typeface="Arial"/>
              <a:cs typeface="Arial"/>
            </a:endParaRPr>
          </a:p>
          <a:p>
            <a:pPr marL="287020" indent="-274320">
              <a:lnSpc>
                <a:spcPct val="100000"/>
              </a:lnSpc>
              <a:spcBef>
                <a:spcPts val="600"/>
              </a:spcBef>
              <a:buClr>
                <a:srgbClr val="FD8537"/>
              </a:buClr>
              <a:buSzPct val="68750"/>
              <a:buFont typeface="Wingdings"/>
              <a:buChar char=""/>
              <a:tabLst>
                <a:tab pos="287020" algn="l"/>
              </a:tabLst>
            </a:pPr>
            <a:r>
              <a:rPr sz="2400" spc="-5" dirty="0">
                <a:latin typeface="Arial"/>
                <a:cs typeface="Arial"/>
              </a:rPr>
              <a:t>Poor prognostic </a:t>
            </a:r>
            <a:r>
              <a:rPr sz="2400" dirty="0">
                <a:latin typeface="Arial"/>
                <a:cs typeface="Arial"/>
              </a:rPr>
              <a:t>factors </a:t>
            </a:r>
            <a:r>
              <a:rPr sz="2400" spc="-10" dirty="0">
                <a:latin typeface="Arial"/>
                <a:cs typeface="Arial"/>
              </a:rPr>
              <a:t>in</a:t>
            </a:r>
            <a:r>
              <a:rPr sz="2400" spc="1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Stroke</a:t>
            </a:r>
            <a:endParaRPr sz="2400">
              <a:latin typeface="Arial"/>
              <a:cs typeface="Arial"/>
            </a:endParaRPr>
          </a:p>
          <a:p>
            <a:pPr marL="287020" indent="-274320">
              <a:lnSpc>
                <a:spcPct val="100000"/>
              </a:lnSpc>
              <a:spcBef>
                <a:spcPts val="600"/>
              </a:spcBef>
              <a:buClr>
                <a:srgbClr val="FD8537"/>
              </a:buClr>
              <a:buSzPct val="68750"/>
              <a:buFont typeface="Wingdings"/>
              <a:buChar char=""/>
              <a:tabLst>
                <a:tab pos="287020" algn="l"/>
              </a:tabLst>
            </a:pPr>
            <a:r>
              <a:rPr sz="2400" dirty="0">
                <a:latin typeface="Arial"/>
                <a:cs typeface="Arial"/>
              </a:rPr>
              <a:t>Primary &amp; </a:t>
            </a:r>
            <a:r>
              <a:rPr sz="2400" spc="-5" dirty="0">
                <a:latin typeface="Arial"/>
                <a:cs typeface="Arial"/>
              </a:rPr>
              <a:t>Secondary prevention</a:t>
            </a:r>
            <a:endParaRPr sz="2400">
              <a:latin typeface="Arial"/>
              <a:cs typeface="Arial"/>
            </a:endParaRPr>
          </a:p>
          <a:p>
            <a:pPr marL="287020" indent="-274320">
              <a:lnSpc>
                <a:spcPct val="100000"/>
              </a:lnSpc>
              <a:spcBef>
                <a:spcPts val="600"/>
              </a:spcBef>
              <a:buClr>
                <a:srgbClr val="FD8537"/>
              </a:buClr>
              <a:buSzPct val="68750"/>
              <a:buFont typeface="Wingdings"/>
              <a:buChar char=""/>
              <a:tabLst>
                <a:tab pos="287020" algn="l"/>
              </a:tabLst>
            </a:pPr>
            <a:r>
              <a:rPr sz="2400" spc="-5" dirty="0">
                <a:latin typeface="Arial"/>
                <a:cs typeface="Arial"/>
              </a:rPr>
              <a:t>Acute Management </a:t>
            </a:r>
            <a:r>
              <a:rPr sz="2400" dirty="0">
                <a:latin typeface="Arial"/>
                <a:cs typeface="Arial"/>
              </a:rPr>
              <a:t>of</a:t>
            </a:r>
            <a:r>
              <a:rPr sz="2400" spc="2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Stroke</a:t>
            </a:r>
            <a:endParaRPr sz="2400">
              <a:latin typeface="Arial"/>
              <a:cs typeface="Arial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14401" y="891666"/>
            <a:ext cx="7542682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spc="-20" dirty="0"/>
              <a:t>E</a:t>
            </a:r>
            <a:r>
              <a:rPr sz="2400" spc="-20" dirty="0"/>
              <a:t>XAMINATION </a:t>
            </a:r>
            <a:r>
              <a:rPr sz="2400" dirty="0"/>
              <a:t>OF A </a:t>
            </a:r>
            <a:r>
              <a:rPr sz="2400" spc="-5" dirty="0"/>
              <a:t>STROKE</a:t>
            </a:r>
            <a:r>
              <a:rPr sz="2400" spc="340" dirty="0"/>
              <a:t> </a:t>
            </a:r>
            <a:r>
              <a:rPr sz="2400" spc="-55" dirty="0"/>
              <a:t>PATIENT</a:t>
            </a:r>
            <a:endParaRPr sz="240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20</a:t>
            </a:fld>
            <a:endParaRPr lang="en-US"/>
          </a:p>
        </p:txBody>
      </p:sp>
      <p:sp>
        <p:nvSpPr>
          <p:cNvPr id="3" name="object 3"/>
          <p:cNvSpPr txBox="1"/>
          <p:nvPr/>
        </p:nvSpPr>
        <p:spPr>
          <a:xfrm>
            <a:off x="714401" y="1513078"/>
            <a:ext cx="10202216" cy="4096634"/>
          </a:xfrm>
          <a:prstGeom prst="rect">
            <a:avLst/>
          </a:prstGeom>
        </p:spPr>
        <p:txBody>
          <a:bodyPr vert="horz" wrap="square" lIns="0" tIns="53975" rIns="0" bIns="0" rtlCol="0">
            <a:spAutoFit/>
          </a:bodyPr>
          <a:lstStyle/>
          <a:p>
            <a:pPr marL="286385" marR="438150" indent="-274320">
              <a:lnSpc>
                <a:spcPts val="2590"/>
              </a:lnSpc>
              <a:spcBef>
                <a:spcPts val="425"/>
              </a:spcBef>
              <a:buClr>
                <a:srgbClr val="FD8537"/>
              </a:buClr>
              <a:buSzPct val="68750"/>
              <a:buFont typeface="Wingdings"/>
              <a:buChar char=""/>
              <a:tabLst>
                <a:tab pos="287020" algn="l"/>
              </a:tabLst>
            </a:pPr>
            <a:r>
              <a:rPr sz="2400" dirty="0">
                <a:latin typeface="Arial"/>
                <a:cs typeface="Arial"/>
              </a:rPr>
              <a:t>The </a:t>
            </a:r>
            <a:r>
              <a:rPr sz="2400" spc="-5" dirty="0">
                <a:latin typeface="Arial"/>
                <a:cs typeface="Arial"/>
              </a:rPr>
              <a:t>neurological examination is highly variable and  depends </a:t>
            </a:r>
            <a:r>
              <a:rPr sz="2400" dirty="0">
                <a:latin typeface="Arial"/>
                <a:cs typeface="Arial"/>
              </a:rPr>
              <a:t>on the </a:t>
            </a:r>
            <a:r>
              <a:rPr sz="2400" spc="-5" dirty="0">
                <a:latin typeface="Arial"/>
                <a:cs typeface="Arial"/>
              </a:rPr>
              <a:t>location </a:t>
            </a:r>
            <a:r>
              <a:rPr sz="2400" dirty="0">
                <a:latin typeface="Arial"/>
                <a:cs typeface="Arial"/>
              </a:rPr>
              <a:t>of the </a:t>
            </a:r>
            <a:r>
              <a:rPr sz="2400" spc="-5" dirty="0">
                <a:latin typeface="Arial"/>
                <a:cs typeface="Arial"/>
              </a:rPr>
              <a:t>vascular</a:t>
            </a:r>
            <a:r>
              <a:rPr sz="2400" spc="25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lesion.</a:t>
            </a:r>
            <a:endParaRPr sz="2400">
              <a:latin typeface="Arial"/>
              <a:cs typeface="Arial"/>
            </a:endParaRPr>
          </a:p>
          <a:p>
            <a:pPr marL="287020" indent="-274320">
              <a:lnSpc>
                <a:spcPct val="100000"/>
              </a:lnSpc>
              <a:spcBef>
                <a:spcPts val="280"/>
              </a:spcBef>
              <a:buClr>
                <a:srgbClr val="FD8537"/>
              </a:buClr>
              <a:buSzPct val="68750"/>
              <a:buFont typeface="Wingdings"/>
              <a:buChar char=""/>
              <a:tabLst>
                <a:tab pos="287020" algn="l"/>
              </a:tabLst>
            </a:pPr>
            <a:r>
              <a:rPr sz="2400" spc="-5" dirty="0">
                <a:latin typeface="Arial"/>
                <a:cs typeface="Arial"/>
              </a:rPr>
              <a:t>Skin: look </a:t>
            </a:r>
            <a:r>
              <a:rPr sz="2400" dirty="0">
                <a:latin typeface="Arial"/>
                <a:cs typeface="Arial"/>
              </a:rPr>
              <a:t>for </a:t>
            </a:r>
            <a:r>
              <a:rPr sz="2400" spc="-5" dirty="0">
                <a:latin typeface="Arial"/>
                <a:cs typeface="Arial"/>
              </a:rPr>
              <a:t>xanthelasma,rashes,limb</a:t>
            </a:r>
            <a:r>
              <a:rPr sz="2400" spc="8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ischemia</a:t>
            </a:r>
            <a:endParaRPr sz="2400">
              <a:latin typeface="Arial"/>
              <a:cs typeface="Arial"/>
            </a:endParaRPr>
          </a:p>
          <a:p>
            <a:pPr marL="286385" marR="1645285" indent="-274320">
              <a:lnSpc>
                <a:spcPts val="2590"/>
              </a:lnSpc>
              <a:spcBef>
                <a:spcPts val="640"/>
              </a:spcBef>
              <a:buClr>
                <a:srgbClr val="FD8537"/>
              </a:buClr>
              <a:buSzPct val="68750"/>
              <a:buFont typeface="Wingdings"/>
              <a:buChar char=""/>
              <a:tabLst>
                <a:tab pos="287020" algn="l"/>
              </a:tabLst>
            </a:pPr>
            <a:r>
              <a:rPr sz="2400" spc="-5" dirty="0">
                <a:latin typeface="Arial"/>
                <a:cs typeface="Arial"/>
              </a:rPr>
              <a:t>Eyes:look </a:t>
            </a:r>
            <a:r>
              <a:rPr sz="2400" dirty="0">
                <a:latin typeface="Arial"/>
                <a:cs typeface="Arial"/>
              </a:rPr>
              <a:t>for </a:t>
            </a:r>
            <a:r>
              <a:rPr sz="2400" spc="-5" dirty="0">
                <a:latin typeface="Arial"/>
                <a:cs typeface="Arial"/>
              </a:rPr>
              <a:t>diabetic changes,retinal  emboli,hypertensive changes,arcus</a:t>
            </a:r>
            <a:r>
              <a:rPr sz="2400" spc="11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senilis</a:t>
            </a:r>
            <a:endParaRPr sz="2400">
              <a:latin typeface="Arial"/>
              <a:cs typeface="Arial"/>
            </a:endParaRPr>
          </a:p>
          <a:p>
            <a:pPr marL="286385" marR="5080" indent="-274320">
              <a:lnSpc>
                <a:spcPct val="90000"/>
              </a:lnSpc>
              <a:spcBef>
                <a:spcPts val="565"/>
              </a:spcBef>
              <a:buClr>
                <a:srgbClr val="FD8537"/>
              </a:buClr>
              <a:buSzPct val="68750"/>
              <a:buFont typeface="Wingdings"/>
              <a:buChar char=""/>
              <a:tabLst>
                <a:tab pos="287020" algn="l"/>
              </a:tabLst>
            </a:pPr>
            <a:r>
              <a:rPr sz="2400" spc="-5" dirty="0">
                <a:latin typeface="Arial"/>
                <a:cs typeface="Arial"/>
              </a:rPr>
              <a:t>CVS: hyper/hypotension, abnormal  rhythm,murmursraised </a:t>
            </a:r>
            <a:r>
              <a:rPr sz="2400" spc="-85" dirty="0">
                <a:latin typeface="Arial"/>
                <a:cs typeface="Arial"/>
              </a:rPr>
              <a:t>JVP, </a:t>
            </a:r>
            <a:r>
              <a:rPr sz="2400" spc="-5" dirty="0">
                <a:latin typeface="Arial"/>
                <a:cs typeface="Arial"/>
              </a:rPr>
              <a:t>peripheral pulses and  bruits Respiratory </a:t>
            </a:r>
            <a:r>
              <a:rPr sz="2400" dirty="0">
                <a:latin typeface="Arial"/>
                <a:cs typeface="Arial"/>
              </a:rPr>
              <a:t>system: </a:t>
            </a:r>
            <a:r>
              <a:rPr sz="2400" spc="-5" dirty="0">
                <a:latin typeface="Arial"/>
                <a:cs typeface="Arial"/>
              </a:rPr>
              <a:t>pulmonary edema,</a:t>
            </a:r>
            <a:r>
              <a:rPr sz="2400" spc="11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infection</a:t>
            </a:r>
            <a:endParaRPr sz="2400">
              <a:latin typeface="Arial"/>
              <a:cs typeface="Arial"/>
            </a:endParaRPr>
          </a:p>
          <a:p>
            <a:pPr marL="287020" indent="-274320">
              <a:lnSpc>
                <a:spcPct val="100000"/>
              </a:lnSpc>
              <a:spcBef>
                <a:spcPts val="310"/>
              </a:spcBef>
              <a:buClr>
                <a:srgbClr val="FD8537"/>
              </a:buClr>
              <a:buSzPct val="68750"/>
              <a:buFont typeface="Wingdings"/>
              <a:buChar char=""/>
              <a:tabLst>
                <a:tab pos="287020" algn="l"/>
              </a:tabLst>
            </a:pPr>
            <a:r>
              <a:rPr sz="2400" spc="-5" dirty="0">
                <a:latin typeface="Arial"/>
                <a:cs typeface="Arial"/>
              </a:rPr>
              <a:t>Abdomen: urinary</a:t>
            </a:r>
            <a:r>
              <a:rPr sz="2400" spc="15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retention</a:t>
            </a:r>
            <a:endParaRPr sz="2400">
              <a:latin typeface="Arial"/>
              <a:cs typeface="Arial"/>
            </a:endParaRPr>
          </a:p>
          <a:p>
            <a:pPr marL="286385" marR="207645" indent="-274320">
              <a:lnSpc>
                <a:spcPct val="90000"/>
              </a:lnSpc>
              <a:spcBef>
                <a:spcPts val="600"/>
              </a:spcBef>
              <a:buClr>
                <a:srgbClr val="FD8537"/>
              </a:buClr>
              <a:buSzPct val="68750"/>
              <a:buFont typeface="Wingdings"/>
              <a:buChar char=""/>
              <a:tabLst>
                <a:tab pos="287020" algn="l"/>
              </a:tabLst>
            </a:pPr>
            <a:r>
              <a:rPr sz="2400" dirty="0">
                <a:latin typeface="Arial"/>
                <a:cs typeface="Arial"/>
              </a:rPr>
              <a:t>Locomotor system: </a:t>
            </a:r>
            <a:r>
              <a:rPr sz="2400" spc="-5" dirty="0">
                <a:latin typeface="Arial"/>
                <a:cs typeface="Arial"/>
              </a:rPr>
              <a:t>injuries sustained during collapse  with </a:t>
            </a:r>
            <a:r>
              <a:rPr sz="2400" dirty="0">
                <a:latin typeface="Arial"/>
                <a:cs typeface="Arial"/>
              </a:rPr>
              <a:t>stroke, </a:t>
            </a:r>
            <a:r>
              <a:rPr sz="2400" spc="-5" dirty="0">
                <a:latin typeface="Arial"/>
                <a:cs typeface="Arial"/>
              </a:rPr>
              <a:t>comorbities which influence functional  abilities.</a:t>
            </a:r>
            <a:endParaRPr sz="2400">
              <a:latin typeface="Arial"/>
              <a:cs typeface="Arial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320457" y="219447"/>
            <a:ext cx="9020060" cy="648577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14400" y="103125"/>
            <a:ext cx="8278244" cy="9099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900" b="1" spc="5" dirty="0">
                <a:solidFill>
                  <a:srgbClr val="414652"/>
                </a:solidFill>
                <a:latin typeface="Arial"/>
                <a:cs typeface="Arial"/>
              </a:rPr>
              <a:t>L</a:t>
            </a:r>
            <a:r>
              <a:rPr sz="2300" b="1" spc="5" dirty="0">
                <a:solidFill>
                  <a:srgbClr val="414652"/>
                </a:solidFill>
                <a:latin typeface="Arial"/>
                <a:cs typeface="Arial"/>
              </a:rPr>
              <a:t>EFT AND </a:t>
            </a:r>
            <a:r>
              <a:rPr sz="2900" b="1" spc="5" dirty="0">
                <a:solidFill>
                  <a:srgbClr val="414652"/>
                </a:solidFill>
                <a:latin typeface="Arial"/>
                <a:cs typeface="Arial"/>
              </a:rPr>
              <a:t>R</a:t>
            </a:r>
            <a:r>
              <a:rPr sz="2300" b="1" spc="5" dirty="0">
                <a:solidFill>
                  <a:srgbClr val="414652"/>
                </a:solidFill>
                <a:latin typeface="Arial"/>
                <a:cs typeface="Arial"/>
              </a:rPr>
              <a:t>IGHT </a:t>
            </a:r>
            <a:r>
              <a:rPr sz="2900" b="1" spc="10" dirty="0">
                <a:solidFill>
                  <a:srgbClr val="414652"/>
                </a:solidFill>
                <a:latin typeface="Arial"/>
                <a:cs typeface="Arial"/>
              </a:rPr>
              <a:t>H</a:t>
            </a:r>
            <a:r>
              <a:rPr sz="2300" b="1" spc="10" dirty="0">
                <a:solidFill>
                  <a:srgbClr val="414652"/>
                </a:solidFill>
                <a:latin typeface="Arial"/>
                <a:cs typeface="Arial"/>
              </a:rPr>
              <a:t>EMISPHERE </a:t>
            </a:r>
            <a:r>
              <a:rPr sz="2900" b="1" spc="5" dirty="0">
                <a:solidFill>
                  <a:srgbClr val="414652"/>
                </a:solidFill>
                <a:latin typeface="Arial"/>
                <a:cs typeface="Arial"/>
              </a:rPr>
              <a:t>S</a:t>
            </a:r>
            <a:r>
              <a:rPr sz="2300" b="1" spc="5" dirty="0">
                <a:solidFill>
                  <a:srgbClr val="414652"/>
                </a:solidFill>
                <a:latin typeface="Arial"/>
                <a:cs typeface="Arial"/>
              </a:rPr>
              <a:t>TROKE</a:t>
            </a:r>
            <a:r>
              <a:rPr sz="2900" b="1" spc="5" dirty="0">
                <a:solidFill>
                  <a:srgbClr val="414652"/>
                </a:solidFill>
                <a:latin typeface="Arial"/>
                <a:cs typeface="Arial"/>
              </a:rPr>
              <a:t>:  </a:t>
            </a:r>
            <a:r>
              <a:rPr sz="2900" b="1" spc="10" dirty="0">
                <a:solidFill>
                  <a:srgbClr val="414652"/>
                </a:solidFill>
                <a:latin typeface="Arial"/>
                <a:cs typeface="Arial"/>
              </a:rPr>
              <a:t>C</a:t>
            </a:r>
            <a:r>
              <a:rPr sz="2300" b="1" spc="10" dirty="0">
                <a:solidFill>
                  <a:srgbClr val="414652"/>
                </a:solidFill>
                <a:latin typeface="Arial"/>
                <a:cs typeface="Arial"/>
              </a:rPr>
              <a:t>OMMON</a:t>
            </a:r>
            <a:r>
              <a:rPr sz="2300" b="1" spc="170" dirty="0">
                <a:solidFill>
                  <a:srgbClr val="414652"/>
                </a:solidFill>
                <a:latin typeface="Arial"/>
                <a:cs typeface="Arial"/>
              </a:rPr>
              <a:t> </a:t>
            </a:r>
            <a:r>
              <a:rPr sz="2900" b="1" spc="-45" dirty="0">
                <a:solidFill>
                  <a:srgbClr val="414652"/>
                </a:solidFill>
                <a:latin typeface="Arial"/>
                <a:cs typeface="Arial"/>
              </a:rPr>
              <a:t>P</a:t>
            </a:r>
            <a:r>
              <a:rPr sz="2300" b="1" spc="-45" dirty="0">
                <a:solidFill>
                  <a:srgbClr val="414652"/>
                </a:solidFill>
                <a:latin typeface="Arial"/>
                <a:cs typeface="Arial"/>
              </a:rPr>
              <a:t>ATTERNS</a:t>
            </a:r>
            <a:endParaRPr sz="2300">
              <a:latin typeface="Arial"/>
              <a:cs typeface="Arial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sz="half" idx="1"/>
          </p:nvPr>
        </p:nvSpPr>
        <p:spPr>
          <a:xfrm>
            <a:off x="609441" y="2285999"/>
            <a:ext cx="5383398" cy="3274358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50"/>
              </a:spcBef>
            </a:pPr>
            <a:endParaRPr sz="2350"/>
          </a:p>
          <a:p>
            <a:pPr marL="287020" indent="-274320">
              <a:lnSpc>
                <a:spcPct val="100000"/>
              </a:lnSpc>
              <a:buClr>
                <a:srgbClr val="FD8537"/>
              </a:buClr>
              <a:buSzPct val="68181"/>
              <a:buFont typeface="Wingdings"/>
              <a:buChar char=""/>
              <a:tabLst>
                <a:tab pos="287020" algn="l"/>
              </a:tabLst>
            </a:pPr>
            <a:r>
              <a:rPr sz="2200" b="0" spc="-5" dirty="0">
                <a:solidFill>
                  <a:srgbClr val="000000"/>
                </a:solidFill>
                <a:latin typeface="Arial"/>
                <a:cs typeface="Arial"/>
              </a:rPr>
              <a:t>Aphasia</a:t>
            </a:r>
            <a:endParaRPr sz="2200">
              <a:latin typeface="Arial"/>
              <a:cs typeface="Arial"/>
            </a:endParaRPr>
          </a:p>
          <a:p>
            <a:pPr marL="287020" indent="-274320">
              <a:lnSpc>
                <a:spcPct val="100000"/>
              </a:lnSpc>
              <a:spcBef>
                <a:spcPts val="600"/>
              </a:spcBef>
              <a:buClr>
                <a:srgbClr val="FD8537"/>
              </a:buClr>
              <a:buSzPct val="68181"/>
              <a:buFont typeface="Wingdings"/>
              <a:buChar char=""/>
              <a:tabLst>
                <a:tab pos="287020" algn="l"/>
              </a:tabLst>
            </a:pPr>
            <a:r>
              <a:rPr sz="2200" b="0" spc="-5" dirty="0">
                <a:solidFill>
                  <a:srgbClr val="000000"/>
                </a:solidFill>
                <a:latin typeface="Arial"/>
                <a:cs typeface="Arial"/>
              </a:rPr>
              <a:t>Right</a:t>
            </a:r>
            <a:r>
              <a:rPr sz="2200" b="0" spc="-1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2200" b="0" spc="-5" dirty="0">
                <a:solidFill>
                  <a:srgbClr val="000000"/>
                </a:solidFill>
                <a:latin typeface="Arial"/>
                <a:cs typeface="Arial"/>
              </a:rPr>
              <a:t>hemiparesis</a:t>
            </a:r>
            <a:endParaRPr sz="2200">
              <a:latin typeface="Arial"/>
              <a:cs typeface="Arial"/>
            </a:endParaRPr>
          </a:p>
          <a:p>
            <a:pPr marL="287020" indent="-274320">
              <a:lnSpc>
                <a:spcPct val="100000"/>
              </a:lnSpc>
              <a:spcBef>
                <a:spcPts val="600"/>
              </a:spcBef>
              <a:buClr>
                <a:srgbClr val="FD8537"/>
              </a:buClr>
              <a:buSzPct val="68181"/>
              <a:buFont typeface="Wingdings"/>
              <a:buChar char=""/>
              <a:tabLst>
                <a:tab pos="287020" algn="l"/>
              </a:tabLst>
            </a:pPr>
            <a:r>
              <a:rPr sz="2200" b="0" spc="-5" dirty="0">
                <a:solidFill>
                  <a:srgbClr val="000000"/>
                </a:solidFill>
                <a:latin typeface="Arial"/>
                <a:cs typeface="Arial"/>
              </a:rPr>
              <a:t>Right-sided sensory</a:t>
            </a:r>
            <a:r>
              <a:rPr sz="2200" b="0" spc="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2200" b="0" spc="-5" dirty="0">
                <a:solidFill>
                  <a:srgbClr val="000000"/>
                </a:solidFill>
                <a:latin typeface="Arial"/>
                <a:cs typeface="Arial"/>
              </a:rPr>
              <a:t>loss</a:t>
            </a:r>
            <a:endParaRPr sz="2200">
              <a:latin typeface="Arial"/>
              <a:cs typeface="Arial"/>
            </a:endParaRPr>
          </a:p>
          <a:p>
            <a:pPr marL="287020" indent="-274320">
              <a:lnSpc>
                <a:spcPct val="100000"/>
              </a:lnSpc>
              <a:spcBef>
                <a:spcPts val="600"/>
              </a:spcBef>
              <a:buClr>
                <a:srgbClr val="FD8537"/>
              </a:buClr>
              <a:buSzPct val="68181"/>
              <a:buFont typeface="Wingdings"/>
              <a:buChar char=""/>
              <a:tabLst>
                <a:tab pos="287020" algn="l"/>
              </a:tabLst>
            </a:pPr>
            <a:r>
              <a:rPr sz="2200" b="0" spc="-5" dirty="0">
                <a:solidFill>
                  <a:srgbClr val="000000"/>
                </a:solidFill>
                <a:latin typeface="Arial"/>
                <a:cs typeface="Arial"/>
              </a:rPr>
              <a:t>Right visual field</a:t>
            </a:r>
            <a:r>
              <a:rPr sz="2200" b="0" spc="-1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2200" b="0" spc="-5" dirty="0">
                <a:solidFill>
                  <a:srgbClr val="000000"/>
                </a:solidFill>
                <a:latin typeface="Arial"/>
                <a:cs typeface="Arial"/>
              </a:rPr>
              <a:t>defect</a:t>
            </a:r>
            <a:endParaRPr sz="2200">
              <a:latin typeface="Arial"/>
              <a:cs typeface="Arial"/>
            </a:endParaRPr>
          </a:p>
          <a:p>
            <a:pPr marL="287020" indent="-274320">
              <a:lnSpc>
                <a:spcPct val="100000"/>
              </a:lnSpc>
              <a:spcBef>
                <a:spcPts val="600"/>
              </a:spcBef>
              <a:buClr>
                <a:srgbClr val="FD8537"/>
              </a:buClr>
              <a:buSzPct val="68181"/>
              <a:buFont typeface="Wingdings"/>
              <a:buChar char=""/>
              <a:tabLst>
                <a:tab pos="287020" algn="l"/>
              </a:tabLst>
            </a:pPr>
            <a:r>
              <a:rPr sz="2200" b="0" spc="-5" dirty="0">
                <a:solidFill>
                  <a:srgbClr val="000000"/>
                </a:solidFill>
                <a:latin typeface="Arial"/>
                <a:cs typeface="Arial"/>
              </a:rPr>
              <a:t>Poor right conjugate</a:t>
            </a:r>
            <a:r>
              <a:rPr sz="2200" b="0" spc="-1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2200" b="0" dirty="0">
                <a:solidFill>
                  <a:srgbClr val="000000"/>
                </a:solidFill>
                <a:latin typeface="Arial"/>
                <a:cs typeface="Arial"/>
              </a:rPr>
              <a:t>gaze</a:t>
            </a:r>
            <a:endParaRPr sz="2200">
              <a:latin typeface="Arial"/>
              <a:cs typeface="Arial"/>
            </a:endParaRPr>
          </a:p>
          <a:p>
            <a:pPr marL="287020" indent="-274320">
              <a:lnSpc>
                <a:spcPct val="100000"/>
              </a:lnSpc>
              <a:spcBef>
                <a:spcPts val="600"/>
              </a:spcBef>
              <a:buClr>
                <a:srgbClr val="FD8537"/>
              </a:buClr>
              <a:buSzPct val="68181"/>
              <a:buFont typeface="Wingdings"/>
              <a:buChar char=""/>
              <a:tabLst>
                <a:tab pos="287020" algn="l"/>
              </a:tabLst>
            </a:pPr>
            <a:r>
              <a:rPr sz="2200" b="0" spc="-5" dirty="0">
                <a:solidFill>
                  <a:srgbClr val="000000"/>
                </a:solidFill>
                <a:latin typeface="Arial"/>
                <a:cs typeface="Arial"/>
              </a:rPr>
              <a:t>Dysarthria</a:t>
            </a:r>
            <a:endParaRPr sz="2200">
              <a:latin typeface="Arial"/>
              <a:cs typeface="Arial"/>
            </a:endParaRPr>
          </a:p>
          <a:p>
            <a:pPr marL="286385" marR="91440" indent="-274320">
              <a:lnSpc>
                <a:spcPct val="100000"/>
              </a:lnSpc>
              <a:spcBef>
                <a:spcPts val="600"/>
              </a:spcBef>
              <a:buClr>
                <a:srgbClr val="FD8537"/>
              </a:buClr>
              <a:buSzPct val="68181"/>
              <a:buFont typeface="Wingdings"/>
              <a:buChar char=""/>
              <a:tabLst>
                <a:tab pos="287020" algn="l"/>
              </a:tabLst>
            </a:pPr>
            <a:r>
              <a:rPr sz="2200" b="0" spc="-5" dirty="0">
                <a:solidFill>
                  <a:srgbClr val="000000"/>
                </a:solidFill>
                <a:latin typeface="Arial"/>
                <a:cs typeface="Arial"/>
              </a:rPr>
              <a:t>Difficulty reading,</a:t>
            </a:r>
            <a:r>
              <a:rPr sz="2200" b="0" spc="-4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2200" b="0" spc="-5" dirty="0">
                <a:solidFill>
                  <a:srgbClr val="000000"/>
                </a:solidFill>
                <a:latin typeface="Arial"/>
                <a:cs typeface="Arial"/>
              </a:rPr>
              <a:t>writing,  or</a:t>
            </a:r>
            <a:r>
              <a:rPr sz="2200" b="0" spc="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2200" b="0" spc="-5" dirty="0">
                <a:solidFill>
                  <a:srgbClr val="000000"/>
                </a:solidFill>
                <a:latin typeface="Arial"/>
                <a:cs typeface="Arial"/>
              </a:rPr>
              <a:t>calculating</a:t>
            </a:r>
            <a:endParaRPr sz="2200">
              <a:latin typeface="Arial"/>
              <a:cs typeface="Arial"/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22</a:t>
            </a:fld>
            <a:endParaRPr lang="en-US"/>
          </a:p>
        </p:txBody>
      </p:sp>
      <p:sp>
        <p:nvSpPr>
          <p:cNvPr id="3" name="object 3"/>
          <p:cNvSpPr/>
          <p:nvPr/>
        </p:nvSpPr>
        <p:spPr>
          <a:xfrm>
            <a:off x="609441" y="1219200"/>
            <a:ext cx="5078677" cy="1066800"/>
          </a:xfrm>
          <a:custGeom>
            <a:avLst/>
            <a:gdLst/>
            <a:ahLst/>
            <a:cxnLst/>
            <a:rect l="l" t="t" r="r" b="b"/>
            <a:pathLst>
              <a:path w="3810000" h="1066800">
                <a:moveTo>
                  <a:pt x="3632200" y="0"/>
                </a:moveTo>
                <a:lnTo>
                  <a:pt x="177800" y="0"/>
                </a:lnTo>
                <a:lnTo>
                  <a:pt x="130533" y="6352"/>
                </a:lnTo>
                <a:lnTo>
                  <a:pt x="88060" y="24280"/>
                </a:lnTo>
                <a:lnTo>
                  <a:pt x="52076" y="52085"/>
                </a:lnTo>
                <a:lnTo>
                  <a:pt x="24274" y="88072"/>
                </a:lnTo>
                <a:lnTo>
                  <a:pt x="6351" y="130542"/>
                </a:lnTo>
                <a:lnTo>
                  <a:pt x="0" y="177800"/>
                </a:lnTo>
                <a:lnTo>
                  <a:pt x="0" y="889000"/>
                </a:lnTo>
                <a:lnTo>
                  <a:pt x="6351" y="936257"/>
                </a:lnTo>
                <a:lnTo>
                  <a:pt x="24274" y="978727"/>
                </a:lnTo>
                <a:lnTo>
                  <a:pt x="52076" y="1014714"/>
                </a:lnTo>
                <a:lnTo>
                  <a:pt x="88060" y="1042519"/>
                </a:lnTo>
                <a:lnTo>
                  <a:pt x="130533" y="1060447"/>
                </a:lnTo>
                <a:lnTo>
                  <a:pt x="177800" y="1066800"/>
                </a:lnTo>
                <a:lnTo>
                  <a:pt x="3632200" y="1066800"/>
                </a:lnTo>
                <a:lnTo>
                  <a:pt x="3679457" y="1060447"/>
                </a:lnTo>
                <a:lnTo>
                  <a:pt x="3721927" y="1042519"/>
                </a:lnTo>
                <a:lnTo>
                  <a:pt x="3757914" y="1014714"/>
                </a:lnTo>
                <a:lnTo>
                  <a:pt x="3785719" y="978727"/>
                </a:lnTo>
                <a:lnTo>
                  <a:pt x="3803647" y="936257"/>
                </a:lnTo>
                <a:lnTo>
                  <a:pt x="3810000" y="889000"/>
                </a:lnTo>
                <a:lnTo>
                  <a:pt x="3810000" y="177800"/>
                </a:lnTo>
                <a:lnTo>
                  <a:pt x="3803647" y="130542"/>
                </a:lnTo>
                <a:lnTo>
                  <a:pt x="3785719" y="88072"/>
                </a:lnTo>
                <a:lnTo>
                  <a:pt x="3757914" y="52085"/>
                </a:lnTo>
                <a:lnTo>
                  <a:pt x="3721927" y="24280"/>
                </a:lnTo>
                <a:lnTo>
                  <a:pt x="3679457" y="6352"/>
                </a:lnTo>
                <a:lnTo>
                  <a:pt x="3632200" y="0"/>
                </a:lnTo>
                <a:close/>
              </a:path>
            </a:pathLst>
          </a:custGeom>
          <a:solidFill>
            <a:srgbClr val="FD8537"/>
          </a:solidFill>
        </p:spPr>
        <p:txBody>
          <a:bodyPr wrap="square" lIns="0" tIns="0" rIns="0" bIns="0" rtlCol="0"/>
          <a:lstStyle/>
          <a:p>
            <a:pPr algn="ctr"/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Left (Dominant)</a:t>
            </a:r>
            <a:r>
              <a:rPr lang="en-US" sz="2800" spc="-9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Hemisphere  Stroke: Common</a:t>
            </a:r>
            <a:r>
              <a:rPr lang="en-US" sz="2800" spc="-4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Pattern</a:t>
            </a:r>
          </a:p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5789692" y="1219201"/>
            <a:ext cx="4875530" cy="1009015"/>
          </a:xfrm>
          <a:custGeom>
            <a:avLst/>
            <a:gdLst/>
            <a:ahLst/>
            <a:cxnLst/>
            <a:rect l="l" t="t" r="r" b="b"/>
            <a:pathLst>
              <a:path w="3657600" h="1009014">
                <a:moveTo>
                  <a:pt x="3489452" y="0"/>
                </a:moveTo>
                <a:lnTo>
                  <a:pt x="168148" y="0"/>
                </a:lnTo>
                <a:lnTo>
                  <a:pt x="123457" y="6008"/>
                </a:lnTo>
                <a:lnTo>
                  <a:pt x="83293" y="22963"/>
                </a:lnTo>
                <a:lnTo>
                  <a:pt x="49260" y="49260"/>
                </a:lnTo>
                <a:lnTo>
                  <a:pt x="22963" y="83293"/>
                </a:lnTo>
                <a:lnTo>
                  <a:pt x="6008" y="123457"/>
                </a:lnTo>
                <a:lnTo>
                  <a:pt x="0" y="168148"/>
                </a:lnTo>
                <a:lnTo>
                  <a:pt x="0" y="840739"/>
                </a:lnTo>
                <a:lnTo>
                  <a:pt x="6008" y="885430"/>
                </a:lnTo>
                <a:lnTo>
                  <a:pt x="22963" y="925594"/>
                </a:lnTo>
                <a:lnTo>
                  <a:pt x="49260" y="959627"/>
                </a:lnTo>
                <a:lnTo>
                  <a:pt x="83293" y="985924"/>
                </a:lnTo>
                <a:lnTo>
                  <a:pt x="123457" y="1002879"/>
                </a:lnTo>
                <a:lnTo>
                  <a:pt x="168148" y="1008888"/>
                </a:lnTo>
                <a:lnTo>
                  <a:pt x="3489452" y="1008888"/>
                </a:lnTo>
                <a:lnTo>
                  <a:pt x="3534142" y="1002879"/>
                </a:lnTo>
                <a:lnTo>
                  <a:pt x="3574306" y="985924"/>
                </a:lnTo>
                <a:lnTo>
                  <a:pt x="3608339" y="959627"/>
                </a:lnTo>
                <a:lnTo>
                  <a:pt x="3634636" y="925594"/>
                </a:lnTo>
                <a:lnTo>
                  <a:pt x="3651591" y="885430"/>
                </a:lnTo>
                <a:lnTo>
                  <a:pt x="3657600" y="840739"/>
                </a:lnTo>
                <a:lnTo>
                  <a:pt x="3657600" y="168148"/>
                </a:lnTo>
                <a:lnTo>
                  <a:pt x="3651591" y="123457"/>
                </a:lnTo>
                <a:lnTo>
                  <a:pt x="3634636" y="83293"/>
                </a:lnTo>
                <a:lnTo>
                  <a:pt x="3608339" y="49260"/>
                </a:lnTo>
                <a:lnTo>
                  <a:pt x="3574306" y="22963"/>
                </a:lnTo>
                <a:lnTo>
                  <a:pt x="3534142" y="6008"/>
                </a:lnTo>
                <a:lnTo>
                  <a:pt x="3489452" y="0"/>
                </a:lnTo>
                <a:close/>
              </a:path>
            </a:pathLst>
          </a:custGeom>
          <a:solidFill>
            <a:srgbClr val="FD853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5933588" y="1246378"/>
            <a:ext cx="4520023" cy="429925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3020" marR="732790" algn="ctr">
              <a:lnSpc>
                <a:spcPct val="100000"/>
              </a:lnSpc>
              <a:spcBef>
                <a:spcPts val="105"/>
              </a:spcBef>
            </a:pPr>
            <a:r>
              <a:rPr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Right</a:t>
            </a:r>
            <a:r>
              <a:rPr sz="2400" spc="-65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(Non-dominant)  Hemisphere Stroke:  Common</a:t>
            </a:r>
            <a:r>
              <a:rPr sz="2400" spc="-2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Pattern</a:t>
            </a:r>
            <a:endParaRPr sz="240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287020" indent="-274320">
              <a:lnSpc>
                <a:spcPct val="100000"/>
              </a:lnSpc>
              <a:spcBef>
                <a:spcPts val="1515"/>
              </a:spcBef>
              <a:buClr>
                <a:srgbClr val="FD8537"/>
              </a:buClr>
              <a:buSzPct val="68181"/>
              <a:buFont typeface="Wingdings"/>
              <a:buChar char=""/>
              <a:tabLst>
                <a:tab pos="287020" algn="l"/>
              </a:tabLst>
            </a:pPr>
            <a:r>
              <a:rPr sz="2200" spc="-5" dirty="0">
                <a:latin typeface="Arial"/>
                <a:cs typeface="Arial"/>
              </a:rPr>
              <a:t>Neglect of left visual</a:t>
            </a:r>
            <a:r>
              <a:rPr sz="2200" spc="5" dirty="0">
                <a:latin typeface="Arial"/>
                <a:cs typeface="Arial"/>
              </a:rPr>
              <a:t> </a:t>
            </a:r>
            <a:r>
              <a:rPr sz="2200" spc="-5" dirty="0">
                <a:latin typeface="Arial"/>
                <a:cs typeface="Arial"/>
              </a:rPr>
              <a:t>field</a:t>
            </a:r>
            <a:endParaRPr sz="2200">
              <a:latin typeface="Arial"/>
              <a:cs typeface="Arial"/>
            </a:endParaRPr>
          </a:p>
          <a:p>
            <a:pPr marL="287020" marR="360680" indent="-274320">
              <a:lnSpc>
                <a:spcPts val="2380"/>
              </a:lnSpc>
              <a:spcBef>
                <a:spcPts val="635"/>
              </a:spcBef>
              <a:buClr>
                <a:srgbClr val="FD8537"/>
              </a:buClr>
              <a:buSzPct val="68181"/>
              <a:buFont typeface="Wingdings"/>
              <a:buChar char=""/>
              <a:tabLst>
                <a:tab pos="287020" algn="l"/>
              </a:tabLst>
            </a:pPr>
            <a:r>
              <a:rPr sz="2200" spc="-5" dirty="0">
                <a:latin typeface="Arial"/>
                <a:cs typeface="Arial"/>
              </a:rPr>
              <a:t>Extinction of</a:t>
            </a:r>
            <a:r>
              <a:rPr sz="2200" spc="-65" dirty="0">
                <a:latin typeface="Arial"/>
                <a:cs typeface="Arial"/>
              </a:rPr>
              <a:t> </a:t>
            </a:r>
            <a:r>
              <a:rPr sz="2200" dirty="0">
                <a:latin typeface="Arial"/>
                <a:cs typeface="Arial"/>
              </a:rPr>
              <a:t>left-sided  </a:t>
            </a:r>
            <a:r>
              <a:rPr sz="2200" spc="-5" dirty="0">
                <a:latin typeface="Arial"/>
                <a:cs typeface="Arial"/>
              </a:rPr>
              <a:t>stimuli</a:t>
            </a:r>
            <a:endParaRPr sz="2200">
              <a:latin typeface="Arial"/>
              <a:cs typeface="Arial"/>
            </a:endParaRPr>
          </a:p>
          <a:p>
            <a:pPr marL="287020" indent="-274320">
              <a:lnSpc>
                <a:spcPct val="100000"/>
              </a:lnSpc>
              <a:spcBef>
                <a:spcPts val="295"/>
              </a:spcBef>
              <a:buClr>
                <a:srgbClr val="FD8537"/>
              </a:buClr>
              <a:buSzPct val="68181"/>
              <a:buFont typeface="Wingdings"/>
              <a:buChar char=""/>
              <a:tabLst>
                <a:tab pos="287020" algn="l"/>
              </a:tabLst>
            </a:pPr>
            <a:r>
              <a:rPr sz="2200" spc="-5" dirty="0">
                <a:latin typeface="Arial"/>
                <a:cs typeface="Arial"/>
              </a:rPr>
              <a:t>Left hemiparesis</a:t>
            </a:r>
            <a:endParaRPr sz="2200">
              <a:latin typeface="Arial"/>
              <a:cs typeface="Arial"/>
            </a:endParaRPr>
          </a:p>
          <a:p>
            <a:pPr marL="287020" indent="-274320">
              <a:lnSpc>
                <a:spcPct val="100000"/>
              </a:lnSpc>
              <a:spcBef>
                <a:spcPts val="340"/>
              </a:spcBef>
              <a:buClr>
                <a:srgbClr val="FD8537"/>
              </a:buClr>
              <a:buSzPct val="68181"/>
              <a:buFont typeface="Wingdings"/>
              <a:buChar char=""/>
              <a:tabLst>
                <a:tab pos="287020" algn="l"/>
              </a:tabLst>
            </a:pPr>
            <a:r>
              <a:rPr sz="2200" spc="-5" dirty="0">
                <a:latin typeface="Arial"/>
                <a:cs typeface="Arial"/>
              </a:rPr>
              <a:t>Left-sided sensory</a:t>
            </a:r>
            <a:r>
              <a:rPr sz="2200" dirty="0">
                <a:latin typeface="Arial"/>
                <a:cs typeface="Arial"/>
              </a:rPr>
              <a:t> </a:t>
            </a:r>
            <a:r>
              <a:rPr sz="2200" spc="-5" dirty="0">
                <a:latin typeface="Arial"/>
                <a:cs typeface="Arial"/>
              </a:rPr>
              <a:t>loss</a:t>
            </a:r>
            <a:endParaRPr sz="2200">
              <a:latin typeface="Arial"/>
              <a:cs typeface="Arial"/>
            </a:endParaRPr>
          </a:p>
          <a:p>
            <a:pPr marL="287020" indent="-274320">
              <a:lnSpc>
                <a:spcPct val="100000"/>
              </a:lnSpc>
              <a:spcBef>
                <a:spcPts val="335"/>
              </a:spcBef>
              <a:buClr>
                <a:srgbClr val="FD8537"/>
              </a:buClr>
              <a:buSzPct val="68181"/>
              <a:buFont typeface="Wingdings"/>
              <a:buChar char=""/>
              <a:tabLst>
                <a:tab pos="287020" algn="l"/>
              </a:tabLst>
            </a:pPr>
            <a:r>
              <a:rPr sz="2200" spc="-5" dirty="0">
                <a:latin typeface="Arial"/>
                <a:cs typeface="Arial"/>
              </a:rPr>
              <a:t>Left visual field</a:t>
            </a:r>
            <a:r>
              <a:rPr sz="2200" spc="-10" dirty="0">
                <a:latin typeface="Arial"/>
                <a:cs typeface="Arial"/>
              </a:rPr>
              <a:t> </a:t>
            </a:r>
            <a:r>
              <a:rPr sz="2200" spc="-5" dirty="0">
                <a:latin typeface="Arial"/>
                <a:cs typeface="Arial"/>
              </a:rPr>
              <a:t>defect</a:t>
            </a:r>
            <a:endParaRPr sz="2200">
              <a:latin typeface="Arial"/>
              <a:cs typeface="Arial"/>
            </a:endParaRPr>
          </a:p>
          <a:p>
            <a:pPr marL="287020" indent="-274320">
              <a:lnSpc>
                <a:spcPct val="100000"/>
              </a:lnSpc>
              <a:spcBef>
                <a:spcPts val="335"/>
              </a:spcBef>
              <a:buClr>
                <a:srgbClr val="FD8537"/>
              </a:buClr>
              <a:buSzPct val="68181"/>
              <a:buFont typeface="Wingdings"/>
              <a:buChar char=""/>
              <a:tabLst>
                <a:tab pos="287020" algn="l"/>
              </a:tabLst>
            </a:pPr>
            <a:r>
              <a:rPr sz="2200" spc="-5" dirty="0">
                <a:latin typeface="Arial"/>
                <a:cs typeface="Arial"/>
              </a:rPr>
              <a:t>Poor left conjugate</a:t>
            </a:r>
            <a:r>
              <a:rPr sz="2200" spc="-20" dirty="0">
                <a:latin typeface="Arial"/>
                <a:cs typeface="Arial"/>
              </a:rPr>
              <a:t> </a:t>
            </a:r>
            <a:r>
              <a:rPr sz="2200" dirty="0">
                <a:latin typeface="Arial"/>
                <a:cs typeface="Arial"/>
              </a:rPr>
              <a:t>gaze</a:t>
            </a:r>
            <a:endParaRPr sz="2200">
              <a:latin typeface="Arial"/>
              <a:cs typeface="Arial"/>
            </a:endParaRPr>
          </a:p>
          <a:p>
            <a:pPr marL="287020" indent="-274320">
              <a:lnSpc>
                <a:spcPct val="100000"/>
              </a:lnSpc>
              <a:spcBef>
                <a:spcPts val="335"/>
              </a:spcBef>
              <a:buClr>
                <a:srgbClr val="FD8537"/>
              </a:buClr>
              <a:buSzPct val="68181"/>
              <a:buFont typeface="Wingdings"/>
              <a:buChar char=""/>
              <a:tabLst>
                <a:tab pos="287020" algn="l"/>
              </a:tabLst>
            </a:pPr>
            <a:r>
              <a:rPr sz="2200" spc="-5" dirty="0">
                <a:latin typeface="Arial"/>
                <a:cs typeface="Arial"/>
              </a:rPr>
              <a:t>Dysarthria</a:t>
            </a:r>
            <a:endParaRPr sz="2200">
              <a:latin typeface="Arial"/>
              <a:cs typeface="Arial"/>
            </a:endParaRPr>
          </a:p>
          <a:p>
            <a:pPr marL="287020" indent="-274320">
              <a:lnSpc>
                <a:spcPct val="100000"/>
              </a:lnSpc>
              <a:spcBef>
                <a:spcPts val="340"/>
              </a:spcBef>
              <a:buClr>
                <a:srgbClr val="FD8537"/>
              </a:buClr>
              <a:buSzPct val="68181"/>
              <a:buFont typeface="Wingdings"/>
              <a:buChar char=""/>
              <a:tabLst>
                <a:tab pos="287020" algn="l"/>
              </a:tabLst>
            </a:pPr>
            <a:r>
              <a:rPr sz="2200" spc="-5" dirty="0">
                <a:latin typeface="Arial"/>
                <a:cs typeface="Arial"/>
              </a:rPr>
              <a:t>Spatial</a:t>
            </a:r>
            <a:r>
              <a:rPr sz="2200" spc="-10" dirty="0">
                <a:latin typeface="Arial"/>
                <a:cs typeface="Arial"/>
              </a:rPr>
              <a:t> </a:t>
            </a:r>
            <a:r>
              <a:rPr sz="2200" spc="-5" dirty="0">
                <a:latin typeface="Arial"/>
                <a:cs typeface="Arial"/>
              </a:rPr>
              <a:t>disorientation</a:t>
            </a:r>
            <a:endParaRPr sz="2200">
              <a:latin typeface="Arial"/>
              <a:cs typeface="Arial"/>
            </a:endParaRPr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14401" y="339216"/>
            <a:ext cx="7480891" cy="571567"/>
          </a:xfrm>
          <a:prstGeom prst="rect">
            <a:avLst/>
          </a:prstGeom>
        </p:spPr>
        <p:txBody>
          <a:bodyPr vert="horz" wrap="square" lIns="0" tIns="31115" rIns="0" bIns="0" rtlCol="0">
            <a:spAutoFit/>
          </a:bodyPr>
          <a:lstStyle/>
          <a:p>
            <a:pPr marL="12700" marR="5080">
              <a:lnSpc>
                <a:spcPct val="116700"/>
              </a:lnSpc>
              <a:spcBef>
                <a:spcPts val="245"/>
              </a:spcBef>
            </a:pPr>
            <a:r>
              <a:rPr sz="3000" spc="-5" dirty="0"/>
              <a:t>C</a:t>
            </a:r>
            <a:r>
              <a:rPr sz="2400" spc="-5" dirty="0"/>
              <a:t>LINICAL </a:t>
            </a:r>
            <a:r>
              <a:rPr sz="2400" spc="-20" dirty="0"/>
              <a:t>LOCALIZATION </a:t>
            </a:r>
            <a:r>
              <a:rPr sz="2400" dirty="0"/>
              <a:t>OF </a:t>
            </a:r>
            <a:r>
              <a:rPr sz="2400" spc="-5" dirty="0"/>
              <a:t>STROKE  SYNDROMES</a:t>
            </a:r>
            <a:endParaRPr sz="240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23</a:t>
            </a:fld>
            <a:endParaRPr lang="en-US"/>
          </a:p>
        </p:txBody>
      </p:sp>
      <p:sp>
        <p:nvSpPr>
          <p:cNvPr id="3" name="object 3"/>
          <p:cNvSpPr txBox="1"/>
          <p:nvPr/>
        </p:nvSpPr>
        <p:spPr>
          <a:xfrm>
            <a:off x="714401" y="1625854"/>
            <a:ext cx="8025156" cy="22185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81305" algn="ctr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latin typeface="Arial"/>
                <a:cs typeface="Arial"/>
              </a:rPr>
              <a:t>Prerequisites</a:t>
            </a:r>
            <a:endParaRPr sz="24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3550">
              <a:latin typeface="Arial"/>
              <a:cs typeface="Arial"/>
            </a:endParaRPr>
          </a:p>
          <a:p>
            <a:pPr marL="287020" indent="-274320">
              <a:lnSpc>
                <a:spcPct val="100000"/>
              </a:lnSpc>
              <a:buClr>
                <a:srgbClr val="FD8537"/>
              </a:buClr>
              <a:buSzPct val="68750"/>
              <a:buFont typeface="Wingdings"/>
              <a:buChar char=""/>
              <a:tabLst>
                <a:tab pos="287020" algn="l"/>
              </a:tabLst>
            </a:pPr>
            <a:r>
              <a:rPr sz="2400" spc="-5" dirty="0">
                <a:latin typeface="Arial"/>
                <a:cs typeface="Arial"/>
              </a:rPr>
              <a:t>Functional anatomy </a:t>
            </a:r>
            <a:r>
              <a:rPr sz="2400" dirty="0">
                <a:latin typeface="Arial"/>
                <a:cs typeface="Arial"/>
              </a:rPr>
              <a:t>of</a:t>
            </a:r>
            <a:r>
              <a:rPr sz="2400" spc="3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brain.</a:t>
            </a:r>
            <a:endParaRPr sz="2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5"/>
              </a:spcBef>
              <a:buClr>
                <a:srgbClr val="FD8537"/>
              </a:buClr>
              <a:buFont typeface="Wingdings"/>
              <a:buChar char=""/>
            </a:pPr>
            <a:endParaRPr sz="3500">
              <a:latin typeface="Arial"/>
              <a:cs typeface="Arial"/>
            </a:endParaRPr>
          </a:p>
          <a:p>
            <a:pPr marL="287020" indent="-274320">
              <a:lnSpc>
                <a:spcPct val="100000"/>
              </a:lnSpc>
              <a:buClr>
                <a:srgbClr val="FD8537"/>
              </a:buClr>
              <a:buSzPct val="68750"/>
              <a:buFont typeface="Wingdings"/>
              <a:buChar char=""/>
              <a:tabLst>
                <a:tab pos="287020" algn="l"/>
              </a:tabLst>
            </a:pPr>
            <a:r>
              <a:rPr sz="2400" spc="-5" dirty="0">
                <a:latin typeface="Arial"/>
                <a:cs typeface="Arial"/>
              </a:rPr>
              <a:t>Blood supply </a:t>
            </a:r>
            <a:r>
              <a:rPr sz="2400" dirty="0">
                <a:latin typeface="Arial"/>
                <a:cs typeface="Arial"/>
              </a:rPr>
              <a:t>to the </a:t>
            </a:r>
            <a:r>
              <a:rPr sz="2400" spc="-10" dirty="0">
                <a:latin typeface="Arial"/>
                <a:cs typeface="Arial"/>
              </a:rPr>
              <a:t>different </a:t>
            </a:r>
            <a:r>
              <a:rPr sz="2400" dirty="0">
                <a:latin typeface="Arial"/>
                <a:cs typeface="Arial"/>
              </a:rPr>
              <a:t>parts of</a:t>
            </a:r>
            <a:r>
              <a:rPr sz="2400" spc="2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brain.</a:t>
            </a:r>
            <a:endParaRPr sz="2400">
              <a:latin typeface="Arial"/>
              <a:cs typeface="Arial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53934" y="0"/>
            <a:ext cx="11680957" cy="671017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04721" y="304800"/>
            <a:ext cx="11424992" cy="63246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19399" y="152400"/>
            <a:ext cx="11043075" cy="6096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27</a:t>
            </a:fld>
            <a:endParaRPr lang="en-US"/>
          </a:p>
        </p:txBody>
      </p:sp>
      <p:sp>
        <p:nvSpPr>
          <p:cNvPr id="2" name="object 2"/>
          <p:cNvSpPr txBox="1">
            <a:spLocks noGrp="1"/>
          </p:cNvSpPr>
          <p:nvPr>
            <p:ph type="title" idx="4294967295"/>
          </p:nvPr>
        </p:nvSpPr>
        <p:spPr>
          <a:xfrm>
            <a:off x="0" y="465138"/>
            <a:ext cx="5319713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spc="-5" dirty="0"/>
              <a:t>B</a:t>
            </a:r>
            <a:r>
              <a:rPr sz="2400" spc="-5" dirty="0"/>
              <a:t>LOOD </a:t>
            </a:r>
            <a:r>
              <a:rPr sz="2400" spc="-35" dirty="0"/>
              <a:t>SUPPLY </a:t>
            </a:r>
            <a:r>
              <a:rPr sz="2400" dirty="0"/>
              <a:t>OF</a:t>
            </a:r>
            <a:r>
              <a:rPr sz="2400" spc="455" dirty="0"/>
              <a:t> </a:t>
            </a:r>
            <a:r>
              <a:rPr sz="2400" spc="-5" dirty="0"/>
              <a:t>BRAIN</a:t>
            </a:r>
            <a:endParaRPr sz="2400"/>
          </a:p>
        </p:txBody>
      </p:sp>
      <p:sp>
        <p:nvSpPr>
          <p:cNvPr id="3" name="object 3"/>
          <p:cNvSpPr/>
          <p:nvPr/>
        </p:nvSpPr>
        <p:spPr>
          <a:xfrm>
            <a:off x="812588" y="1066800"/>
            <a:ext cx="9715341" cy="540715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09441" y="228600"/>
            <a:ext cx="10360501" cy="6096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07868" y="228600"/>
            <a:ext cx="10462075" cy="62484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14401" y="736218"/>
            <a:ext cx="5214955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u="heavy" spc="-10" dirty="0">
                <a:solidFill>
                  <a:srgbClr val="E75C00"/>
                </a:solidFill>
                <a:uFill>
                  <a:solidFill>
                    <a:srgbClr val="E75C00"/>
                  </a:solidFill>
                </a:uFill>
              </a:rPr>
              <a:t>INTRODUCTION</a:t>
            </a:r>
            <a:endParaRPr sz="400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3" name="object 3"/>
          <p:cNvSpPr txBox="1"/>
          <p:nvPr/>
        </p:nvSpPr>
        <p:spPr>
          <a:xfrm>
            <a:off x="1019122" y="1776425"/>
            <a:ext cx="10041391" cy="222304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13995" indent="-201930">
              <a:lnSpc>
                <a:spcPct val="100000"/>
              </a:lnSpc>
              <a:spcBef>
                <a:spcPts val="95"/>
              </a:spcBef>
              <a:buSzPct val="64285"/>
              <a:buFont typeface="Courier New"/>
              <a:buChar char="o"/>
              <a:tabLst>
                <a:tab pos="214629" algn="l"/>
                <a:tab pos="1438910" algn="l"/>
              </a:tabLst>
            </a:pPr>
            <a:r>
              <a:rPr sz="2800" dirty="0">
                <a:latin typeface="Arial"/>
                <a:cs typeface="Arial"/>
              </a:rPr>
              <a:t>Stroke	</a:t>
            </a:r>
            <a:r>
              <a:rPr sz="2800" spc="-5" dirty="0">
                <a:latin typeface="Arial"/>
                <a:cs typeface="Arial"/>
              </a:rPr>
              <a:t>is defined</a:t>
            </a:r>
            <a:r>
              <a:rPr sz="2800" spc="5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as</a:t>
            </a:r>
            <a:endParaRPr sz="2800">
              <a:latin typeface="Arial"/>
              <a:cs typeface="Arial"/>
            </a:endParaRPr>
          </a:p>
          <a:p>
            <a:pPr marL="864869" lvl="1" indent="-243204">
              <a:lnSpc>
                <a:spcPct val="100000"/>
              </a:lnSpc>
              <a:spcBef>
                <a:spcPts val="2360"/>
              </a:spcBef>
              <a:buSzPct val="95833"/>
              <a:buFont typeface="Wingdings"/>
              <a:buChar char=""/>
              <a:tabLst>
                <a:tab pos="865505" algn="l"/>
              </a:tabLst>
            </a:pPr>
            <a:r>
              <a:rPr sz="2400" spc="-5" dirty="0">
                <a:latin typeface="Arial"/>
                <a:cs typeface="Arial"/>
              </a:rPr>
              <a:t>Abrupt onset </a:t>
            </a:r>
            <a:r>
              <a:rPr sz="2400" dirty="0">
                <a:latin typeface="Arial"/>
                <a:cs typeface="Arial"/>
              </a:rPr>
              <a:t>of </a:t>
            </a:r>
            <a:r>
              <a:rPr sz="2400" spc="-5" dirty="0">
                <a:latin typeface="Arial"/>
                <a:cs typeface="Arial"/>
              </a:rPr>
              <a:t>neurological</a:t>
            </a:r>
            <a:r>
              <a:rPr sz="2400" spc="45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deficit</a:t>
            </a:r>
            <a:endParaRPr sz="2400">
              <a:latin typeface="Arial"/>
              <a:cs typeface="Arial"/>
            </a:endParaRPr>
          </a:p>
          <a:p>
            <a:pPr marL="864869" lvl="1" indent="-243204">
              <a:lnSpc>
                <a:spcPct val="100000"/>
              </a:lnSpc>
              <a:spcBef>
                <a:spcPts val="1440"/>
              </a:spcBef>
              <a:buSzPct val="95833"/>
              <a:buFont typeface="Wingdings"/>
              <a:buChar char=""/>
              <a:tabLst>
                <a:tab pos="865505" algn="l"/>
              </a:tabLst>
            </a:pPr>
            <a:r>
              <a:rPr sz="2400" spc="-5" dirty="0">
                <a:latin typeface="Arial"/>
                <a:cs typeface="Arial"/>
              </a:rPr>
              <a:t>Persists more than 24</a:t>
            </a:r>
            <a:r>
              <a:rPr sz="2400" spc="5" dirty="0">
                <a:latin typeface="Arial"/>
                <a:cs typeface="Arial"/>
              </a:rPr>
              <a:t> </a:t>
            </a:r>
            <a:r>
              <a:rPr sz="2400" spc="-30" dirty="0">
                <a:latin typeface="Arial"/>
                <a:cs typeface="Arial"/>
              </a:rPr>
              <a:t>hour.</a:t>
            </a:r>
            <a:endParaRPr sz="2400">
              <a:latin typeface="Arial"/>
              <a:cs typeface="Arial"/>
            </a:endParaRPr>
          </a:p>
          <a:p>
            <a:pPr marL="960755" marR="5080" lvl="1" indent="-338455">
              <a:lnSpc>
                <a:spcPct val="150000"/>
              </a:lnSpc>
              <a:spcBef>
                <a:spcPts val="5"/>
              </a:spcBef>
              <a:buSzPct val="95833"/>
              <a:buFont typeface="Wingdings"/>
              <a:buChar char=""/>
              <a:tabLst>
                <a:tab pos="865505" algn="l"/>
              </a:tabLst>
            </a:pPr>
            <a:r>
              <a:rPr sz="2400" dirty="0">
                <a:latin typeface="Arial"/>
                <a:cs typeface="Arial"/>
              </a:rPr>
              <a:t>With </a:t>
            </a:r>
            <a:r>
              <a:rPr sz="2400" spc="-10" dirty="0">
                <a:latin typeface="Arial"/>
                <a:cs typeface="Arial"/>
              </a:rPr>
              <a:t>no </a:t>
            </a:r>
            <a:r>
              <a:rPr sz="2400" spc="-5" dirty="0">
                <a:latin typeface="Arial"/>
                <a:cs typeface="Arial"/>
              </a:rPr>
              <a:t>apparent case other than </a:t>
            </a:r>
            <a:r>
              <a:rPr sz="2400" dirty="0">
                <a:latin typeface="Arial"/>
                <a:cs typeface="Arial"/>
              </a:rPr>
              <a:t>that of </a:t>
            </a:r>
            <a:r>
              <a:rPr sz="2400" spc="-5" dirty="0">
                <a:latin typeface="Arial"/>
                <a:cs typeface="Arial"/>
              </a:rPr>
              <a:t>vascular  origin</a:t>
            </a:r>
            <a:endParaRPr sz="2400">
              <a:latin typeface="Arial"/>
              <a:cs typeface="Arial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14401" y="891666"/>
            <a:ext cx="8387435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b="1" spc="-20" dirty="0">
                <a:latin typeface="Arial"/>
                <a:cs typeface="Arial"/>
              </a:rPr>
              <a:t>L</a:t>
            </a:r>
            <a:r>
              <a:rPr sz="2400" b="1" spc="-20" dirty="0">
                <a:latin typeface="Arial"/>
                <a:cs typeface="Arial"/>
              </a:rPr>
              <a:t>OCALIZATION </a:t>
            </a:r>
            <a:r>
              <a:rPr sz="2400" b="1" dirty="0">
                <a:latin typeface="Arial"/>
                <a:cs typeface="Arial"/>
              </a:rPr>
              <a:t>OF </a:t>
            </a:r>
            <a:r>
              <a:rPr sz="2400" b="1" spc="-5" dirty="0">
                <a:latin typeface="Arial"/>
                <a:cs typeface="Arial"/>
              </a:rPr>
              <a:t>STROKE</a:t>
            </a:r>
            <a:r>
              <a:rPr sz="2400" b="1" spc="520" dirty="0">
                <a:latin typeface="Arial"/>
                <a:cs typeface="Arial"/>
              </a:rPr>
              <a:t> </a:t>
            </a:r>
            <a:r>
              <a:rPr sz="2400" b="1" spc="-5" dirty="0">
                <a:latin typeface="Arial"/>
                <a:cs typeface="Arial"/>
              </a:rPr>
              <a:t>SYNDROMES</a:t>
            </a:r>
            <a:endParaRPr sz="2400">
              <a:latin typeface="Arial"/>
              <a:cs typeface="Arial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30</a:t>
            </a:fld>
            <a:endParaRPr lang="en-US"/>
          </a:p>
        </p:txBody>
      </p:sp>
      <p:sp>
        <p:nvSpPr>
          <p:cNvPr id="3" name="object 3"/>
          <p:cNvSpPr txBox="1"/>
          <p:nvPr/>
        </p:nvSpPr>
        <p:spPr>
          <a:xfrm>
            <a:off x="714401" y="1625854"/>
            <a:ext cx="8777647" cy="221342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87020" indent="-274320">
              <a:lnSpc>
                <a:spcPct val="100000"/>
              </a:lnSpc>
              <a:spcBef>
                <a:spcPts val="100"/>
              </a:spcBef>
              <a:buClr>
                <a:srgbClr val="FD8537"/>
              </a:buClr>
              <a:buSzPct val="68750"/>
              <a:buFont typeface="Wingdings"/>
              <a:buChar char=""/>
              <a:tabLst>
                <a:tab pos="287020" algn="l"/>
              </a:tabLst>
            </a:pPr>
            <a:r>
              <a:rPr sz="2400" spc="-5" dirty="0">
                <a:latin typeface="Arial"/>
                <a:cs typeface="Arial"/>
              </a:rPr>
              <a:t>Clinical localization </a:t>
            </a:r>
            <a:r>
              <a:rPr sz="2400" dirty="0">
                <a:latin typeface="Arial"/>
                <a:cs typeface="Arial"/>
              </a:rPr>
              <a:t>of the site of the</a:t>
            </a:r>
            <a:r>
              <a:rPr sz="2400" spc="4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lesion.</a:t>
            </a:r>
            <a:endParaRPr sz="2400">
              <a:latin typeface="Arial"/>
              <a:cs typeface="Arial"/>
            </a:endParaRPr>
          </a:p>
          <a:p>
            <a:pPr>
              <a:lnSpc>
                <a:spcPct val="100000"/>
              </a:lnSpc>
              <a:buClr>
                <a:srgbClr val="FD8537"/>
              </a:buClr>
              <a:buFont typeface="Wingdings"/>
              <a:buChar char=""/>
            </a:pPr>
            <a:endParaRPr sz="3550">
              <a:latin typeface="Arial"/>
              <a:cs typeface="Arial"/>
            </a:endParaRPr>
          </a:p>
          <a:p>
            <a:pPr marL="286385" marR="5080" indent="-274320">
              <a:lnSpc>
                <a:spcPct val="100000"/>
              </a:lnSpc>
              <a:buClr>
                <a:srgbClr val="FD8537"/>
              </a:buClr>
              <a:buSzPct val="68750"/>
              <a:buFont typeface="Wingdings"/>
              <a:buChar char=""/>
              <a:tabLst>
                <a:tab pos="287020" algn="l"/>
              </a:tabLst>
            </a:pPr>
            <a:r>
              <a:rPr sz="2400" spc="-5" dirty="0">
                <a:latin typeface="Arial"/>
                <a:cs typeface="Arial"/>
              </a:rPr>
              <a:t>Identifying </a:t>
            </a:r>
            <a:r>
              <a:rPr sz="2400" dirty="0">
                <a:latin typeface="Arial"/>
                <a:cs typeface="Arial"/>
              </a:rPr>
              <a:t>the </a:t>
            </a:r>
            <a:r>
              <a:rPr sz="2400" spc="-5" dirty="0">
                <a:latin typeface="Arial"/>
                <a:cs typeface="Arial"/>
              </a:rPr>
              <a:t>vascular </a:t>
            </a:r>
            <a:r>
              <a:rPr sz="2400" dirty="0">
                <a:latin typeface="Arial"/>
                <a:cs typeface="Arial"/>
              </a:rPr>
              <a:t>territory </a:t>
            </a:r>
            <a:r>
              <a:rPr sz="2400" spc="-5" dirty="0">
                <a:latin typeface="Arial"/>
                <a:cs typeface="Arial"/>
              </a:rPr>
              <a:t>and </a:t>
            </a:r>
            <a:r>
              <a:rPr sz="2400" dirty="0">
                <a:latin typeface="Arial"/>
                <a:cs typeface="Arial"/>
              </a:rPr>
              <a:t>the </a:t>
            </a:r>
            <a:r>
              <a:rPr sz="2400" spc="-5" dirty="0">
                <a:latin typeface="Arial"/>
                <a:cs typeface="Arial"/>
              </a:rPr>
              <a:t>vessel  involved.</a:t>
            </a:r>
            <a:endParaRPr sz="2400">
              <a:latin typeface="Arial"/>
              <a:cs typeface="Arial"/>
            </a:endParaRPr>
          </a:p>
          <a:p>
            <a:pPr>
              <a:lnSpc>
                <a:spcPct val="100000"/>
              </a:lnSpc>
              <a:buClr>
                <a:srgbClr val="FD8537"/>
              </a:buClr>
              <a:buFont typeface="Wingdings"/>
              <a:buChar char=""/>
            </a:pPr>
            <a:endParaRPr sz="3550">
              <a:latin typeface="Arial"/>
              <a:cs typeface="Arial"/>
            </a:endParaRPr>
          </a:p>
          <a:p>
            <a:pPr marL="287020" indent="-274320">
              <a:lnSpc>
                <a:spcPct val="100000"/>
              </a:lnSpc>
              <a:buClr>
                <a:srgbClr val="FD8537"/>
              </a:buClr>
              <a:buSzPct val="68750"/>
              <a:buFont typeface="Wingdings"/>
              <a:buChar char=""/>
              <a:tabLst>
                <a:tab pos="287020" algn="l"/>
              </a:tabLst>
            </a:pPr>
            <a:r>
              <a:rPr sz="2400" spc="-5" dirty="0">
                <a:latin typeface="Arial"/>
                <a:cs typeface="Arial"/>
              </a:rPr>
              <a:t>Correlating with the imaging</a:t>
            </a:r>
            <a:r>
              <a:rPr sz="2400" spc="8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findings.</a:t>
            </a:r>
            <a:endParaRPr sz="2400">
              <a:latin typeface="Arial"/>
              <a:cs typeface="Arial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14401" y="495045"/>
            <a:ext cx="8475466" cy="5956759"/>
          </a:xfrm>
          <a:prstGeom prst="rect">
            <a:avLst/>
          </a:prstGeom>
        </p:spPr>
        <p:txBody>
          <a:bodyPr vert="horz" wrap="square" lIns="0" tIns="3060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410"/>
              </a:spcBef>
            </a:pPr>
            <a:r>
              <a:rPr sz="3500" spc="-15" dirty="0">
                <a:solidFill>
                  <a:srgbClr val="565F6C"/>
                </a:solidFill>
                <a:latin typeface="Arial"/>
                <a:cs typeface="Arial"/>
              </a:rPr>
              <a:t>CLASSIFICATION</a:t>
            </a:r>
            <a:endParaRPr sz="3500">
              <a:latin typeface="Arial"/>
              <a:cs typeface="Arial"/>
            </a:endParaRPr>
          </a:p>
          <a:p>
            <a:pPr marL="286385" marR="30480" indent="-274320">
              <a:lnSpc>
                <a:spcPct val="100000"/>
              </a:lnSpc>
              <a:spcBef>
                <a:spcPts val="2355"/>
              </a:spcBef>
              <a:buClr>
                <a:srgbClr val="FD8537"/>
              </a:buClr>
              <a:buSzPct val="66666"/>
              <a:buFont typeface="Wingdings"/>
              <a:buChar char=""/>
              <a:tabLst>
                <a:tab pos="299720" algn="l"/>
              </a:tabLst>
            </a:pPr>
            <a:r>
              <a:rPr sz="3600" dirty="0">
                <a:latin typeface="Arial"/>
                <a:cs typeface="Arial"/>
              </a:rPr>
              <a:t>Large vessel stroke within</a:t>
            </a:r>
            <a:r>
              <a:rPr sz="3600" spc="-130" dirty="0">
                <a:latin typeface="Arial"/>
                <a:cs typeface="Arial"/>
              </a:rPr>
              <a:t> </a:t>
            </a:r>
            <a:r>
              <a:rPr sz="3600" dirty="0">
                <a:latin typeface="Arial"/>
                <a:cs typeface="Arial"/>
              </a:rPr>
              <a:t>the  anterior</a:t>
            </a:r>
            <a:r>
              <a:rPr sz="3600" spc="-15" dirty="0">
                <a:latin typeface="Arial"/>
                <a:cs typeface="Arial"/>
              </a:rPr>
              <a:t> </a:t>
            </a:r>
            <a:r>
              <a:rPr sz="3600" dirty="0">
                <a:latin typeface="Arial"/>
                <a:cs typeface="Arial"/>
              </a:rPr>
              <a:t>circulation</a:t>
            </a:r>
            <a:endParaRPr sz="36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"/>
              </a:spcBef>
              <a:buClr>
                <a:srgbClr val="FD8537"/>
              </a:buClr>
              <a:buFont typeface="Wingdings"/>
              <a:buChar char=""/>
            </a:pPr>
            <a:endParaRPr sz="4800">
              <a:latin typeface="Arial"/>
              <a:cs typeface="Arial"/>
            </a:endParaRPr>
          </a:p>
          <a:p>
            <a:pPr marL="286385" marR="31115" indent="-274320">
              <a:lnSpc>
                <a:spcPct val="100000"/>
              </a:lnSpc>
              <a:buClr>
                <a:srgbClr val="FD8537"/>
              </a:buClr>
              <a:buSzPct val="66666"/>
              <a:buFont typeface="Wingdings"/>
              <a:buChar char=""/>
              <a:tabLst>
                <a:tab pos="299720" algn="l"/>
              </a:tabLst>
            </a:pPr>
            <a:r>
              <a:rPr sz="3600" spc="-5" dirty="0">
                <a:latin typeface="Arial"/>
                <a:cs typeface="Arial"/>
              </a:rPr>
              <a:t>Large vessel stroke </a:t>
            </a:r>
            <a:r>
              <a:rPr sz="3600" dirty="0">
                <a:latin typeface="Arial"/>
                <a:cs typeface="Arial"/>
              </a:rPr>
              <a:t>within</a:t>
            </a:r>
            <a:r>
              <a:rPr sz="3600" spc="-45" dirty="0">
                <a:latin typeface="Arial"/>
                <a:cs typeface="Arial"/>
              </a:rPr>
              <a:t> </a:t>
            </a:r>
            <a:r>
              <a:rPr sz="3600" dirty="0">
                <a:latin typeface="Arial"/>
                <a:cs typeface="Arial"/>
              </a:rPr>
              <a:t>the  posterior</a:t>
            </a:r>
            <a:r>
              <a:rPr sz="3600" spc="-20" dirty="0">
                <a:latin typeface="Arial"/>
                <a:cs typeface="Arial"/>
              </a:rPr>
              <a:t> </a:t>
            </a:r>
            <a:r>
              <a:rPr sz="3600" dirty="0">
                <a:latin typeface="Arial"/>
                <a:cs typeface="Arial"/>
              </a:rPr>
              <a:t>circulation</a:t>
            </a:r>
            <a:endParaRPr sz="36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"/>
              </a:spcBef>
              <a:buClr>
                <a:srgbClr val="FD8537"/>
              </a:buClr>
              <a:buFont typeface="Wingdings"/>
              <a:buChar char=""/>
            </a:pPr>
            <a:endParaRPr sz="4800">
              <a:latin typeface="Arial"/>
              <a:cs typeface="Arial"/>
            </a:endParaRPr>
          </a:p>
          <a:p>
            <a:pPr marL="286385" marR="5080" indent="-274320">
              <a:lnSpc>
                <a:spcPct val="100000"/>
              </a:lnSpc>
              <a:buClr>
                <a:srgbClr val="FD8537"/>
              </a:buClr>
              <a:buSzPct val="66666"/>
              <a:buFont typeface="Wingdings"/>
              <a:buChar char=""/>
              <a:tabLst>
                <a:tab pos="299720" algn="l"/>
              </a:tabLst>
            </a:pPr>
            <a:r>
              <a:rPr sz="3600" dirty="0">
                <a:latin typeface="Arial"/>
                <a:cs typeface="Arial"/>
              </a:rPr>
              <a:t>Small </a:t>
            </a:r>
            <a:r>
              <a:rPr sz="3600" spc="-5" dirty="0">
                <a:latin typeface="Arial"/>
                <a:cs typeface="Arial"/>
              </a:rPr>
              <a:t>vessel </a:t>
            </a:r>
            <a:r>
              <a:rPr sz="3600" dirty="0">
                <a:latin typeface="Arial"/>
                <a:cs typeface="Arial"/>
              </a:rPr>
              <a:t>disease of</a:t>
            </a:r>
            <a:r>
              <a:rPr sz="3600" spc="-100" dirty="0">
                <a:latin typeface="Arial"/>
                <a:cs typeface="Arial"/>
              </a:rPr>
              <a:t> </a:t>
            </a:r>
            <a:r>
              <a:rPr sz="3600" dirty="0">
                <a:latin typeface="Arial"/>
                <a:cs typeface="Arial"/>
              </a:rPr>
              <a:t>either  vascular</a:t>
            </a:r>
            <a:r>
              <a:rPr sz="3600" spc="-20" dirty="0">
                <a:latin typeface="Arial"/>
                <a:cs typeface="Arial"/>
              </a:rPr>
              <a:t> </a:t>
            </a:r>
            <a:r>
              <a:rPr sz="3600" spc="-5" dirty="0">
                <a:latin typeface="Arial"/>
                <a:cs typeface="Arial"/>
              </a:rPr>
              <a:t>bed</a:t>
            </a:r>
            <a:endParaRPr sz="3600">
              <a:latin typeface="Arial"/>
              <a:cs typeface="Arial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14401" y="673734"/>
            <a:ext cx="7532525" cy="6965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spc="5" dirty="0"/>
              <a:t>C</a:t>
            </a:r>
            <a:r>
              <a:rPr sz="3500" spc="5" dirty="0"/>
              <a:t>EREBRAL</a:t>
            </a:r>
            <a:r>
              <a:rPr sz="3500" spc="100" dirty="0"/>
              <a:t> </a:t>
            </a:r>
            <a:r>
              <a:rPr sz="3500" spc="-15" dirty="0"/>
              <a:t>CIRCULATION</a:t>
            </a:r>
            <a:endParaRPr sz="350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32</a:t>
            </a:fld>
            <a:endParaRPr lang="en-US"/>
          </a:p>
        </p:txBody>
      </p:sp>
      <p:sp>
        <p:nvSpPr>
          <p:cNvPr id="3" name="object 3"/>
          <p:cNvSpPr txBox="1"/>
          <p:nvPr/>
        </p:nvSpPr>
        <p:spPr>
          <a:xfrm>
            <a:off x="714401" y="1620977"/>
            <a:ext cx="9631711" cy="29674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86385" marR="541020" indent="-274320">
              <a:lnSpc>
                <a:spcPct val="100000"/>
              </a:lnSpc>
              <a:spcBef>
                <a:spcPts val="100"/>
              </a:spcBef>
              <a:buClr>
                <a:srgbClr val="FD8537"/>
              </a:buClr>
              <a:buSzPct val="66666"/>
              <a:buFont typeface="Wingdings"/>
              <a:buChar char=""/>
              <a:tabLst>
                <a:tab pos="299720" algn="l"/>
              </a:tabLst>
            </a:pPr>
            <a:r>
              <a:rPr sz="3600" dirty="0">
                <a:latin typeface="Arial"/>
                <a:cs typeface="Arial"/>
              </a:rPr>
              <a:t>Anterior circulation- MCA,</a:t>
            </a:r>
            <a:r>
              <a:rPr sz="3600" spc="-310" dirty="0">
                <a:latin typeface="Arial"/>
                <a:cs typeface="Arial"/>
              </a:rPr>
              <a:t> </a:t>
            </a:r>
            <a:r>
              <a:rPr sz="3600" dirty="0">
                <a:latin typeface="Arial"/>
                <a:cs typeface="Arial"/>
              </a:rPr>
              <a:t>ACA,  </a:t>
            </a:r>
            <a:r>
              <a:rPr sz="3600" spc="-5" dirty="0">
                <a:latin typeface="Arial"/>
                <a:cs typeface="Arial"/>
              </a:rPr>
              <a:t>and Anterior </a:t>
            </a:r>
            <a:r>
              <a:rPr sz="3600" dirty="0">
                <a:latin typeface="Arial"/>
                <a:cs typeface="Arial"/>
              </a:rPr>
              <a:t>choroidal</a:t>
            </a:r>
            <a:r>
              <a:rPr sz="3600" spc="-229" dirty="0">
                <a:latin typeface="Arial"/>
                <a:cs typeface="Arial"/>
              </a:rPr>
              <a:t> </a:t>
            </a:r>
            <a:r>
              <a:rPr sz="3600" dirty="0">
                <a:latin typeface="Arial"/>
                <a:cs typeface="Arial"/>
              </a:rPr>
              <a:t>artery</a:t>
            </a:r>
            <a:endParaRPr sz="36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"/>
              </a:spcBef>
              <a:buClr>
                <a:srgbClr val="FD8537"/>
              </a:buClr>
              <a:buFont typeface="Wingdings"/>
              <a:buChar char=""/>
            </a:pPr>
            <a:endParaRPr sz="4800">
              <a:latin typeface="Arial"/>
              <a:cs typeface="Arial"/>
            </a:endParaRPr>
          </a:p>
          <a:p>
            <a:pPr marL="286385" marR="5080" indent="-274320">
              <a:lnSpc>
                <a:spcPct val="100000"/>
              </a:lnSpc>
              <a:buClr>
                <a:srgbClr val="FD8537"/>
              </a:buClr>
              <a:buSzPct val="66666"/>
              <a:buFont typeface="Wingdings"/>
              <a:buChar char=""/>
              <a:tabLst>
                <a:tab pos="299720" algn="l"/>
              </a:tabLst>
            </a:pPr>
            <a:r>
              <a:rPr sz="3600" spc="-5" dirty="0">
                <a:latin typeface="Arial"/>
                <a:cs typeface="Arial"/>
              </a:rPr>
              <a:t>Posterior </a:t>
            </a:r>
            <a:r>
              <a:rPr sz="3600" spc="-10" dirty="0">
                <a:latin typeface="Arial"/>
                <a:cs typeface="Arial"/>
              </a:rPr>
              <a:t>circulation-Vertebral  </a:t>
            </a:r>
            <a:r>
              <a:rPr sz="3600" spc="-40" dirty="0">
                <a:latin typeface="Arial"/>
                <a:cs typeface="Arial"/>
              </a:rPr>
              <a:t>artery, </a:t>
            </a:r>
            <a:r>
              <a:rPr sz="3600" spc="-5" dirty="0">
                <a:latin typeface="Arial"/>
                <a:cs typeface="Arial"/>
              </a:rPr>
              <a:t>Basilar artery and Posterior  </a:t>
            </a:r>
            <a:r>
              <a:rPr sz="3600" dirty="0">
                <a:latin typeface="Arial"/>
                <a:cs typeface="Arial"/>
              </a:rPr>
              <a:t>cerebral</a:t>
            </a:r>
            <a:r>
              <a:rPr sz="3600" spc="-20" dirty="0">
                <a:latin typeface="Arial"/>
                <a:cs typeface="Arial"/>
              </a:rPr>
              <a:t> </a:t>
            </a:r>
            <a:r>
              <a:rPr sz="3600" dirty="0">
                <a:latin typeface="Arial"/>
                <a:cs typeface="Arial"/>
              </a:rPr>
              <a:t>artery</a:t>
            </a:r>
            <a:endParaRPr sz="3600">
              <a:latin typeface="Arial"/>
              <a:cs typeface="Arial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799385" y="2352302"/>
            <a:ext cx="10159047" cy="1677670"/>
            <a:chOff x="599695" y="2352302"/>
            <a:chExt cx="7621270" cy="1677670"/>
          </a:xfrm>
        </p:grpSpPr>
        <p:sp>
          <p:nvSpPr>
            <p:cNvPr id="3" name="object 3"/>
            <p:cNvSpPr/>
            <p:nvPr/>
          </p:nvSpPr>
          <p:spPr>
            <a:xfrm>
              <a:off x="599695" y="2352302"/>
              <a:ext cx="7620756" cy="1677136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685800" y="2438399"/>
              <a:ext cx="7467600" cy="1524000"/>
            </a:xfrm>
            <a:custGeom>
              <a:avLst/>
              <a:gdLst/>
              <a:ahLst/>
              <a:cxnLst/>
              <a:rect l="l" t="t" r="r" b="b"/>
              <a:pathLst>
                <a:path w="7467600" h="1524000">
                  <a:moveTo>
                    <a:pt x="7467600" y="0"/>
                  </a:moveTo>
                  <a:lnTo>
                    <a:pt x="0" y="0"/>
                  </a:lnTo>
                  <a:lnTo>
                    <a:pt x="0" y="1524000"/>
                  </a:lnTo>
                  <a:lnTo>
                    <a:pt x="7467600" y="1524000"/>
                  </a:lnTo>
                  <a:lnTo>
                    <a:pt x="7467600" y="0"/>
                  </a:lnTo>
                  <a:close/>
                </a:path>
              </a:pathLst>
            </a:custGeom>
            <a:solidFill>
              <a:srgbClr val="FD853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33</a:t>
            </a:fld>
            <a:endParaRPr lang="en-US"/>
          </a:p>
        </p:txBody>
      </p:sp>
      <p:sp>
        <p:nvSpPr>
          <p:cNvPr id="5" name="object 5"/>
          <p:cNvSpPr txBox="1">
            <a:spLocks noGrp="1"/>
          </p:cNvSpPr>
          <p:nvPr>
            <p:ph type="title" idx="4294967295"/>
          </p:nvPr>
        </p:nvSpPr>
        <p:spPr>
          <a:xfrm>
            <a:off x="0" y="2459038"/>
            <a:ext cx="9369425" cy="1366837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b="1" dirty="0">
                <a:solidFill>
                  <a:srgbClr val="FFE636"/>
                </a:solidFill>
                <a:latin typeface="Times New Roman"/>
                <a:cs typeface="Times New Roman"/>
              </a:rPr>
              <a:t>ANTERIOR </a:t>
            </a:r>
            <a:r>
              <a:rPr b="1" spc="-20" dirty="0">
                <a:solidFill>
                  <a:srgbClr val="FFE636"/>
                </a:solidFill>
                <a:latin typeface="Times New Roman"/>
                <a:cs typeface="Times New Roman"/>
              </a:rPr>
              <a:t>CIRCULATION</a:t>
            </a:r>
            <a:r>
              <a:rPr b="1" spc="-60" dirty="0">
                <a:solidFill>
                  <a:srgbClr val="FFE636"/>
                </a:solidFill>
                <a:latin typeface="Times New Roman"/>
                <a:cs typeface="Times New Roman"/>
              </a:rPr>
              <a:t> </a:t>
            </a:r>
            <a:r>
              <a:rPr b="1" dirty="0">
                <a:solidFill>
                  <a:srgbClr val="FFE636"/>
                </a:solidFill>
                <a:latin typeface="Times New Roman"/>
                <a:cs typeface="Times New Roman"/>
              </a:rPr>
              <a:t>STROKE  SYNDROMES</a:t>
            </a: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14401" y="339216"/>
            <a:ext cx="6532025" cy="1019810"/>
          </a:xfrm>
          <a:prstGeom prst="rect">
            <a:avLst/>
          </a:prstGeom>
        </p:spPr>
        <p:txBody>
          <a:bodyPr vert="horz" wrap="square" lIns="0" tIns="31115" rIns="0" bIns="0" rtlCol="0">
            <a:spAutoFit/>
          </a:bodyPr>
          <a:lstStyle/>
          <a:p>
            <a:pPr marL="12700" marR="5080">
              <a:lnSpc>
                <a:spcPct val="116700"/>
              </a:lnSpc>
              <a:spcBef>
                <a:spcPts val="245"/>
              </a:spcBef>
            </a:pPr>
            <a:r>
              <a:rPr sz="3000" i="1" spc="-5" dirty="0">
                <a:latin typeface="Arial"/>
                <a:cs typeface="Arial"/>
              </a:rPr>
              <a:t>S</a:t>
            </a:r>
            <a:r>
              <a:rPr sz="2400" i="1" spc="-5" dirty="0">
                <a:latin typeface="Arial"/>
                <a:cs typeface="Arial"/>
              </a:rPr>
              <a:t>TROKE WITHIN THE ANTERIOR  </a:t>
            </a:r>
            <a:r>
              <a:rPr sz="2400" i="1" spc="-20" dirty="0">
                <a:latin typeface="Arial"/>
                <a:cs typeface="Arial"/>
              </a:rPr>
              <a:t>CIRCULATION</a:t>
            </a:r>
            <a:endParaRPr sz="2400">
              <a:latin typeface="Arial"/>
              <a:cs typeface="Arial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34</a:t>
            </a:fld>
            <a:endParaRPr lang="en-US"/>
          </a:p>
        </p:txBody>
      </p:sp>
      <p:sp>
        <p:nvSpPr>
          <p:cNvPr id="3" name="object 3"/>
          <p:cNvSpPr txBox="1"/>
          <p:nvPr/>
        </p:nvSpPr>
        <p:spPr>
          <a:xfrm>
            <a:off x="714400" y="1549272"/>
            <a:ext cx="8215607" cy="227369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87020" marR="1174115" indent="-287020">
              <a:lnSpc>
                <a:spcPct val="120900"/>
              </a:lnSpc>
              <a:spcBef>
                <a:spcPts val="100"/>
              </a:spcBef>
              <a:buClr>
                <a:srgbClr val="FD8537"/>
              </a:buClr>
              <a:buSzPct val="68750"/>
              <a:buFont typeface="Wingdings"/>
              <a:buChar char=""/>
              <a:tabLst>
                <a:tab pos="287020" algn="l"/>
              </a:tabLst>
            </a:pPr>
            <a:r>
              <a:rPr sz="2400" spc="-5" dirty="0">
                <a:latin typeface="Arial"/>
                <a:cs typeface="Arial"/>
              </a:rPr>
              <a:t>Due </a:t>
            </a:r>
            <a:r>
              <a:rPr sz="2400" dirty="0">
                <a:latin typeface="Arial"/>
                <a:cs typeface="Arial"/>
              </a:rPr>
              <a:t>to </a:t>
            </a:r>
            <a:r>
              <a:rPr sz="2400" spc="-5" dirty="0">
                <a:latin typeface="Arial"/>
                <a:cs typeface="Arial"/>
              </a:rPr>
              <a:t>occlusion </a:t>
            </a:r>
            <a:r>
              <a:rPr sz="2400" dirty="0">
                <a:latin typeface="Arial"/>
                <a:cs typeface="Arial"/>
              </a:rPr>
              <a:t>of </a:t>
            </a:r>
            <a:r>
              <a:rPr sz="2400" spc="-5" dirty="0">
                <a:latin typeface="Arial"/>
                <a:cs typeface="Arial"/>
              </a:rPr>
              <a:t>Internal carotid  </a:t>
            </a:r>
            <a:r>
              <a:rPr sz="2400" dirty="0">
                <a:latin typeface="Arial"/>
                <a:cs typeface="Arial"/>
              </a:rPr>
              <a:t>artery </a:t>
            </a:r>
            <a:r>
              <a:rPr sz="2400" spc="-5" dirty="0">
                <a:latin typeface="Arial"/>
                <a:cs typeface="Arial"/>
              </a:rPr>
              <a:t>and </a:t>
            </a:r>
            <a:r>
              <a:rPr sz="2400" dirty="0">
                <a:latin typeface="Arial"/>
                <a:cs typeface="Arial"/>
              </a:rPr>
              <a:t>its</a:t>
            </a:r>
            <a:r>
              <a:rPr sz="2400" spc="-4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branches</a:t>
            </a:r>
            <a:endParaRPr sz="2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5"/>
              </a:spcBef>
              <a:buClr>
                <a:srgbClr val="FD8537"/>
              </a:buClr>
              <a:buFont typeface="Wingdings"/>
              <a:buChar char=""/>
            </a:pPr>
            <a:endParaRPr sz="3500">
              <a:latin typeface="Arial"/>
              <a:cs typeface="Arial"/>
            </a:endParaRPr>
          </a:p>
          <a:p>
            <a:pPr marL="287020" indent="-274320">
              <a:lnSpc>
                <a:spcPct val="100000"/>
              </a:lnSpc>
              <a:buClr>
                <a:srgbClr val="FD8537"/>
              </a:buClr>
              <a:buSzPct val="68750"/>
              <a:buFont typeface="Wingdings"/>
              <a:buChar char=""/>
              <a:tabLst>
                <a:tab pos="287020" algn="l"/>
              </a:tabLst>
            </a:pPr>
            <a:r>
              <a:rPr sz="2400" spc="-5" dirty="0">
                <a:latin typeface="Arial"/>
                <a:cs typeface="Arial"/>
              </a:rPr>
              <a:t>Middle cerebral </a:t>
            </a:r>
            <a:r>
              <a:rPr sz="2400" spc="-25" dirty="0">
                <a:latin typeface="Arial"/>
                <a:cs typeface="Arial"/>
              </a:rPr>
              <a:t>artery,</a:t>
            </a:r>
            <a:r>
              <a:rPr sz="2400" spc="-114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Anterior</a:t>
            </a:r>
            <a:endParaRPr sz="2400">
              <a:latin typeface="Arial"/>
              <a:cs typeface="Arial"/>
            </a:endParaRPr>
          </a:p>
          <a:p>
            <a:pPr marL="265430">
              <a:lnSpc>
                <a:spcPct val="100000"/>
              </a:lnSpc>
              <a:spcBef>
                <a:spcPts val="600"/>
              </a:spcBef>
            </a:pPr>
            <a:r>
              <a:rPr sz="2400" spc="-5" dirty="0">
                <a:latin typeface="Arial"/>
                <a:cs typeface="Arial"/>
              </a:rPr>
              <a:t>cerebral </a:t>
            </a:r>
            <a:r>
              <a:rPr sz="2400" dirty="0">
                <a:latin typeface="Arial"/>
                <a:cs typeface="Arial"/>
              </a:rPr>
              <a:t>artery </a:t>
            </a:r>
            <a:r>
              <a:rPr sz="2400" spc="-5" dirty="0">
                <a:latin typeface="Arial"/>
                <a:cs typeface="Arial"/>
              </a:rPr>
              <a:t>and Anterior choroidal</a:t>
            </a:r>
            <a:r>
              <a:rPr sz="2400" spc="-5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artery</a:t>
            </a:r>
            <a:endParaRPr sz="2400">
              <a:latin typeface="Arial"/>
              <a:cs typeface="Arial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06295" y="152400"/>
            <a:ext cx="10951658" cy="6477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304800"/>
            <a:ext cx="11977552" cy="61722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14401" y="334265"/>
            <a:ext cx="8455997" cy="1023619"/>
          </a:xfrm>
          <a:prstGeom prst="rect">
            <a:avLst/>
          </a:prstGeom>
        </p:spPr>
        <p:txBody>
          <a:bodyPr vert="horz" wrap="square" lIns="0" tIns="10985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65"/>
              </a:spcBef>
            </a:pPr>
            <a:r>
              <a:rPr sz="3000" spc="-5" dirty="0">
                <a:latin typeface="Times New Roman"/>
                <a:cs typeface="Times New Roman"/>
              </a:rPr>
              <a:t>M</a:t>
            </a:r>
            <a:r>
              <a:rPr sz="2400" spc="-5" dirty="0">
                <a:latin typeface="Times New Roman"/>
                <a:cs typeface="Times New Roman"/>
              </a:rPr>
              <a:t>IDDLE CEREBRAL </a:t>
            </a:r>
            <a:r>
              <a:rPr sz="2400" spc="-55" dirty="0">
                <a:latin typeface="Times New Roman"/>
                <a:cs typeface="Times New Roman"/>
              </a:rPr>
              <a:t>ARTERY </a:t>
            </a:r>
            <a:r>
              <a:rPr sz="2400" spc="-25" dirty="0">
                <a:latin typeface="Times New Roman"/>
                <a:cs typeface="Times New Roman"/>
              </a:rPr>
              <a:t>INFARCTION</a:t>
            </a:r>
            <a:r>
              <a:rPr sz="2400" spc="395" dirty="0">
                <a:latin typeface="Times New Roman"/>
                <a:cs typeface="Times New Roman"/>
              </a:rPr>
              <a:t> </a:t>
            </a:r>
            <a:r>
              <a:rPr sz="3000" dirty="0">
                <a:latin typeface="Times New Roman"/>
                <a:cs typeface="Times New Roman"/>
              </a:rPr>
              <a:t>-</a:t>
            </a:r>
            <a:endParaRPr sz="30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610"/>
              </a:spcBef>
            </a:pPr>
            <a:r>
              <a:rPr sz="2400" spc="-5" dirty="0">
                <a:latin typeface="Times New Roman"/>
                <a:cs typeface="Times New Roman"/>
              </a:rPr>
              <a:t>SUPERIOR</a:t>
            </a:r>
            <a:r>
              <a:rPr sz="2400" spc="17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BRANCH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37</a:t>
            </a:fld>
            <a:endParaRPr lang="en-US"/>
          </a:p>
        </p:txBody>
      </p:sp>
      <p:sp>
        <p:nvSpPr>
          <p:cNvPr id="3" name="object 3"/>
          <p:cNvSpPr txBox="1"/>
          <p:nvPr/>
        </p:nvSpPr>
        <p:spPr>
          <a:xfrm>
            <a:off x="714401" y="1739849"/>
            <a:ext cx="6274706" cy="370973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87020" indent="-274320">
              <a:lnSpc>
                <a:spcPct val="100000"/>
              </a:lnSpc>
              <a:spcBef>
                <a:spcPts val="100"/>
              </a:spcBef>
              <a:buClr>
                <a:srgbClr val="FD8537"/>
              </a:buClr>
              <a:buSzPct val="68750"/>
              <a:buFont typeface="Courier New"/>
              <a:buChar char="o"/>
              <a:tabLst>
                <a:tab pos="287020" algn="l"/>
              </a:tabLst>
            </a:pPr>
            <a:r>
              <a:rPr sz="2400" dirty="0">
                <a:latin typeface="Times New Roman"/>
                <a:cs typeface="Times New Roman"/>
              </a:rPr>
              <a:t>Clinical</a:t>
            </a:r>
            <a:r>
              <a:rPr sz="2400" spc="-5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features</a:t>
            </a:r>
            <a:endParaRPr sz="2400">
              <a:latin typeface="Times New Roman"/>
              <a:cs typeface="Times New Roman"/>
            </a:endParaRPr>
          </a:p>
          <a:p>
            <a:pPr marL="712470" marR="5080" lvl="1" indent="-334645">
              <a:lnSpc>
                <a:spcPct val="170000"/>
              </a:lnSpc>
              <a:spcBef>
                <a:spcPts val="75"/>
              </a:spcBef>
              <a:buClr>
                <a:srgbClr val="FD8537"/>
              </a:buClr>
              <a:buSzPct val="78571"/>
              <a:buFont typeface="Wingdings"/>
              <a:buChar char=""/>
              <a:tabLst>
                <a:tab pos="653415" algn="l"/>
              </a:tabLst>
            </a:pPr>
            <a:r>
              <a:rPr sz="2100" dirty="0">
                <a:latin typeface="Times New Roman"/>
                <a:cs typeface="Times New Roman"/>
              </a:rPr>
              <a:t>Contralateral </a:t>
            </a:r>
            <a:r>
              <a:rPr sz="2100" spc="-5" dirty="0">
                <a:latin typeface="Times New Roman"/>
                <a:cs typeface="Times New Roman"/>
              </a:rPr>
              <a:t>hemiplegia </a:t>
            </a:r>
            <a:r>
              <a:rPr sz="2100" dirty="0">
                <a:latin typeface="Times New Roman"/>
                <a:cs typeface="Times New Roman"/>
              </a:rPr>
              <a:t>– face and  upper </a:t>
            </a:r>
            <a:r>
              <a:rPr sz="2100" spc="-5" dirty="0">
                <a:latin typeface="Times New Roman"/>
                <a:cs typeface="Times New Roman"/>
              </a:rPr>
              <a:t>limb </a:t>
            </a:r>
            <a:r>
              <a:rPr sz="2100" spc="-10" dirty="0">
                <a:latin typeface="Times New Roman"/>
                <a:cs typeface="Times New Roman"/>
              </a:rPr>
              <a:t>more </a:t>
            </a:r>
            <a:r>
              <a:rPr sz="2100" dirty="0">
                <a:latin typeface="Times New Roman"/>
                <a:cs typeface="Times New Roman"/>
              </a:rPr>
              <a:t>involved than lower  </a:t>
            </a:r>
            <a:r>
              <a:rPr sz="2100" spc="-5" dirty="0">
                <a:latin typeface="Times New Roman"/>
                <a:cs typeface="Times New Roman"/>
              </a:rPr>
              <a:t>limb.</a:t>
            </a:r>
            <a:endParaRPr sz="2100">
              <a:latin typeface="Times New Roman"/>
              <a:cs typeface="Times New Roman"/>
            </a:endParaRPr>
          </a:p>
          <a:p>
            <a:pPr marL="652780" lvl="1" indent="-275590">
              <a:lnSpc>
                <a:spcPct val="100000"/>
              </a:lnSpc>
              <a:spcBef>
                <a:spcPts val="1764"/>
              </a:spcBef>
              <a:buClr>
                <a:srgbClr val="FD8537"/>
              </a:buClr>
              <a:buSzPct val="78571"/>
              <a:buFont typeface="Wingdings"/>
              <a:buChar char=""/>
              <a:tabLst>
                <a:tab pos="653415" algn="l"/>
              </a:tabLst>
            </a:pPr>
            <a:r>
              <a:rPr sz="2100" dirty="0">
                <a:latin typeface="Times New Roman"/>
                <a:cs typeface="Times New Roman"/>
              </a:rPr>
              <a:t>Contralateral </a:t>
            </a:r>
            <a:r>
              <a:rPr sz="2100" spc="-5" dirty="0">
                <a:latin typeface="Times New Roman"/>
                <a:cs typeface="Times New Roman"/>
              </a:rPr>
              <a:t>hemisensory</a:t>
            </a:r>
            <a:r>
              <a:rPr sz="2100" spc="20" dirty="0">
                <a:latin typeface="Times New Roman"/>
                <a:cs typeface="Times New Roman"/>
              </a:rPr>
              <a:t> </a:t>
            </a:r>
            <a:r>
              <a:rPr sz="2100" dirty="0">
                <a:latin typeface="Times New Roman"/>
                <a:cs typeface="Times New Roman"/>
              </a:rPr>
              <a:t>loss.</a:t>
            </a:r>
            <a:endParaRPr sz="2100">
              <a:latin typeface="Times New Roman"/>
              <a:cs typeface="Times New Roman"/>
            </a:endParaRPr>
          </a:p>
          <a:p>
            <a:pPr marL="652780" lvl="1" indent="-275590">
              <a:lnSpc>
                <a:spcPct val="100000"/>
              </a:lnSpc>
              <a:spcBef>
                <a:spcPts val="1764"/>
              </a:spcBef>
              <a:buClr>
                <a:srgbClr val="FD8537"/>
              </a:buClr>
              <a:buSzPct val="78571"/>
              <a:buFont typeface="Wingdings"/>
              <a:buChar char=""/>
              <a:tabLst>
                <a:tab pos="653415" algn="l"/>
              </a:tabLst>
            </a:pPr>
            <a:r>
              <a:rPr sz="2100" dirty="0">
                <a:latin typeface="Times New Roman"/>
                <a:cs typeface="Times New Roman"/>
              </a:rPr>
              <a:t>Conjugate gaze paresis(patient</a:t>
            </a:r>
            <a:r>
              <a:rPr sz="2100" spc="-45" dirty="0">
                <a:latin typeface="Times New Roman"/>
                <a:cs typeface="Times New Roman"/>
              </a:rPr>
              <a:t> </a:t>
            </a:r>
            <a:r>
              <a:rPr sz="2100" dirty="0">
                <a:latin typeface="Times New Roman"/>
                <a:cs typeface="Times New Roman"/>
              </a:rPr>
              <a:t>looks</a:t>
            </a:r>
            <a:endParaRPr sz="2100">
              <a:latin typeface="Times New Roman"/>
              <a:cs typeface="Times New Roman"/>
            </a:endParaRPr>
          </a:p>
          <a:p>
            <a:pPr marR="478155" algn="ctr">
              <a:lnSpc>
                <a:spcPct val="100000"/>
              </a:lnSpc>
              <a:spcBef>
                <a:spcPts val="1764"/>
              </a:spcBef>
            </a:pPr>
            <a:r>
              <a:rPr sz="2100" dirty="0">
                <a:latin typeface="Times New Roman"/>
                <a:cs typeface="Times New Roman"/>
              </a:rPr>
              <a:t>towards the side of</a:t>
            </a:r>
            <a:r>
              <a:rPr sz="2100" spc="-45" dirty="0">
                <a:latin typeface="Times New Roman"/>
                <a:cs typeface="Times New Roman"/>
              </a:rPr>
              <a:t> </a:t>
            </a:r>
            <a:r>
              <a:rPr sz="2100" dirty="0">
                <a:latin typeface="Times New Roman"/>
                <a:cs typeface="Times New Roman"/>
              </a:rPr>
              <a:t>lesion.</a:t>
            </a:r>
            <a:endParaRPr sz="2100">
              <a:latin typeface="Times New Roman"/>
              <a:cs typeface="Times New Roman"/>
            </a:endParaRPr>
          </a:p>
          <a:p>
            <a:pPr marL="652780" lvl="1" indent="-275590">
              <a:lnSpc>
                <a:spcPct val="100000"/>
              </a:lnSpc>
              <a:spcBef>
                <a:spcPts val="1764"/>
              </a:spcBef>
              <a:buClr>
                <a:srgbClr val="FD8537"/>
              </a:buClr>
              <a:buSzPct val="78571"/>
              <a:buFont typeface="Wingdings"/>
              <a:buChar char=""/>
              <a:tabLst>
                <a:tab pos="653415" algn="l"/>
              </a:tabLst>
            </a:pPr>
            <a:r>
              <a:rPr sz="2100" spc="-20" dirty="0">
                <a:latin typeface="Times New Roman"/>
                <a:cs typeface="Times New Roman"/>
              </a:rPr>
              <a:t>Broca’s </a:t>
            </a:r>
            <a:r>
              <a:rPr sz="2100" dirty="0">
                <a:latin typeface="Times New Roman"/>
                <a:cs typeface="Times New Roman"/>
              </a:rPr>
              <a:t>dysphasia (if left</a:t>
            </a:r>
            <a:r>
              <a:rPr sz="2100" spc="-10" dirty="0">
                <a:latin typeface="Times New Roman"/>
                <a:cs typeface="Times New Roman"/>
              </a:rPr>
              <a:t> </a:t>
            </a:r>
            <a:r>
              <a:rPr sz="2100" dirty="0">
                <a:latin typeface="Times New Roman"/>
                <a:cs typeface="Times New Roman"/>
              </a:rPr>
              <a:t>sided)</a:t>
            </a:r>
            <a:endParaRPr sz="21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8024310" y="902208"/>
            <a:ext cx="2986261" cy="28194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7618016" y="3997895"/>
            <a:ext cx="2686743" cy="250196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14401" y="431420"/>
            <a:ext cx="8582118" cy="842538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>
              <a:lnSpc>
                <a:spcPct val="100299"/>
              </a:lnSpc>
              <a:spcBef>
                <a:spcPts val="90"/>
              </a:spcBef>
              <a:tabLst>
                <a:tab pos="6297930" algn="l"/>
              </a:tabLst>
            </a:pPr>
            <a:r>
              <a:rPr sz="3000" spc="-10" dirty="0">
                <a:latin typeface="Times New Roman"/>
                <a:cs typeface="Times New Roman"/>
              </a:rPr>
              <a:t>M</a:t>
            </a:r>
            <a:r>
              <a:rPr sz="2400" spc="-5" dirty="0">
                <a:latin typeface="Times New Roman"/>
                <a:cs typeface="Times New Roman"/>
              </a:rPr>
              <a:t>IDDLE</a:t>
            </a:r>
            <a:r>
              <a:rPr sz="2400" spc="14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CE</a:t>
            </a:r>
            <a:r>
              <a:rPr sz="2400" spc="-15" dirty="0">
                <a:latin typeface="Times New Roman"/>
                <a:cs typeface="Times New Roman"/>
              </a:rPr>
              <a:t>R</a:t>
            </a:r>
            <a:r>
              <a:rPr sz="2400" dirty="0">
                <a:latin typeface="Times New Roman"/>
                <a:cs typeface="Times New Roman"/>
              </a:rPr>
              <a:t>EB</a:t>
            </a:r>
            <a:r>
              <a:rPr sz="2400" spc="-15" dirty="0">
                <a:latin typeface="Times New Roman"/>
                <a:cs typeface="Times New Roman"/>
              </a:rPr>
              <a:t>R</a:t>
            </a:r>
            <a:r>
              <a:rPr sz="2400" spc="-5" dirty="0">
                <a:latin typeface="Times New Roman"/>
                <a:cs typeface="Times New Roman"/>
              </a:rPr>
              <a:t>AL</a:t>
            </a:r>
            <a:r>
              <a:rPr sz="2400" spc="-9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A</a:t>
            </a:r>
            <a:r>
              <a:rPr sz="2400" spc="-155" dirty="0">
                <a:latin typeface="Times New Roman"/>
                <a:cs typeface="Times New Roman"/>
              </a:rPr>
              <a:t>R</a:t>
            </a:r>
            <a:r>
              <a:rPr sz="2400" dirty="0">
                <a:latin typeface="Times New Roman"/>
                <a:cs typeface="Times New Roman"/>
              </a:rPr>
              <a:t>TE</a:t>
            </a:r>
            <a:r>
              <a:rPr sz="2400" spc="-145" dirty="0">
                <a:latin typeface="Times New Roman"/>
                <a:cs typeface="Times New Roman"/>
              </a:rPr>
              <a:t>R</a:t>
            </a:r>
            <a:r>
              <a:rPr sz="2400" spc="-5" dirty="0">
                <a:latin typeface="Times New Roman"/>
                <a:cs typeface="Times New Roman"/>
              </a:rPr>
              <a:t>Y</a:t>
            </a:r>
            <a:r>
              <a:rPr sz="2400" spc="7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IN</a:t>
            </a:r>
            <a:r>
              <a:rPr sz="2400" spc="-190" dirty="0">
                <a:latin typeface="Times New Roman"/>
                <a:cs typeface="Times New Roman"/>
              </a:rPr>
              <a:t>F</a:t>
            </a:r>
            <a:r>
              <a:rPr sz="2400" spc="-5" dirty="0">
                <a:latin typeface="Times New Roman"/>
                <a:cs typeface="Times New Roman"/>
              </a:rPr>
              <a:t>A</a:t>
            </a:r>
            <a:r>
              <a:rPr sz="2400" spc="-15" dirty="0">
                <a:latin typeface="Times New Roman"/>
                <a:cs typeface="Times New Roman"/>
              </a:rPr>
              <a:t>R</a:t>
            </a:r>
            <a:r>
              <a:rPr sz="2400" spc="-5" dirty="0">
                <a:latin typeface="Times New Roman"/>
                <a:cs typeface="Times New Roman"/>
              </a:rPr>
              <a:t>CTI</a:t>
            </a:r>
            <a:r>
              <a:rPr sz="2400" spc="-15" dirty="0">
                <a:latin typeface="Times New Roman"/>
                <a:cs typeface="Times New Roman"/>
              </a:rPr>
              <a:t>O</a:t>
            </a:r>
            <a:r>
              <a:rPr sz="2400" spc="-5" dirty="0">
                <a:latin typeface="Times New Roman"/>
                <a:cs typeface="Times New Roman"/>
              </a:rPr>
              <a:t>N</a:t>
            </a:r>
            <a:r>
              <a:rPr sz="2400" dirty="0">
                <a:latin typeface="Times New Roman"/>
                <a:cs typeface="Times New Roman"/>
              </a:rPr>
              <a:t>	</a:t>
            </a:r>
            <a:r>
              <a:rPr sz="3000" dirty="0">
                <a:latin typeface="Times New Roman"/>
                <a:cs typeface="Times New Roman"/>
              </a:rPr>
              <a:t>-  </a:t>
            </a:r>
            <a:r>
              <a:rPr sz="3000" spc="-5" dirty="0">
                <a:latin typeface="Times New Roman"/>
                <a:cs typeface="Times New Roman"/>
              </a:rPr>
              <a:t>I</a:t>
            </a:r>
            <a:r>
              <a:rPr sz="2400" spc="-5" dirty="0">
                <a:latin typeface="Times New Roman"/>
                <a:cs typeface="Times New Roman"/>
              </a:rPr>
              <a:t>NFERIOR</a:t>
            </a:r>
            <a:r>
              <a:rPr sz="2400" spc="17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BRANCH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38</a:t>
            </a:fld>
            <a:endParaRPr lang="en-US"/>
          </a:p>
        </p:txBody>
      </p:sp>
      <p:sp>
        <p:nvSpPr>
          <p:cNvPr id="3" name="object 3"/>
          <p:cNvSpPr txBox="1"/>
          <p:nvPr/>
        </p:nvSpPr>
        <p:spPr>
          <a:xfrm>
            <a:off x="714401" y="1739849"/>
            <a:ext cx="6099491" cy="20332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87020" indent="-274320">
              <a:lnSpc>
                <a:spcPct val="100000"/>
              </a:lnSpc>
              <a:spcBef>
                <a:spcPts val="100"/>
              </a:spcBef>
              <a:buClr>
                <a:srgbClr val="FD8537"/>
              </a:buClr>
              <a:buSzPct val="68750"/>
              <a:buFont typeface="Courier New"/>
              <a:buChar char="o"/>
              <a:tabLst>
                <a:tab pos="287020" algn="l"/>
              </a:tabLst>
            </a:pPr>
            <a:r>
              <a:rPr sz="2400" dirty="0">
                <a:latin typeface="Times New Roman"/>
                <a:cs typeface="Times New Roman"/>
              </a:rPr>
              <a:t>Clinical</a:t>
            </a:r>
            <a:r>
              <a:rPr sz="2400" spc="-5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features</a:t>
            </a:r>
            <a:endParaRPr sz="2400">
              <a:latin typeface="Times New Roman"/>
              <a:cs typeface="Times New Roman"/>
            </a:endParaRPr>
          </a:p>
          <a:p>
            <a:pPr marL="652780" lvl="1" indent="-275590">
              <a:lnSpc>
                <a:spcPct val="100000"/>
              </a:lnSpc>
              <a:spcBef>
                <a:spcPts val="1839"/>
              </a:spcBef>
              <a:buClr>
                <a:srgbClr val="FD8537"/>
              </a:buClr>
              <a:buSzPct val="78571"/>
              <a:buFont typeface="Wingdings"/>
              <a:buChar char=""/>
              <a:tabLst>
                <a:tab pos="653415" algn="l"/>
              </a:tabLst>
            </a:pPr>
            <a:r>
              <a:rPr sz="2100" dirty="0">
                <a:latin typeface="Times New Roman"/>
                <a:cs typeface="Times New Roman"/>
              </a:rPr>
              <a:t>Contralateral hemianopia.</a:t>
            </a:r>
            <a:endParaRPr sz="2100">
              <a:latin typeface="Times New Roman"/>
              <a:cs typeface="Times New Roman"/>
            </a:endParaRPr>
          </a:p>
          <a:p>
            <a:pPr marL="652780" lvl="1" indent="-275590">
              <a:lnSpc>
                <a:spcPct val="100000"/>
              </a:lnSpc>
              <a:spcBef>
                <a:spcPts val="1764"/>
              </a:spcBef>
              <a:buClr>
                <a:srgbClr val="FD8537"/>
              </a:buClr>
              <a:buSzPct val="78571"/>
              <a:buFont typeface="Wingdings"/>
              <a:buChar char=""/>
              <a:tabLst>
                <a:tab pos="653415" algn="l"/>
              </a:tabLst>
            </a:pPr>
            <a:r>
              <a:rPr sz="2100" spc="-30" dirty="0">
                <a:latin typeface="Times New Roman"/>
                <a:cs typeface="Times New Roman"/>
              </a:rPr>
              <a:t>Wernicke’s </a:t>
            </a:r>
            <a:r>
              <a:rPr sz="2100" dirty="0">
                <a:latin typeface="Times New Roman"/>
                <a:cs typeface="Times New Roman"/>
              </a:rPr>
              <a:t>dysphasia ( if left sided</a:t>
            </a:r>
            <a:r>
              <a:rPr sz="2100" spc="-50" dirty="0">
                <a:latin typeface="Times New Roman"/>
                <a:cs typeface="Times New Roman"/>
              </a:rPr>
              <a:t> </a:t>
            </a:r>
            <a:r>
              <a:rPr sz="2100" dirty="0">
                <a:latin typeface="Times New Roman"/>
                <a:cs typeface="Times New Roman"/>
              </a:rPr>
              <a:t>)</a:t>
            </a:r>
            <a:endParaRPr sz="2100">
              <a:latin typeface="Times New Roman"/>
              <a:cs typeface="Times New Roman"/>
            </a:endParaRPr>
          </a:p>
          <a:p>
            <a:pPr marL="652780" lvl="1" indent="-275590">
              <a:lnSpc>
                <a:spcPct val="100000"/>
              </a:lnSpc>
              <a:spcBef>
                <a:spcPts val="1765"/>
              </a:spcBef>
              <a:buClr>
                <a:srgbClr val="FD8537"/>
              </a:buClr>
              <a:buSzPct val="78571"/>
              <a:buFont typeface="Wingdings"/>
              <a:buChar char=""/>
              <a:tabLst>
                <a:tab pos="653415" algn="l"/>
              </a:tabLst>
            </a:pPr>
            <a:r>
              <a:rPr sz="2100" dirty="0">
                <a:latin typeface="Times New Roman"/>
                <a:cs typeface="Times New Roman"/>
              </a:rPr>
              <a:t>Left spatial neglect ( if right sided</a:t>
            </a:r>
            <a:r>
              <a:rPr sz="2100" spc="-90" dirty="0">
                <a:latin typeface="Times New Roman"/>
                <a:cs typeface="Times New Roman"/>
              </a:rPr>
              <a:t> </a:t>
            </a:r>
            <a:r>
              <a:rPr sz="2100" dirty="0">
                <a:latin typeface="Times New Roman"/>
                <a:cs typeface="Times New Roman"/>
              </a:rPr>
              <a:t>)</a:t>
            </a:r>
            <a:endParaRPr sz="2100">
              <a:latin typeface="Times New Roman"/>
              <a:cs typeface="Times New Roman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8227457" y="914400"/>
            <a:ext cx="2742486" cy="5499100"/>
            <a:chOff x="6172200" y="914400"/>
            <a:chExt cx="2057400" cy="5499100"/>
          </a:xfrm>
        </p:grpSpPr>
        <p:sp>
          <p:nvSpPr>
            <p:cNvPr id="5" name="object 5"/>
            <p:cNvSpPr/>
            <p:nvPr/>
          </p:nvSpPr>
          <p:spPr>
            <a:xfrm>
              <a:off x="6324600" y="914400"/>
              <a:ext cx="1905000" cy="2686812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6172200" y="3505200"/>
              <a:ext cx="1905000" cy="2907792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09441" y="274638"/>
            <a:ext cx="10969943" cy="572848"/>
          </a:xfrm>
          <a:prstGeom prst="rect">
            <a:avLst/>
          </a:prstGeom>
        </p:spPr>
        <p:txBody>
          <a:bodyPr vert="horz" wrap="square" lIns="0" tIns="32384" rIns="0" bIns="0" rtlCol="0">
            <a:spAutoFit/>
          </a:bodyPr>
          <a:lstStyle/>
          <a:p>
            <a:pPr marL="12700" marR="5080">
              <a:lnSpc>
                <a:spcPct val="117300"/>
              </a:lnSpc>
              <a:spcBef>
                <a:spcPts val="254"/>
              </a:spcBef>
            </a:pPr>
            <a:r>
              <a:rPr sz="3000" spc="-5" dirty="0">
                <a:latin typeface="Times New Roman"/>
                <a:cs typeface="Times New Roman"/>
              </a:rPr>
              <a:t>M</a:t>
            </a:r>
            <a:r>
              <a:rPr sz="2400" spc="-5" dirty="0">
                <a:latin typeface="Times New Roman"/>
                <a:cs typeface="Times New Roman"/>
              </a:rPr>
              <a:t>IDDLE CEREBRAL </a:t>
            </a:r>
            <a:r>
              <a:rPr sz="2400" spc="-55" dirty="0">
                <a:latin typeface="Times New Roman"/>
                <a:cs typeface="Times New Roman"/>
              </a:rPr>
              <a:t>ARTERY </a:t>
            </a:r>
            <a:r>
              <a:rPr sz="2400" spc="-25" dirty="0">
                <a:latin typeface="Times New Roman"/>
                <a:cs typeface="Times New Roman"/>
              </a:rPr>
              <a:t>INFARCTION </a:t>
            </a:r>
            <a:r>
              <a:rPr sz="3000" dirty="0">
                <a:latin typeface="Times New Roman"/>
                <a:cs typeface="Times New Roman"/>
              </a:rPr>
              <a:t>- </a:t>
            </a:r>
            <a:r>
              <a:rPr sz="2400" spc="-10" dirty="0">
                <a:latin typeface="Times New Roman"/>
                <a:cs typeface="Times New Roman"/>
              </a:rPr>
              <a:t>STEM  </a:t>
            </a:r>
            <a:r>
              <a:rPr sz="2400" spc="-5" dirty="0">
                <a:latin typeface="Times New Roman"/>
                <a:cs typeface="Times New Roman"/>
              </a:rPr>
              <a:t>OCCLUSION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39</a:t>
            </a:fld>
            <a:endParaRPr lang="en-US"/>
          </a:p>
        </p:txBody>
      </p:sp>
      <p:sp>
        <p:nvSpPr>
          <p:cNvPr id="3" name="object 3"/>
          <p:cNvSpPr txBox="1"/>
          <p:nvPr/>
        </p:nvSpPr>
        <p:spPr>
          <a:xfrm>
            <a:off x="714401" y="1712417"/>
            <a:ext cx="6048704" cy="443420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87020" indent="-274320">
              <a:lnSpc>
                <a:spcPct val="100000"/>
              </a:lnSpc>
              <a:spcBef>
                <a:spcPts val="100"/>
              </a:spcBef>
              <a:buClr>
                <a:srgbClr val="FD8537"/>
              </a:buClr>
              <a:buSzPct val="68750"/>
              <a:buFont typeface="Courier New"/>
              <a:buChar char="o"/>
              <a:tabLst>
                <a:tab pos="287020" algn="l"/>
              </a:tabLst>
            </a:pPr>
            <a:r>
              <a:rPr sz="2400" dirty="0">
                <a:latin typeface="Times New Roman"/>
                <a:cs typeface="Times New Roman"/>
              </a:rPr>
              <a:t>Clinical</a:t>
            </a:r>
            <a:r>
              <a:rPr sz="2400" spc="-5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features</a:t>
            </a:r>
            <a:endParaRPr sz="2400">
              <a:latin typeface="Times New Roman"/>
              <a:cs typeface="Times New Roman"/>
            </a:endParaRPr>
          </a:p>
          <a:p>
            <a:pPr marL="652780" lvl="1" indent="-275590">
              <a:lnSpc>
                <a:spcPct val="100000"/>
              </a:lnSpc>
              <a:spcBef>
                <a:spcPts val="1590"/>
              </a:spcBef>
              <a:buClr>
                <a:srgbClr val="FD8537"/>
              </a:buClr>
              <a:buSzPct val="78571"/>
              <a:buFont typeface="Wingdings"/>
              <a:buChar char=""/>
              <a:tabLst>
                <a:tab pos="653415" algn="l"/>
              </a:tabLst>
            </a:pPr>
            <a:r>
              <a:rPr sz="2100" dirty="0">
                <a:latin typeface="Times New Roman"/>
                <a:cs typeface="Times New Roman"/>
              </a:rPr>
              <a:t>Contralateral </a:t>
            </a:r>
            <a:r>
              <a:rPr sz="2100" spc="-5" dirty="0">
                <a:latin typeface="Times New Roman"/>
                <a:cs typeface="Times New Roman"/>
              </a:rPr>
              <a:t>hemiplegia</a:t>
            </a:r>
            <a:endParaRPr sz="2100">
              <a:latin typeface="Times New Roman"/>
              <a:cs typeface="Times New Roman"/>
            </a:endParaRPr>
          </a:p>
          <a:p>
            <a:pPr marL="720090" lvl="1" indent="-342900">
              <a:lnSpc>
                <a:spcPct val="100000"/>
              </a:lnSpc>
              <a:spcBef>
                <a:spcPts val="1510"/>
              </a:spcBef>
              <a:buClr>
                <a:srgbClr val="FD8537"/>
              </a:buClr>
              <a:buSzPct val="78571"/>
              <a:buFont typeface="Wingdings"/>
              <a:buChar char=""/>
              <a:tabLst>
                <a:tab pos="719455" algn="l"/>
                <a:tab pos="720725" algn="l"/>
              </a:tabLst>
            </a:pPr>
            <a:r>
              <a:rPr sz="2100" dirty="0">
                <a:latin typeface="Times New Roman"/>
                <a:cs typeface="Times New Roman"/>
              </a:rPr>
              <a:t>Contralateral </a:t>
            </a:r>
            <a:r>
              <a:rPr sz="2100" spc="-5" dirty="0">
                <a:latin typeface="Times New Roman"/>
                <a:cs typeface="Times New Roman"/>
              </a:rPr>
              <a:t>hemisensory</a:t>
            </a:r>
            <a:r>
              <a:rPr sz="2100" spc="10" dirty="0">
                <a:latin typeface="Times New Roman"/>
                <a:cs typeface="Times New Roman"/>
              </a:rPr>
              <a:t> </a:t>
            </a:r>
            <a:r>
              <a:rPr sz="2100" dirty="0">
                <a:latin typeface="Times New Roman"/>
                <a:cs typeface="Times New Roman"/>
              </a:rPr>
              <a:t>loss</a:t>
            </a:r>
            <a:endParaRPr sz="2100">
              <a:latin typeface="Times New Roman"/>
              <a:cs typeface="Times New Roman"/>
            </a:endParaRPr>
          </a:p>
          <a:p>
            <a:pPr marL="720090" lvl="1" indent="-342900">
              <a:lnSpc>
                <a:spcPct val="100000"/>
              </a:lnSpc>
              <a:spcBef>
                <a:spcPts val="1510"/>
              </a:spcBef>
              <a:buClr>
                <a:srgbClr val="FD8537"/>
              </a:buClr>
              <a:buSzPct val="78571"/>
              <a:buFont typeface="Wingdings"/>
              <a:buChar char=""/>
              <a:tabLst>
                <a:tab pos="719455" algn="l"/>
                <a:tab pos="720725" algn="l"/>
              </a:tabLst>
            </a:pPr>
            <a:r>
              <a:rPr sz="2100" dirty="0">
                <a:latin typeface="Times New Roman"/>
                <a:cs typeface="Times New Roman"/>
              </a:rPr>
              <a:t>Contralateral gaze</a:t>
            </a:r>
            <a:r>
              <a:rPr sz="2100" spc="-10" dirty="0">
                <a:latin typeface="Times New Roman"/>
                <a:cs typeface="Times New Roman"/>
              </a:rPr>
              <a:t> </a:t>
            </a:r>
            <a:r>
              <a:rPr sz="2100" dirty="0">
                <a:latin typeface="Times New Roman"/>
                <a:cs typeface="Times New Roman"/>
              </a:rPr>
              <a:t>palsy</a:t>
            </a:r>
            <a:endParaRPr sz="2100">
              <a:latin typeface="Times New Roman"/>
              <a:cs typeface="Times New Roman"/>
            </a:endParaRPr>
          </a:p>
          <a:p>
            <a:pPr marL="720090" lvl="1" indent="-342900">
              <a:lnSpc>
                <a:spcPct val="100000"/>
              </a:lnSpc>
              <a:spcBef>
                <a:spcPts val="1515"/>
              </a:spcBef>
              <a:buClr>
                <a:srgbClr val="FD8537"/>
              </a:buClr>
              <a:buSzPct val="78571"/>
              <a:buFont typeface="Wingdings"/>
              <a:buChar char=""/>
              <a:tabLst>
                <a:tab pos="719455" algn="l"/>
                <a:tab pos="720725" algn="l"/>
              </a:tabLst>
            </a:pPr>
            <a:r>
              <a:rPr sz="2100" dirty="0">
                <a:latin typeface="Times New Roman"/>
                <a:cs typeface="Times New Roman"/>
              </a:rPr>
              <a:t>Contralateral</a:t>
            </a:r>
            <a:r>
              <a:rPr sz="2100" spc="-5" dirty="0">
                <a:latin typeface="Times New Roman"/>
                <a:cs typeface="Times New Roman"/>
              </a:rPr>
              <a:t> hemianopia</a:t>
            </a:r>
            <a:endParaRPr sz="2100">
              <a:latin typeface="Times New Roman"/>
              <a:cs typeface="Times New Roman"/>
            </a:endParaRPr>
          </a:p>
          <a:p>
            <a:pPr marL="652780" lvl="1" indent="-275590">
              <a:lnSpc>
                <a:spcPct val="100000"/>
              </a:lnSpc>
              <a:spcBef>
                <a:spcPts val="1515"/>
              </a:spcBef>
              <a:buClr>
                <a:srgbClr val="FD8537"/>
              </a:buClr>
              <a:buSzPct val="78571"/>
              <a:buFont typeface="Wingdings"/>
              <a:buChar char=""/>
              <a:tabLst>
                <a:tab pos="653415" algn="l"/>
              </a:tabLst>
            </a:pPr>
            <a:r>
              <a:rPr sz="2100" dirty="0">
                <a:latin typeface="Times New Roman"/>
                <a:cs typeface="Times New Roman"/>
              </a:rPr>
              <a:t>Global dysphasia (Left sided</a:t>
            </a:r>
            <a:r>
              <a:rPr sz="2100" spc="-85" dirty="0">
                <a:latin typeface="Times New Roman"/>
                <a:cs typeface="Times New Roman"/>
              </a:rPr>
              <a:t> </a:t>
            </a:r>
            <a:r>
              <a:rPr sz="2100" dirty="0">
                <a:latin typeface="Times New Roman"/>
                <a:cs typeface="Times New Roman"/>
              </a:rPr>
              <a:t>lesion)</a:t>
            </a:r>
            <a:endParaRPr sz="2100">
              <a:latin typeface="Times New Roman"/>
              <a:cs typeface="Times New Roman"/>
            </a:endParaRPr>
          </a:p>
          <a:p>
            <a:pPr marL="652780" marR="38100" lvl="1" indent="-274955">
              <a:lnSpc>
                <a:spcPct val="140100"/>
              </a:lnSpc>
              <a:spcBef>
                <a:spcPts val="500"/>
              </a:spcBef>
              <a:buClr>
                <a:srgbClr val="FD8537"/>
              </a:buClr>
              <a:buSzPct val="78571"/>
              <a:buFont typeface="Wingdings"/>
              <a:buChar char=""/>
              <a:tabLst>
                <a:tab pos="653415" algn="l"/>
              </a:tabLst>
            </a:pPr>
            <a:r>
              <a:rPr sz="2100" dirty="0">
                <a:latin typeface="Times New Roman"/>
                <a:cs typeface="Times New Roman"/>
              </a:rPr>
              <a:t>Anosognosia and</a:t>
            </a:r>
            <a:r>
              <a:rPr sz="2100" spc="-45" dirty="0">
                <a:latin typeface="Times New Roman"/>
                <a:cs typeface="Times New Roman"/>
              </a:rPr>
              <a:t> </a:t>
            </a:r>
            <a:r>
              <a:rPr sz="2100" spc="-5" dirty="0">
                <a:latin typeface="Times New Roman"/>
                <a:cs typeface="Times New Roman"/>
              </a:rPr>
              <a:t>amorphosynthesis  </a:t>
            </a:r>
            <a:r>
              <a:rPr sz="2100" dirty="0">
                <a:latin typeface="Times New Roman"/>
                <a:cs typeface="Times New Roman"/>
              </a:rPr>
              <a:t>(Right sided</a:t>
            </a:r>
            <a:r>
              <a:rPr sz="2100" spc="-25" dirty="0">
                <a:latin typeface="Times New Roman"/>
                <a:cs typeface="Times New Roman"/>
              </a:rPr>
              <a:t> </a:t>
            </a:r>
            <a:r>
              <a:rPr sz="2100" dirty="0">
                <a:latin typeface="Times New Roman"/>
                <a:cs typeface="Times New Roman"/>
              </a:rPr>
              <a:t>lesion)</a:t>
            </a:r>
            <a:endParaRPr sz="2100">
              <a:latin typeface="Times New Roman"/>
              <a:cs typeface="Times New Roman"/>
            </a:endParaRPr>
          </a:p>
          <a:p>
            <a:pPr marL="652780" lvl="1" indent="-275590">
              <a:lnSpc>
                <a:spcPct val="100000"/>
              </a:lnSpc>
              <a:spcBef>
                <a:spcPts val="1510"/>
              </a:spcBef>
              <a:buClr>
                <a:srgbClr val="FD8537"/>
              </a:buClr>
              <a:buSzPct val="78571"/>
              <a:buFont typeface="Wingdings"/>
              <a:buChar char=""/>
              <a:tabLst>
                <a:tab pos="653415" algn="l"/>
              </a:tabLst>
            </a:pPr>
            <a:r>
              <a:rPr sz="2100" dirty="0">
                <a:latin typeface="Times New Roman"/>
                <a:cs typeface="Times New Roman"/>
              </a:rPr>
              <a:t>Altered sensorium (due to</a:t>
            </a:r>
            <a:r>
              <a:rPr sz="2100" spc="-50" dirty="0">
                <a:latin typeface="Times New Roman"/>
                <a:cs typeface="Times New Roman"/>
              </a:rPr>
              <a:t> </a:t>
            </a:r>
            <a:r>
              <a:rPr sz="2100" spc="-5" dirty="0">
                <a:latin typeface="Times New Roman"/>
                <a:cs typeface="Times New Roman"/>
              </a:rPr>
              <a:t>edema)</a:t>
            </a:r>
            <a:endParaRPr sz="21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8125884" y="1219200"/>
            <a:ext cx="2773724" cy="238201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8327773" y="3782567"/>
            <a:ext cx="2483714" cy="260604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14401" y="891666"/>
            <a:ext cx="6577733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dirty="0"/>
              <a:t>CLINICAL</a:t>
            </a:r>
            <a:r>
              <a:rPr sz="3000" spc="-180" dirty="0"/>
              <a:t> </a:t>
            </a:r>
            <a:r>
              <a:rPr sz="3000" spc="-20" dirty="0"/>
              <a:t>CLASSIFICATION</a:t>
            </a:r>
            <a:endParaRPr sz="3000"/>
          </a:p>
        </p:txBody>
      </p:sp>
      <p:sp>
        <p:nvSpPr>
          <p:cNvPr id="21" name="Slide Number Placeholder 2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</a:t>
            </a:fld>
            <a:endParaRPr lang="en-US"/>
          </a:p>
        </p:txBody>
      </p:sp>
      <p:grpSp>
        <p:nvGrpSpPr>
          <p:cNvPr id="3" name="object 3"/>
          <p:cNvGrpSpPr/>
          <p:nvPr/>
        </p:nvGrpSpPr>
        <p:grpSpPr>
          <a:xfrm>
            <a:off x="2886381" y="2203450"/>
            <a:ext cx="6314489" cy="1398270"/>
            <a:chOff x="2165350" y="2203450"/>
            <a:chExt cx="4737100" cy="1398270"/>
          </a:xfrm>
        </p:grpSpPr>
        <p:sp>
          <p:nvSpPr>
            <p:cNvPr id="4" name="object 4"/>
            <p:cNvSpPr/>
            <p:nvPr/>
          </p:nvSpPr>
          <p:spPr>
            <a:xfrm>
              <a:off x="2171700" y="3185160"/>
              <a:ext cx="4724400" cy="410209"/>
            </a:xfrm>
            <a:custGeom>
              <a:avLst/>
              <a:gdLst/>
              <a:ahLst/>
              <a:cxnLst/>
              <a:rect l="l" t="t" r="r" b="b"/>
              <a:pathLst>
                <a:path w="4724400" h="410210">
                  <a:moveTo>
                    <a:pt x="2362200" y="0"/>
                  </a:moveTo>
                  <a:lnTo>
                    <a:pt x="2362200" y="204977"/>
                  </a:lnTo>
                  <a:lnTo>
                    <a:pt x="4724400" y="204977"/>
                  </a:lnTo>
                  <a:lnTo>
                    <a:pt x="4724400" y="409955"/>
                  </a:lnTo>
                </a:path>
                <a:path w="4724400" h="410210">
                  <a:moveTo>
                    <a:pt x="2362200" y="0"/>
                  </a:moveTo>
                  <a:lnTo>
                    <a:pt x="2362200" y="409955"/>
                  </a:lnTo>
                </a:path>
                <a:path w="4724400" h="410210">
                  <a:moveTo>
                    <a:pt x="2362200" y="0"/>
                  </a:moveTo>
                  <a:lnTo>
                    <a:pt x="2362200" y="204977"/>
                  </a:lnTo>
                  <a:lnTo>
                    <a:pt x="0" y="204977"/>
                  </a:lnTo>
                  <a:lnTo>
                    <a:pt x="0" y="409955"/>
                  </a:lnTo>
                </a:path>
              </a:pathLst>
            </a:custGeom>
            <a:ln w="12192">
              <a:solidFill>
                <a:srgbClr val="CA6A2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3558539" y="2209800"/>
              <a:ext cx="1950720" cy="975360"/>
            </a:xfrm>
            <a:custGeom>
              <a:avLst/>
              <a:gdLst/>
              <a:ahLst/>
              <a:cxnLst/>
              <a:rect l="l" t="t" r="r" b="b"/>
              <a:pathLst>
                <a:path w="1950720" h="975360">
                  <a:moveTo>
                    <a:pt x="1950719" y="0"/>
                  </a:moveTo>
                  <a:lnTo>
                    <a:pt x="0" y="0"/>
                  </a:lnTo>
                  <a:lnTo>
                    <a:pt x="0" y="975360"/>
                  </a:lnTo>
                  <a:lnTo>
                    <a:pt x="1950719" y="975360"/>
                  </a:lnTo>
                  <a:lnTo>
                    <a:pt x="1950719" y="0"/>
                  </a:lnTo>
                  <a:close/>
                </a:path>
              </a:pathLst>
            </a:custGeom>
            <a:solidFill>
              <a:srgbClr val="FD853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3558539" y="2209800"/>
              <a:ext cx="1950720" cy="975360"/>
            </a:xfrm>
            <a:custGeom>
              <a:avLst/>
              <a:gdLst/>
              <a:ahLst/>
              <a:cxnLst/>
              <a:rect l="l" t="t" r="r" b="b"/>
              <a:pathLst>
                <a:path w="1950720" h="975360">
                  <a:moveTo>
                    <a:pt x="0" y="975360"/>
                  </a:moveTo>
                  <a:lnTo>
                    <a:pt x="1950719" y="975360"/>
                  </a:lnTo>
                  <a:lnTo>
                    <a:pt x="1950719" y="0"/>
                  </a:lnTo>
                  <a:lnTo>
                    <a:pt x="0" y="0"/>
                  </a:lnTo>
                  <a:lnTo>
                    <a:pt x="0" y="975360"/>
                  </a:lnTo>
                  <a:close/>
                </a:path>
              </a:pathLst>
            </a:custGeom>
            <a:ln w="12192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4743484" y="2209800"/>
            <a:ext cx="2600283" cy="645690"/>
          </a:xfrm>
          <a:prstGeom prst="rect">
            <a:avLst/>
          </a:prstGeom>
        </p:spPr>
        <p:txBody>
          <a:bodyPr vert="horz" wrap="square" lIns="0" tIns="698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55"/>
              </a:spcBef>
            </a:pPr>
            <a:endParaRPr sz="2250">
              <a:latin typeface="Times New Roman"/>
              <a:cs typeface="Times New Roman"/>
            </a:endParaRPr>
          </a:p>
          <a:p>
            <a:pPr marL="473709">
              <a:lnSpc>
                <a:spcPct val="100000"/>
              </a:lnSpc>
            </a:pPr>
            <a:r>
              <a:rPr sz="1900" b="1" spc="-5" dirty="0">
                <a:latin typeface="Arial"/>
                <a:cs typeface="Arial"/>
              </a:rPr>
              <a:t>STROKE</a:t>
            </a:r>
            <a:endParaRPr sz="1900">
              <a:latin typeface="Arial"/>
              <a:cs typeface="Arial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1586239" y="3590290"/>
            <a:ext cx="2619751" cy="988060"/>
            <a:chOff x="1189989" y="3590290"/>
            <a:chExt cx="1965325" cy="988060"/>
          </a:xfrm>
        </p:grpSpPr>
        <p:sp>
          <p:nvSpPr>
            <p:cNvPr id="9" name="object 9"/>
            <p:cNvSpPr/>
            <p:nvPr/>
          </p:nvSpPr>
          <p:spPr>
            <a:xfrm>
              <a:off x="1196339" y="3596640"/>
              <a:ext cx="1952625" cy="975360"/>
            </a:xfrm>
            <a:custGeom>
              <a:avLst/>
              <a:gdLst/>
              <a:ahLst/>
              <a:cxnLst/>
              <a:rect l="l" t="t" r="r" b="b"/>
              <a:pathLst>
                <a:path w="1952625" h="975360">
                  <a:moveTo>
                    <a:pt x="1952244" y="0"/>
                  </a:moveTo>
                  <a:lnTo>
                    <a:pt x="0" y="0"/>
                  </a:lnTo>
                  <a:lnTo>
                    <a:pt x="0" y="975360"/>
                  </a:lnTo>
                  <a:lnTo>
                    <a:pt x="1952244" y="975360"/>
                  </a:lnTo>
                  <a:lnTo>
                    <a:pt x="1952244" y="0"/>
                  </a:lnTo>
                  <a:close/>
                </a:path>
              </a:pathLst>
            </a:custGeom>
            <a:solidFill>
              <a:srgbClr val="FD853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1196339" y="3596640"/>
              <a:ext cx="1952625" cy="975360"/>
            </a:xfrm>
            <a:custGeom>
              <a:avLst/>
              <a:gdLst/>
              <a:ahLst/>
              <a:cxnLst/>
              <a:rect l="l" t="t" r="r" b="b"/>
              <a:pathLst>
                <a:path w="1952625" h="975360">
                  <a:moveTo>
                    <a:pt x="0" y="975360"/>
                  </a:moveTo>
                  <a:lnTo>
                    <a:pt x="1952244" y="975360"/>
                  </a:lnTo>
                  <a:lnTo>
                    <a:pt x="1952244" y="0"/>
                  </a:lnTo>
                  <a:lnTo>
                    <a:pt x="0" y="0"/>
                  </a:lnTo>
                  <a:lnTo>
                    <a:pt x="0" y="975360"/>
                  </a:lnTo>
                  <a:close/>
                </a:path>
              </a:pathLst>
            </a:custGeom>
            <a:ln w="12192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1594704" y="3596640"/>
            <a:ext cx="2602822" cy="642484"/>
          </a:xfrm>
          <a:prstGeom prst="rect">
            <a:avLst/>
          </a:prstGeom>
        </p:spPr>
        <p:txBody>
          <a:bodyPr vert="horz" wrap="square" lIns="0" tIns="77470" rIns="0" bIns="0" rtlCol="0">
            <a:spAutoFit/>
          </a:bodyPr>
          <a:lstStyle/>
          <a:p>
            <a:pPr marL="361950" marR="40005" indent="-315595">
              <a:lnSpc>
                <a:spcPts val="2180"/>
              </a:lnSpc>
              <a:spcBef>
                <a:spcPts val="610"/>
              </a:spcBef>
            </a:pPr>
            <a:r>
              <a:rPr sz="1900" b="1" spc="-5" dirty="0">
                <a:latin typeface="Arial"/>
                <a:cs typeface="Arial"/>
              </a:rPr>
              <a:t>PROGR</a:t>
            </a:r>
            <a:r>
              <a:rPr sz="1900" b="1" spc="-15" dirty="0">
                <a:latin typeface="Arial"/>
                <a:cs typeface="Arial"/>
              </a:rPr>
              <a:t>E</a:t>
            </a:r>
            <a:r>
              <a:rPr sz="1900" b="1" spc="-5" dirty="0">
                <a:latin typeface="Arial"/>
                <a:cs typeface="Arial"/>
              </a:rPr>
              <a:t>S</a:t>
            </a:r>
            <a:r>
              <a:rPr sz="1900" b="1" spc="-15" dirty="0">
                <a:latin typeface="Arial"/>
                <a:cs typeface="Arial"/>
              </a:rPr>
              <a:t>S</a:t>
            </a:r>
            <a:r>
              <a:rPr sz="1900" b="1" spc="-5" dirty="0">
                <a:latin typeface="Arial"/>
                <a:cs typeface="Arial"/>
              </a:rPr>
              <a:t>ING/  </a:t>
            </a:r>
            <a:r>
              <a:rPr sz="1900" b="1" spc="-25" dirty="0">
                <a:latin typeface="Arial"/>
                <a:cs typeface="Arial"/>
              </a:rPr>
              <a:t>EVOLVING</a:t>
            </a:r>
            <a:endParaRPr sz="1900">
              <a:latin typeface="Arial"/>
              <a:cs typeface="Arial"/>
            </a:endParaRPr>
          </a:p>
        </p:txBody>
      </p:sp>
      <p:grpSp>
        <p:nvGrpSpPr>
          <p:cNvPr id="12" name="object 12"/>
          <p:cNvGrpSpPr/>
          <p:nvPr/>
        </p:nvGrpSpPr>
        <p:grpSpPr>
          <a:xfrm>
            <a:off x="4735020" y="3590290"/>
            <a:ext cx="2617212" cy="988060"/>
            <a:chOff x="3552190" y="3590290"/>
            <a:chExt cx="1963420" cy="988060"/>
          </a:xfrm>
        </p:grpSpPr>
        <p:sp>
          <p:nvSpPr>
            <p:cNvPr id="13" name="object 13"/>
            <p:cNvSpPr/>
            <p:nvPr/>
          </p:nvSpPr>
          <p:spPr>
            <a:xfrm>
              <a:off x="3558540" y="3596640"/>
              <a:ext cx="1950720" cy="975360"/>
            </a:xfrm>
            <a:custGeom>
              <a:avLst/>
              <a:gdLst/>
              <a:ahLst/>
              <a:cxnLst/>
              <a:rect l="l" t="t" r="r" b="b"/>
              <a:pathLst>
                <a:path w="1950720" h="975360">
                  <a:moveTo>
                    <a:pt x="1950719" y="0"/>
                  </a:moveTo>
                  <a:lnTo>
                    <a:pt x="0" y="0"/>
                  </a:lnTo>
                  <a:lnTo>
                    <a:pt x="0" y="975360"/>
                  </a:lnTo>
                  <a:lnTo>
                    <a:pt x="1950719" y="975360"/>
                  </a:lnTo>
                  <a:lnTo>
                    <a:pt x="1950719" y="0"/>
                  </a:lnTo>
                  <a:close/>
                </a:path>
              </a:pathLst>
            </a:custGeom>
            <a:solidFill>
              <a:srgbClr val="FD853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3558540" y="3596640"/>
              <a:ext cx="1950720" cy="975360"/>
            </a:xfrm>
            <a:custGeom>
              <a:avLst/>
              <a:gdLst/>
              <a:ahLst/>
              <a:cxnLst/>
              <a:rect l="l" t="t" r="r" b="b"/>
              <a:pathLst>
                <a:path w="1950720" h="975360">
                  <a:moveTo>
                    <a:pt x="0" y="975360"/>
                  </a:moveTo>
                  <a:lnTo>
                    <a:pt x="1950719" y="975360"/>
                  </a:lnTo>
                  <a:lnTo>
                    <a:pt x="1950719" y="0"/>
                  </a:lnTo>
                  <a:lnTo>
                    <a:pt x="0" y="0"/>
                  </a:lnTo>
                  <a:lnTo>
                    <a:pt x="0" y="975360"/>
                  </a:lnTo>
                  <a:close/>
                </a:path>
              </a:pathLst>
            </a:custGeom>
            <a:ln w="12192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5" name="object 15"/>
          <p:cNvSpPr txBox="1"/>
          <p:nvPr/>
        </p:nvSpPr>
        <p:spPr>
          <a:xfrm>
            <a:off x="4743484" y="3596640"/>
            <a:ext cx="2600283" cy="645048"/>
          </a:xfrm>
          <a:prstGeom prst="rect">
            <a:avLst/>
          </a:prstGeom>
        </p:spPr>
        <p:txBody>
          <a:bodyPr vert="horz" wrap="square" lIns="0" tIns="635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50"/>
              </a:spcBef>
            </a:pPr>
            <a:endParaRPr sz="2250">
              <a:latin typeface="Times New Roman"/>
              <a:cs typeface="Times New Roman"/>
            </a:endParaRPr>
          </a:p>
          <a:p>
            <a:pPr marL="219075">
              <a:lnSpc>
                <a:spcPct val="100000"/>
              </a:lnSpc>
            </a:pPr>
            <a:r>
              <a:rPr sz="1900" b="1" spc="-5" dirty="0">
                <a:latin typeface="Arial"/>
                <a:cs typeface="Arial"/>
              </a:rPr>
              <a:t>COMPLETED</a:t>
            </a:r>
            <a:endParaRPr sz="1900">
              <a:latin typeface="Arial"/>
              <a:cs typeface="Arial"/>
            </a:endParaRPr>
          </a:p>
        </p:txBody>
      </p:sp>
      <p:grpSp>
        <p:nvGrpSpPr>
          <p:cNvPr id="16" name="object 16"/>
          <p:cNvGrpSpPr/>
          <p:nvPr/>
        </p:nvGrpSpPr>
        <p:grpSpPr>
          <a:xfrm>
            <a:off x="7882108" y="3590544"/>
            <a:ext cx="2618903" cy="988060"/>
            <a:chOff x="5913120" y="3590544"/>
            <a:chExt cx="1964689" cy="988060"/>
          </a:xfrm>
        </p:grpSpPr>
        <p:sp>
          <p:nvSpPr>
            <p:cNvPr id="17" name="object 17"/>
            <p:cNvSpPr/>
            <p:nvPr/>
          </p:nvSpPr>
          <p:spPr>
            <a:xfrm>
              <a:off x="5919216" y="3596640"/>
              <a:ext cx="1952625" cy="975360"/>
            </a:xfrm>
            <a:custGeom>
              <a:avLst/>
              <a:gdLst/>
              <a:ahLst/>
              <a:cxnLst/>
              <a:rect l="l" t="t" r="r" b="b"/>
              <a:pathLst>
                <a:path w="1952625" h="975360">
                  <a:moveTo>
                    <a:pt x="1952243" y="0"/>
                  </a:moveTo>
                  <a:lnTo>
                    <a:pt x="0" y="0"/>
                  </a:lnTo>
                  <a:lnTo>
                    <a:pt x="0" y="975360"/>
                  </a:lnTo>
                  <a:lnTo>
                    <a:pt x="1952243" y="975360"/>
                  </a:lnTo>
                  <a:lnTo>
                    <a:pt x="1952243" y="0"/>
                  </a:lnTo>
                  <a:close/>
                </a:path>
              </a:pathLst>
            </a:custGeom>
            <a:solidFill>
              <a:srgbClr val="FD853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5919216" y="3596640"/>
              <a:ext cx="1952625" cy="975360"/>
            </a:xfrm>
            <a:custGeom>
              <a:avLst/>
              <a:gdLst/>
              <a:ahLst/>
              <a:cxnLst/>
              <a:rect l="l" t="t" r="r" b="b"/>
              <a:pathLst>
                <a:path w="1952625" h="975360">
                  <a:moveTo>
                    <a:pt x="0" y="975360"/>
                  </a:moveTo>
                  <a:lnTo>
                    <a:pt x="1952243" y="975360"/>
                  </a:lnTo>
                  <a:lnTo>
                    <a:pt x="1952243" y="0"/>
                  </a:lnTo>
                  <a:lnTo>
                    <a:pt x="0" y="0"/>
                  </a:lnTo>
                  <a:lnTo>
                    <a:pt x="0" y="975360"/>
                  </a:lnTo>
                  <a:close/>
                </a:path>
              </a:pathLst>
            </a:custGeom>
            <a:ln w="12192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9" name="object 19"/>
          <p:cNvSpPr txBox="1"/>
          <p:nvPr/>
        </p:nvSpPr>
        <p:spPr>
          <a:xfrm>
            <a:off x="7890232" y="3596640"/>
            <a:ext cx="2602822" cy="645048"/>
          </a:xfrm>
          <a:prstGeom prst="rect">
            <a:avLst/>
          </a:prstGeom>
        </p:spPr>
        <p:txBody>
          <a:bodyPr vert="horz" wrap="square" lIns="0" tIns="635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50"/>
              </a:spcBef>
            </a:pPr>
            <a:endParaRPr sz="2250">
              <a:latin typeface="Times New Roman"/>
              <a:cs typeface="Times New Roman"/>
            </a:endParaRPr>
          </a:p>
          <a:p>
            <a:pPr marL="2540" algn="ctr">
              <a:lnSpc>
                <a:spcPct val="100000"/>
              </a:lnSpc>
            </a:pPr>
            <a:r>
              <a:rPr sz="1900" b="1" spc="-5" dirty="0">
                <a:latin typeface="Arial"/>
                <a:cs typeface="Arial"/>
              </a:rPr>
              <a:t>TIA</a:t>
            </a:r>
            <a:endParaRPr sz="1900">
              <a:latin typeface="Arial"/>
              <a:cs typeface="Arial"/>
            </a:endParaRPr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06294" y="225549"/>
            <a:ext cx="11376237" cy="655624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09441" y="274638"/>
            <a:ext cx="10969943" cy="571567"/>
          </a:xfrm>
          <a:prstGeom prst="rect">
            <a:avLst/>
          </a:prstGeom>
        </p:spPr>
        <p:txBody>
          <a:bodyPr vert="horz" wrap="square" lIns="0" tIns="31115" rIns="0" bIns="0" rtlCol="0">
            <a:spAutoFit/>
          </a:bodyPr>
          <a:lstStyle/>
          <a:p>
            <a:pPr marL="12700" marR="5080">
              <a:lnSpc>
                <a:spcPct val="116700"/>
              </a:lnSpc>
              <a:spcBef>
                <a:spcPts val="245"/>
              </a:spcBef>
            </a:pPr>
            <a:r>
              <a:rPr sz="3000" spc="-5" dirty="0"/>
              <a:t>M</a:t>
            </a:r>
            <a:r>
              <a:rPr sz="2400" spc="-5" dirty="0"/>
              <a:t>IDDLE CEREBRAL </a:t>
            </a:r>
            <a:r>
              <a:rPr sz="3000" spc="-20" dirty="0"/>
              <a:t>A</a:t>
            </a:r>
            <a:r>
              <a:rPr sz="2400" spc="-20" dirty="0"/>
              <a:t>RTERY </a:t>
            </a:r>
            <a:r>
              <a:rPr sz="2400" spc="-15" dirty="0"/>
              <a:t>INFARCTION</a:t>
            </a:r>
            <a:r>
              <a:rPr sz="3000" spc="-15" dirty="0"/>
              <a:t>-  </a:t>
            </a:r>
            <a:r>
              <a:rPr sz="2400" spc="-25" dirty="0"/>
              <a:t>LENTICULOSTRIATAL</a:t>
            </a:r>
            <a:r>
              <a:rPr sz="2400" spc="114" dirty="0"/>
              <a:t> </a:t>
            </a:r>
            <a:r>
              <a:rPr sz="2400" spc="-5" dirty="0"/>
              <a:t>OCCLUSION</a:t>
            </a:r>
            <a:endParaRPr sz="240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41</a:t>
            </a:fld>
            <a:endParaRPr lang="en-US"/>
          </a:p>
        </p:txBody>
      </p:sp>
      <p:sp>
        <p:nvSpPr>
          <p:cNvPr id="3" name="object 3"/>
          <p:cNvSpPr txBox="1"/>
          <p:nvPr/>
        </p:nvSpPr>
        <p:spPr>
          <a:xfrm>
            <a:off x="714400" y="1549273"/>
            <a:ext cx="7540143" cy="406329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65430" marR="467359" indent="-253365">
              <a:lnSpc>
                <a:spcPct val="120900"/>
              </a:lnSpc>
              <a:spcBef>
                <a:spcPts val="100"/>
              </a:spcBef>
              <a:buClr>
                <a:srgbClr val="FD8537"/>
              </a:buClr>
              <a:buSzPct val="68750"/>
              <a:buFont typeface="Wingdings"/>
              <a:buChar char=""/>
              <a:tabLst>
                <a:tab pos="287020" algn="l"/>
              </a:tabLst>
            </a:pPr>
            <a:r>
              <a:rPr sz="2400" spc="-5" dirty="0">
                <a:latin typeface="Arial"/>
                <a:cs typeface="Arial"/>
              </a:rPr>
              <a:t>Deep penetrating or lenticulostriate  branches– Internal capsule, caudate  nuclues, putamen and outer</a:t>
            </a:r>
            <a:r>
              <a:rPr sz="2400" spc="45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pallidus</a:t>
            </a:r>
            <a:endParaRPr sz="2400">
              <a:latin typeface="Arial"/>
              <a:cs typeface="Arial"/>
            </a:endParaRPr>
          </a:p>
          <a:p>
            <a:pPr marL="287020" indent="-274320">
              <a:lnSpc>
                <a:spcPct val="100000"/>
              </a:lnSpc>
              <a:spcBef>
                <a:spcPts val="600"/>
              </a:spcBef>
              <a:buClr>
                <a:srgbClr val="FD8537"/>
              </a:buClr>
              <a:buSzPct val="68750"/>
              <a:buFont typeface="Wingdings"/>
              <a:buChar char=""/>
              <a:tabLst>
                <a:tab pos="287020" algn="l"/>
              </a:tabLst>
            </a:pPr>
            <a:r>
              <a:rPr sz="2400" spc="-5" dirty="0">
                <a:latin typeface="Arial"/>
                <a:cs typeface="Arial"/>
              </a:rPr>
              <a:t>Occlusion of lenticulostriate</a:t>
            </a:r>
            <a:r>
              <a:rPr sz="2400" spc="75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branches-</a:t>
            </a:r>
            <a:endParaRPr sz="2400">
              <a:latin typeface="Arial"/>
              <a:cs typeface="Arial"/>
            </a:endParaRPr>
          </a:p>
          <a:p>
            <a:pPr marL="287020" indent="-274320">
              <a:lnSpc>
                <a:spcPct val="100000"/>
              </a:lnSpc>
              <a:spcBef>
                <a:spcPts val="600"/>
              </a:spcBef>
              <a:buClr>
                <a:srgbClr val="FD8537"/>
              </a:buClr>
              <a:buSzPct val="68750"/>
              <a:buFont typeface="Wingdings"/>
              <a:buChar char=""/>
              <a:tabLst>
                <a:tab pos="287020" algn="l"/>
              </a:tabLst>
            </a:pPr>
            <a:r>
              <a:rPr sz="2400" dirty="0">
                <a:latin typeface="Arial"/>
                <a:cs typeface="Arial"/>
              </a:rPr>
              <a:t>If </a:t>
            </a:r>
            <a:r>
              <a:rPr sz="2400" spc="-5" dirty="0">
                <a:latin typeface="Arial"/>
                <a:cs typeface="Arial"/>
              </a:rPr>
              <a:t>ischemia of internal capsule</a:t>
            </a:r>
            <a:r>
              <a:rPr sz="2400" spc="7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produces</a:t>
            </a:r>
            <a:endParaRPr sz="2400">
              <a:latin typeface="Arial"/>
              <a:cs typeface="Arial"/>
            </a:endParaRPr>
          </a:p>
          <a:p>
            <a:pPr marL="265430" marR="704850">
              <a:lnSpc>
                <a:spcPct val="120800"/>
              </a:lnSpc>
              <a:spcBef>
                <a:spcPts val="5"/>
              </a:spcBef>
            </a:pPr>
            <a:r>
              <a:rPr sz="2400" spc="-5" dirty="0">
                <a:latin typeface="Arial"/>
                <a:cs typeface="Arial"/>
              </a:rPr>
              <a:t>pure motor or sensorymotor </a:t>
            </a:r>
            <a:r>
              <a:rPr sz="2400" dirty="0">
                <a:latin typeface="Arial"/>
                <a:cs typeface="Arial"/>
              </a:rPr>
              <a:t>stroke  </a:t>
            </a:r>
            <a:r>
              <a:rPr sz="2400" spc="-5" dirty="0">
                <a:latin typeface="Arial"/>
                <a:cs typeface="Arial"/>
              </a:rPr>
              <a:t>contralateral </a:t>
            </a:r>
            <a:r>
              <a:rPr sz="2400" dirty="0">
                <a:latin typeface="Arial"/>
                <a:cs typeface="Arial"/>
              </a:rPr>
              <a:t>to the </a:t>
            </a:r>
            <a:r>
              <a:rPr sz="2400" spc="-5" dirty="0">
                <a:latin typeface="Arial"/>
                <a:cs typeface="Arial"/>
              </a:rPr>
              <a:t>side of</a:t>
            </a:r>
            <a:r>
              <a:rPr sz="240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lesion</a:t>
            </a:r>
            <a:endParaRPr sz="2400">
              <a:latin typeface="Arial"/>
              <a:cs typeface="Arial"/>
            </a:endParaRPr>
          </a:p>
          <a:p>
            <a:pPr marL="287020" marR="379095" indent="-287020">
              <a:lnSpc>
                <a:spcPts val="3479"/>
              </a:lnSpc>
              <a:spcBef>
                <a:spcPts val="215"/>
              </a:spcBef>
              <a:buClr>
                <a:srgbClr val="FD8537"/>
              </a:buClr>
              <a:buSzPct val="68750"/>
              <a:buFont typeface="Wingdings"/>
              <a:buChar char=""/>
              <a:tabLst>
                <a:tab pos="287020" algn="l"/>
              </a:tabLst>
            </a:pPr>
            <a:r>
              <a:rPr sz="2400" dirty="0">
                <a:latin typeface="Arial"/>
                <a:cs typeface="Arial"/>
              </a:rPr>
              <a:t>If </a:t>
            </a:r>
            <a:r>
              <a:rPr sz="2400" spc="-5" dirty="0">
                <a:latin typeface="Arial"/>
                <a:cs typeface="Arial"/>
              </a:rPr>
              <a:t>ischemia of putamen, pallidus-  </a:t>
            </a:r>
            <a:r>
              <a:rPr sz="2400" dirty="0">
                <a:latin typeface="Arial"/>
                <a:cs typeface="Arial"/>
              </a:rPr>
              <a:t>predominantly </a:t>
            </a:r>
            <a:r>
              <a:rPr sz="2400" spc="-5" dirty="0">
                <a:latin typeface="Arial"/>
                <a:cs typeface="Arial"/>
              </a:rPr>
              <a:t>parkinsonian</a:t>
            </a:r>
            <a:r>
              <a:rPr sz="2400" spc="-2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features</a:t>
            </a:r>
            <a:endParaRPr sz="240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8633751" y="1143000"/>
            <a:ext cx="3047206" cy="24384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8633751" y="4114800"/>
            <a:ext cx="2336191" cy="210921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14401" y="858139"/>
            <a:ext cx="9188173" cy="69057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>
                <a:latin typeface="Times New Roman"/>
                <a:cs typeface="Times New Roman"/>
              </a:rPr>
              <a:t>A</a:t>
            </a:r>
            <a:r>
              <a:rPr sz="2550" dirty="0">
                <a:latin typeface="Times New Roman"/>
                <a:cs typeface="Times New Roman"/>
              </a:rPr>
              <a:t>NTERIOR CEREBRAL </a:t>
            </a:r>
            <a:r>
              <a:rPr sz="2550" spc="-50" dirty="0">
                <a:latin typeface="Times New Roman"/>
                <a:cs typeface="Times New Roman"/>
              </a:rPr>
              <a:t>ARTERY</a:t>
            </a:r>
            <a:r>
              <a:rPr sz="2550" spc="220" dirty="0">
                <a:latin typeface="Times New Roman"/>
                <a:cs typeface="Times New Roman"/>
              </a:rPr>
              <a:t> </a:t>
            </a:r>
            <a:r>
              <a:rPr sz="2550" spc="-20" dirty="0">
                <a:latin typeface="Times New Roman"/>
                <a:cs typeface="Times New Roman"/>
              </a:rPr>
              <a:t>INFARCTION</a:t>
            </a:r>
            <a:endParaRPr sz="2550">
              <a:latin typeface="Times New Roman"/>
              <a:cs typeface="Times New Roman"/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42</a:t>
            </a:fld>
            <a:endParaRPr lang="en-US"/>
          </a:p>
        </p:txBody>
      </p:sp>
      <p:sp>
        <p:nvSpPr>
          <p:cNvPr id="3" name="object 3"/>
          <p:cNvSpPr txBox="1"/>
          <p:nvPr/>
        </p:nvSpPr>
        <p:spPr>
          <a:xfrm>
            <a:off x="714401" y="1547477"/>
            <a:ext cx="8469540" cy="4123949"/>
          </a:xfrm>
          <a:prstGeom prst="rect">
            <a:avLst/>
          </a:prstGeom>
        </p:spPr>
        <p:txBody>
          <a:bodyPr vert="horz" wrap="square" lIns="0" tIns="87630" rIns="0" bIns="0" rtlCol="0">
            <a:spAutoFit/>
          </a:bodyPr>
          <a:lstStyle/>
          <a:p>
            <a:pPr marL="287020" indent="-274320">
              <a:lnSpc>
                <a:spcPct val="100000"/>
              </a:lnSpc>
              <a:spcBef>
                <a:spcPts val="690"/>
              </a:spcBef>
              <a:buClr>
                <a:srgbClr val="FD8537"/>
              </a:buClr>
              <a:buSzPct val="68750"/>
              <a:buFont typeface="Courier New"/>
              <a:buChar char="o"/>
              <a:tabLst>
                <a:tab pos="287020" algn="l"/>
              </a:tabLst>
            </a:pPr>
            <a:r>
              <a:rPr sz="2400" dirty="0">
                <a:latin typeface="Times New Roman"/>
                <a:cs typeface="Times New Roman"/>
              </a:rPr>
              <a:t>Clinical</a:t>
            </a:r>
            <a:r>
              <a:rPr sz="2400" spc="-4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features</a:t>
            </a:r>
            <a:endParaRPr sz="2400">
              <a:latin typeface="Times New Roman"/>
              <a:cs typeface="Times New Roman"/>
            </a:endParaRPr>
          </a:p>
          <a:p>
            <a:pPr marL="652780" lvl="1" indent="-275590">
              <a:lnSpc>
                <a:spcPct val="100000"/>
              </a:lnSpc>
              <a:spcBef>
                <a:spcPts val="520"/>
              </a:spcBef>
              <a:buClr>
                <a:srgbClr val="FD8537"/>
              </a:buClr>
              <a:buSzPct val="78571"/>
              <a:buFont typeface="Wingdings"/>
              <a:buChar char=""/>
              <a:tabLst>
                <a:tab pos="653415" algn="l"/>
              </a:tabLst>
            </a:pPr>
            <a:r>
              <a:rPr sz="2100" dirty="0">
                <a:latin typeface="Times New Roman"/>
                <a:cs typeface="Times New Roman"/>
              </a:rPr>
              <a:t>Contralateral</a:t>
            </a:r>
            <a:endParaRPr sz="2100">
              <a:latin typeface="Times New Roman"/>
              <a:cs typeface="Times New Roman"/>
            </a:endParaRPr>
          </a:p>
          <a:p>
            <a:pPr marL="1049020" marR="676910" indent="-76200">
              <a:lnSpc>
                <a:spcPts val="3460"/>
              </a:lnSpc>
              <a:spcBef>
                <a:spcPts val="195"/>
              </a:spcBef>
            </a:pPr>
            <a:r>
              <a:rPr sz="2400" dirty="0">
                <a:latin typeface="Times New Roman"/>
                <a:cs typeface="Times New Roman"/>
              </a:rPr>
              <a:t>a.paralysis of leg and foot with</a:t>
            </a:r>
            <a:r>
              <a:rPr sz="2400" spc="-13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paresis  of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arm</a:t>
            </a:r>
            <a:endParaRPr sz="2400">
              <a:latin typeface="Times New Roman"/>
              <a:cs typeface="Times New Roman"/>
            </a:endParaRPr>
          </a:p>
          <a:p>
            <a:pPr marL="972819">
              <a:lnSpc>
                <a:spcPct val="100000"/>
              </a:lnSpc>
              <a:spcBef>
                <a:spcPts val="360"/>
              </a:spcBef>
            </a:pPr>
            <a:r>
              <a:rPr sz="2400" dirty="0">
                <a:latin typeface="Times New Roman"/>
                <a:cs typeface="Times New Roman"/>
              </a:rPr>
              <a:t>b.cortical sensory loss over leg and</a:t>
            </a:r>
            <a:r>
              <a:rPr sz="2400" spc="-1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foot</a:t>
            </a:r>
            <a:endParaRPr sz="2400">
              <a:latin typeface="Times New Roman"/>
              <a:cs typeface="Times New Roman"/>
            </a:endParaRPr>
          </a:p>
          <a:p>
            <a:pPr marL="972819">
              <a:lnSpc>
                <a:spcPct val="100000"/>
              </a:lnSpc>
              <a:spcBef>
                <a:spcPts val="580"/>
              </a:spcBef>
            </a:pPr>
            <a:r>
              <a:rPr sz="2400" dirty="0">
                <a:latin typeface="Times New Roman"/>
                <a:cs typeface="Times New Roman"/>
              </a:rPr>
              <a:t>c.presence of </a:t>
            </a:r>
            <a:r>
              <a:rPr sz="2400" spc="-5" dirty="0">
                <a:latin typeface="Times New Roman"/>
                <a:cs typeface="Times New Roman"/>
              </a:rPr>
              <a:t>primitive</a:t>
            </a:r>
            <a:r>
              <a:rPr sz="2400" spc="-6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reflexes</a:t>
            </a:r>
            <a:endParaRPr sz="2400">
              <a:latin typeface="Times New Roman"/>
              <a:cs typeface="Times New Roman"/>
            </a:endParaRPr>
          </a:p>
          <a:p>
            <a:pPr marL="720090" indent="-342900">
              <a:lnSpc>
                <a:spcPct val="100000"/>
              </a:lnSpc>
              <a:spcBef>
                <a:spcPts val="515"/>
              </a:spcBef>
              <a:buClr>
                <a:srgbClr val="FD8537"/>
              </a:buClr>
              <a:buSzPct val="78571"/>
              <a:buFont typeface="Wingdings"/>
              <a:buChar char=""/>
              <a:tabLst>
                <a:tab pos="719455" algn="l"/>
                <a:tab pos="720725" algn="l"/>
              </a:tabLst>
            </a:pPr>
            <a:r>
              <a:rPr sz="2100" spc="-5" dirty="0">
                <a:latin typeface="Times New Roman"/>
                <a:cs typeface="Times New Roman"/>
              </a:rPr>
              <a:t>Urinary</a:t>
            </a:r>
            <a:r>
              <a:rPr sz="2100" spc="-10" dirty="0">
                <a:latin typeface="Times New Roman"/>
                <a:cs typeface="Times New Roman"/>
              </a:rPr>
              <a:t> </a:t>
            </a:r>
            <a:r>
              <a:rPr sz="2100" dirty="0">
                <a:latin typeface="Times New Roman"/>
                <a:cs typeface="Times New Roman"/>
              </a:rPr>
              <a:t>incontinence</a:t>
            </a:r>
            <a:endParaRPr sz="2100">
              <a:latin typeface="Times New Roman"/>
              <a:cs typeface="Times New Roman"/>
            </a:endParaRPr>
          </a:p>
          <a:p>
            <a:pPr marL="720090" indent="-342900">
              <a:lnSpc>
                <a:spcPct val="100000"/>
              </a:lnSpc>
              <a:spcBef>
                <a:spcPts val="505"/>
              </a:spcBef>
              <a:buClr>
                <a:srgbClr val="FD8537"/>
              </a:buClr>
              <a:buSzPct val="78571"/>
              <a:buFont typeface="Wingdings"/>
              <a:buChar char=""/>
              <a:tabLst>
                <a:tab pos="719455" algn="l"/>
                <a:tab pos="720725" algn="l"/>
              </a:tabLst>
            </a:pPr>
            <a:r>
              <a:rPr sz="2100" dirty="0">
                <a:latin typeface="Times New Roman"/>
                <a:cs typeface="Times New Roman"/>
              </a:rPr>
              <a:t>Gait</a:t>
            </a:r>
            <a:r>
              <a:rPr sz="2100" spc="5" dirty="0">
                <a:latin typeface="Times New Roman"/>
                <a:cs typeface="Times New Roman"/>
              </a:rPr>
              <a:t> </a:t>
            </a:r>
            <a:r>
              <a:rPr sz="2100" dirty="0">
                <a:latin typeface="Times New Roman"/>
                <a:cs typeface="Times New Roman"/>
              </a:rPr>
              <a:t>apraxia</a:t>
            </a:r>
            <a:endParaRPr sz="2100">
              <a:latin typeface="Times New Roman"/>
              <a:cs typeface="Times New Roman"/>
            </a:endParaRPr>
          </a:p>
          <a:p>
            <a:pPr marL="720090" indent="-342900">
              <a:lnSpc>
                <a:spcPct val="100000"/>
              </a:lnSpc>
              <a:spcBef>
                <a:spcPts val="505"/>
              </a:spcBef>
              <a:buClr>
                <a:srgbClr val="FD8537"/>
              </a:buClr>
              <a:buSzPct val="78571"/>
              <a:buFont typeface="Wingdings"/>
              <a:buChar char=""/>
              <a:tabLst>
                <a:tab pos="719455" algn="l"/>
                <a:tab pos="720725" algn="l"/>
              </a:tabLst>
            </a:pPr>
            <a:r>
              <a:rPr sz="2100" spc="-5" dirty="0">
                <a:latin typeface="Times New Roman"/>
                <a:cs typeface="Times New Roman"/>
              </a:rPr>
              <a:t>Mutism, </a:t>
            </a:r>
            <a:r>
              <a:rPr sz="2100" dirty="0">
                <a:latin typeface="Times New Roman"/>
                <a:cs typeface="Times New Roman"/>
              </a:rPr>
              <a:t>delay and lack of spontaneity of </a:t>
            </a:r>
            <a:r>
              <a:rPr sz="2100" spc="-5" dirty="0">
                <a:latin typeface="Times New Roman"/>
                <a:cs typeface="Times New Roman"/>
              </a:rPr>
              <a:t>motor</a:t>
            </a:r>
            <a:r>
              <a:rPr sz="2100" spc="-15" dirty="0">
                <a:latin typeface="Times New Roman"/>
                <a:cs typeface="Times New Roman"/>
              </a:rPr>
              <a:t> </a:t>
            </a:r>
            <a:r>
              <a:rPr sz="2100" dirty="0">
                <a:latin typeface="Times New Roman"/>
                <a:cs typeface="Times New Roman"/>
              </a:rPr>
              <a:t>acts</a:t>
            </a:r>
            <a:endParaRPr sz="2100">
              <a:latin typeface="Times New Roman"/>
              <a:cs typeface="Times New Roman"/>
            </a:endParaRPr>
          </a:p>
          <a:p>
            <a:pPr marL="712470" marR="5080" indent="-334645">
              <a:lnSpc>
                <a:spcPct val="120000"/>
              </a:lnSpc>
              <a:buClr>
                <a:srgbClr val="FD8537"/>
              </a:buClr>
              <a:buSzPct val="78571"/>
              <a:buFont typeface="Wingdings"/>
              <a:buChar char=""/>
              <a:tabLst>
                <a:tab pos="704215" algn="l"/>
                <a:tab pos="705485" algn="l"/>
              </a:tabLst>
            </a:pPr>
            <a:r>
              <a:rPr sz="2100" dirty="0">
                <a:latin typeface="Times New Roman"/>
                <a:cs typeface="Times New Roman"/>
              </a:rPr>
              <a:t>Apraxia of left sided </a:t>
            </a:r>
            <a:r>
              <a:rPr sz="2100" spc="-5" dirty="0">
                <a:latin typeface="Times New Roman"/>
                <a:cs typeface="Times New Roman"/>
              </a:rPr>
              <a:t>limbs(with </a:t>
            </a:r>
            <a:r>
              <a:rPr sz="2100" dirty="0">
                <a:latin typeface="Times New Roman"/>
                <a:cs typeface="Times New Roman"/>
              </a:rPr>
              <a:t>left sided lesion and  corpus callosum</a:t>
            </a:r>
            <a:r>
              <a:rPr sz="2100" spc="-40" dirty="0">
                <a:latin typeface="Times New Roman"/>
                <a:cs typeface="Times New Roman"/>
              </a:rPr>
              <a:t> </a:t>
            </a:r>
            <a:r>
              <a:rPr sz="2100" dirty="0">
                <a:latin typeface="Times New Roman"/>
                <a:cs typeface="Times New Roman"/>
              </a:rPr>
              <a:t>involvement)</a:t>
            </a:r>
            <a:endParaRPr sz="2100">
              <a:latin typeface="Times New Roman"/>
              <a:cs typeface="Times New Roman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8997383" y="1295400"/>
            <a:ext cx="3191949" cy="5257800"/>
            <a:chOff x="6749795" y="1295400"/>
            <a:chExt cx="2394585" cy="5257800"/>
          </a:xfrm>
        </p:grpSpPr>
        <p:sp>
          <p:nvSpPr>
            <p:cNvPr id="5" name="object 5"/>
            <p:cNvSpPr/>
            <p:nvPr/>
          </p:nvSpPr>
          <p:spPr>
            <a:xfrm>
              <a:off x="6749795" y="1295400"/>
              <a:ext cx="2394204" cy="2438400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6963155" y="4114800"/>
              <a:ext cx="2180844" cy="2438400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14401" y="891666"/>
            <a:ext cx="6498167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i="1" spc="-5" dirty="0">
                <a:latin typeface="Arial"/>
                <a:cs typeface="Arial"/>
              </a:rPr>
              <a:t>A</a:t>
            </a:r>
            <a:r>
              <a:rPr sz="2400" i="1" spc="-5" dirty="0">
                <a:latin typeface="Arial"/>
                <a:cs typeface="Arial"/>
              </a:rPr>
              <a:t>NTERIOR CHOROIDAL</a:t>
            </a:r>
            <a:r>
              <a:rPr sz="2400" i="1" spc="190" dirty="0">
                <a:latin typeface="Arial"/>
                <a:cs typeface="Arial"/>
              </a:rPr>
              <a:t> </a:t>
            </a:r>
            <a:r>
              <a:rPr sz="2400" i="1" spc="-30" dirty="0">
                <a:latin typeface="Arial"/>
                <a:cs typeface="Arial"/>
              </a:rPr>
              <a:t>ARTERY</a:t>
            </a:r>
            <a:endParaRPr sz="2400">
              <a:latin typeface="Arial"/>
              <a:cs typeface="Arial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43</a:t>
            </a:fld>
            <a:endParaRPr lang="en-US"/>
          </a:p>
        </p:txBody>
      </p:sp>
      <p:sp>
        <p:nvSpPr>
          <p:cNvPr id="3" name="object 3"/>
          <p:cNvSpPr txBox="1"/>
          <p:nvPr/>
        </p:nvSpPr>
        <p:spPr>
          <a:xfrm>
            <a:off x="714401" y="1625853"/>
            <a:ext cx="8037006" cy="28289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86385" marR="5080" indent="-274320">
              <a:lnSpc>
                <a:spcPct val="100000"/>
              </a:lnSpc>
              <a:spcBef>
                <a:spcPts val="100"/>
              </a:spcBef>
              <a:buClr>
                <a:srgbClr val="FD8537"/>
              </a:buClr>
              <a:buSzPct val="68750"/>
              <a:buFont typeface="Wingdings"/>
              <a:buChar char=""/>
              <a:tabLst>
                <a:tab pos="287020" algn="l"/>
              </a:tabLst>
            </a:pPr>
            <a:r>
              <a:rPr sz="2400" spc="-5" dirty="0">
                <a:latin typeface="Arial"/>
                <a:cs typeface="Arial"/>
              </a:rPr>
              <a:t>Supplies posterior limb </a:t>
            </a:r>
            <a:r>
              <a:rPr sz="2400" dirty="0">
                <a:latin typeface="Arial"/>
                <a:cs typeface="Arial"/>
              </a:rPr>
              <a:t>of </a:t>
            </a:r>
            <a:r>
              <a:rPr sz="2400" spc="-5" dirty="0">
                <a:latin typeface="Arial"/>
                <a:cs typeface="Arial"/>
              </a:rPr>
              <a:t>internal capsule,  retrolentiform and sublentiform</a:t>
            </a:r>
            <a:r>
              <a:rPr sz="2400" spc="4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parts</a:t>
            </a:r>
            <a:endParaRPr sz="2400">
              <a:latin typeface="Arial"/>
              <a:cs typeface="Arial"/>
            </a:endParaRPr>
          </a:p>
          <a:p>
            <a:pPr>
              <a:lnSpc>
                <a:spcPct val="100000"/>
              </a:lnSpc>
              <a:buClr>
                <a:srgbClr val="FD8537"/>
              </a:buClr>
              <a:buFont typeface="Wingdings"/>
              <a:buChar char=""/>
            </a:pPr>
            <a:endParaRPr sz="3550">
              <a:latin typeface="Arial"/>
              <a:cs typeface="Arial"/>
            </a:endParaRPr>
          </a:p>
          <a:p>
            <a:pPr marL="287020" indent="-274320">
              <a:lnSpc>
                <a:spcPct val="100000"/>
              </a:lnSpc>
              <a:buClr>
                <a:srgbClr val="FD8537"/>
              </a:buClr>
              <a:buSzPct val="68750"/>
              <a:buFont typeface="Wingdings"/>
              <a:buChar char=""/>
              <a:tabLst>
                <a:tab pos="287020" algn="l"/>
              </a:tabLst>
            </a:pPr>
            <a:r>
              <a:rPr sz="2400" spc="-5" dirty="0">
                <a:latin typeface="Arial"/>
                <a:cs typeface="Arial"/>
              </a:rPr>
              <a:t>Syndrome</a:t>
            </a:r>
            <a:r>
              <a:rPr sz="2400" spc="15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comprises</a:t>
            </a:r>
            <a:endParaRPr sz="2400">
              <a:latin typeface="Arial"/>
              <a:cs typeface="Arial"/>
            </a:endParaRPr>
          </a:p>
          <a:p>
            <a:pPr marL="652780" lvl="1" indent="-275590">
              <a:lnSpc>
                <a:spcPct val="100000"/>
              </a:lnSpc>
              <a:spcBef>
                <a:spcPts val="505"/>
              </a:spcBef>
              <a:buClr>
                <a:srgbClr val="FD8537"/>
              </a:buClr>
              <a:buSzPct val="78571"/>
              <a:buFont typeface="Wingdings"/>
              <a:buChar char=""/>
              <a:tabLst>
                <a:tab pos="653415" algn="l"/>
              </a:tabLst>
            </a:pPr>
            <a:r>
              <a:rPr sz="2100" dirty="0">
                <a:latin typeface="Arial"/>
                <a:cs typeface="Arial"/>
              </a:rPr>
              <a:t>c/l</a:t>
            </a:r>
            <a:r>
              <a:rPr sz="2100" spc="-5" dirty="0">
                <a:latin typeface="Arial"/>
                <a:cs typeface="Arial"/>
              </a:rPr>
              <a:t> hemiplegia</a:t>
            </a:r>
            <a:endParaRPr sz="2100">
              <a:latin typeface="Arial"/>
              <a:cs typeface="Arial"/>
            </a:endParaRPr>
          </a:p>
          <a:p>
            <a:pPr marL="652780" lvl="1" indent="-275590">
              <a:lnSpc>
                <a:spcPct val="100000"/>
              </a:lnSpc>
              <a:spcBef>
                <a:spcPts val="505"/>
              </a:spcBef>
              <a:buClr>
                <a:srgbClr val="FD8537"/>
              </a:buClr>
              <a:buSzPct val="78571"/>
              <a:buFont typeface="Wingdings"/>
              <a:buChar char=""/>
              <a:tabLst>
                <a:tab pos="653415" algn="l"/>
              </a:tabLst>
            </a:pPr>
            <a:r>
              <a:rPr sz="2100" dirty="0">
                <a:latin typeface="Arial"/>
                <a:cs typeface="Arial"/>
              </a:rPr>
              <a:t>c/l</a:t>
            </a:r>
            <a:r>
              <a:rPr sz="2100" spc="-10" dirty="0">
                <a:latin typeface="Arial"/>
                <a:cs typeface="Arial"/>
              </a:rPr>
              <a:t> </a:t>
            </a:r>
            <a:r>
              <a:rPr sz="2100" spc="-5" dirty="0">
                <a:latin typeface="Arial"/>
                <a:cs typeface="Arial"/>
              </a:rPr>
              <a:t>hemianaesthesia</a:t>
            </a:r>
            <a:endParaRPr sz="2100">
              <a:latin typeface="Arial"/>
              <a:cs typeface="Arial"/>
            </a:endParaRPr>
          </a:p>
          <a:p>
            <a:pPr marL="652780" lvl="1" indent="-275590">
              <a:lnSpc>
                <a:spcPct val="100000"/>
              </a:lnSpc>
              <a:spcBef>
                <a:spcPts val="505"/>
              </a:spcBef>
              <a:buClr>
                <a:srgbClr val="FD8537"/>
              </a:buClr>
              <a:buSzPct val="78571"/>
              <a:buFont typeface="Wingdings"/>
              <a:buChar char=""/>
              <a:tabLst>
                <a:tab pos="653415" algn="l"/>
              </a:tabLst>
            </a:pPr>
            <a:r>
              <a:rPr sz="2100" dirty="0">
                <a:latin typeface="Arial"/>
                <a:cs typeface="Arial"/>
              </a:rPr>
              <a:t>c/l </a:t>
            </a:r>
            <a:r>
              <a:rPr sz="2100" spc="-5" dirty="0">
                <a:latin typeface="Arial"/>
                <a:cs typeface="Arial"/>
              </a:rPr>
              <a:t>homonymous hemianopia</a:t>
            </a:r>
            <a:endParaRPr sz="2100">
              <a:latin typeface="Arial"/>
              <a:cs typeface="Arial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697812" y="2123704"/>
            <a:ext cx="10159047" cy="1296670"/>
            <a:chOff x="523495" y="2123704"/>
            <a:chExt cx="7621270" cy="1296670"/>
          </a:xfrm>
        </p:grpSpPr>
        <p:sp>
          <p:nvSpPr>
            <p:cNvPr id="3" name="object 3"/>
            <p:cNvSpPr/>
            <p:nvPr/>
          </p:nvSpPr>
          <p:spPr>
            <a:xfrm>
              <a:off x="523495" y="2123704"/>
              <a:ext cx="7620756" cy="1296129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609600" y="2209799"/>
              <a:ext cx="7467600" cy="1143000"/>
            </a:xfrm>
            <a:custGeom>
              <a:avLst/>
              <a:gdLst/>
              <a:ahLst/>
              <a:cxnLst/>
              <a:rect l="l" t="t" r="r" b="b"/>
              <a:pathLst>
                <a:path w="7467600" h="1143000">
                  <a:moveTo>
                    <a:pt x="7467600" y="0"/>
                  </a:moveTo>
                  <a:lnTo>
                    <a:pt x="0" y="0"/>
                  </a:lnTo>
                  <a:lnTo>
                    <a:pt x="0" y="1143000"/>
                  </a:lnTo>
                  <a:lnTo>
                    <a:pt x="7467600" y="1143000"/>
                  </a:lnTo>
                  <a:lnTo>
                    <a:pt x="7467600" y="0"/>
                  </a:lnTo>
                  <a:close/>
                </a:path>
              </a:pathLst>
            </a:custGeom>
            <a:solidFill>
              <a:srgbClr val="E75C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44</a:t>
            </a:fld>
            <a:endParaRPr lang="en-US"/>
          </a:p>
        </p:txBody>
      </p:sp>
      <p:sp>
        <p:nvSpPr>
          <p:cNvPr id="5" name="object 5"/>
          <p:cNvSpPr txBox="1">
            <a:spLocks noGrp="1"/>
          </p:cNvSpPr>
          <p:nvPr>
            <p:ph type="title" idx="4294967295"/>
          </p:nvPr>
        </p:nvSpPr>
        <p:spPr>
          <a:xfrm>
            <a:off x="0" y="2203450"/>
            <a:ext cx="7299325" cy="1284288"/>
          </a:xfrm>
          <a:prstGeom prst="rect">
            <a:avLst/>
          </a:prstGeom>
        </p:spPr>
        <p:txBody>
          <a:bodyPr vert="horz" wrap="square" lIns="0" tIns="33020" rIns="0" bIns="0" rtlCol="0">
            <a:spAutoFit/>
          </a:bodyPr>
          <a:lstStyle/>
          <a:p>
            <a:pPr marL="12700" marR="5080">
              <a:lnSpc>
                <a:spcPct val="116900"/>
              </a:lnSpc>
              <a:spcBef>
                <a:spcPts val="260"/>
              </a:spcBef>
            </a:pPr>
            <a:r>
              <a:rPr dirty="0">
                <a:solidFill>
                  <a:srgbClr val="FFE636"/>
                </a:solidFill>
                <a:latin typeface="Times New Roman"/>
                <a:cs typeface="Times New Roman"/>
              </a:rPr>
              <a:t>P</a:t>
            </a:r>
            <a:r>
              <a:rPr sz="2550" dirty="0">
                <a:solidFill>
                  <a:srgbClr val="FFE636"/>
                </a:solidFill>
                <a:latin typeface="Times New Roman"/>
                <a:cs typeface="Times New Roman"/>
              </a:rPr>
              <a:t>OSTERIOR </a:t>
            </a:r>
            <a:r>
              <a:rPr sz="2550" spc="-25" dirty="0">
                <a:solidFill>
                  <a:srgbClr val="FFE636"/>
                </a:solidFill>
                <a:latin typeface="Times New Roman"/>
                <a:cs typeface="Times New Roman"/>
              </a:rPr>
              <a:t>CIRCULATION </a:t>
            </a:r>
            <a:r>
              <a:rPr sz="2550" dirty="0">
                <a:solidFill>
                  <a:srgbClr val="FFE636"/>
                </a:solidFill>
                <a:latin typeface="Times New Roman"/>
                <a:cs typeface="Times New Roman"/>
              </a:rPr>
              <a:t>STROKE  SYNDROMES</a:t>
            </a:r>
            <a:endParaRPr sz="2550">
              <a:latin typeface="Times New Roman"/>
              <a:cs typeface="Times New Roman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14400" y="891666"/>
            <a:ext cx="5354619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spc="-5" dirty="0"/>
              <a:t>P</a:t>
            </a:r>
            <a:r>
              <a:rPr sz="2400" spc="-5" dirty="0"/>
              <a:t>OSTERIOR</a:t>
            </a:r>
            <a:r>
              <a:rPr sz="2400" spc="114" dirty="0"/>
              <a:t> </a:t>
            </a:r>
            <a:r>
              <a:rPr sz="2400" spc="-20" dirty="0"/>
              <a:t>CIRCULATION</a:t>
            </a:r>
            <a:endParaRPr sz="240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45</a:t>
            </a:fld>
            <a:endParaRPr lang="en-US"/>
          </a:p>
        </p:txBody>
      </p:sp>
      <p:sp>
        <p:nvSpPr>
          <p:cNvPr id="3" name="object 3"/>
          <p:cNvSpPr txBox="1"/>
          <p:nvPr/>
        </p:nvSpPr>
        <p:spPr>
          <a:xfrm>
            <a:off x="714401" y="1513452"/>
            <a:ext cx="5436722" cy="4604385"/>
          </a:xfrm>
          <a:prstGeom prst="rect">
            <a:avLst/>
          </a:prstGeom>
        </p:spPr>
        <p:txBody>
          <a:bodyPr vert="horz" wrap="square" lIns="0" tIns="120650" rIns="0" bIns="0" rtlCol="0">
            <a:spAutoFit/>
          </a:bodyPr>
          <a:lstStyle/>
          <a:p>
            <a:pPr marL="287020" indent="-274320">
              <a:lnSpc>
                <a:spcPct val="100000"/>
              </a:lnSpc>
              <a:spcBef>
                <a:spcPts val="950"/>
              </a:spcBef>
              <a:buClr>
                <a:srgbClr val="FD8537"/>
              </a:buClr>
              <a:buSzPct val="70312"/>
              <a:buFont typeface="Wingdings"/>
              <a:buChar char=""/>
              <a:tabLst>
                <a:tab pos="287020" algn="l"/>
              </a:tabLst>
            </a:pPr>
            <a:r>
              <a:rPr sz="3200" spc="-5" dirty="0">
                <a:latin typeface="Arial"/>
                <a:cs typeface="Arial"/>
              </a:rPr>
              <a:t>Supplies</a:t>
            </a:r>
            <a:endParaRPr sz="3200">
              <a:latin typeface="Arial"/>
              <a:cs typeface="Arial"/>
            </a:endParaRPr>
          </a:p>
          <a:p>
            <a:pPr marL="287020" indent="-274320">
              <a:lnSpc>
                <a:spcPct val="100000"/>
              </a:lnSpc>
              <a:spcBef>
                <a:spcPts val="635"/>
              </a:spcBef>
              <a:buClr>
                <a:srgbClr val="FD8537"/>
              </a:buClr>
              <a:buSzPct val="68750"/>
              <a:buFont typeface="Wingdings"/>
              <a:buChar char=""/>
              <a:tabLst>
                <a:tab pos="287020" algn="l"/>
              </a:tabLst>
            </a:pPr>
            <a:r>
              <a:rPr sz="2400" spc="-5" dirty="0">
                <a:latin typeface="Arial"/>
                <a:cs typeface="Arial"/>
              </a:rPr>
              <a:t>Cerebellum</a:t>
            </a:r>
            <a:endParaRPr sz="2400">
              <a:latin typeface="Arial"/>
              <a:cs typeface="Arial"/>
            </a:endParaRPr>
          </a:p>
          <a:p>
            <a:pPr marL="287020" indent="-274320">
              <a:lnSpc>
                <a:spcPct val="100000"/>
              </a:lnSpc>
              <a:spcBef>
                <a:spcPts val="600"/>
              </a:spcBef>
              <a:buClr>
                <a:srgbClr val="FD8537"/>
              </a:buClr>
              <a:buSzPct val="68750"/>
              <a:buFont typeface="Wingdings"/>
              <a:buChar char=""/>
              <a:tabLst>
                <a:tab pos="287020" algn="l"/>
              </a:tabLst>
            </a:pPr>
            <a:r>
              <a:rPr sz="2400" spc="-5" dirty="0">
                <a:latin typeface="Arial"/>
                <a:cs typeface="Arial"/>
              </a:rPr>
              <a:t>Medulla</a:t>
            </a:r>
            <a:endParaRPr sz="2400">
              <a:latin typeface="Arial"/>
              <a:cs typeface="Arial"/>
            </a:endParaRPr>
          </a:p>
          <a:p>
            <a:pPr marL="287020" indent="-274320">
              <a:lnSpc>
                <a:spcPct val="100000"/>
              </a:lnSpc>
              <a:spcBef>
                <a:spcPts val="600"/>
              </a:spcBef>
              <a:buClr>
                <a:srgbClr val="FD8537"/>
              </a:buClr>
              <a:buSzPct val="68750"/>
              <a:buFont typeface="Wingdings"/>
              <a:buChar char=""/>
              <a:tabLst>
                <a:tab pos="287020" algn="l"/>
              </a:tabLst>
            </a:pPr>
            <a:r>
              <a:rPr sz="2400" spc="-5" dirty="0">
                <a:latin typeface="Arial"/>
                <a:cs typeface="Arial"/>
              </a:rPr>
              <a:t>Pons</a:t>
            </a:r>
            <a:endParaRPr sz="2400">
              <a:latin typeface="Arial"/>
              <a:cs typeface="Arial"/>
            </a:endParaRPr>
          </a:p>
          <a:p>
            <a:pPr marL="287020" indent="-274320">
              <a:lnSpc>
                <a:spcPct val="100000"/>
              </a:lnSpc>
              <a:spcBef>
                <a:spcPts val="600"/>
              </a:spcBef>
              <a:buClr>
                <a:srgbClr val="FD8537"/>
              </a:buClr>
              <a:buSzPct val="68750"/>
              <a:buFont typeface="Wingdings"/>
              <a:buChar char=""/>
              <a:tabLst>
                <a:tab pos="287020" algn="l"/>
              </a:tabLst>
            </a:pPr>
            <a:r>
              <a:rPr sz="2400" spc="-5" dirty="0">
                <a:latin typeface="Arial"/>
                <a:cs typeface="Arial"/>
              </a:rPr>
              <a:t>Midbrain</a:t>
            </a:r>
            <a:endParaRPr sz="2400">
              <a:latin typeface="Arial"/>
              <a:cs typeface="Arial"/>
            </a:endParaRPr>
          </a:p>
          <a:p>
            <a:pPr marL="287020" indent="-274320">
              <a:lnSpc>
                <a:spcPct val="100000"/>
              </a:lnSpc>
              <a:spcBef>
                <a:spcPts val="605"/>
              </a:spcBef>
              <a:buClr>
                <a:srgbClr val="FD8537"/>
              </a:buClr>
              <a:buSzPct val="68750"/>
              <a:buFont typeface="Wingdings"/>
              <a:buChar char=""/>
              <a:tabLst>
                <a:tab pos="287020" algn="l"/>
              </a:tabLst>
            </a:pPr>
            <a:r>
              <a:rPr sz="2400" spc="-5" dirty="0">
                <a:latin typeface="Arial"/>
                <a:cs typeface="Arial"/>
              </a:rPr>
              <a:t>Thalamus</a:t>
            </a:r>
            <a:endParaRPr sz="2400">
              <a:latin typeface="Arial"/>
              <a:cs typeface="Arial"/>
            </a:endParaRPr>
          </a:p>
          <a:p>
            <a:pPr marL="287020" indent="-274320">
              <a:lnSpc>
                <a:spcPct val="100000"/>
              </a:lnSpc>
              <a:spcBef>
                <a:spcPts val="600"/>
              </a:spcBef>
              <a:buClr>
                <a:srgbClr val="FD8537"/>
              </a:buClr>
              <a:buSzPct val="68750"/>
              <a:buFont typeface="Wingdings"/>
              <a:buChar char=""/>
              <a:tabLst>
                <a:tab pos="287020" algn="l"/>
              </a:tabLst>
            </a:pPr>
            <a:r>
              <a:rPr sz="2400" spc="-5" dirty="0">
                <a:latin typeface="Arial"/>
                <a:cs typeface="Arial"/>
              </a:rPr>
              <a:t>Subthalamus</a:t>
            </a:r>
            <a:endParaRPr sz="2400">
              <a:latin typeface="Arial"/>
              <a:cs typeface="Arial"/>
            </a:endParaRPr>
          </a:p>
          <a:p>
            <a:pPr marL="287020" indent="-274320">
              <a:lnSpc>
                <a:spcPct val="100000"/>
              </a:lnSpc>
              <a:spcBef>
                <a:spcPts val="600"/>
              </a:spcBef>
              <a:buClr>
                <a:srgbClr val="FD8537"/>
              </a:buClr>
              <a:buSzPct val="68750"/>
              <a:buFont typeface="Wingdings"/>
              <a:buChar char=""/>
              <a:tabLst>
                <a:tab pos="287020" algn="l"/>
              </a:tabLst>
            </a:pPr>
            <a:r>
              <a:rPr sz="2400" spc="-5" dirty="0">
                <a:latin typeface="Arial"/>
                <a:cs typeface="Arial"/>
              </a:rPr>
              <a:t>Hippocampus</a:t>
            </a:r>
            <a:endParaRPr sz="2400">
              <a:latin typeface="Arial"/>
              <a:cs typeface="Arial"/>
            </a:endParaRPr>
          </a:p>
          <a:p>
            <a:pPr marL="287020" indent="-274320">
              <a:lnSpc>
                <a:spcPct val="100000"/>
              </a:lnSpc>
              <a:spcBef>
                <a:spcPts val="600"/>
              </a:spcBef>
              <a:buClr>
                <a:srgbClr val="FD8537"/>
              </a:buClr>
              <a:buSzPct val="68750"/>
              <a:buFont typeface="Wingdings"/>
              <a:buChar char=""/>
              <a:tabLst>
                <a:tab pos="287020" algn="l"/>
              </a:tabLst>
            </a:pPr>
            <a:r>
              <a:rPr sz="2400" spc="-5" dirty="0">
                <a:latin typeface="Arial"/>
                <a:cs typeface="Arial"/>
              </a:rPr>
              <a:t>Medial </a:t>
            </a:r>
            <a:r>
              <a:rPr sz="2400" dirty="0">
                <a:latin typeface="Arial"/>
                <a:cs typeface="Arial"/>
              </a:rPr>
              <a:t>part of </a:t>
            </a:r>
            <a:r>
              <a:rPr sz="2400" spc="-5" dirty="0">
                <a:latin typeface="Arial"/>
                <a:cs typeface="Arial"/>
              </a:rPr>
              <a:t>temporal</a:t>
            </a:r>
            <a:r>
              <a:rPr sz="2400" spc="-1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lobe</a:t>
            </a:r>
            <a:endParaRPr sz="2400">
              <a:latin typeface="Arial"/>
              <a:cs typeface="Arial"/>
            </a:endParaRPr>
          </a:p>
          <a:p>
            <a:pPr marL="287020" indent="-274320">
              <a:lnSpc>
                <a:spcPct val="100000"/>
              </a:lnSpc>
              <a:spcBef>
                <a:spcPts val="600"/>
              </a:spcBef>
              <a:buClr>
                <a:srgbClr val="FD8537"/>
              </a:buClr>
              <a:buSzPct val="68750"/>
              <a:buFont typeface="Wingdings"/>
              <a:buChar char=""/>
              <a:tabLst>
                <a:tab pos="287020" algn="l"/>
              </a:tabLst>
            </a:pPr>
            <a:r>
              <a:rPr sz="2400" spc="-5" dirty="0">
                <a:latin typeface="Arial"/>
                <a:cs typeface="Arial"/>
              </a:rPr>
              <a:t>Occipital</a:t>
            </a:r>
            <a:r>
              <a:rPr sz="240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lobe</a:t>
            </a:r>
            <a:endParaRPr sz="2400">
              <a:latin typeface="Arial"/>
              <a:cs typeface="Arial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488429" y="0"/>
            <a:ext cx="11700426" cy="6858000"/>
            <a:chOff x="366417" y="0"/>
            <a:chExt cx="8777605" cy="6858000"/>
          </a:xfrm>
        </p:grpSpPr>
        <p:sp>
          <p:nvSpPr>
            <p:cNvPr id="3" name="object 3"/>
            <p:cNvSpPr/>
            <p:nvPr/>
          </p:nvSpPr>
          <p:spPr>
            <a:xfrm>
              <a:off x="366417" y="1454895"/>
              <a:ext cx="4367126" cy="5108793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4419600" y="1603247"/>
              <a:ext cx="4419600" cy="5123688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46</a:t>
            </a:fld>
            <a:endParaRPr lang="en-US"/>
          </a:p>
        </p:txBody>
      </p:sp>
      <p:sp>
        <p:nvSpPr>
          <p:cNvPr id="5" name="object 5"/>
          <p:cNvSpPr txBox="1">
            <a:spLocks noGrp="1"/>
          </p:cNvSpPr>
          <p:nvPr>
            <p:ph type="title" idx="4294967295"/>
          </p:nvPr>
        </p:nvSpPr>
        <p:spPr>
          <a:xfrm>
            <a:off x="0" y="890588"/>
            <a:ext cx="5133975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spc="-5" dirty="0">
                <a:latin typeface="Times New Roman"/>
                <a:cs typeface="Times New Roman"/>
              </a:rPr>
              <a:t>P</a:t>
            </a:r>
            <a:r>
              <a:rPr sz="2400" spc="-5" dirty="0">
                <a:latin typeface="Times New Roman"/>
                <a:cs typeface="Times New Roman"/>
              </a:rPr>
              <a:t>OSTERIOR</a:t>
            </a:r>
            <a:r>
              <a:rPr sz="2400" spc="130" dirty="0">
                <a:latin typeface="Times New Roman"/>
                <a:cs typeface="Times New Roman"/>
              </a:rPr>
              <a:t> </a:t>
            </a:r>
            <a:r>
              <a:rPr sz="2400" spc="-30" dirty="0">
                <a:latin typeface="Times New Roman"/>
                <a:cs typeface="Times New Roman"/>
              </a:rPr>
              <a:t>CIRCULATION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14401" y="891666"/>
            <a:ext cx="6894304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b="1" spc="-5" dirty="0">
                <a:latin typeface="Arial"/>
                <a:cs typeface="Arial"/>
              </a:rPr>
              <a:t>LESIONS </a:t>
            </a:r>
            <a:r>
              <a:rPr sz="3000" b="1" dirty="0">
                <a:latin typeface="Arial"/>
                <a:cs typeface="Arial"/>
              </a:rPr>
              <a:t>OF THE</a:t>
            </a:r>
            <a:r>
              <a:rPr sz="3000" b="1" spc="-20" dirty="0">
                <a:latin typeface="Arial"/>
                <a:cs typeface="Arial"/>
              </a:rPr>
              <a:t> </a:t>
            </a:r>
            <a:r>
              <a:rPr sz="3000" b="1" spc="-5" dirty="0">
                <a:latin typeface="Arial"/>
                <a:cs typeface="Arial"/>
              </a:rPr>
              <a:t>MEDULLA</a:t>
            </a:r>
            <a:endParaRPr sz="3000">
              <a:latin typeface="Arial"/>
              <a:cs typeface="Arial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47</a:t>
            </a:fld>
            <a:endParaRPr lang="en-US"/>
          </a:p>
        </p:txBody>
      </p:sp>
      <p:sp>
        <p:nvSpPr>
          <p:cNvPr id="3" name="object 3"/>
          <p:cNvSpPr txBox="1"/>
          <p:nvPr/>
        </p:nvSpPr>
        <p:spPr>
          <a:xfrm>
            <a:off x="714400" y="1625854"/>
            <a:ext cx="5417256" cy="129779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87020" indent="-274320">
              <a:lnSpc>
                <a:spcPct val="100000"/>
              </a:lnSpc>
              <a:spcBef>
                <a:spcPts val="100"/>
              </a:spcBef>
              <a:buClr>
                <a:srgbClr val="FD8537"/>
              </a:buClr>
              <a:buSzPct val="68750"/>
              <a:buFont typeface="Wingdings"/>
              <a:buChar char=""/>
              <a:tabLst>
                <a:tab pos="287020" algn="l"/>
              </a:tabLst>
            </a:pPr>
            <a:r>
              <a:rPr sz="2400" spc="-5" dirty="0">
                <a:latin typeface="Arial"/>
                <a:cs typeface="Arial"/>
              </a:rPr>
              <a:t>Medial medullary</a:t>
            </a:r>
            <a:r>
              <a:rPr sz="2400" spc="4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syndrome</a:t>
            </a:r>
            <a:endParaRPr sz="2400">
              <a:latin typeface="Arial"/>
              <a:cs typeface="Arial"/>
            </a:endParaRPr>
          </a:p>
          <a:p>
            <a:pPr>
              <a:lnSpc>
                <a:spcPct val="100000"/>
              </a:lnSpc>
              <a:buClr>
                <a:srgbClr val="FD8537"/>
              </a:buClr>
              <a:buFont typeface="Wingdings"/>
              <a:buChar char=""/>
            </a:pPr>
            <a:endParaRPr sz="3550">
              <a:latin typeface="Arial"/>
              <a:cs typeface="Arial"/>
            </a:endParaRPr>
          </a:p>
          <a:p>
            <a:pPr marL="287020" indent="-274320">
              <a:lnSpc>
                <a:spcPct val="100000"/>
              </a:lnSpc>
              <a:buClr>
                <a:srgbClr val="FD8537"/>
              </a:buClr>
              <a:buSzPct val="68750"/>
              <a:buFont typeface="Wingdings"/>
              <a:buChar char=""/>
              <a:tabLst>
                <a:tab pos="287020" algn="l"/>
              </a:tabLst>
            </a:pPr>
            <a:r>
              <a:rPr sz="2400" spc="-5" dirty="0">
                <a:latin typeface="Arial"/>
                <a:cs typeface="Arial"/>
              </a:rPr>
              <a:t>Lateral medullary</a:t>
            </a:r>
            <a:r>
              <a:rPr sz="2400" spc="35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syndrome</a:t>
            </a:r>
            <a:endParaRPr sz="2400">
              <a:latin typeface="Arial"/>
              <a:cs typeface="Arial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14401" y="890142"/>
            <a:ext cx="6732633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spc="-5" dirty="0">
                <a:latin typeface="Times New Roman"/>
                <a:cs typeface="Times New Roman"/>
              </a:rPr>
              <a:t>M</a:t>
            </a:r>
            <a:r>
              <a:rPr sz="2400" spc="-5" dirty="0">
                <a:latin typeface="Times New Roman"/>
                <a:cs typeface="Times New Roman"/>
              </a:rPr>
              <a:t>EDIAL </a:t>
            </a:r>
            <a:r>
              <a:rPr sz="2400" spc="-20" dirty="0">
                <a:latin typeface="Times New Roman"/>
                <a:cs typeface="Times New Roman"/>
              </a:rPr>
              <a:t>MEDULLARY</a:t>
            </a:r>
            <a:r>
              <a:rPr sz="2400" spc="10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SYNDROME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48</a:t>
            </a:fld>
            <a:endParaRPr lang="en-US"/>
          </a:p>
        </p:txBody>
      </p:sp>
      <p:sp>
        <p:nvSpPr>
          <p:cNvPr id="3" name="object 3"/>
          <p:cNvSpPr txBox="1"/>
          <p:nvPr/>
        </p:nvSpPr>
        <p:spPr>
          <a:xfrm>
            <a:off x="629756" y="1739850"/>
            <a:ext cx="5960674" cy="357149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76200">
              <a:lnSpc>
                <a:spcPct val="100000"/>
              </a:lnSpc>
              <a:spcBef>
                <a:spcPts val="100"/>
              </a:spcBef>
            </a:pPr>
            <a:r>
              <a:rPr sz="2400" spc="-25" dirty="0">
                <a:latin typeface="Times New Roman"/>
                <a:cs typeface="Times New Roman"/>
              </a:rPr>
              <a:t>A.IPSILATERAL</a:t>
            </a:r>
            <a:endParaRPr sz="2400">
              <a:latin typeface="Times New Roman"/>
              <a:cs typeface="Times New Roman"/>
            </a:endParaRPr>
          </a:p>
          <a:p>
            <a:pPr marL="76200">
              <a:lnSpc>
                <a:spcPct val="100000"/>
              </a:lnSpc>
              <a:spcBef>
                <a:spcPts val="2045"/>
              </a:spcBef>
            </a:pPr>
            <a:r>
              <a:rPr sz="2400" dirty="0">
                <a:latin typeface="Times New Roman"/>
                <a:cs typeface="Times New Roman"/>
              </a:rPr>
              <a:t>1.XII</a:t>
            </a:r>
            <a:r>
              <a:rPr sz="2400" baseline="24305" dirty="0">
                <a:latin typeface="Times New Roman"/>
                <a:cs typeface="Times New Roman"/>
              </a:rPr>
              <a:t>th </a:t>
            </a:r>
            <a:r>
              <a:rPr sz="2400" dirty="0">
                <a:latin typeface="Times New Roman"/>
                <a:cs typeface="Times New Roman"/>
              </a:rPr>
              <a:t>nerve</a:t>
            </a:r>
            <a:r>
              <a:rPr sz="2400" spc="-2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palsy</a:t>
            </a: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26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3450">
              <a:latin typeface="Times New Roman"/>
              <a:cs typeface="Times New Roman"/>
            </a:endParaRPr>
          </a:p>
          <a:p>
            <a:pPr marL="76200">
              <a:lnSpc>
                <a:spcPct val="100000"/>
              </a:lnSpc>
            </a:pPr>
            <a:r>
              <a:rPr sz="2400" spc="-25" dirty="0">
                <a:latin typeface="Times New Roman"/>
                <a:cs typeface="Times New Roman"/>
              </a:rPr>
              <a:t>B.CONTRALATERAL</a:t>
            </a:r>
            <a:endParaRPr sz="2400">
              <a:latin typeface="Times New Roman"/>
              <a:cs typeface="Times New Roman"/>
            </a:endParaRPr>
          </a:p>
          <a:p>
            <a:pPr marL="76200" marR="17780">
              <a:lnSpc>
                <a:spcPct val="170800"/>
              </a:lnSpc>
            </a:pPr>
            <a:r>
              <a:rPr sz="2400" spc="-5" dirty="0">
                <a:latin typeface="Times New Roman"/>
                <a:cs typeface="Times New Roman"/>
              </a:rPr>
              <a:t>1.Hemiplegia </a:t>
            </a:r>
            <a:r>
              <a:rPr sz="2400" dirty="0">
                <a:latin typeface="Times New Roman"/>
                <a:cs typeface="Times New Roman"/>
              </a:rPr>
              <a:t>– sparing the </a:t>
            </a:r>
            <a:r>
              <a:rPr sz="2400" spc="-5" dirty="0">
                <a:latin typeface="Times New Roman"/>
                <a:cs typeface="Times New Roman"/>
              </a:rPr>
              <a:t>face  2.Hemianaesthesia </a:t>
            </a:r>
            <a:r>
              <a:rPr sz="2400" dirty="0">
                <a:latin typeface="Times New Roman"/>
                <a:cs typeface="Times New Roman"/>
              </a:rPr>
              <a:t>sparing the</a:t>
            </a:r>
            <a:r>
              <a:rPr sz="2400" spc="-5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face.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5891266" y="1374647"/>
            <a:ext cx="6011121" cy="296875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14401" y="890142"/>
            <a:ext cx="6931548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spc="-45" dirty="0">
                <a:latin typeface="Times New Roman"/>
                <a:cs typeface="Times New Roman"/>
              </a:rPr>
              <a:t>L</a:t>
            </a:r>
            <a:r>
              <a:rPr sz="2400" spc="-45" dirty="0">
                <a:latin typeface="Times New Roman"/>
                <a:cs typeface="Times New Roman"/>
              </a:rPr>
              <a:t>ATERAL </a:t>
            </a:r>
            <a:r>
              <a:rPr sz="2400" spc="-20" dirty="0">
                <a:latin typeface="Times New Roman"/>
                <a:cs typeface="Times New Roman"/>
              </a:rPr>
              <a:t>MEDULLARY</a:t>
            </a:r>
            <a:r>
              <a:rPr sz="2400" spc="17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SYNDROME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49</a:t>
            </a:fld>
            <a:endParaRPr lang="en-US"/>
          </a:p>
        </p:txBody>
      </p:sp>
      <p:sp>
        <p:nvSpPr>
          <p:cNvPr id="3" name="object 3"/>
          <p:cNvSpPr txBox="1"/>
          <p:nvPr/>
        </p:nvSpPr>
        <p:spPr>
          <a:xfrm>
            <a:off x="922965" y="1771651"/>
            <a:ext cx="5417256" cy="29828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3500" marR="1009650">
              <a:lnSpc>
                <a:spcPct val="100000"/>
              </a:lnSpc>
              <a:spcBef>
                <a:spcPts val="100"/>
              </a:spcBef>
              <a:tabLst>
                <a:tab pos="578485" algn="l"/>
              </a:tabLst>
            </a:pPr>
            <a:r>
              <a:rPr sz="2400" spc="-5" dirty="0">
                <a:latin typeface="Times New Roman"/>
                <a:cs typeface="Times New Roman"/>
              </a:rPr>
              <a:t>A.	</a:t>
            </a:r>
            <a:r>
              <a:rPr sz="2400" spc="-30" dirty="0">
                <a:latin typeface="Times New Roman"/>
                <a:cs typeface="Times New Roman"/>
              </a:rPr>
              <a:t>IPSILATERAL  </a:t>
            </a:r>
            <a:r>
              <a:rPr sz="2400" spc="-5" dirty="0">
                <a:latin typeface="Times New Roman"/>
                <a:cs typeface="Times New Roman"/>
              </a:rPr>
              <a:t>1.X</a:t>
            </a:r>
            <a:r>
              <a:rPr sz="2400" spc="-7" baseline="24305" dirty="0">
                <a:latin typeface="Times New Roman"/>
                <a:cs typeface="Times New Roman"/>
              </a:rPr>
              <a:t>th </a:t>
            </a:r>
            <a:r>
              <a:rPr sz="2400" dirty="0">
                <a:latin typeface="Times New Roman"/>
                <a:cs typeface="Times New Roman"/>
              </a:rPr>
              <a:t>cranial nerve palsy  2.Cerebellar </a:t>
            </a:r>
            <a:r>
              <a:rPr sz="2400" spc="-5" dirty="0">
                <a:latin typeface="Times New Roman"/>
                <a:cs typeface="Times New Roman"/>
              </a:rPr>
              <a:t>signs  3.Horner’s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syndrome</a:t>
            </a:r>
            <a:endParaRPr sz="2400">
              <a:latin typeface="Times New Roman"/>
              <a:cs typeface="Times New Roman"/>
            </a:endParaRPr>
          </a:p>
          <a:p>
            <a:pPr marL="368300" marR="278130" indent="-305435">
              <a:lnSpc>
                <a:spcPct val="100000"/>
              </a:lnSpc>
            </a:pPr>
            <a:r>
              <a:rPr sz="2400" spc="-5" dirty="0">
                <a:latin typeface="Times New Roman"/>
                <a:cs typeface="Times New Roman"/>
              </a:rPr>
              <a:t>4.Impaired </a:t>
            </a:r>
            <a:r>
              <a:rPr sz="2400" dirty="0">
                <a:latin typeface="Times New Roman"/>
                <a:cs typeface="Times New Roman"/>
              </a:rPr>
              <a:t>pain, temperature  and touch </a:t>
            </a:r>
            <a:r>
              <a:rPr sz="2400" spc="-5" dirty="0">
                <a:latin typeface="Times New Roman"/>
                <a:cs typeface="Times New Roman"/>
              </a:rPr>
              <a:t>On </a:t>
            </a:r>
            <a:r>
              <a:rPr sz="2400" dirty="0">
                <a:latin typeface="Times New Roman"/>
                <a:cs typeface="Times New Roman"/>
              </a:rPr>
              <a:t>the upper</a:t>
            </a:r>
            <a:r>
              <a:rPr sz="2400" spc="-114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half  of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face</a:t>
            </a: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2500">
              <a:latin typeface="Times New Roman"/>
              <a:cs typeface="Times New Roman"/>
            </a:endParaRPr>
          </a:p>
          <a:p>
            <a:pPr marL="63500" marR="17780">
              <a:lnSpc>
                <a:spcPct val="100000"/>
              </a:lnSpc>
            </a:pPr>
            <a:r>
              <a:rPr sz="2400" dirty="0">
                <a:latin typeface="Times New Roman"/>
                <a:cs typeface="Times New Roman"/>
              </a:rPr>
              <a:t>B. </a:t>
            </a:r>
            <a:r>
              <a:rPr sz="2400" spc="-5" dirty="0">
                <a:latin typeface="Times New Roman"/>
                <a:cs typeface="Times New Roman"/>
              </a:rPr>
              <a:t>CONTRA </a:t>
            </a:r>
            <a:r>
              <a:rPr sz="2400" spc="-45" dirty="0">
                <a:latin typeface="Times New Roman"/>
                <a:cs typeface="Times New Roman"/>
              </a:rPr>
              <a:t>LATERAL  </a:t>
            </a:r>
            <a:r>
              <a:rPr sz="2400" spc="-5" dirty="0">
                <a:latin typeface="Times New Roman"/>
                <a:cs typeface="Times New Roman"/>
              </a:rPr>
              <a:t>1.Impaired </a:t>
            </a:r>
            <a:r>
              <a:rPr sz="2400" dirty="0">
                <a:latin typeface="Times New Roman"/>
                <a:cs typeface="Times New Roman"/>
              </a:rPr>
              <a:t>pain and</a:t>
            </a:r>
            <a:r>
              <a:rPr sz="2400" spc="-3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temperature  </a:t>
            </a:r>
            <a:r>
              <a:rPr sz="2400" dirty="0">
                <a:latin typeface="Times New Roman"/>
                <a:cs typeface="Times New Roman"/>
              </a:rPr>
              <a:t>over the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body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6399134" y="1313688"/>
            <a:ext cx="5789691" cy="44958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12827" y="940053"/>
            <a:ext cx="10269932" cy="313932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86385" marR="40005" indent="-274320">
              <a:lnSpc>
                <a:spcPct val="100000"/>
              </a:lnSpc>
              <a:spcBef>
                <a:spcPts val="100"/>
              </a:spcBef>
              <a:buClr>
                <a:srgbClr val="FD8537"/>
              </a:buClr>
              <a:buSzPct val="68750"/>
              <a:buFont typeface="Wingdings"/>
              <a:buChar char=""/>
              <a:tabLst>
                <a:tab pos="287020" algn="l"/>
              </a:tabLst>
            </a:pPr>
            <a:r>
              <a:rPr sz="2400" spc="-10" dirty="0">
                <a:latin typeface="Arial"/>
                <a:cs typeface="Arial"/>
              </a:rPr>
              <a:t>TIA(Transient </a:t>
            </a:r>
            <a:r>
              <a:rPr sz="2400" spc="-5" dirty="0">
                <a:latin typeface="Arial"/>
                <a:cs typeface="Arial"/>
              </a:rPr>
              <a:t>ischemic </a:t>
            </a:r>
            <a:r>
              <a:rPr sz="2400" dirty="0">
                <a:latin typeface="Arial"/>
                <a:cs typeface="Arial"/>
              </a:rPr>
              <a:t>attack):A </a:t>
            </a:r>
            <a:r>
              <a:rPr sz="2400" spc="-5" dirty="0">
                <a:latin typeface="Arial"/>
                <a:cs typeface="Arial"/>
              </a:rPr>
              <a:t>clinical syndrome </a:t>
            </a:r>
            <a:r>
              <a:rPr sz="2400" dirty="0">
                <a:latin typeface="Arial"/>
                <a:cs typeface="Arial"/>
              </a:rPr>
              <a:t>of  </a:t>
            </a:r>
            <a:r>
              <a:rPr sz="2400" spc="-5" dirty="0">
                <a:latin typeface="Arial"/>
                <a:cs typeface="Arial"/>
              </a:rPr>
              <a:t>rapid onset </a:t>
            </a:r>
            <a:r>
              <a:rPr sz="2400" dirty="0">
                <a:latin typeface="Arial"/>
                <a:cs typeface="Arial"/>
              </a:rPr>
              <a:t>of </a:t>
            </a:r>
            <a:r>
              <a:rPr sz="2400" spc="-5" dirty="0">
                <a:latin typeface="Arial"/>
                <a:cs typeface="Arial"/>
              </a:rPr>
              <a:t>focal </a:t>
            </a:r>
            <a:r>
              <a:rPr sz="2400" dirty="0">
                <a:latin typeface="Arial"/>
                <a:cs typeface="Arial"/>
              </a:rPr>
              <a:t>deficits of </a:t>
            </a:r>
            <a:r>
              <a:rPr sz="2400" spc="-5" dirty="0">
                <a:latin typeface="Arial"/>
                <a:cs typeface="Arial"/>
              </a:rPr>
              <a:t>brain </a:t>
            </a:r>
            <a:r>
              <a:rPr sz="2400" dirty="0">
                <a:latin typeface="Arial"/>
                <a:cs typeface="Arial"/>
              </a:rPr>
              <a:t>function, </a:t>
            </a:r>
            <a:r>
              <a:rPr sz="2400" u="heavy" spc="-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which  resolves with in 24 hours,</a:t>
            </a:r>
            <a:r>
              <a:rPr sz="2400" spc="-5" dirty="0">
                <a:latin typeface="Arial"/>
                <a:cs typeface="Arial"/>
              </a:rPr>
              <a:t>regardless of whether </a:t>
            </a:r>
            <a:r>
              <a:rPr sz="2400" spc="-10" dirty="0">
                <a:latin typeface="Arial"/>
                <a:cs typeface="Arial"/>
              </a:rPr>
              <a:t>there’s  </a:t>
            </a:r>
            <a:r>
              <a:rPr sz="2400" spc="-5" dirty="0">
                <a:latin typeface="Arial"/>
                <a:cs typeface="Arial"/>
              </a:rPr>
              <a:t>imaging evidence </a:t>
            </a:r>
            <a:r>
              <a:rPr sz="2400" dirty="0">
                <a:latin typeface="Arial"/>
                <a:cs typeface="Arial"/>
              </a:rPr>
              <a:t>of </a:t>
            </a:r>
            <a:r>
              <a:rPr sz="2400" spc="-5" dirty="0">
                <a:latin typeface="Arial"/>
                <a:cs typeface="Arial"/>
              </a:rPr>
              <a:t>new permanent brain</a:t>
            </a:r>
            <a:r>
              <a:rPr sz="2400" spc="85" dirty="0">
                <a:latin typeface="Arial"/>
                <a:cs typeface="Arial"/>
              </a:rPr>
              <a:t> </a:t>
            </a:r>
            <a:r>
              <a:rPr sz="2400" spc="-30" dirty="0">
                <a:latin typeface="Arial"/>
                <a:cs typeface="Arial"/>
              </a:rPr>
              <a:t>injury.</a:t>
            </a:r>
            <a:endParaRPr sz="2400">
              <a:latin typeface="Arial"/>
              <a:cs typeface="Arial"/>
            </a:endParaRPr>
          </a:p>
          <a:p>
            <a:pPr marL="286385" marR="755650" indent="-274320">
              <a:lnSpc>
                <a:spcPct val="100000"/>
              </a:lnSpc>
              <a:spcBef>
                <a:spcPts val="600"/>
              </a:spcBef>
              <a:buClr>
                <a:srgbClr val="FD8537"/>
              </a:buClr>
              <a:buSzPct val="68750"/>
              <a:buFont typeface="Wingdings"/>
              <a:buChar char=""/>
              <a:tabLst>
                <a:tab pos="287020" algn="l"/>
              </a:tabLst>
            </a:pPr>
            <a:r>
              <a:rPr sz="2400" u="heavy" spc="-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PROGRESSIVE STROKE:A </a:t>
            </a:r>
            <a:r>
              <a:rPr sz="2400" u="heavy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stroke </a:t>
            </a:r>
            <a:r>
              <a:rPr sz="2400" u="heavy" spc="-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in which</a:t>
            </a:r>
            <a:r>
              <a:rPr sz="2400" u="heavy" spc="-114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sz="2400" u="heavy" spc="-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focal  neurological deficits worsen with</a:t>
            </a:r>
            <a:r>
              <a:rPr sz="2400" u="heavy" spc="8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sz="2400" u="heavy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time.</a:t>
            </a:r>
            <a:endParaRPr sz="2400">
              <a:latin typeface="Arial"/>
              <a:cs typeface="Arial"/>
            </a:endParaRPr>
          </a:p>
          <a:p>
            <a:pPr marL="664845" lvl="1" indent="-287655">
              <a:lnSpc>
                <a:spcPct val="100000"/>
              </a:lnSpc>
              <a:spcBef>
                <a:spcPts val="505"/>
              </a:spcBef>
              <a:buClr>
                <a:srgbClr val="FD8537"/>
              </a:buClr>
              <a:buSzPct val="78571"/>
              <a:buFont typeface="Wingdings"/>
              <a:buChar char=""/>
              <a:tabLst>
                <a:tab pos="665480" algn="l"/>
              </a:tabLst>
            </a:pPr>
            <a:r>
              <a:rPr sz="2100" dirty="0">
                <a:latin typeface="Arial"/>
                <a:cs typeface="Arial"/>
              </a:rPr>
              <a:t>Also </a:t>
            </a:r>
            <a:r>
              <a:rPr sz="2100" spc="-5" dirty="0">
                <a:latin typeface="Arial"/>
                <a:cs typeface="Arial"/>
              </a:rPr>
              <a:t>called stroke in</a:t>
            </a:r>
            <a:r>
              <a:rPr sz="2100" spc="-50" dirty="0">
                <a:latin typeface="Arial"/>
                <a:cs typeface="Arial"/>
              </a:rPr>
              <a:t> </a:t>
            </a:r>
            <a:r>
              <a:rPr sz="2100" spc="-5" dirty="0">
                <a:latin typeface="Arial"/>
                <a:cs typeface="Arial"/>
              </a:rPr>
              <a:t>evolution.</a:t>
            </a:r>
            <a:endParaRPr sz="2100">
              <a:latin typeface="Arial"/>
              <a:cs typeface="Arial"/>
            </a:endParaRPr>
          </a:p>
          <a:p>
            <a:pPr marL="299085" marR="5080" indent="-287020">
              <a:lnSpc>
                <a:spcPct val="100000"/>
              </a:lnSpc>
              <a:spcBef>
                <a:spcPts val="605"/>
              </a:spcBef>
            </a:pPr>
            <a:r>
              <a:rPr sz="1650" spc="15" dirty="0">
                <a:solidFill>
                  <a:srgbClr val="FD8537"/>
                </a:solidFill>
                <a:latin typeface="Courier New"/>
                <a:cs typeface="Courier New"/>
              </a:rPr>
              <a:t>o </a:t>
            </a:r>
            <a:r>
              <a:rPr sz="2400" spc="-5" dirty="0">
                <a:latin typeface="Arial"/>
                <a:cs typeface="Arial"/>
              </a:rPr>
              <a:t>COMPLETED STROKE:A </a:t>
            </a:r>
            <a:r>
              <a:rPr sz="2400" dirty="0">
                <a:latin typeface="Arial"/>
                <a:cs typeface="Arial"/>
              </a:rPr>
              <a:t>stroke </a:t>
            </a:r>
            <a:r>
              <a:rPr sz="2400" spc="-5" dirty="0">
                <a:latin typeface="Arial"/>
                <a:cs typeface="Arial"/>
              </a:rPr>
              <a:t>in which </a:t>
            </a:r>
            <a:r>
              <a:rPr sz="2400" dirty="0">
                <a:latin typeface="Arial"/>
                <a:cs typeface="Arial"/>
              </a:rPr>
              <a:t>the </a:t>
            </a:r>
            <a:r>
              <a:rPr sz="2400" spc="-5" dirty="0">
                <a:latin typeface="Arial"/>
                <a:cs typeface="Arial"/>
              </a:rPr>
              <a:t>focal  neurological deficits </a:t>
            </a:r>
            <a:r>
              <a:rPr sz="2400" dirty="0">
                <a:latin typeface="Arial"/>
                <a:cs typeface="Arial"/>
              </a:rPr>
              <a:t>persists &amp; </a:t>
            </a:r>
            <a:r>
              <a:rPr sz="2400" spc="-5" dirty="0">
                <a:latin typeface="Arial"/>
                <a:cs typeface="Arial"/>
              </a:rPr>
              <a:t>donot worsen with</a:t>
            </a:r>
            <a:r>
              <a:rPr sz="2400" spc="10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time.</a:t>
            </a:r>
            <a:endParaRPr sz="2400">
              <a:latin typeface="Arial"/>
              <a:cs typeface="Arial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14401" y="859664"/>
            <a:ext cx="3875877" cy="69057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i="1" dirty="0">
                <a:latin typeface="Arial"/>
                <a:cs typeface="Arial"/>
              </a:rPr>
              <a:t>B</a:t>
            </a:r>
            <a:r>
              <a:rPr sz="2550" i="1" dirty="0">
                <a:latin typeface="Arial"/>
                <a:cs typeface="Arial"/>
              </a:rPr>
              <a:t>ASILAR</a:t>
            </a:r>
            <a:r>
              <a:rPr sz="2550" i="1" spc="40" dirty="0">
                <a:latin typeface="Arial"/>
                <a:cs typeface="Arial"/>
              </a:rPr>
              <a:t> </a:t>
            </a:r>
            <a:r>
              <a:rPr i="1" spc="-25" dirty="0">
                <a:latin typeface="Arial"/>
                <a:cs typeface="Arial"/>
              </a:rPr>
              <a:t>A</a:t>
            </a:r>
            <a:r>
              <a:rPr sz="2550" i="1" spc="-25" dirty="0">
                <a:latin typeface="Arial"/>
                <a:cs typeface="Arial"/>
              </a:rPr>
              <a:t>RTERY</a:t>
            </a:r>
            <a:endParaRPr sz="2550">
              <a:latin typeface="Arial"/>
              <a:cs typeface="Arial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50</a:t>
            </a:fld>
            <a:endParaRPr lang="en-US"/>
          </a:p>
        </p:txBody>
      </p:sp>
      <p:sp>
        <p:nvSpPr>
          <p:cNvPr id="3" name="object 3"/>
          <p:cNvSpPr txBox="1"/>
          <p:nvPr/>
        </p:nvSpPr>
        <p:spPr>
          <a:xfrm>
            <a:off x="714401" y="1624330"/>
            <a:ext cx="9560610" cy="338233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87020" indent="-274320">
              <a:lnSpc>
                <a:spcPct val="100000"/>
              </a:lnSpc>
              <a:spcBef>
                <a:spcPts val="95"/>
              </a:spcBef>
              <a:buClr>
                <a:srgbClr val="FD8537"/>
              </a:buClr>
              <a:buSzPct val="69642"/>
              <a:buFont typeface="Wingdings"/>
              <a:buChar char=""/>
              <a:tabLst>
                <a:tab pos="287020" algn="l"/>
              </a:tabLst>
            </a:pPr>
            <a:r>
              <a:rPr sz="2800" spc="-5" dirty="0">
                <a:latin typeface="Arial"/>
                <a:cs typeface="Arial"/>
              </a:rPr>
              <a:t>Paramedian- wedge of </a:t>
            </a:r>
            <a:r>
              <a:rPr sz="2800" dirty="0">
                <a:latin typeface="Arial"/>
                <a:cs typeface="Arial"/>
              </a:rPr>
              <a:t>pons </a:t>
            </a:r>
            <a:r>
              <a:rPr sz="2800" spc="-5" dirty="0">
                <a:latin typeface="Arial"/>
                <a:cs typeface="Arial"/>
              </a:rPr>
              <a:t>in</a:t>
            </a:r>
            <a:r>
              <a:rPr sz="2800" spc="85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midline.</a:t>
            </a:r>
            <a:endParaRPr sz="2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0"/>
              </a:spcBef>
              <a:buClr>
                <a:srgbClr val="FD8537"/>
              </a:buClr>
              <a:buFont typeface="Wingdings"/>
              <a:buChar char=""/>
            </a:pPr>
            <a:endParaRPr sz="3950">
              <a:latin typeface="Arial"/>
              <a:cs typeface="Arial"/>
            </a:endParaRPr>
          </a:p>
          <a:p>
            <a:pPr marL="286385" marR="503555" indent="-274320" algn="just">
              <a:lnSpc>
                <a:spcPct val="100000"/>
              </a:lnSpc>
              <a:buClr>
                <a:srgbClr val="FD8537"/>
              </a:buClr>
              <a:buSzPct val="69642"/>
              <a:buFont typeface="Wingdings"/>
              <a:buChar char=""/>
              <a:tabLst>
                <a:tab pos="287020" algn="l"/>
              </a:tabLst>
            </a:pPr>
            <a:r>
              <a:rPr sz="2800" spc="-5" dirty="0">
                <a:latin typeface="Arial"/>
                <a:cs typeface="Arial"/>
              </a:rPr>
              <a:t>Short </a:t>
            </a:r>
            <a:r>
              <a:rPr sz="2800" dirty="0">
                <a:latin typeface="Arial"/>
                <a:cs typeface="Arial"/>
              </a:rPr>
              <a:t>circumerential- lateral </a:t>
            </a:r>
            <a:r>
              <a:rPr sz="2800" spc="-5" dirty="0">
                <a:latin typeface="Arial"/>
                <a:cs typeface="Arial"/>
              </a:rPr>
              <a:t>two thirds of  pons </a:t>
            </a:r>
            <a:r>
              <a:rPr sz="2800" dirty="0">
                <a:latin typeface="Arial"/>
                <a:cs typeface="Arial"/>
              </a:rPr>
              <a:t>and middle </a:t>
            </a:r>
            <a:r>
              <a:rPr sz="2800" spc="-5" dirty="0">
                <a:latin typeface="Arial"/>
                <a:cs typeface="Arial"/>
              </a:rPr>
              <a:t>and </a:t>
            </a:r>
            <a:r>
              <a:rPr sz="2800" dirty="0">
                <a:latin typeface="Arial"/>
                <a:cs typeface="Arial"/>
              </a:rPr>
              <a:t>superior </a:t>
            </a:r>
            <a:r>
              <a:rPr sz="2800" spc="-5" dirty="0">
                <a:latin typeface="Arial"/>
                <a:cs typeface="Arial"/>
              </a:rPr>
              <a:t>cerebellar  peduncles.</a:t>
            </a:r>
            <a:endParaRPr sz="2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0"/>
              </a:spcBef>
              <a:buClr>
                <a:srgbClr val="FD8537"/>
              </a:buClr>
              <a:buFont typeface="Wingdings"/>
              <a:buChar char=""/>
            </a:pPr>
            <a:endParaRPr sz="3950">
              <a:latin typeface="Arial"/>
              <a:cs typeface="Arial"/>
            </a:endParaRPr>
          </a:p>
          <a:p>
            <a:pPr marL="286385" marR="5080" indent="-274320">
              <a:lnSpc>
                <a:spcPct val="100000"/>
              </a:lnSpc>
              <a:buClr>
                <a:srgbClr val="FD8537"/>
              </a:buClr>
              <a:buSzPct val="69642"/>
              <a:buFont typeface="Wingdings"/>
              <a:buChar char=""/>
              <a:tabLst>
                <a:tab pos="385445" algn="l"/>
                <a:tab pos="386080" algn="l"/>
              </a:tabLst>
            </a:pPr>
            <a:r>
              <a:rPr dirty="0"/>
              <a:t>	</a:t>
            </a:r>
            <a:r>
              <a:rPr sz="2800" spc="-5" dirty="0">
                <a:latin typeface="Arial"/>
                <a:cs typeface="Arial"/>
              </a:rPr>
              <a:t>Long </a:t>
            </a:r>
            <a:r>
              <a:rPr sz="2800" dirty="0">
                <a:latin typeface="Arial"/>
                <a:cs typeface="Arial"/>
              </a:rPr>
              <a:t>circumferential- </a:t>
            </a:r>
            <a:r>
              <a:rPr sz="2800" spc="-5" dirty="0">
                <a:latin typeface="Arial"/>
                <a:cs typeface="Arial"/>
              </a:rPr>
              <a:t>Superior and </a:t>
            </a:r>
            <a:r>
              <a:rPr sz="2800" dirty="0">
                <a:latin typeface="Arial"/>
                <a:cs typeface="Arial"/>
              </a:rPr>
              <a:t>anterior  inferior</a:t>
            </a:r>
            <a:r>
              <a:rPr sz="2800" spc="10" dirty="0">
                <a:latin typeface="Arial"/>
                <a:cs typeface="Arial"/>
              </a:rPr>
              <a:t> </a:t>
            </a:r>
            <a:r>
              <a:rPr sz="2800" spc="-15" dirty="0">
                <a:latin typeface="Arial"/>
                <a:cs typeface="Arial"/>
              </a:rPr>
              <a:t>cerebellar.</a:t>
            </a:r>
            <a:endParaRPr sz="2800">
              <a:latin typeface="Arial"/>
              <a:cs typeface="Arial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14401" y="798703"/>
            <a:ext cx="7575693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i="1" spc="10" dirty="0">
                <a:latin typeface="Arial"/>
                <a:cs typeface="Arial"/>
              </a:rPr>
              <a:t>B</a:t>
            </a:r>
            <a:r>
              <a:rPr sz="2850" i="1" spc="10" dirty="0">
                <a:latin typeface="Arial"/>
                <a:cs typeface="Arial"/>
              </a:rPr>
              <a:t>ASILAR </a:t>
            </a:r>
            <a:r>
              <a:rPr sz="2850" i="1" spc="-10" dirty="0">
                <a:latin typeface="Arial"/>
                <a:cs typeface="Arial"/>
              </a:rPr>
              <a:t>ARTERY</a:t>
            </a:r>
            <a:r>
              <a:rPr sz="2850" i="1" spc="220" dirty="0">
                <a:latin typeface="Arial"/>
                <a:cs typeface="Arial"/>
              </a:rPr>
              <a:t> </a:t>
            </a:r>
            <a:r>
              <a:rPr sz="2850" i="1" spc="15" dirty="0">
                <a:latin typeface="Arial"/>
                <a:cs typeface="Arial"/>
              </a:rPr>
              <a:t>SYNDROMES</a:t>
            </a:r>
            <a:endParaRPr sz="2850">
              <a:latin typeface="Arial"/>
              <a:cs typeface="Arial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51</a:t>
            </a:fld>
            <a:endParaRPr lang="en-US"/>
          </a:p>
        </p:txBody>
      </p:sp>
      <p:sp>
        <p:nvSpPr>
          <p:cNvPr id="3" name="object 3"/>
          <p:cNvSpPr txBox="1"/>
          <p:nvPr/>
        </p:nvSpPr>
        <p:spPr>
          <a:xfrm>
            <a:off x="714400" y="1625853"/>
            <a:ext cx="9599545" cy="33214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87020" indent="-274320">
              <a:lnSpc>
                <a:spcPct val="100000"/>
              </a:lnSpc>
              <a:spcBef>
                <a:spcPts val="100"/>
              </a:spcBef>
              <a:buClr>
                <a:srgbClr val="FD8537"/>
              </a:buClr>
              <a:buSzPct val="68750"/>
              <a:buFont typeface="Wingdings"/>
              <a:buChar char=""/>
              <a:tabLst>
                <a:tab pos="287020" algn="l"/>
              </a:tabLst>
            </a:pPr>
            <a:r>
              <a:rPr sz="2400" spc="-5" dirty="0">
                <a:latin typeface="Arial"/>
                <a:cs typeface="Arial"/>
              </a:rPr>
              <a:t>Occlusion </a:t>
            </a:r>
            <a:r>
              <a:rPr sz="2400" dirty="0">
                <a:latin typeface="Arial"/>
                <a:cs typeface="Arial"/>
              </a:rPr>
              <a:t>of </a:t>
            </a:r>
            <a:r>
              <a:rPr sz="2400" spc="-5" dirty="0">
                <a:latin typeface="Arial"/>
                <a:cs typeface="Arial"/>
              </a:rPr>
              <a:t>basilar </a:t>
            </a:r>
            <a:r>
              <a:rPr sz="2400" dirty="0">
                <a:latin typeface="Arial"/>
                <a:cs typeface="Arial"/>
              </a:rPr>
              <a:t>artery-b/l </a:t>
            </a:r>
            <a:r>
              <a:rPr sz="2400" spc="-5" dirty="0">
                <a:latin typeface="Arial"/>
                <a:cs typeface="Arial"/>
              </a:rPr>
              <a:t>brainstem</a:t>
            </a:r>
            <a:r>
              <a:rPr sz="2400" spc="45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signs.</a:t>
            </a:r>
            <a:endParaRPr sz="2400">
              <a:latin typeface="Arial"/>
              <a:cs typeface="Arial"/>
            </a:endParaRPr>
          </a:p>
          <a:p>
            <a:pPr>
              <a:lnSpc>
                <a:spcPct val="100000"/>
              </a:lnSpc>
              <a:buClr>
                <a:srgbClr val="FD8537"/>
              </a:buClr>
              <a:buFont typeface="Wingdings"/>
              <a:buChar char=""/>
            </a:pPr>
            <a:endParaRPr sz="3550">
              <a:latin typeface="Arial"/>
              <a:cs typeface="Arial"/>
            </a:endParaRPr>
          </a:p>
          <a:p>
            <a:pPr marL="286385" marR="5080" indent="-274320">
              <a:lnSpc>
                <a:spcPct val="100000"/>
              </a:lnSpc>
              <a:buClr>
                <a:srgbClr val="FD8537"/>
              </a:buClr>
              <a:buSzPct val="68750"/>
              <a:buFont typeface="Wingdings"/>
              <a:buChar char=""/>
              <a:tabLst>
                <a:tab pos="287020" algn="l"/>
              </a:tabLst>
            </a:pPr>
            <a:r>
              <a:rPr sz="2400" spc="-5" dirty="0">
                <a:latin typeface="Arial"/>
                <a:cs typeface="Arial"/>
              </a:rPr>
              <a:t>Occlusion </a:t>
            </a:r>
            <a:r>
              <a:rPr sz="2400" dirty="0">
                <a:latin typeface="Arial"/>
                <a:cs typeface="Arial"/>
              </a:rPr>
              <a:t>of </a:t>
            </a:r>
            <a:r>
              <a:rPr sz="2400" spc="-5" dirty="0">
                <a:latin typeface="Arial"/>
                <a:cs typeface="Arial"/>
              </a:rPr>
              <a:t>basilar branch </a:t>
            </a:r>
            <a:r>
              <a:rPr sz="2400" dirty="0">
                <a:latin typeface="Arial"/>
                <a:cs typeface="Arial"/>
              </a:rPr>
              <a:t>artery- </a:t>
            </a:r>
            <a:r>
              <a:rPr sz="2400" spc="-5" dirty="0">
                <a:latin typeface="Arial"/>
                <a:cs typeface="Arial"/>
              </a:rPr>
              <a:t>unilateral </a:t>
            </a:r>
            <a:r>
              <a:rPr sz="2400" spc="-25" dirty="0">
                <a:latin typeface="Arial"/>
                <a:cs typeface="Arial"/>
              </a:rPr>
              <a:t>motor,  </a:t>
            </a:r>
            <a:r>
              <a:rPr sz="2400" spc="-5" dirty="0">
                <a:latin typeface="Arial"/>
                <a:cs typeface="Arial"/>
              </a:rPr>
              <a:t>sensory and cranial</a:t>
            </a:r>
            <a:r>
              <a:rPr sz="2400" spc="3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nerves.</a:t>
            </a:r>
            <a:endParaRPr sz="2400">
              <a:latin typeface="Arial"/>
              <a:cs typeface="Arial"/>
            </a:endParaRPr>
          </a:p>
          <a:p>
            <a:pPr>
              <a:lnSpc>
                <a:spcPct val="100000"/>
              </a:lnSpc>
              <a:buClr>
                <a:srgbClr val="FD8537"/>
              </a:buClr>
              <a:buFont typeface="Wingdings"/>
              <a:buChar char=""/>
            </a:pPr>
            <a:endParaRPr sz="3550">
              <a:latin typeface="Arial"/>
              <a:cs typeface="Arial"/>
            </a:endParaRPr>
          </a:p>
          <a:p>
            <a:pPr marL="286385" marR="35560" indent="-274320">
              <a:lnSpc>
                <a:spcPct val="100000"/>
              </a:lnSpc>
              <a:buClr>
                <a:srgbClr val="FD8537"/>
              </a:buClr>
              <a:buSzPct val="68750"/>
              <a:buFont typeface="Wingdings"/>
              <a:buChar char=""/>
              <a:tabLst>
                <a:tab pos="287020" algn="l"/>
              </a:tabLst>
            </a:pPr>
            <a:r>
              <a:rPr sz="2400" spc="-5" dirty="0">
                <a:latin typeface="Arial"/>
                <a:cs typeface="Arial"/>
              </a:rPr>
              <a:t>Complete basilar </a:t>
            </a:r>
            <a:r>
              <a:rPr sz="2400" dirty="0">
                <a:latin typeface="Arial"/>
                <a:cs typeface="Arial"/>
              </a:rPr>
              <a:t>artery </a:t>
            </a:r>
            <a:r>
              <a:rPr sz="2400" spc="-5" dirty="0">
                <a:latin typeface="Arial"/>
                <a:cs typeface="Arial"/>
              </a:rPr>
              <a:t>occlusion(Locked in </a:t>
            </a:r>
            <a:r>
              <a:rPr sz="2400" dirty="0">
                <a:latin typeface="Arial"/>
                <a:cs typeface="Arial"/>
              </a:rPr>
              <a:t>state)-  </a:t>
            </a:r>
            <a:r>
              <a:rPr sz="2400" spc="-5" dirty="0">
                <a:latin typeface="Arial"/>
                <a:cs typeface="Arial"/>
              </a:rPr>
              <a:t>b/l long </a:t>
            </a:r>
            <a:r>
              <a:rPr sz="2400" dirty="0">
                <a:latin typeface="Arial"/>
                <a:cs typeface="Arial"/>
              </a:rPr>
              <a:t>tract(sensory/motor) </a:t>
            </a:r>
            <a:r>
              <a:rPr sz="2400" spc="-5" dirty="0">
                <a:latin typeface="Arial"/>
                <a:cs typeface="Arial"/>
              </a:rPr>
              <a:t>with cranial nerve and  cerebellar </a:t>
            </a:r>
            <a:r>
              <a:rPr sz="2400" dirty="0">
                <a:latin typeface="Arial"/>
                <a:cs typeface="Arial"/>
              </a:rPr>
              <a:t>dysfunction- </a:t>
            </a:r>
            <a:r>
              <a:rPr sz="2400" spc="-5" dirty="0">
                <a:latin typeface="Arial"/>
                <a:cs typeface="Arial"/>
              </a:rPr>
              <a:t>preserved consciousness,  quadriplegia and cranial nerve</a:t>
            </a:r>
            <a:r>
              <a:rPr sz="2400" spc="10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signs.</a:t>
            </a:r>
            <a:endParaRPr sz="2400">
              <a:latin typeface="Arial"/>
              <a:cs typeface="Arial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52</a:t>
            </a:fld>
            <a:endParaRPr lang="en-US"/>
          </a:p>
        </p:txBody>
      </p:sp>
      <p:sp>
        <p:nvSpPr>
          <p:cNvPr id="2" name="object 2"/>
          <p:cNvSpPr txBox="1">
            <a:spLocks noGrp="1"/>
          </p:cNvSpPr>
          <p:nvPr>
            <p:ph type="title" idx="4294967295"/>
          </p:nvPr>
        </p:nvSpPr>
        <p:spPr>
          <a:xfrm>
            <a:off x="0" y="798513"/>
            <a:ext cx="7718425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i="1" spc="15" dirty="0">
                <a:latin typeface="Arial"/>
                <a:cs typeface="Arial"/>
              </a:rPr>
              <a:t>I</a:t>
            </a:r>
            <a:r>
              <a:rPr sz="2850" i="1" spc="15" dirty="0">
                <a:latin typeface="Arial"/>
                <a:cs typeface="Arial"/>
              </a:rPr>
              <a:t>NFERIOR PONTINE</a:t>
            </a:r>
            <a:r>
              <a:rPr sz="2850" i="1" spc="370" dirty="0">
                <a:latin typeface="Arial"/>
                <a:cs typeface="Arial"/>
              </a:rPr>
              <a:t> </a:t>
            </a:r>
            <a:r>
              <a:rPr sz="2850" i="1" spc="15" dirty="0">
                <a:latin typeface="Arial"/>
                <a:cs typeface="Arial"/>
              </a:rPr>
              <a:t>SYNDROME</a:t>
            </a:r>
            <a:endParaRPr sz="285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253934" y="1676400"/>
            <a:ext cx="10919156" cy="4953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14400" y="891666"/>
            <a:ext cx="8185135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b="1" spc="-5" dirty="0">
                <a:latin typeface="Arial"/>
                <a:cs typeface="Arial"/>
              </a:rPr>
              <a:t>M</a:t>
            </a:r>
            <a:r>
              <a:rPr sz="2400" b="1" spc="-5" dirty="0">
                <a:latin typeface="Arial"/>
                <a:cs typeface="Arial"/>
              </a:rPr>
              <a:t>EDIAL INFERIOR </a:t>
            </a:r>
            <a:r>
              <a:rPr sz="2400" b="1" dirty="0">
                <a:latin typeface="Arial"/>
                <a:cs typeface="Arial"/>
              </a:rPr>
              <a:t>PONTINE</a:t>
            </a:r>
            <a:r>
              <a:rPr sz="2400" b="1" spc="455" dirty="0">
                <a:latin typeface="Arial"/>
                <a:cs typeface="Arial"/>
              </a:rPr>
              <a:t> </a:t>
            </a:r>
            <a:r>
              <a:rPr sz="2400" b="1" spc="-5" dirty="0">
                <a:latin typeface="Arial"/>
                <a:cs typeface="Arial"/>
              </a:rPr>
              <a:t>SYNDROME</a:t>
            </a:r>
            <a:endParaRPr sz="2400">
              <a:latin typeface="Arial"/>
              <a:cs typeface="Arial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53</a:t>
            </a:fld>
            <a:endParaRPr lang="en-US"/>
          </a:p>
        </p:txBody>
      </p:sp>
      <p:sp>
        <p:nvSpPr>
          <p:cNvPr id="3" name="object 3"/>
          <p:cNvSpPr txBox="1"/>
          <p:nvPr/>
        </p:nvSpPr>
        <p:spPr>
          <a:xfrm>
            <a:off x="714401" y="1625854"/>
            <a:ext cx="9685884" cy="442877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87020" indent="-274320">
              <a:lnSpc>
                <a:spcPct val="100000"/>
              </a:lnSpc>
              <a:spcBef>
                <a:spcPts val="95"/>
              </a:spcBef>
              <a:buClr>
                <a:srgbClr val="FD8537"/>
              </a:buClr>
              <a:buSzPct val="68181"/>
              <a:buFont typeface="Wingdings"/>
              <a:buChar char=""/>
              <a:tabLst>
                <a:tab pos="287020" algn="l"/>
              </a:tabLst>
            </a:pPr>
            <a:r>
              <a:rPr sz="2200" spc="-5" dirty="0">
                <a:latin typeface="Arial"/>
                <a:cs typeface="Arial"/>
              </a:rPr>
              <a:t>Results from thrombosis of the para median branches</a:t>
            </a:r>
            <a:r>
              <a:rPr sz="2200" spc="175" dirty="0">
                <a:latin typeface="Arial"/>
                <a:cs typeface="Arial"/>
              </a:rPr>
              <a:t> </a:t>
            </a:r>
            <a:r>
              <a:rPr sz="2200" spc="-5" dirty="0">
                <a:latin typeface="Arial"/>
                <a:cs typeface="Arial"/>
              </a:rPr>
              <a:t>of</a:t>
            </a:r>
            <a:endParaRPr sz="2200">
              <a:latin typeface="Arial"/>
              <a:cs typeface="Arial"/>
            </a:endParaRPr>
          </a:p>
          <a:p>
            <a:pPr marL="286385">
              <a:lnSpc>
                <a:spcPct val="100000"/>
              </a:lnSpc>
            </a:pPr>
            <a:r>
              <a:rPr sz="2200" spc="-5" dirty="0">
                <a:latin typeface="Arial"/>
                <a:cs typeface="Arial"/>
              </a:rPr>
              <a:t>the basilar </a:t>
            </a:r>
            <a:r>
              <a:rPr sz="2200" spc="-25" dirty="0">
                <a:latin typeface="Arial"/>
                <a:cs typeface="Arial"/>
              </a:rPr>
              <a:t>artery. </a:t>
            </a:r>
            <a:r>
              <a:rPr sz="2200" spc="-10" dirty="0">
                <a:latin typeface="Arial"/>
                <a:cs typeface="Arial"/>
              </a:rPr>
              <a:t>Affected</a:t>
            </a:r>
            <a:r>
              <a:rPr sz="2200" spc="-80" dirty="0">
                <a:latin typeface="Arial"/>
                <a:cs typeface="Arial"/>
              </a:rPr>
              <a:t> </a:t>
            </a:r>
            <a:r>
              <a:rPr sz="2200" dirty="0">
                <a:latin typeface="Arial"/>
                <a:cs typeface="Arial"/>
              </a:rPr>
              <a:t>structures--</a:t>
            </a:r>
            <a:endParaRPr sz="2200">
              <a:latin typeface="Arial"/>
              <a:cs typeface="Arial"/>
            </a:endParaRPr>
          </a:p>
          <a:p>
            <a:pPr marL="287020" indent="-274320">
              <a:lnSpc>
                <a:spcPct val="100000"/>
              </a:lnSpc>
              <a:spcBef>
                <a:spcPts val="600"/>
              </a:spcBef>
              <a:buClr>
                <a:srgbClr val="FD8537"/>
              </a:buClr>
              <a:buSzPct val="68181"/>
              <a:buFont typeface="Wingdings"/>
              <a:buChar char=""/>
              <a:tabLst>
                <a:tab pos="287020" algn="l"/>
              </a:tabLst>
            </a:pPr>
            <a:r>
              <a:rPr sz="2200" b="1" spc="-5" dirty="0">
                <a:latin typeface="Arial"/>
                <a:cs typeface="Arial"/>
              </a:rPr>
              <a:t>Corticospinal</a:t>
            </a:r>
            <a:r>
              <a:rPr sz="2200" b="1" spc="40" dirty="0">
                <a:latin typeface="Arial"/>
                <a:cs typeface="Arial"/>
              </a:rPr>
              <a:t> </a:t>
            </a:r>
            <a:r>
              <a:rPr sz="2200" b="1" spc="-5" dirty="0">
                <a:latin typeface="Arial"/>
                <a:cs typeface="Arial"/>
              </a:rPr>
              <a:t>tract</a:t>
            </a:r>
            <a:endParaRPr sz="2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600"/>
              </a:spcBef>
            </a:pPr>
            <a:r>
              <a:rPr sz="2200" spc="-5" dirty="0">
                <a:latin typeface="Arial"/>
                <a:cs typeface="Arial"/>
              </a:rPr>
              <a:t>Lesions result</a:t>
            </a:r>
            <a:r>
              <a:rPr sz="2200" spc="-15" dirty="0">
                <a:latin typeface="Arial"/>
                <a:cs typeface="Arial"/>
              </a:rPr>
              <a:t> </a:t>
            </a:r>
            <a:r>
              <a:rPr sz="2200" spc="-5" dirty="0">
                <a:latin typeface="Arial"/>
                <a:cs typeface="Arial"/>
              </a:rPr>
              <a:t>in</a:t>
            </a:r>
            <a:endParaRPr sz="2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600"/>
              </a:spcBef>
            </a:pPr>
            <a:r>
              <a:rPr sz="2200" spc="-5" dirty="0">
                <a:latin typeface="Arial"/>
                <a:cs typeface="Arial"/>
              </a:rPr>
              <a:t>contralateral spastic hemiparesis.</a:t>
            </a:r>
            <a:endParaRPr sz="2200">
              <a:latin typeface="Arial"/>
              <a:cs typeface="Arial"/>
            </a:endParaRPr>
          </a:p>
          <a:p>
            <a:pPr marL="287020" indent="-274320">
              <a:lnSpc>
                <a:spcPct val="100000"/>
              </a:lnSpc>
              <a:spcBef>
                <a:spcPts val="605"/>
              </a:spcBef>
              <a:buClr>
                <a:srgbClr val="FD8537"/>
              </a:buClr>
              <a:buSzPct val="68181"/>
              <a:buFont typeface="Wingdings"/>
              <a:buChar char=""/>
              <a:tabLst>
                <a:tab pos="287020" algn="l"/>
              </a:tabLst>
            </a:pPr>
            <a:r>
              <a:rPr sz="2200" b="1" spc="-5" dirty="0">
                <a:latin typeface="Arial"/>
                <a:cs typeface="Arial"/>
              </a:rPr>
              <a:t>Medial</a:t>
            </a:r>
            <a:r>
              <a:rPr sz="2200" b="1" spc="25" dirty="0">
                <a:latin typeface="Arial"/>
                <a:cs typeface="Arial"/>
              </a:rPr>
              <a:t> </a:t>
            </a:r>
            <a:r>
              <a:rPr sz="2200" b="1" spc="-5" dirty="0">
                <a:latin typeface="Arial"/>
                <a:cs typeface="Arial"/>
              </a:rPr>
              <a:t>lemniscus</a:t>
            </a:r>
            <a:endParaRPr sz="2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600"/>
              </a:spcBef>
            </a:pPr>
            <a:r>
              <a:rPr sz="2200" spc="-5" dirty="0">
                <a:latin typeface="Arial"/>
                <a:cs typeface="Arial"/>
              </a:rPr>
              <a:t>Lesions result</a:t>
            </a:r>
            <a:r>
              <a:rPr sz="2200" spc="-15" dirty="0">
                <a:latin typeface="Arial"/>
                <a:cs typeface="Arial"/>
              </a:rPr>
              <a:t> </a:t>
            </a:r>
            <a:r>
              <a:rPr sz="2200" spc="-5" dirty="0">
                <a:latin typeface="Arial"/>
                <a:cs typeface="Arial"/>
              </a:rPr>
              <a:t>in</a:t>
            </a:r>
            <a:endParaRPr sz="2200">
              <a:latin typeface="Arial"/>
              <a:cs typeface="Arial"/>
            </a:endParaRPr>
          </a:p>
          <a:p>
            <a:pPr marL="12700" marR="938530">
              <a:lnSpc>
                <a:spcPct val="100000"/>
              </a:lnSpc>
              <a:spcBef>
                <a:spcPts val="600"/>
              </a:spcBef>
            </a:pPr>
            <a:r>
              <a:rPr sz="2200" spc="-5" dirty="0">
                <a:latin typeface="Arial"/>
                <a:cs typeface="Arial"/>
              </a:rPr>
              <a:t>contralateral </a:t>
            </a:r>
            <a:r>
              <a:rPr sz="2200" dirty="0">
                <a:latin typeface="Arial"/>
                <a:cs typeface="Arial"/>
              </a:rPr>
              <a:t>loss </a:t>
            </a:r>
            <a:r>
              <a:rPr sz="2200" spc="-5" dirty="0">
                <a:latin typeface="Arial"/>
                <a:cs typeface="Arial"/>
              </a:rPr>
              <a:t>of tactile sensation from the trunk  extremities.</a:t>
            </a:r>
            <a:endParaRPr sz="2200">
              <a:latin typeface="Arial"/>
              <a:cs typeface="Arial"/>
            </a:endParaRPr>
          </a:p>
          <a:p>
            <a:pPr marL="287020" indent="-274320">
              <a:lnSpc>
                <a:spcPct val="100000"/>
              </a:lnSpc>
              <a:spcBef>
                <a:spcPts val="600"/>
              </a:spcBef>
              <a:buClr>
                <a:srgbClr val="FD8537"/>
              </a:buClr>
              <a:buSzPct val="68181"/>
              <a:buFont typeface="Wingdings"/>
              <a:buChar char=""/>
              <a:tabLst>
                <a:tab pos="287020" algn="l"/>
              </a:tabLst>
            </a:pPr>
            <a:r>
              <a:rPr sz="2200" b="1" spc="-5" dirty="0">
                <a:latin typeface="Arial"/>
                <a:cs typeface="Arial"/>
              </a:rPr>
              <a:t>Abducent nerve</a:t>
            </a:r>
            <a:r>
              <a:rPr sz="2200" b="1" spc="65" dirty="0">
                <a:latin typeface="Arial"/>
                <a:cs typeface="Arial"/>
              </a:rPr>
              <a:t> </a:t>
            </a:r>
            <a:r>
              <a:rPr sz="2200" b="1" spc="-5" dirty="0">
                <a:latin typeface="Arial"/>
                <a:cs typeface="Arial"/>
              </a:rPr>
              <a:t>roots</a:t>
            </a:r>
            <a:endParaRPr sz="2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600"/>
              </a:spcBef>
            </a:pPr>
            <a:r>
              <a:rPr sz="2200" spc="-5" dirty="0">
                <a:latin typeface="Arial"/>
                <a:cs typeface="Arial"/>
              </a:rPr>
              <a:t>Lesions result</a:t>
            </a:r>
            <a:r>
              <a:rPr sz="2200" spc="-15" dirty="0">
                <a:latin typeface="Arial"/>
                <a:cs typeface="Arial"/>
              </a:rPr>
              <a:t> </a:t>
            </a:r>
            <a:r>
              <a:rPr sz="2200" spc="-5" dirty="0">
                <a:latin typeface="Arial"/>
                <a:cs typeface="Arial"/>
              </a:rPr>
              <a:t>in</a:t>
            </a:r>
            <a:endParaRPr sz="2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600"/>
              </a:spcBef>
            </a:pPr>
            <a:r>
              <a:rPr sz="2200" spc="-5" dirty="0">
                <a:latin typeface="Arial"/>
                <a:cs typeface="Arial"/>
              </a:rPr>
              <a:t>ipsilateral lateral rectus</a:t>
            </a:r>
            <a:r>
              <a:rPr sz="2200" spc="10" dirty="0">
                <a:latin typeface="Arial"/>
                <a:cs typeface="Arial"/>
              </a:rPr>
              <a:t> </a:t>
            </a:r>
            <a:r>
              <a:rPr sz="2200" spc="-5" dirty="0">
                <a:latin typeface="Arial"/>
                <a:cs typeface="Arial"/>
              </a:rPr>
              <a:t>paralysis.</a:t>
            </a:r>
            <a:endParaRPr sz="2200">
              <a:latin typeface="Arial"/>
              <a:cs typeface="Arial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14401" y="891666"/>
            <a:ext cx="8472080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b="1" spc="-30" dirty="0">
                <a:latin typeface="Arial"/>
                <a:cs typeface="Arial"/>
              </a:rPr>
              <a:t>L</a:t>
            </a:r>
            <a:r>
              <a:rPr sz="2400" b="1" spc="-30" dirty="0">
                <a:latin typeface="Arial"/>
                <a:cs typeface="Arial"/>
              </a:rPr>
              <a:t>ATERAL </a:t>
            </a:r>
            <a:r>
              <a:rPr sz="2400" b="1" spc="-5" dirty="0">
                <a:latin typeface="Arial"/>
                <a:cs typeface="Arial"/>
              </a:rPr>
              <a:t>INFERIOR </a:t>
            </a:r>
            <a:r>
              <a:rPr sz="2400" b="1" dirty="0">
                <a:latin typeface="Arial"/>
                <a:cs typeface="Arial"/>
              </a:rPr>
              <a:t>PONTINE</a:t>
            </a:r>
            <a:r>
              <a:rPr sz="2400" b="1" spc="484" dirty="0">
                <a:latin typeface="Arial"/>
                <a:cs typeface="Arial"/>
              </a:rPr>
              <a:t> </a:t>
            </a:r>
            <a:r>
              <a:rPr sz="2400" b="1" spc="-5" dirty="0">
                <a:latin typeface="Arial"/>
                <a:cs typeface="Arial"/>
              </a:rPr>
              <a:t>SYNDROME</a:t>
            </a:r>
            <a:endParaRPr sz="2400">
              <a:latin typeface="Arial"/>
              <a:cs typeface="Arial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54</a:t>
            </a:fld>
            <a:endParaRPr lang="en-US"/>
          </a:p>
        </p:txBody>
      </p:sp>
      <p:sp>
        <p:nvSpPr>
          <p:cNvPr id="3" name="object 3"/>
          <p:cNvSpPr txBox="1"/>
          <p:nvPr/>
        </p:nvSpPr>
        <p:spPr>
          <a:xfrm>
            <a:off x="714401" y="1549273"/>
            <a:ext cx="9411635" cy="375872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87020" marR="5080" indent="-287020">
              <a:lnSpc>
                <a:spcPct val="120900"/>
              </a:lnSpc>
              <a:spcBef>
                <a:spcPts val="100"/>
              </a:spcBef>
              <a:buClr>
                <a:srgbClr val="FD8537"/>
              </a:buClr>
              <a:buSzPct val="68750"/>
              <a:buFont typeface="Wingdings"/>
              <a:buChar char=""/>
              <a:tabLst>
                <a:tab pos="287020" algn="l"/>
              </a:tabLst>
            </a:pPr>
            <a:r>
              <a:rPr sz="2400" spc="-5" dirty="0">
                <a:latin typeface="Arial"/>
                <a:cs typeface="Arial"/>
              </a:rPr>
              <a:t>anterior inferior cerebellar </a:t>
            </a:r>
            <a:r>
              <a:rPr sz="2400" dirty="0">
                <a:latin typeface="Arial"/>
                <a:cs typeface="Arial"/>
              </a:rPr>
              <a:t>artery (AICA) </a:t>
            </a:r>
            <a:r>
              <a:rPr sz="2400" spc="-5" dirty="0">
                <a:latin typeface="Arial"/>
                <a:cs typeface="Arial"/>
              </a:rPr>
              <a:t>syndrome  </a:t>
            </a:r>
            <a:r>
              <a:rPr sz="2400" spc="-10" dirty="0">
                <a:latin typeface="Arial"/>
                <a:cs typeface="Arial"/>
              </a:rPr>
              <a:t>Affected </a:t>
            </a:r>
            <a:r>
              <a:rPr sz="2400" dirty="0">
                <a:latin typeface="Arial"/>
                <a:cs typeface="Arial"/>
              </a:rPr>
              <a:t>structures </a:t>
            </a:r>
            <a:r>
              <a:rPr sz="2400" spc="-5" dirty="0">
                <a:latin typeface="Arial"/>
                <a:cs typeface="Arial"/>
              </a:rPr>
              <a:t>and resultant </a:t>
            </a:r>
            <a:r>
              <a:rPr sz="2400" dirty="0">
                <a:latin typeface="Arial"/>
                <a:cs typeface="Arial"/>
              </a:rPr>
              <a:t>deficits</a:t>
            </a:r>
            <a:r>
              <a:rPr sz="2400" spc="30" dirty="0">
                <a:latin typeface="Arial"/>
                <a:cs typeface="Arial"/>
              </a:rPr>
              <a:t> </a:t>
            </a:r>
            <a:r>
              <a:rPr sz="2400" spc="-10" dirty="0">
                <a:latin typeface="Arial"/>
                <a:cs typeface="Arial"/>
              </a:rPr>
              <a:t>include--</a:t>
            </a:r>
            <a:endParaRPr sz="2400">
              <a:latin typeface="Arial"/>
              <a:cs typeface="Arial"/>
            </a:endParaRPr>
          </a:p>
          <a:p>
            <a:pPr marL="287020" indent="-274320">
              <a:lnSpc>
                <a:spcPct val="100000"/>
              </a:lnSpc>
              <a:spcBef>
                <a:spcPts val="600"/>
              </a:spcBef>
              <a:buClr>
                <a:srgbClr val="FD8537"/>
              </a:buClr>
              <a:buSzPct val="68750"/>
              <a:buFont typeface="Wingdings"/>
              <a:buChar char=""/>
              <a:tabLst>
                <a:tab pos="287020" algn="l"/>
              </a:tabLst>
            </a:pPr>
            <a:r>
              <a:rPr sz="2400" b="1" dirty="0">
                <a:latin typeface="Arial"/>
                <a:cs typeface="Arial"/>
              </a:rPr>
              <a:t>facial </a:t>
            </a:r>
            <a:r>
              <a:rPr sz="2400" b="1" spc="-5" dirty="0">
                <a:latin typeface="Arial"/>
                <a:cs typeface="Arial"/>
              </a:rPr>
              <a:t>nucleus </a:t>
            </a:r>
            <a:r>
              <a:rPr sz="2400" b="1" dirty="0">
                <a:latin typeface="Arial"/>
                <a:cs typeface="Arial"/>
              </a:rPr>
              <a:t>and intraaxial </a:t>
            </a:r>
            <a:r>
              <a:rPr sz="2400" b="1" spc="-5" dirty="0">
                <a:latin typeface="Arial"/>
                <a:cs typeface="Arial"/>
              </a:rPr>
              <a:t>nerve</a:t>
            </a:r>
            <a:r>
              <a:rPr sz="2400" b="1" spc="-30" dirty="0">
                <a:latin typeface="Arial"/>
                <a:cs typeface="Arial"/>
              </a:rPr>
              <a:t> </a:t>
            </a:r>
            <a:r>
              <a:rPr sz="2400" b="1" dirty="0">
                <a:latin typeface="Arial"/>
                <a:cs typeface="Arial"/>
              </a:rPr>
              <a:t>fibers</a:t>
            </a:r>
            <a:endParaRPr sz="2400">
              <a:latin typeface="Arial"/>
              <a:cs typeface="Arial"/>
            </a:endParaRPr>
          </a:p>
          <a:p>
            <a:pPr marL="350520">
              <a:lnSpc>
                <a:spcPct val="100000"/>
              </a:lnSpc>
              <a:spcBef>
                <a:spcPts val="600"/>
              </a:spcBef>
            </a:pPr>
            <a:r>
              <a:rPr sz="2400" spc="-5" dirty="0">
                <a:latin typeface="Arial"/>
                <a:cs typeface="Arial"/>
              </a:rPr>
              <a:t>Lesions result</a:t>
            </a:r>
            <a:r>
              <a:rPr sz="240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in:</a:t>
            </a:r>
            <a:endParaRPr sz="2400">
              <a:latin typeface="Arial"/>
              <a:cs typeface="Arial"/>
            </a:endParaRPr>
          </a:p>
          <a:p>
            <a:pPr marL="727710" lvl="1" indent="-350520">
              <a:lnSpc>
                <a:spcPct val="100000"/>
              </a:lnSpc>
              <a:spcBef>
                <a:spcPts val="505"/>
              </a:spcBef>
              <a:buClr>
                <a:srgbClr val="FD8537"/>
              </a:buClr>
              <a:buSzPct val="78571"/>
              <a:buFont typeface="Wingdings"/>
              <a:buChar char=""/>
              <a:tabLst>
                <a:tab pos="727075" algn="l"/>
                <a:tab pos="728345" algn="l"/>
              </a:tabLst>
            </a:pPr>
            <a:r>
              <a:rPr sz="2100" spc="-5" dirty="0">
                <a:latin typeface="Arial"/>
                <a:cs typeface="Arial"/>
              </a:rPr>
              <a:t>Ipsilateral </a:t>
            </a:r>
            <a:r>
              <a:rPr sz="2100" dirty="0">
                <a:latin typeface="Arial"/>
                <a:cs typeface="Arial"/>
              </a:rPr>
              <a:t>facial </a:t>
            </a:r>
            <a:r>
              <a:rPr sz="2100" spc="-5" dirty="0">
                <a:latin typeface="Arial"/>
                <a:cs typeface="Arial"/>
              </a:rPr>
              <a:t>nerve</a:t>
            </a:r>
            <a:r>
              <a:rPr sz="2100" spc="-40" dirty="0">
                <a:latin typeface="Arial"/>
                <a:cs typeface="Arial"/>
              </a:rPr>
              <a:t> </a:t>
            </a:r>
            <a:r>
              <a:rPr sz="2100" spc="-5" dirty="0">
                <a:latin typeface="Arial"/>
                <a:cs typeface="Arial"/>
              </a:rPr>
              <a:t>paralysis</a:t>
            </a:r>
            <a:endParaRPr sz="2100">
              <a:latin typeface="Arial"/>
              <a:cs typeface="Arial"/>
            </a:endParaRPr>
          </a:p>
          <a:p>
            <a:pPr marL="727710" lvl="1" indent="-350520">
              <a:lnSpc>
                <a:spcPct val="100000"/>
              </a:lnSpc>
              <a:spcBef>
                <a:spcPts val="505"/>
              </a:spcBef>
              <a:buClr>
                <a:srgbClr val="FD8537"/>
              </a:buClr>
              <a:buSzPct val="78571"/>
              <a:buFont typeface="Wingdings"/>
              <a:buChar char=""/>
              <a:tabLst>
                <a:tab pos="727075" algn="l"/>
                <a:tab pos="728345" algn="l"/>
              </a:tabLst>
            </a:pPr>
            <a:r>
              <a:rPr sz="2100" spc="-5" dirty="0">
                <a:latin typeface="Arial"/>
                <a:cs typeface="Arial"/>
              </a:rPr>
              <a:t>Ipsilateral loss </a:t>
            </a:r>
            <a:r>
              <a:rPr sz="2100" dirty="0">
                <a:latin typeface="Arial"/>
                <a:cs typeface="Arial"/>
              </a:rPr>
              <a:t>of taste from the ant. 2/3 of</a:t>
            </a:r>
            <a:r>
              <a:rPr sz="2100" spc="-60" dirty="0">
                <a:latin typeface="Arial"/>
                <a:cs typeface="Arial"/>
              </a:rPr>
              <a:t> </a:t>
            </a:r>
            <a:r>
              <a:rPr sz="2100" spc="-5" dirty="0">
                <a:latin typeface="Arial"/>
                <a:cs typeface="Arial"/>
              </a:rPr>
              <a:t>tongue</a:t>
            </a:r>
            <a:endParaRPr sz="2100">
              <a:latin typeface="Arial"/>
              <a:cs typeface="Arial"/>
            </a:endParaRPr>
          </a:p>
          <a:p>
            <a:pPr marL="727710" lvl="1" indent="-350520">
              <a:lnSpc>
                <a:spcPct val="100000"/>
              </a:lnSpc>
              <a:spcBef>
                <a:spcPts val="505"/>
              </a:spcBef>
              <a:buClr>
                <a:srgbClr val="FD8537"/>
              </a:buClr>
              <a:buSzPct val="78571"/>
              <a:buFont typeface="Wingdings"/>
              <a:buChar char=""/>
              <a:tabLst>
                <a:tab pos="727075" algn="l"/>
                <a:tab pos="728345" algn="l"/>
              </a:tabLst>
            </a:pPr>
            <a:r>
              <a:rPr sz="2100" spc="-5" dirty="0">
                <a:latin typeface="Arial"/>
                <a:cs typeface="Arial"/>
              </a:rPr>
              <a:t>Ipsilateral loss </a:t>
            </a:r>
            <a:r>
              <a:rPr sz="2100" dirty="0">
                <a:latin typeface="Arial"/>
                <a:cs typeface="Arial"/>
              </a:rPr>
              <a:t>of </a:t>
            </a:r>
            <a:r>
              <a:rPr sz="2100" spc="-5" dirty="0">
                <a:latin typeface="Arial"/>
                <a:cs typeface="Arial"/>
              </a:rPr>
              <a:t>lacrimation and</a:t>
            </a:r>
            <a:r>
              <a:rPr sz="2100" spc="-55" dirty="0">
                <a:latin typeface="Arial"/>
                <a:cs typeface="Arial"/>
              </a:rPr>
              <a:t> </a:t>
            </a:r>
            <a:r>
              <a:rPr sz="2100" spc="-5" dirty="0">
                <a:latin typeface="Arial"/>
                <a:cs typeface="Arial"/>
              </a:rPr>
              <a:t>reduced</a:t>
            </a:r>
            <a:endParaRPr sz="2100">
              <a:latin typeface="Arial"/>
              <a:cs typeface="Arial"/>
            </a:endParaRPr>
          </a:p>
          <a:p>
            <a:pPr marL="802005" lvl="1" indent="-424815">
              <a:lnSpc>
                <a:spcPct val="100000"/>
              </a:lnSpc>
              <a:spcBef>
                <a:spcPts val="505"/>
              </a:spcBef>
              <a:buClr>
                <a:srgbClr val="FD8537"/>
              </a:buClr>
              <a:buSzPct val="78571"/>
              <a:buFont typeface="Wingdings"/>
              <a:buChar char=""/>
              <a:tabLst>
                <a:tab pos="802005" algn="l"/>
                <a:tab pos="802640" algn="l"/>
              </a:tabLst>
            </a:pPr>
            <a:r>
              <a:rPr sz="2100" spc="-5" dirty="0">
                <a:latin typeface="Arial"/>
                <a:cs typeface="Arial"/>
              </a:rPr>
              <a:t>salivation</a:t>
            </a:r>
            <a:endParaRPr sz="2100">
              <a:latin typeface="Arial"/>
              <a:cs typeface="Arial"/>
            </a:endParaRPr>
          </a:p>
          <a:p>
            <a:pPr marL="527685" marR="1856739" lvl="1" indent="-149860">
              <a:lnSpc>
                <a:spcPts val="3030"/>
              </a:lnSpc>
              <a:spcBef>
                <a:spcPts val="180"/>
              </a:spcBef>
              <a:buClr>
                <a:srgbClr val="FD8537"/>
              </a:buClr>
              <a:buSzPct val="78571"/>
              <a:buFont typeface="Wingdings"/>
              <a:buChar char=""/>
              <a:tabLst>
                <a:tab pos="727075" algn="l"/>
                <a:tab pos="728345" algn="l"/>
              </a:tabLst>
            </a:pPr>
            <a:r>
              <a:rPr sz="2100" spc="-5" dirty="0">
                <a:latin typeface="Arial"/>
                <a:cs typeface="Arial"/>
              </a:rPr>
              <a:t>Loss </a:t>
            </a:r>
            <a:r>
              <a:rPr sz="2100" dirty="0">
                <a:latin typeface="Arial"/>
                <a:cs typeface="Arial"/>
              </a:rPr>
              <a:t>of </a:t>
            </a:r>
            <a:r>
              <a:rPr sz="2100" spc="-5" dirty="0">
                <a:latin typeface="Arial"/>
                <a:cs typeface="Arial"/>
              </a:rPr>
              <a:t>corneal and stapedial reflexes  </a:t>
            </a:r>
            <a:r>
              <a:rPr sz="2100" spc="-10" dirty="0">
                <a:latin typeface="Arial"/>
                <a:cs typeface="Arial"/>
              </a:rPr>
              <a:t>(efferent</a:t>
            </a:r>
            <a:r>
              <a:rPr sz="2100" spc="-5" dirty="0">
                <a:latin typeface="Arial"/>
                <a:cs typeface="Arial"/>
              </a:rPr>
              <a:t> limbs).</a:t>
            </a:r>
            <a:endParaRPr sz="2100">
              <a:latin typeface="Arial"/>
              <a:cs typeface="Arial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14401" y="798703"/>
            <a:ext cx="7590083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i="1" spc="10" dirty="0">
                <a:latin typeface="Arial"/>
                <a:cs typeface="Arial"/>
              </a:rPr>
              <a:t>M</a:t>
            </a:r>
            <a:r>
              <a:rPr sz="2850" i="1" spc="10" dirty="0">
                <a:latin typeface="Arial"/>
                <a:cs typeface="Arial"/>
              </a:rPr>
              <a:t>EDIAL </a:t>
            </a:r>
            <a:r>
              <a:rPr sz="2850" i="1" spc="15" dirty="0">
                <a:latin typeface="Arial"/>
                <a:cs typeface="Arial"/>
              </a:rPr>
              <a:t>PONTINE</a:t>
            </a:r>
            <a:r>
              <a:rPr sz="2850" i="1" spc="350" dirty="0">
                <a:latin typeface="Arial"/>
                <a:cs typeface="Arial"/>
              </a:rPr>
              <a:t> </a:t>
            </a:r>
            <a:r>
              <a:rPr sz="2850" i="1" spc="15" dirty="0">
                <a:latin typeface="Arial"/>
                <a:cs typeface="Arial"/>
              </a:rPr>
              <a:t>SYNDROMES</a:t>
            </a:r>
            <a:endParaRPr sz="2850">
              <a:latin typeface="Arial"/>
              <a:cs typeface="Arial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55</a:t>
            </a:fld>
            <a:endParaRPr lang="en-US"/>
          </a:p>
        </p:txBody>
      </p:sp>
      <p:sp>
        <p:nvSpPr>
          <p:cNvPr id="3" name="object 3"/>
          <p:cNvSpPr txBox="1"/>
          <p:nvPr/>
        </p:nvSpPr>
        <p:spPr>
          <a:xfrm>
            <a:off x="714400" y="1624330"/>
            <a:ext cx="9695195" cy="338233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86385" marR="5080" indent="-274320">
              <a:lnSpc>
                <a:spcPct val="100000"/>
              </a:lnSpc>
              <a:spcBef>
                <a:spcPts val="95"/>
              </a:spcBef>
              <a:buClr>
                <a:srgbClr val="FD8537"/>
              </a:buClr>
              <a:buSzPct val="69642"/>
              <a:buFont typeface="Wingdings"/>
              <a:buChar char=""/>
              <a:tabLst>
                <a:tab pos="287020" algn="l"/>
              </a:tabLst>
            </a:pPr>
            <a:r>
              <a:rPr sz="2800" spc="-5" dirty="0">
                <a:latin typeface="Arial"/>
                <a:cs typeface="Arial"/>
              </a:rPr>
              <a:t>Caused due </a:t>
            </a:r>
            <a:r>
              <a:rPr sz="2800" dirty="0">
                <a:latin typeface="Arial"/>
                <a:cs typeface="Arial"/>
              </a:rPr>
              <a:t>to occlusion </a:t>
            </a:r>
            <a:r>
              <a:rPr sz="2800" spc="-5" dirty="0">
                <a:latin typeface="Arial"/>
                <a:cs typeface="Arial"/>
              </a:rPr>
              <a:t>of paramedian </a:t>
            </a:r>
            <a:r>
              <a:rPr sz="2800" dirty="0">
                <a:latin typeface="Arial"/>
                <a:cs typeface="Arial"/>
              </a:rPr>
              <a:t>and  short circumferential </a:t>
            </a:r>
            <a:r>
              <a:rPr sz="2800" spc="-5" dirty="0">
                <a:latin typeface="Arial"/>
                <a:cs typeface="Arial"/>
              </a:rPr>
              <a:t>branches of </a:t>
            </a:r>
            <a:r>
              <a:rPr sz="2800" dirty="0">
                <a:latin typeface="Arial"/>
                <a:cs typeface="Arial"/>
              </a:rPr>
              <a:t>basilar  artery</a:t>
            </a:r>
            <a:endParaRPr sz="2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0"/>
              </a:spcBef>
              <a:buClr>
                <a:srgbClr val="FD8537"/>
              </a:buClr>
              <a:buFont typeface="Wingdings"/>
              <a:buChar char=""/>
            </a:pPr>
            <a:endParaRPr sz="3950">
              <a:latin typeface="Arial"/>
              <a:cs typeface="Arial"/>
            </a:endParaRPr>
          </a:p>
          <a:p>
            <a:pPr marL="286385" marR="29209" indent="-274320">
              <a:lnSpc>
                <a:spcPct val="100000"/>
              </a:lnSpc>
              <a:buClr>
                <a:srgbClr val="FD8537"/>
              </a:buClr>
              <a:buSzPct val="69642"/>
              <a:buFont typeface="Wingdings"/>
              <a:buChar char=""/>
              <a:tabLst>
                <a:tab pos="287020" algn="l"/>
              </a:tabLst>
            </a:pPr>
            <a:r>
              <a:rPr sz="2800" spc="-5" dirty="0">
                <a:latin typeface="Arial"/>
                <a:cs typeface="Arial"/>
              </a:rPr>
              <a:t>Corticobulbar </a:t>
            </a:r>
            <a:r>
              <a:rPr sz="2800" dirty="0">
                <a:latin typeface="Arial"/>
                <a:cs typeface="Arial"/>
              </a:rPr>
              <a:t>and corticospinal-c/l face, </a:t>
            </a:r>
            <a:r>
              <a:rPr sz="2800" spc="-5" dirty="0">
                <a:latin typeface="Arial"/>
                <a:cs typeface="Arial"/>
              </a:rPr>
              <a:t>arm  and leg</a:t>
            </a:r>
            <a:r>
              <a:rPr sz="2800" spc="15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paralysis</a:t>
            </a:r>
            <a:endParaRPr sz="2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0"/>
              </a:spcBef>
              <a:buClr>
                <a:srgbClr val="FD8537"/>
              </a:buClr>
              <a:buFont typeface="Wingdings"/>
              <a:buChar char=""/>
            </a:pPr>
            <a:endParaRPr sz="3950">
              <a:latin typeface="Arial"/>
              <a:cs typeface="Arial"/>
            </a:endParaRPr>
          </a:p>
          <a:p>
            <a:pPr marL="287020" indent="-274320">
              <a:lnSpc>
                <a:spcPct val="100000"/>
              </a:lnSpc>
              <a:buClr>
                <a:srgbClr val="FD8537"/>
              </a:buClr>
              <a:buSzPct val="69642"/>
              <a:buFont typeface="Wingdings"/>
              <a:buChar char=""/>
              <a:tabLst>
                <a:tab pos="287020" algn="l"/>
              </a:tabLst>
            </a:pPr>
            <a:r>
              <a:rPr sz="2800" spc="-5" dirty="0">
                <a:latin typeface="Arial"/>
                <a:cs typeface="Arial"/>
              </a:rPr>
              <a:t>Cerebellar </a:t>
            </a:r>
            <a:r>
              <a:rPr sz="2800" dirty="0">
                <a:latin typeface="Arial"/>
                <a:cs typeface="Arial"/>
              </a:rPr>
              <a:t>peduncles-ataxia </a:t>
            </a:r>
            <a:r>
              <a:rPr sz="2800" spc="-5" dirty="0">
                <a:latin typeface="Arial"/>
                <a:cs typeface="Arial"/>
              </a:rPr>
              <a:t>of limb and</a:t>
            </a:r>
            <a:r>
              <a:rPr sz="2800" spc="80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gait</a:t>
            </a:r>
            <a:endParaRPr sz="2800">
              <a:latin typeface="Arial"/>
              <a:cs typeface="Arial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56</a:t>
            </a:fld>
            <a:endParaRPr lang="en-US"/>
          </a:p>
        </p:txBody>
      </p:sp>
      <p:sp>
        <p:nvSpPr>
          <p:cNvPr id="2" name="object 2"/>
          <p:cNvSpPr txBox="1">
            <a:spLocks noGrp="1"/>
          </p:cNvSpPr>
          <p:nvPr>
            <p:ph type="title" idx="4294967295"/>
          </p:nvPr>
        </p:nvSpPr>
        <p:spPr>
          <a:xfrm>
            <a:off x="0" y="490538"/>
            <a:ext cx="5586413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spc="-5" dirty="0">
                <a:latin typeface="Times New Roman"/>
                <a:cs typeface="Times New Roman"/>
              </a:rPr>
              <a:t>MID </a:t>
            </a:r>
            <a:r>
              <a:rPr sz="3000" dirty="0">
                <a:latin typeface="Times New Roman"/>
                <a:cs typeface="Times New Roman"/>
              </a:rPr>
              <a:t>BRAIN</a:t>
            </a:r>
            <a:r>
              <a:rPr sz="3000" spc="-75" dirty="0">
                <a:latin typeface="Times New Roman"/>
                <a:cs typeface="Times New Roman"/>
              </a:rPr>
              <a:t> </a:t>
            </a:r>
            <a:r>
              <a:rPr sz="2850" spc="15" dirty="0">
                <a:latin typeface="Times New Roman"/>
                <a:cs typeface="Times New Roman"/>
              </a:rPr>
              <a:t>SYNDROME</a:t>
            </a:r>
            <a:endParaRPr sz="285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0" y="1219200"/>
            <a:ext cx="11579384" cy="5334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14401" y="436754"/>
            <a:ext cx="8994336" cy="923925"/>
          </a:xfrm>
          <a:prstGeom prst="rect">
            <a:avLst/>
          </a:prstGeom>
        </p:spPr>
        <p:txBody>
          <a:bodyPr vert="horz" wrap="square" lIns="0" tIns="29209" rIns="0" bIns="0" rtlCol="0">
            <a:spAutoFit/>
          </a:bodyPr>
          <a:lstStyle/>
          <a:p>
            <a:pPr marL="12700" marR="5080">
              <a:lnSpc>
                <a:spcPct val="117300"/>
              </a:lnSpc>
              <a:spcBef>
                <a:spcPts val="229"/>
              </a:spcBef>
            </a:pPr>
            <a:r>
              <a:rPr sz="2700" dirty="0">
                <a:latin typeface="Times New Roman"/>
                <a:cs typeface="Times New Roman"/>
              </a:rPr>
              <a:t>W</a:t>
            </a:r>
            <a:r>
              <a:rPr sz="2150" dirty="0">
                <a:latin typeface="Times New Roman"/>
                <a:cs typeface="Times New Roman"/>
              </a:rPr>
              <a:t>EBER </a:t>
            </a:r>
            <a:r>
              <a:rPr sz="2150" spc="5" dirty="0">
                <a:latin typeface="Times New Roman"/>
                <a:cs typeface="Times New Roman"/>
              </a:rPr>
              <a:t>SYNDROME</a:t>
            </a:r>
            <a:r>
              <a:rPr sz="2700" spc="5" dirty="0">
                <a:latin typeface="Times New Roman"/>
                <a:cs typeface="Times New Roman"/>
              </a:rPr>
              <a:t>-</a:t>
            </a:r>
            <a:r>
              <a:rPr sz="2150" spc="5" dirty="0">
                <a:latin typeface="Times New Roman"/>
                <a:cs typeface="Times New Roman"/>
              </a:rPr>
              <a:t>OCCLUSION OF </a:t>
            </a:r>
            <a:r>
              <a:rPr sz="2150" spc="-20" dirty="0">
                <a:latin typeface="Times New Roman"/>
                <a:cs typeface="Times New Roman"/>
              </a:rPr>
              <a:t>PERFORATING  </a:t>
            </a:r>
            <a:r>
              <a:rPr sz="2150" spc="5" dirty="0">
                <a:latin typeface="Times New Roman"/>
                <a:cs typeface="Times New Roman"/>
              </a:rPr>
              <a:t>BRANCH OF POSTERIOR CEREBRAL</a:t>
            </a:r>
            <a:r>
              <a:rPr sz="2150" spc="310" dirty="0">
                <a:latin typeface="Times New Roman"/>
                <a:cs typeface="Times New Roman"/>
              </a:rPr>
              <a:t> </a:t>
            </a:r>
            <a:r>
              <a:rPr sz="2150" spc="-40" dirty="0">
                <a:latin typeface="Times New Roman"/>
                <a:cs typeface="Times New Roman"/>
              </a:rPr>
              <a:t>ARTERY</a:t>
            </a:r>
            <a:endParaRPr sz="2150">
              <a:latin typeface="Times New Roman"/>
              <a:cs typeface="Times New Roman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57</a:t>
            </a:fld>
            <a:endParaRPr lang="en-US"/>
          </a:p>
        </p:txBody>
      </p:sp>
      <p:sp>
        <p:nvSpPr>
          <p:cNvPr id="3" name="object 3"/>
          <p:cNvSpPr txBox="1"/>
          <p:nvPr/>
        </p:nvSpPr>
        <p:spPr>
          <a:xfrm>
            <a:off x="680543" y="1739849"/>
            <a:ext cx="3114922" cy="28917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Times New Roman"/>
                <a:cs typeface="Times New Roman"/>
              </a:rPr>
              <a:t>Clinical</a:t>
            </a:r>
            <a:r>
              <a:rPr sz="2400" spc="-6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features</a:t>
            </a:r>
            <a:endParaRPr sz="2400">
              <a:latin typeface="Times New Roman"/>
              <a:cs typeface="Times New Roman"/>
            </a:endParaRPr>
          </a:p>
          <a:p>
            <a:pPr marL="266700" marR="55880" indent="-228600">
              <a:lnSpc>
                <a:spcPct val="170800"/>
              </a:lnSpc>
              <a:spcBef>
                <a:spcPts val="5"/>
              </a:spcBef>
              <a:buClr>
                <a:srgbClr val="FD8537"/>
              </a:buClr>
              <a:buSzPct val="68750"/>
              <a:buFont typeface="Wingdings"/>
              <a:buChar char=""/>
              <a:tabLst>
                <a:tab pos="312420" algn="l"/>
              </a:tabLst>
            </a:pPr>
            <a:r>
              <a:rPr dirty="0"/>
              <a:t>	</a:t>
            </a:r>
            <a:r>
              <a:rPr sz="2400" dirty="0">
                <a:latin typeface="Times New Roman"/>
                <a:cs typeface="Times New Roman"/>
              </a:rPr>
              <a:t>1.Ipsilateral  </a:t>
            </a:r>
            <a:r>
              <a:rPr sz="2400" spc="-5" dirty="0">
                <a:latin typeface="Times New Roman"/>
                <a:cs typeface="Times New Roman"/>
              </a:rPr>
              <a:t>a.3</a:t>
            </a:r>
            <a:r>
              <a:rPr sz="2400" spc="-7" baseline="24305" dirty="0">
                <a:latin typeface="Times New Roman"/>
                <a:cs typeface="Times New Roman"/>
              </a:rPr>
              <a:t>rd </a:t>
            </a:r>
            <a:r>
              <a:rPr sz="2400" dirty="0">
                <a:latin typeface="Times New Roman"/>
                <a:cs typeface="Times New Roman"/>
              </a:rPr>
              <a:t>nerve</a:t>
            </a:r>
            <a:r>
              <a:rPr sz="2400" spc="-27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palsy</a:t>
            </a:r>
            <a:endParaRPr sz="2400">
              <a:latin typeface="Times New Roman"/>
              <a:cs typeface="Times New Roman"/>
            </a:endParaRPr>
          </a:p>
          <a:p>
            <a:pPr marL="342900" marR="196215" indent="-304800">
              <a:lnSpc>
                <a:spcPct val="170800"/>
              </a:lnSpc>
              <a:spcBef>
                <a:spcPts val="5"/>
              </a:spcBef>
              <a:buClr>
                <a:srgbClr val="FD8537"/>
              </a:buClr>
              <a:buSzPct val="68750"/>
              <a:buFont typeface="Wingdings"/>
              <a:buChar char=""/>
              <a:tabLst>
                <a:tab pos="312420" algn="l"/>
              </a:tabLst>
            </a:pPr>
            <a:r>
              <a:rPr sz="2400" dirty="0">
                <a:latin typeface="Times New Roman"/>
                <a:cs typeface="Times New Roman"/>
              </a:rPr>
              <a:t>2.Contra</a:t>
            </a:r>
            <a:r>
              <a:rPr sz="2400" spc="5" dirty="0">
                <a:latin typeface="Times New Roman"/>
                <a:cs typeface="Times New Roman"/>
              </a:rPr>
              <a:t>l</a:t>
            </a:r>
            <a:r>
              <a:rPr sz="2400" dirty="0">
                <a:latin typeface="Times New Roman"/>
                <a:cs typeface="Times New Roman"/>
              </a:rPr>
              <a:t>ater</a:t>
            </a:r>
            <a:r>
              <a:rPr sz="2400" spc="-10" dirty="0">
                <a:latin typeface="Times New Roman"/>
                <a:cs typeface="Times New Roman"/>
              </a:rPr>
              <a:t>a</a:t>
            </a:r>
            <a:r>
              <a:rPr sz="2400" dirty="0">
                <a:latin typeface="Times New Roman"/>
                <a:cs typeface="Times New Roman"/>
              </a:rPr>
              <a:t>l  a.hemiplegia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4469236" y="1676400"/>
            <a:ext cx="6972007" cy="40386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09441" y="274638"/>
            <a:ext cx="10969943" cy="1001236"/>
          </a:xfrm>
          <a:prstGeom prst="rect">
            <a:avLst/>
          </a:prstGeom>
        </p:spPr>
        <p:txBody>
          <a:bodyPr vert="horz" wrap="square" lIns="0" tIns="126746" rIns="0" bIns="0" rtlCol="0">
            <a:spAutoFit/>
          </a:bodyPr>
          <a:lstStyle/>
          <a:p>
            <a:pPr marL="12700" marR="5080">
              <a:lnSpc>
                <a:spcPct val="117300"/>
              </a:lnSpc>
              <a:spcBef>
                <a:spcPts val="229"/>
              </a:spcBef>
            </a:pPr>
            <a:r>
              <a:rPr sz="2700" dirty="0">
                <a:latin typeface="Times New Roman"/>
                <a:cs typeface="Times New Roman"/>
              </a:rPr>
              <a:t>B</a:t>
            </a:r>
            <a:r>
              <a:rPr sz="2150" dirty="0">
                <a:latin typeface="Times New Roman"/>
                <a:cs typeface="Times New Roman"/>
              </a:rPr>
              <a:t>ENEDIKT </a:t>
            </a:r>
            <a:r>
              <a:rPr sz="2150" spc="5" dirty="0">
                <a:latin typeface="Times New Roman"/>
                <a:cs typeface="Times New Roman"/>
              </a:rPr>
              <a:t>SYNDROME</a:t>
            </a:r>
            <a:r>
              <a:rPr sz="2700" spc="5" dirty="0">
                <a:latin typeface="Times New Roman"/>
                <a:cs typeface="Times New Roman"/>
              </a:rPr>
              <a:t>-</a:t>
            </a:r>
            <a:r>
              <a:rPr sz="2150" spc="5" dirty="0">
                <a:latin typeface="Times New Roman"/>
                <a:cs typeface="Times New Roman"/>
              </a:rPr>
              <a:t>OCCLUSION OF </a:t>
            </a:r>
            <a:r>
              <a:rPr sz="2150" spc="-20" dirty="0">
                <a:latin typeface="Times New Roman"/>
                <a:cs typeface="Times New Roman"/>
              </a:rPr>
              <a:t>PERFORATING  </a:t>
            </a:r>
            <a:r>
              <a:rPr sz="2150" spc="5" dirty="0">
                <a:latin typeface="Times New Roman"/>
                <a:cs typeface="Times New Roman"/>
              </a:rPr>
              <a:t>BRANCH OF POSTERIOR</a:t>
            </a:r>
            <a:r>
              <a:rPr sz="2150" spc="405" dirty="0">
                <a:latin typeface="Times New Roman"/>
                <a:cs typeface="Times New Roman"/>
              </a:rPr>
              <a:t> </a:t>
            </a:r>
            <a:r>
              <a:rPr sz="2150" spc="5" dirty="0">
                <a:latin typeface="Times New Roman"/>
                <a:cs typeface="Times New Roman"/>
              </a:rPr>
              <a:t>CEREBRAL</a:t>
            </a:r>
            <a:endParaRPr sz="2150">
              <a:latin typeface="Times New Roman"/>
              <a:cs typeface="Times New Roman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58</a:t>
            </a:fld>
            <a:endParaRPr lang="en-US"/>
          </a:p>
        </p:txBody>
      </p:sp>
      <p:sp>
        <p:nvSpPr>
          <p:cNvPr id="3" name="object 3"/>
          <p:cNvSpPr txBox="1"/>
          <p:nvPr/>
        </p:nvSpPr>
        <p:spPr>
          <a:xfrm>
            <a:off x="680542" y="1739849"/>
            <a:ext cx="3341770" cy="28917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Times New Roman"/>
                <a:cs typeface="Times New Roman"/>
              </a:rPr>
              <a:t>Clinical</a:t>
            </a:r>
            <a:r>
              <a:rPr sz="2400" spc="-14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features</a:t>
            </a:r>
            <a:endParaRPr sz="2400">
              <a:latin typeface="Times New Roman"/>
              <a:cs typeface="Times New Roman"/>
            </a:endParaRPr>
          </a:p>
          <a:p>
            <a:pPr marL="312420" indent="-274320">
              <a:lnSpc>
                <a:spcPct val="100000"/>
              </a:lnSpc>
              <a:spcBef>
                <a:spcPts val="2045"/>
              </a:spcBef>
              <a:buClr>
                <a:srgbClr val="FD8537"/>
              </a:buClr>
              <a:buSzPct val="68750"/>
              <a:buFont typeface="Wingdings"/>
              <a:buChar char=""/>
              <a:tabLst>
                <a:tab pos="312420" algn="l"/>
              </a:tabLst>
            </a:pPr>
            <a:r>
              <a:rPr sz="2400" dirty="0">
                <a:latin typeface="Times New Roman"/>
                <a:cs typeface="Times New Roman"/>
              </a:rPr>
              <a:t>1.Ipsilateral</a:t>
            </a:r>
            <a:endParaRPr sz="2400">
              <a:latin typeface="Times New Roman"/>
              <a:cs typeface="Times New Roman"/>
            </a:endParaRPr>
          </a:p>
          <a:p>
            <a:pPr marL="419100">
              <a:lnSpc>
                <a:spcPct val="100000"/>
              </a:lnSpc>
              <a:spcBef>
                <a:spcPts val="2039"/>
              </a:spcBef>
            </a:pPr>
            <a:r>
              <a:rPr sz="2400" spc="-5" dirty="0">
                <a:latin typeface="Times New Roman"/>
                <a:cs typeface="Times New Roman"/>
              </a:rPr>
              <a:t>a.3</a:t>
            </a:r>
            <a:r>
              <a:rPr sz="2400" spc="-7" baseline="24305" dirty="0">
                <a:latin typeface="Times New Roman"/>
                <a:cs typeface="Times New Roman"/>
              </a:rPr>
              <a:t>rd </a:t>
            </a:r>
            <a:r>
              <a:rPr sz="2400" dirty="0">
                <a:latin typeface="Times New Roman"/>
                <a:cs typeface="Times New Roman"/>
              </a:rPr>
              <a:t>nerve</a:t>
            </a:r>
            <a:r>
              <a:rPr sz="2400" spc="-25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palsy</a:t>
            </a:r>
            <a:endParaRPr sz="2400">
              <a:latin typeface="Times New Roman"/>
              <a:cs typeface="Times New Roman"/>
            </a:endParaRPr>
          </a:p>
          <a:p>
            <a:pPr marL="266700" marR="17780" indent="-228600">
              <a:lnSpc>
                <a:spcPct val="170800"/>
              </a:lnSpc>
              <a:buClr>
                <a:srgbClr val="FD8537"/>
              </a:buClr>
              <a:buSzPct val="68750"/>
              <a:buFont typeface="Wingdings"/>
              <a:buChar char=""/>
              <a:tabLst>
                <a:tab pos="312420" algn="l"/>
              </a:tabLst>
            </a:pPr>
            <a:r>
              <a:rPr dirty="0"/>
              <a:t>	</a:t>
            </a:r>
            <a:r>
              <a:rPr sz="2400" spc="-5" dirty="0">
                <a:latin typeface="Times New Roman"/>
                <a:cs typeface="Times New Roman"/>
              </a:rPr>
              <a:t>2.Contralateral  a.cerebellar</a:t>
            </a:r>
            <a:r>
              <a:rPr sz="2400" spc="-7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ataxia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5484971" y="1676400"/>
            <a:ext cx="6094413" cy="36576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14401" y="891666"/>
            <a:ext cx="9526752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b="1" spc="-5" dirty="0">
                <a:latin typeface="Arial"/>
                <a:cs typeface="Arial"/>
              </a:rPr>
              <a:t>D</a:t>
            </a:r>
            <a:r>
              <a:rPr sz="2400" b="1" spc="-5" dirty="0">
                <a:latin typeface="Arial"/>
                <a:cs typeface="Arial"/>
              </a:rPr>
              <a:t>ORSAL MIDBRAIN </a:t>
            </a:r>
            <a:r>
              <a:rPr sz="3000" b="1" spc="-25" dirty="0">
                <a:latin typeface="Arial"/>
                <a:cs typeface="Arial"/>
              </a:rPr>
              <a:t>(P</a:t>
            </a:r>
            <a:r>
              <a:rPr sz="2400" b="1" spc="-25" dirty="0">
                <a:latin typeface="Arial"/>
                <a:cs typeface="Arial"/>
              </a:rPr>
              <a:t>ARINAUD</a:t>
            </a:r>
            <a:r>
              <a:rPr sz="3000" b="1" spc="-25" dirty="0">
                <a:latin typeface="Arial"/>
                <a:cs typeface="Arial"/>
              </a:rPr>
              <a:t>'</a:t>
            </a:r>
            <a:r>
              <a:rPr sz="2400" b="1" spc="-25" dirty="0">
                <a:latin typeface="Arial"/>
                <a:cs typeface="Arial"/>
              </a:rPr>
              <a:t>S</a:t>
            </a:r>
            <a:r>
              <a:rPr sz="3000" b="1" spc="-25" dirty="0">
                <a:latin typeface="Arial"/>
                <a:cs typeface="Arial"/>
              </a:rPr>
              <a:t>)</a:t>
            </a:r>
            <a:r>
              <a:rPr sz="3000" b="1" spc="385" dirty="0">
                <a:latin typeface="Arial"/>
                <a:cs typeface="Arial"/>
              </a:rPr>
              <a:t> </a:t>
            </a:r>
            <a:r>
              <a:rPr sz="2400" b="1" spc="-5" dirty="0">
                <a:latin typeface="Arial"/>
                <a:cs typeface="Arial"/>
              </a:rPr>
              <a:t>SYNDROME</a:t>
            </a:r>
            <a:endParaRPr sz="2400">
              <a:latin typeface="Arial"/>
              <a:cs typeface="Arial"/>
            </a:endParaRPr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59</a:t>
            </a:fld>
            <a:endParaRPr lang="en-US"/>
          </a:p>
        </p:txBody>
      </p:sp>
      <p:grpSp>
        <p:nvGrpSpPr>
          <p:cNvPr id="3" name="object 3"/>
          <p:cNvGrpSpPr/>
          <p:nvPr/>
        </p:nvGrpSpPr>
        <p:grpSpPr>
          <a:xfrm>
            <a:off x="477396" y="3314701"/>
            <a:ext cx="4853522" cy="680085"/>
            <a:chOff x="358140" y="3314700"/>
            <a:chExt cx="3641090" cy="680085"/>
          </a:xfrm>
        </p:grpSpPr>
        <p:sp>
          <p:nvSpPr>
            <p:cNvPr id="4" name="object 4"/>
            <p:cNvSpPr/>
            <p:nvPr/>
          </p:nvSpPr>
          <p:spPr>
            <a:xfrm>
              <a:off x="358140" y="3314700"/>
              <a:ext cx="1252728" cy="679704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541020" y="3735323"/>
              <a:ext cx="3172968" cy="62483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205484" y="3314700"/>
              <a:ext cx="2691383" cy="679704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3491484" y="3314700"/>
              <a:ext cx="507491" cy="679704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3674363" y="3735323"/>
              <a:ext cx="141732" cy="62483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/>
          <p:nvPr/>
        </p:nvSpPr>
        <p:spPr>
          <a:xfrm>
            <a:off x="714401" y="1549272"/>
            <a:ext cx="6337343" cy="403379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1410335">
              <a:lnSpc>
                <a:spcPct val="120900"/>
              </a:lnSpc>
              <a:spcBef>
                <a:spcPts val="100"/>
              </a:spcBef>
            </a:pPr>
            <a:r>
              <a:rPr sz="2400" spc="-5" dirty="0">
                <a:latin typeface="Arial"/>
                <a:cs typeface="Arial"/>
              </a:rPr>
              <a:t>-paralysis </a:t>
            </a:r>
            <a:r>
              <a:rPr sz="2400" dirty="0">
                <a:latin typeface="Arial"/>
                <a:cs typeface="Arial"/>
              </a:rPr>
              <a:t>of </a:t>
            </a:r>
            <a:r>
              <a:rPr sz="2400" spc="-5" dirty="0">
                <a:latin typeface="Arial"/>
                <a:cs typeface="Arial"/>
              </a:rPr>
              <a:t>upward and  downward</a:t>
            </a:r>
            <a:r>
              <a:rPr sz="2400" spc="35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gaze</a:t>
            </a:r>
            <a:endParaRPr sz="2400">
              <a:latin typeface="Arial"/>
              <a:cs typeface="Arial"/>
            </a:endParaRPr>
          </a:p>
          <a:p>
            <a:pPr marL="12700" marR="1682114">
              <a:lnSpc>
                <a:spcPct val="120800"/>
              </a:lnSpc>
            </a:pPr>
            <a:r>
              <a:rPr sz="2400" spc="-5" dirty="0">
                <a:latin typeface="Arial"/>
                <a:cs typeface="Arial"/>
              </a:rPr>
              <a:t>-pupillary disturbances  (Pseudo-</a:t>
            </a:r>
            <a:endParaRPr sz="24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600"/>
              </a:spcBef>
            </a:pPr>
            <a:r>
              <a:rPr sz="2400" u="heavy" spc="-5" dirty="0">
                <a:solidFill>
                  <a:srgbClr val="D2601C"/>
                </a:solidFill>
                <a:uFill>
                  <a:solidFill>
                    <a:srgbClr val="D2601C"/>
                  </a:solidFill>
                </a:uFill>
                <a:latin typeface="Arial"/>
                <a:cs typeface="Arial"/>
                <a:hlinkClick r:id="rId7"/>
              </a:rPr>
              <a:t>Argyll Robertson</a:t>
            </a:r>
            <a:r>
              <a:rPr sz="2400" u="heavy" spc="10" dirty="0">
                <a:solidFill>
                  <a:srgbClr val="D2601C"/>
                </a:solidFill>
                <a:uFill>
                  <a:solidFill>
                    <a:srgbClr val="D2601C"/>
                  </a:solidFill>
                </a:uFill>
                <a:latin typeface="Arial"/>
                <a:cs typeface="Arial"/>
                <a:hlinkClick r:id="rId7"/>
              </a:rPr>
              <a:t> </a:t>
            </a:r>
            <a:r>
              <a:rPr sz="2400" u="heavy" spc="-5" dirty="0">
                <a:solidFill>
                  <a:srgbClr val="D2601C"/>
                </a:solidFill>
                <a:uFill>
                  <a:solidFill>
                    <a:srgbClr val="D2601C"/>
                  </a:solidFill>
                </a:uFill>
                <a:latin typeface="Arial"/>
                <a:cs typeface="Arial"/>
                <a:hlinkClick r:id="rId7"/>
              </a:rPr>
              <a:t>pupils</a:t>
            </a:r>
            <a:r>
              <a:rPr sz="2400" u="heavy" spc="-5" dirty="0">
                <a:uFill>
                  <a:solidFill>
                    <a:srgbClr val="D2601C"/>
                  </a:solidFill>
                </a:uFill>
                <a:latin typeface="Arial"/>
                <a:cs typeface="Arial"/>
              </a:rPr>
              <a:t>)</a:t>
            </a:r>
            <a:endParaRPr sz="2400">
              <a:latin typeface="Arial"/>
              <a:cs typeface="Arial"/>
            </a:endParaRPr>
          </a:p>
          <a:p>
            <a:pPr marL="12700" marR="1311275">
              <a:lnSpc>
                <a:spcPct val="120900"/>
              </a:lnSpc>
            </a:pPr>
            <a:r>
              <a:rPr sz="2400" spc="-5" dirty="0">
                <a:latin typeface="Arial"/>
                <a:cs typeface="Arial"/>
              </a:rPr>
              <a:t>-absence </a:t>
            </a:r>
            <a:r>
              <a:rPr sz="2400" dirty="0">
                <a:latin typeface="Arial"/>
                <a:cs typeface="Arial"/>
              </a:rPr>
              <a:t>of</a:t>
            </a:r>
            <a:r>
              <a:rPr sz="2400" spc="-15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convergence  (Convergence-Retraction  nystagmus on </a:t>
            </a:r>
            <a:r>
              <a:rPr sz="2400" dirty="0">
                <a:latin typeface="Arial"/>
                <a:cs typeface="Arial"/>
              </a:rPr>
              <a:t>Attempts  at </a:t>
            </a:r>
            <a:r>
              <a:rPr sz="2400" spc="-5" dirty="0">
                <a:latin typeface="Arial"/>
                <a:cs typeface="Arial"/>
              </a:rPr>
              <a:t>upward</a:t>
            </a:r>
            <a:r>
              <a:rPr sz="240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gaze)</a:t>
            </a:r>
            <a:endParaRPr sz="24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600"/>
              </a:spcBef>
            </a:pPr>
            <a:r>
              <a:rPr sz="2400" b="1" spc="-5" dirty="0">
                <a:latin typeface="Arial"/>
                <a:cs typeface="Arial"/>
              </a:rPr>
              <a:t>-</a:t>
            </a:r>
            <a:r>
              <a:rPr sz="2400" spc="-5" dirty="0">
                <a:latin typeface="Arial"/>
                <a:cs typeface="Arial"/>
              </a:rPr>
              <a:t>noncommunicating</a:t>
            </a:r>
            <a:r>
              <a:rPr sz="2400" spc="4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hydrocephalus</a:t>
            </a:r>
            <a:endParaRPr sz="2400">
              <a:latin typeface="Arial"/>
              <a:cs typeface="Arial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5484971" y="1524000"/>
            <a:ext cx="6297560" cy="4191000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14400" y="434466"/>
            <a:ext cx="5588238" cy="939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spc="-5" dirty="0"/>
              <a:t>T</a:t>
            </a:r>
            <a:r>
              <a:rPr sz="2400" spc="-5" dirty="0"/>
              <a:t>YPES </a:t>
            </a:r>
            <a:r>
              <a:rPr sz="3000" dirty="0"/>
              <a:t>&amp; </a:t>
            </a:r>
            <a:r>
              <a:rPr sz="2400" dirty="0"/>
              <a:t>RISK</a:t>
            </a:r>
            <a:r>
              <a:rPr sz="2400" spc="315" dirty="0"/>
              <a:t> </a:t>
            </a:r>
            <a:r>
              <a:rPr sz="2400" spc="-30" dirty="0"/>
              <a:t>FACTORS</a:t>
            </a:r>
            <a:endParaRPr sz="2400"/>
          </a:p>
          <a:p>
            <a:pPr marL="1841500">
              <a:lnSpc>
                <a:spcPct val="100000"/>
              </a:lnSpc>
            </a:pPr>
            <a:r>
              <a:rPr sz="3000" b="1" dirty="0">
                <a:solidFill>
                  <a:srgbClr val="FF0000"/>
                </a:solidFill>
                <a:latin typeface="Arial"/>
                <a:cs typeface="Arial"/>
              </a:rPr>
              <a:t>R</a:t>
            </a:r>
            <a:r>
              <a:rPr sz="2400" b="1" dirty="0">
                <a:solidFill>
                  <a:srgbClr val="FF0000"/>
                </a:solidFill>
                <a:latin typeface="Arial"/>
                <a:cs typeface="Arial"/>
              </a:rPr>
              <a:t>ISK</a:t>
            </a:r>
            <a:r>
              <a:rPr sz="2400" b="1" spc="8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 b="1" spc="-30" dirty="0">
                <a:solidFill>
                  <a:srgbClr val="FF0000"/>
                </a:solidFill>
                <a:latin typeface="Arial"/>
                <a:cs typeface="Arial"/>
              </a:rPr>
              <a:t>FACTORS</a:t>
            </a:r>
            <a:endParaRPr sz="2400">
              <a:latin typeface="Arial"/>
              <a:cs typeface="Arial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3" name="object 3"/>
          <p:cNvSpPr txBox="1"/>
          <p:nvPr/>
        </p:nvSpPr>
        <p:spPr>
          <a:xfrm>
            <a:off x="714400" y="1556715"/>
            <a:ext cx="4267782" cy="2567241"/>
          </a:xfrm>
          <a:prstGeom prst="rect">
            <a:avLst/>
          </a:prstGeom>
        </p:spPr>
        <p:txBody>
          <a:bodyPr vert="horz" wrap="square" lIns="0" tIns="47625" rIns="0" bIns="0" rtlCol="0">
            <a:spAutoFit/>
          </a:bodyPr>
          <a:lstStyle/>
          <a:p>
            <a:pPr marL="287020" indent="-274320">
              <a:lnSpc>
                <a:spcPct val="100000"/>
              </a:lnSpc>
              <a:spcBef>
                <a:spcPts val="375"/>
              </a:spcBef>
              <a:buClr>
                <a:srgbClr val="FD8537"/>
              </a:buClr>
              <a:buSzPct val="68181"/>
              <a:buFont typeface="Wingdings"/>
              <a:buChar char=""/>
              <a:tabLst>
                <a:tab pos="287020" algn="l"/>
              </a:tabLst>
            </a:pPr>
            <a:r>
              <a:rPr sz="2200" spc="-5" dirty="0">
                <a:latin typeface="Arial"/>
                <a:cs typeface="Arial"/>
              </a:rPr>
              <a:t>Fixed</a:t>
            </a:r>
            <a:endParaRPr sz="2200">
              <a:latin typeface="Arial"/>
              <a:cs typeface="Arial"/>
            </a:endParaRPr>
          </a:p>
          <a:p>
            <a:pPr marL="652780" lvl="1" indent="-275590">
              <a:lnSpc>
                <a:spcPct val="100000"/>
              </a:lnSpc>
              <a:spcBef>
                <a:spcPts val="240"/>
              </a:spcBef>
              <a:buClr>
                <a:srgbClr val="FD8537"/>
              </a:buClr>
              <a:buSzPct val="78947"/>
              <a:buFont typeface="Wingdings"/>
              <a:buChar char=""/>
              <a:tabLst>
                <a:tab pos="653415" algn="l"/>
              </a:tabLst>
            </a:pPr>
            <a:r>
              <a:rPr sz="1900" spc="-5" dirty="0">
                <a:latin typeface="Arial"/>
                <a:cs typeface="Arial"/>
              </a:rPr>
              <a:t>Age</a:t>
            </a:r>
            <a:endParaRPr sz="1900">
              <a:latin typeface="Arial"/>
              <a:cs typeface="Arial"/>
            </a:endParaRPr>
          </a:p>
          <a:p>
            <a:pPr marL="652780" lvl="1" indent="-275590">
              <a:lnSpc>
                <a:spcPct val="100000"/>
              </a:lnSpc>
              <a:spcBef>
                <a:spcPts val="229"/>
              </a:spcBef>
              <a:buClr>
                <a:srgbClr val="FD8537"/>
              </a:buClr>
              <a:buSzPct val="78947"/>
              <a:buFont typeface="Wingdings"/>
              <a:buChar char=""/>
              <a:tabLst>
                <a:tab pos="653415" algn="l"/>
              </a:tabLst>
            </a:pPr>
            <a:r>
              <a:rPr sz="1900" spc="-5" dirty="0">
                <a:latin typeface="Arial"/>
                <a:cs typeface="Arial"/>
              </a:rPr>
              <a:t>Gender( male&gt;</a:t>
            </a:r>
            <a:r>
              <a:rPr sz="1900" spc="20" dirty="0">
                <a:latin typeface="Arial"/>
                <a:cs typeface="Arial"/>
              </a:rPr>
              <a:t> </a:t>
            </a:r>
            <a:r>
              <a:rPr sz="1900" spc="-5" dirty="0">
                <a:latin typeface="Arial"/>
                <a:cs typeface="Arial"/>
              </a:rPr>
              <a:t>female)</a:t>
            </a:r>
            <a:endParaRPr sz="1900">
              <a:latin typeface="Arial"/>
              <a:cs typeface="Arial"/>
            </a:endParaRPr>
          </a:p>
          <a:p>
            <a:pPr marL="652780" lvl="1" indent="-275590">
              <a:lnSpc>
                <a:spcPct val="100000"/>
              </a:lnSpc>
              <a:spcBef>
                <a:spcPts val="229"/>
              </a:spcBef>
              <a:buClr>
                <a:srgbClr val="FD8537"/>
              </a:buClr>
              <a:buSzPct val="78947"/>
              <a:buFont typeface="Wingdings"/>
              <a:buChar char=""/>
              <a:tabLst>
                <a:tab pos="653415" algn="l"/>
              </a:tabLst>
            </a:pPr>
            <a:r>
              <a:rPr sz="1900" dirty="0">
                <a:latin typeface="Arial"/>
                <a:cs typeface="Arial"/>
              </a:rPr>
              <a:t>Race(Asian&gt;european)</a:t>
            </a:r>
            <a:endParaRPr sz="1900">
              <a:latin typeface="Arial"/>
              <a:cs typeface="Arial"/>
            </a:endParaRPr>
          </a:p>
          <a:p>
            <a:pPr marL="652780" lvl="1" indent="-275590">
              <a:lnSpc>
                <a:spcPct val="100000"/>
              </a:lnSpc>
              <a:spcBef>
                <a:spcPts val="225"/>
              </a:spcBef>
              <a:buClr>
                <a:srgbClr val="FD8537"/>
              </a:buClr>
              <a:buSzPct val="78947"/>
              <a:buFont typeface="Wingdings"/>
              <a:buChar char=""/>
              <a:tabLst>
                <a:tab pos="653415" algn="l"/>
              </a:tabLst>
            </a:pPr>
            <a:r>
              <a:rPr sz="1900" spc="-5" dirty="0">
                <a:latin typeface="Arial"/>
                <a:cs typeface="Arial"/>
              </a:rPr>
              <a:t>Heredity</a:t>
            </a:r>
            <a:endParaRPr sz="1900">
              <a:latin typeface="Arial"/>
              <a:cs typeface="Arial"/>
            </a:endParaRPr>
          </a:p>
          <a:p>
            <a:pPr marL="652780" marR="5080" lvl="1" indent="-274955">
              <a:lnSpc>
                <a:spcPct val="90000"/>
              </a:lnSpc>
              <a:spcBef>
                <a:spcPts val="459"/>
              </a:spcBef>
              <a:buClr>
                <a:srgbClr val="FD8537"/>
              </a:buClr>
              <a:buSzPct val="78947"/>
              <a:buFont typeface="Wingdings"/>
              <a:buChar char=""/>
              <a:tabLst>
                <a:tab pos="653415" algn="l"/>
              </a:tabLst>
            </a:pPr>
            <a:r>
              <a:rPr sz="1900" spc="-5" dirty="0">
                <a:latin typeface="Arial"/>
                <a:cs typeface="Arial"/>
              </a:rPr>
              <a:t>Previous </a:t>
            </a:r>
            <a:r>
              <a:rPr sz="1900" spc="-25" dirty="0">
                <a:latin typeface="Arial"/>
                <a:cs typeface="Arial"/>
              </a:rPr>
              <a:t>Vascular  </a:t>
            </a:r>
            <a:r>
              <a:rPr sz="1900" spc="-5" dirty="0">
                <a:latin typeface="Arial"/>
                <a:cs typeface="Arial"/>
              </a:rPr>
              <a:t>event.eg: MI, peripheral  embolism</a:t>
            </a:r>
            <a:endParaRPr sz="1900">
              <a:latin typeface="Arial"/>
              <a:cs typeface="Arial"/>
            </a:endParaRPr>
          </a:p>
          <a:p>
            <a:pPr marL="652780" lvl="1" indent="-275590">
              <a:lnSpc>
                <a:spcPct val="100000"/>
              </a:lnSpc>
              <a:spcBef>
                <a:spcPts val="225"/>
              </a:spcBef>
              <a:buClr>
                <a:srgbClr val="FD8537"/>
              </a:buClr>
              <a:buSzPct val="78947"/>
              <a:buFont typeface="Wingdings"/>
              <a:buChar char=""/>
              <a:tabLst>
                <a:tab pos="653415" algn="l"/>
              </a:tabLst>
            </a:pPr>
            <a:r>
              <a:rPr sz="1900" spc="-5" dirty="0">
                <a:latin typeface="Arial"/>
                <a:cs typeface="Arial"/>
              </a:rPr>
              <a:t>High</a:t>
            </a:r>
            <a:r>
              <a:rPr sz="1900" spc="15" dirty="0">
                <a:latin typeface="Arial"/>
                <a:cs typeface="Arial"/>
              </a:rPr>
              <a:t> </a:t>
            </a:r>
            <a:r>
              <a:rPr sz="1900" spc="-5" dirty="0">
                <a:latin typeface="Arial"/>
                <a:cs typeface="Arial"/>
              </a:rPr>
              <a:t>fibrinogen</a:t>
            </a:r>
            <a:endParaRPr sz="19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797986" y="1556714"/>
            <a:ext cx="4222920" cy="3833742"/>
          </a:xfrm>
          <a:prstGeom prst="rect">
            <a:avLst/>
          </a:prstGeom>
        </p:spPr>
        <p:txBody>
          <a:bodyPr vert="horz" wrap="square" lIns="0" tIns="47625" rIns="0" bIns="0" rtlCol="0">
            <a:spAutoFit/>
          </a:bodyPr>
          <a:lstStyle/>
          <a:p>
            <a:pPr marL="287020" indent="-274320">
              <a:lnSpc>
                <a:spcPct val="100000"/>
              </a:lnSpc>
              <a:spcBef>
                <a:spcPts val="375"/>
              </a:spcBef>
              <a:buClr>
                <a:srgbClr val="FD8537"/>
              </a:buClr>
              <a:buSzPct val="68181"/>
              <a:buFont typeface="Courier New"/>
              <a:buChar char="o"/>
              <a:tabLst>
                <a:tab pos="287020" algn="l"/>
              </a:tabLst>
            </a:pPr>
            <a:r>
              <a:rPr sz="2200" spc="-5" dirty="0">
                <a:latin typeface="Arial"/>
                <a:cs typeface="Arial"/>
              </a:rPr>
              <a:t>Modifiable</a:t>
            </a:r>
            <a:endParaRPr sz="2200">
              <a:latin typeface="Arial"/>
              <a:cs typeface="Arial"/>
            </a:endParaRPr>
          </a:p>
          <a:p>
            <a:pPr marL="652780" lvl="1" indent="-274320">
              <a:lnSpc>
                <a:spcPct val="100000"/>
              </a:lnSpc>
              <a:spcBef>
                <a:spcPts val="240"/>
              </a:spcBef>
              <a:buClr>
                <a:srgbClr val="FD8537"/>
              </a:buClr>
              <a:buSzPct val="78947"/>
              <a:buFont typeface="Wingdings"/>
              <a:buChar char=""/>
              <a:tabLst>
                <a:tab pos="652780" algn="l"/>
              </a:tabLst>
            </a:pPr>
            <a:r>
              <a:rPr sz="1900" spc="-5" dirty="0">
                <a:latin typeface="Arial"/>
                <a:cs typeface="Arial"/>
              </a:rPr>
              <a:t>High blood</a:t>
            </a:r>
            <a:r>
              <a:rPr sz="1900" spc="30" dirty="0">
                <a:latin typeface="Arial"/>
                <a:cs typeface="Arial"/>
              </a:rPr>
              <a:t> </a:t>
            </a:r>
            <a:r>
              <a:rPr sz="1900" dirty="0">
                <a:latin typeface="Arial"/>
                <a:cs typeface="Arial"/>
              </a:rPr>
              <a:t>pressure</a:t>
            </a:r>
            <a:endParaRPr sz="1900">
              <a:latin typeface="Arial"/>
              <a:cs typeface="Arial"/>
            </a:endParaRPr>
          </a:p>
          <a:p>
            <a:pPr marL="652145" marR="5080" lvl="1" indent="-274320">
              <a:lnSpc>
                <a:spcPts val="2050"/>
              </a:lnSpc>
              <a:spcBef>
                <a:spcPts val="490"/>
              </a:spcBef>
              <a:buClr>
                <a:srgbClr val="FD8537"/>
              </a:buClr>
              <a:buSzPct val="78947"/>
              <a:buFont typeface="Wingdings"/>
              <a:buChar char=""/>
              <a:tabLst>
                <a:tab pos="652780" algn="l"/>
              </a:tabLst>
            </a:pPr>
            <a:r>
              <a:rPr sz="1900" spc="-5" dirty="0">
                <a:latin typeface="Arial"/>
                <a:cs typeface="Arial"/>
              </a:rPr>
              <a:t>Heart disease(atrial  fibrillation, </a:t>
            </a:r>
            <a:r>
              <a:rPr sz="1900" dirty="0">
                <a:latin typeface="Arial"/>
                <a:cs typeface="Arial"/>
              </a:rPr>
              <a:t>heart </a:t>
            </a:r>
            <a:r>
              <a:rPr sz="1900" spc="-5" dirty="0">
                <a:latin typeface="Arial"/>
                <a:cs typeface="Arial"/>
              </a:rPr>
              <a:t>failure,  endocarditis)</a:t>
            </a:r>
            <a:endParaRPr sz="1900">
              <a:latin typeface="Arial"/>
              <a:cs typeface="Arial"/>
            </a:endParaRPr>
          </a:p>
          <a:p>
            <a:pPr marL="652780" lvl="1" indent="-274320">
              <a:lnSpc>
                <a:spcPct val="100000"/>
              </a:lnSpc>
              <a:spcBef>
                <a:spcPts val="204"/>
              </a:spcBef>
              <a:buClr>
                <a:srgbClr val="FD8537"/>
              </a:buClr>
              <a:buSzPct val="78947"/>
              <a:buFont typeface="Wingdings"/>
              <a:buChar char=""/>
              <a:tabLst>
                <a:tab pos="652780" algn="l"/>
              </a:tabLst>
            </a:pPr>
            <a:r>
              <a:rPr sz="1900" spc="-5" dirty="0">
                <a:latin typeface="Arial"/>
                <a:cs typeface="Arial"/>
              </a:rPr>
              <a:t>Diabetes</a:t>
            </a:r>
            <a:r>
              <a:rPr sz="1900" spc="25" dirty="0">
                <a:latin typeface="Arial"/>
                <a:cs typeface="Arial"/>
              </a:rPr>
              <a:t> </a:t>
            </a:r>
            <a:r>
              <a:rPr sz="1900" spc="-5" dirty="0">
                <a:latin typeface="Arial"/>
                <a:cs typeface="Arial"/>
              </a:rPr>
              <a:t>mellitus</a:t>
            </a:r>
            <a:endParaRPr sz="1900">
              <a:latin typeface="Arial"/>
              <a:cs typeface="Arial"/>
            </a:endParaRPr>
          </a:p>
          <a:p>
            <a:pPr marL="652780" lvl="1" indent="-274320">
              <a:lnSpc>
                <a:spcPct val="100000"/>
              </a:lnSpc>
              <a:spcBef>
                <a:spcPts val="225"/>
              </a:spcBef>
              <a:buClr>
                <a:srgbClr val="FD8537"/>
              </a:buClr>
              <a:buSzPct val="78947"/>
              <a:buFont typeface="Wingdings"/>
              <a:buChar char=""/>
              <a:tabLst>
                <a:tab pos="652780" algn="l"/>
              </a:tabLst>
            </a:pPr>
            <a:r>
              <a:rPr sz="1900" dirty="0">
                <a:latin typeface="Arial"/>
                <a:cs typeface="Arial"/>
              </a:rPr>
              <a:t>Hyperlipidaemia</a:t>
            </a:r>
            <a:endParaRPr sz="1900">
              <a:latin typeface="Arial"/>
              <a:cs typeface="Arial"/>
            </a:endParaRPr>
          </a:p>
          <a:p>
            <a:pPr marL="652780" lvl="1" indent="-274320">
              <a:lnSpc>
                <a:spcPct val="100000"/>
              </a:lnSpc>
              <a:spcBef>
                <a:spcPts val="229"/>
              </a:spcBef>
              <a:buClr>
                <a:srgbClr val="FD8537"/>
              </a:buClr>
              <a:buSzPct val="78947"/>
              <a:buFont typeface="Wingdings"/>
              <a:buChar char=""/>
              <a:tabLst>
                <a:tab pos="652780" algn="l"/>
              </a:tabLst>
            </a:pPr>
            <a:r>
              <a:rPr sz="1900" spc="-5" dirty="0">
                <a:latin typeface="Arial"/>
                <a:cs typeface="Arial"/>
              </a:rPr>
              <a:t>Smoking</a:t>
            </a:r>
            <a:endParaRPr sz="1900">
              <a:latin typeface="Arial"/>
              <a:cs typeface="Arial"/>
            </a:endParaRPr>
          </a:p>
          <a:p>
            <a:pPr marL="652145" marR="897890" lvl="1" indent="-274320">
              <a:lnSpc>
                <a:spcPts val="2050"/>
              </a:lnSpc>
              <a:spcBef>
                <a:spcPts val="490"/>
              </a:spcBef>
              <a:buClr>
                <a:srgbClr val="FD8537"/>
              </a:buClr>
              <a:buSzPct val="78947"/>
              <a:buFont typeface="Wingdings"/>
              <a:buChar char=""/>
              <a:tabLst>
                <a:tab pos="652780" algn="l"/>
              </a:tabLst>
            </a:pPr>
            <a:r>
              <a:rPr sz="1900" spc="-10" dirty="0">
                <a:latin typeface="Arial"/>
                <a:cs typeface="Arial"/>
              </a:rPr>
              <a:t>Excess </a:t>
            </a:r>
            <a:r>
              <a:rPr sz="1900" spc="-5" dirty="0">
                <a:latin typeface="Arial"/>
                <a:cs typeface="Arial"/>
              </a:rPr>
              <a:t>alcohol  consumption</a:t>
            </a:r>
            <a:endParaRPr sz="1900">
              <a:latin typeface="Arial"/>
              <a:cs typeface="Arial"/>
            </a:endParaRPr>
          </a:p>
          <a:p>
            <a:pPr marL="652780" lvl="1" indent="-274320">
              <a:lnSpc>
                <a:spcPct val="100000"/>
              </a:lnSpc>
              <a:spcBef>
                <a:spcPts val="200"/>
              </a:spcBef>
              <a:buClr>
                <a:srgbClr val="FD8537"/>
              </a:buClr>
              <a:buSzPct val="78947"/>
              <a:buFont typeface="Wingdings"/>
              <a:buChar char=""/>
              <a:tabLst>
                <a:tab pos="652780" algn="l"/>
              </a:tabLst>
            </a:pPr>
            <a:r>
              <a:rPr sz="1900" spc="-5" dirty="0">
                <a:latin typeface="Arial"/>
                <a:cs typeface="Arial"/>
              </a:rPr>
              <a:t>Oral</a:t>
            </a:r>
            <a:r>
              <a:rPr sz="1900" spc="5" dirty="0">
                <a:latin typeface="Arial"/>
                <a:cs typeface="Arial"/>
              </a:rPr>
              <a:t> </a:t>
            </a:r>
            <a:r>
              <a:rPr sz="1900" spc="-5" dirty="0">
                <a:latin typeface="Arial"/>
                <a:cs typeface="Arial"/>
              </a:rPr>
              <a:t>contraceptives</a:t>
            </a:r>
            <a:endParaRPr sz="1900">
              <a:latin typeface="Arial"/>
              <a:cs typeface="Arial"/>
            </a:endParaRPr>
          </a:p>
          <a:p>
            <a:pPr marL="652780" lvl="1" indent="-274320">
              <a:lnSpc>
                <a:spcPct val="100000"/>
              </a:lnSpc>
              <a:spcBef>
                <a:spcPts val="225"/>
              </a:spcBef>
              <a:buClr>
                <a:srgbClr val="FD8537"/>
              </a:buClr>
              <a:buSzPct val="78947"/>
              <a:buFont typeface="Wingdings"/>
              <a:buChar char=""/>
              <a:tabLst>
                <a:tab pos="652780" algn="l"/>
              </a:tabLst>
            </a:pPr>
            <a:r>
              <a:rPr sz="1900" spc="-5" dirty="0">
                <a:latin typeface="Arial"/>
                <a:cs typeface="Arial"/>
              </a:rPr>
              <a:t>Social</a:t>
            </a:r>
            <a:r>
              <a:rPr sz="1900" spc="15" dirty="0">
                <a:latin typeface="Arial"/>
                <a:cs typeface="Arial"/>
              </a:rPr>
              <a:t> </a:t>
            </a:r>
            <a:r>
              <a:rPr sz="1900" spc="-5" dirty="0">
                <a:latin typeface="Arial"/>
                <a:cs typeface="Arial"/>
              </a:rPr>
              <a:t>deprivation</a:t>
            </a:r>
            <a:endParaRPr sz="1900">
              <a:latin typeface="Arial"/>
              <a:cs typeface="Arial"/>
            </a:endParaRPr>
          </a:p>
          <a:p>
            <a:pPr marL="652145" marR="512445" lvl="1" indent="-274320">
              <a:lnSpc>
                <a:spcPts val="2050"/>
              </a:lnSpc>
              <a:spcBef>
                <a:spcPts val="495"/>
              </a:spcBef>
              <a:buClr>
                <a:srgbClr val="FD8537"/>
              </a:buClr>
              <a:buSzPct val="78947"/>
              <a:buFont typeface="Wingdings"/>
              <a:buChar char=""/>
              <a:tabLst>
                <a:tab pos="652780" algn="l"/>
              </a:tabLst>
            </a:pPr>
            <a:r>
              <a:rPr sz="1900" spc="-20" dirty="0">
                <a:latin typeface="Arial"/>
                <a:cs typeface="Arial"/>
              </a:rPr>
              <a:t>Obesity,</a:t>
            </a:r>
            <a:r>
              <a:rPr sz="1900" spc="-45" dirty="0">
                <a:latin typeface="Arial"/>
                <a:cs typeface="Arial"/>
              </a:rPr>
              <a:t> </a:t>
            </a:r>
            <a:r>
              <a:rPr sz="1900" spc="-5" dirty="0">
                <a:latin typeface="Arial"/>
                <a:cs typeface="Arial"/>
              </a:rPr>
              <a:t>sedentary  lifestyle</a:t>
            </a:r>
            <a:endParaRPr sz="1900">
              <a:latin typeface="Arial"/>
              <a:cs typeface="Arial"/>
            </a:endParaRP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1681972" y="761"/>
            <a:ext cx="0" cy="6858000"/>
          </a:xfrm>
          <a:custGeom>
            <a:avLst/>
            <a:gdLst/>
            <a:ahLst/>
            <a:cxnLst/>
            <a:rect l="l" t="t" r="r" b="b"/>
            <a:pathLst>
              <a:path h="6858000">
                <a:moveTo>
                  <a:pt x="0" y="0"/>
                </a:moveTo>
                <a:lnTo>
                  <a:pt x="0" y="6857999"/>
                </a:lnTo>
              </a:path>
            </a:pathLst>
          </a:custGeom>
          <a:ln w="38100">
            <a:solidFill>
              <a:srgbClr val="FDC3A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62959" y="0"/>
            <a:ext cx="77872" cy="6858000"/>
          </a:xfrm>
          <a:custGeom>
            <a:avLst/>
            <a:gdLst/>
            <a:ahLst/>
            <a:cxnLst/>
            <a:rect l="l" t="t" r="r" b="b"/>
            <a:pathLst>
              <a:path w="58419" h="6858000">
                <a:moveTo>
                  <a:pt x="11595" y="0"/>
                </a:moveTo>
                <a:lnTo>
                  <a:pt x="0" y="0"/>
                </a:lnTo>
                <a:lnTo>
                  <a:pt x="12" y="6858000"/>
                </a:lnTo>
                <a:lnTo>
                  <a:pt x="11595" y="6858000"/>
                </a:lnTo>
                <a:lnTo>
                  <a:pt x="11595" y="0"/>
                </a:lnTo>
                <a:close/>
              </a:path>
              <a:path w="58419" h="6858000">
                <a:moveTo>
                  <a:pt x="57924" y="0"/>
                </a:moveTo>
                <a:lnTo>
                  <a:pt x="23177" y="0"/>
                </a:lnTo>
                <a:lnTo>
                  <a:pt x="23177" y="6858000"/>
                </a:lnTo>
                <a:lnTo>
                  <a:pt x="57924" y="6858000"/>
                </a:lnTo>
                <a:lnTo>
                  <a:pt x="57924" y="0"/>
                </a:lnTo>
                <a:close/>
              </a:path>
            </a:pathLst>
          </a:custGeom>
          <a:solidFill>
            <a:srgbClr val="FDC3AD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" name="object 4"/>
          <p:cNvGrpSpPr/>
          <p:nvPr/>
        </p:nvGrpSpPr>
        <p:grpSpPr>
          <a:xfrm>
            <a:off x="11782531" y="0"/>
            <a:ext cx="406294" cy="6858000"/>
            <a:chOff x="8839200" y="0"/>
            <a:chExt cx="304800" cy="6858000"/>
          </a:xfrm>
        </p:grpSpPr>
        <p:sp>
          <p:nvSpPr>
            <p:cNvPr id="5" name="object 5"/>
            <p:cNvSpPr/>
            <p:nvPr/>
          </p:nvSpPr>
          <p:spPr>
            <a:xfrm>
              <a:off x="8839200" y="0"/>
              <a:ext cx="304800" cy="6858000"/>
            </a:xfrm>
            <a:custGeom>
              <a:avLst/>
              <a:gdLst/>
              <a:ahLst/>
              <a:cxnLst/>
              <a:rect l="l" t="t" r="r" b="b"/>
              <a:pathLst>
                <a:path w="304800" h="6858000">
                  <a:moveTo>
                    <a:pt x="304800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304800" y="6858000"/>
                  </a:lnTo>
                  <a:lnTo>
                    <a:pt x="304800" y="0"/>
                  </a:lnTo>
                  <a:close/>
                </a:path>
              </a:pathLst>
            </a:custGeom>
            <a:solidFill>
              <a:srgbClr val="FDC3AD">
                <a:alpha val="87057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8915400" y="0"/>
              <a:ext cx="0" cy="6858000"/>
            </a:xfrm>
            <a:custGeom>
              <a:avLst/>
              <a:gdLst/>
              <a:ahLst/>
              <a:cxnLst/>
              <a:rect l="l" t="t" r="r" b="b"/>
              <a:pathLst>
                <a:path h="6858000">
                  <a:moveTo>
                    <a:pt x="0" y="0"/>
                  </a:moveTo>
                  <a:lnTo>
                    <a:pt x="0" y="6857999"/>
                  </a:lnTo>
                </a:path>
              </a:pathLst>
            </a:custGeom>
            <a:ln w="9144">
              <a:solidFill>
                <a:srgbClr val="FD853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/>
          <p:nvPr/>
        </p:nvSpPr>
        <p:spPr>
          <a:xfrm>
            <a:off x="10872430" y="5715000"/>
            <a:ext cx="731330" cy="548640"/>
          </a:xfrm>
          <a:custGeom>
            <a:avLst/>
            <a:gdLst/>
            <a:ahLst/>
            <a:cxnLst/>
            <a:rect l="l" t="t" r="r" b="b"/>
            <a:pathLst>
              <a:path w="548640" h="548639">
                <a:moveTo>
                  <a:pt x="274320" y="0"/>
                </a:moveTo>
                <a:lnTo>
                  <a:pt x="225008" y="4419"/>
                </a:lnTo>
                <a:lnTo>
                  <a:pt x="178597" y="17162"/>
                </a:lnTo>
                <a:lnTo>
                  <a:pt x="135861" y="37453"/>
                </a:lnTo>
                <a:lnTo>
                  <a:pt x="97575" y="64518"/>
                </a:lnTo>
                <a:lnTo>
                  <a:pt x="64513" y="97580"/>
                </a:lnTo>
                <a:lnTo>
                  <a:pt x="37450" y="135867"/>
                </a:lnTo>
                <a:lnTo>
                  <a:pt x="17161" y="178602"/>
                </a:lnTo>
                <a:lnTo>
                  <a:pt x="4419" y="225011"/>
                </a:lnTo>
                <a:lnTo>
                  <a:pt x="0" y="274319"/>
                </a:lnTo>
                <a:lnTo>
                  <a:pt x="4419" y="323628"/>
                </a:lnTo>
                <a:lnTo>
                  <a:pt x="17161" y="370037"/>
                </a:lnTo>
                <a:lnTo>
                  <a:pt x="37450" y="412772"/>
                </a:lnTo>
                <a:lnTo>
                  <a:pt x="64513" y="451059"/>
                </a:lnTo>
                <a:lnTo>
                  <a:pt x="97575" y="484121"/>
                </a:lnTo>
                <a:lnTo>
                  <a:pt x="135861" y="511186"/>
                </a:lnTo>
                <a:lnTo>
                  <a:pt x="178597" y="531477"/>
                </a:lnTo>
                <a:lnTo>
                  <a:pt x="225008" y="544220"/>
                </a:lnTo>
                <a:lnTo>
                  <a:pt x="274320" y="548640"/>
                </a:lnTo>
                <a:lnTo>
                  <a:pt x="323631" y="544220"/>
                </a:lnTo>
                <a:lnTo>
                  <a:pt x="370042" y="531477"/>
                </a:lnTo>
                <a:lnTo>
                  <a:pt x="412778" y="511186"/>
                </a:lnTo>
                <a:lnTo>
                  <a:pt x="451064" y="484121"/>
                </a:lnTo>
                <a:lnTo>
                  <a:pt x="484126" y="451059"/>
                </a:lnTo>
                <a:lnTo>
                  <a:pt x="511189" y="412772"/>
                </a:lnTo>
                <a:lnTo>
                  <a:pt x="531478" y="370037"/>
                </a:lnTo>
                <a:lnTo>
                  <a:pt x="544220" y="323628"/>
                </a:lnTo>
                <a:lnTo>
                  <a:pt x="548640" y="274319"/>
                </a:lnTo>
                <a:lnTo>
                  <a:pt x="544220" y="225011"/>
                </a:lnTo>
                <a:lnTo>
                  <a:pt x="531478" y="178602"/>
                </a:lnTo>
                <a:lnTo>
                  <a:pt x="511189" y="135867"/>
                </a:lnTo>
                <a:lnTo>
                  <a:pt x="484126" y="97580"/>
                </a:lnTo>
                <a:lnTo>
                  <a:pt x="451064" y="64518"/>
                </a:lnTo>
                <a:lnTo>
                  <a:pt x="412778" y="37453"/>
                </a:lnTo>
                <a:lnTo>
                  <a:pt x="370042" y="17162"/>
                </a:lnTo>
                <a:lnTo>
                  <a:pt x="323631" y="4419"/>
                </a:lnTo>
                <a:lnTo>
                  <a:pt x="274320" y="0"/>
                </a:lnTo>
                <a:close/>
              </a:path>
            </a:pathLst>
          </a:custGeom>
          <a:solidFill>
            <a:srgbClr val="FD8537"/>
          </a:solid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8" name="object 8"/>
          <p:cNvGraphicFramePr>
            <a:graphicFrameLocks noGrp="1"/>
          </p:cNvGraphicFramePr>
          <p:nvPr/>
        </p:nvGraphicFramePr>
        <p:xfrm>
          <a:off x="600977" y="762"/>
          <a:ext cx="11198483" cy="678751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399133"/>
                <a:gridCol w="2336191"/>
                <a:gridCol w="2337037"/>
                <a:gridCol w="100727"/>
              </a:tblGrid>
              <a:tr h="1208913">
                <a:tc gridSpan="3">
                  <a:txBody>
                    <a:bodyPr/>
                    <a:lstStyle/>
                    <a:p>
                      <a:pPr marL="167640">
                        <a:lnSpc>
                          <a:spcPct val="100000"/>
                        </a:lnSpc>
                        <a:spcBef>
                          <a:spcPts val="1855"/>
                        </a:spcBef>
                      </a:pPr>
                      <a:r>
                        <a:rPr sz="2900" spc="-10" dirty="0">
                          <a:solidFill>
                            <a:srgbClr val="565F6C"/>
                          </a:solidFill>
                          <a:latin typeface="Times New Roman"/>
                          <a:cs typeface="Times New Roman"/>
                        </a:rPr>
                        <a:t>D</a:t>
                      </a:r>
                      <a:r>
                        <a:rPr sz="2300" spc="-10" dirty="0">
                          <a:solidFill>
                            <a:srgbClr val="565F6C"/>
                          </a:solidFill>
                          <a:latin typeface="Times New Roman"/>
                          <a:cs typeface="Times New Roman"/>
                        </a:rPr>
                        <a:t>IFFERENTIATING </a:t>
                      </a:r>
                      <a:r>
                        <a:rPr sz="2300" spc="-25" dirty="0">
                          <a:solidFill>
                            <a:srgbClr val="565F6C"/>
                          </a:solidFill>
                          <a:latin typeface="Times New Roman"/>
                          <a:cs typeface="Times New Roman"/>
                        </a:rPr>
                        <a:t>FEATURES </a:t>
                      </a:r>
                      <a:r>
                        <a:rPr sz="2300" spc="10" dirty="0">
                          <a:solidFill>
                            <a:srgbClr val="565F6C"/>
                          </a:solidFill>
                          <a:latin typeface="Times New Roman"/>
                          <a:cs typeface="Times New Roman"/>
                        </a:rPr>
                        <a:t>BETWEEN</a:t>
                      </a:r>
                      <a:r>
                        <a:rPr sz="2300" spc="315" dirty="0">
                          <a:solidFill>
                            <a:srgbClr val="565F6C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300" spc="5" dirty="0">
                          <a:solidFill>
                            <a:srgbClr val="565F6C"/>
                          </a:solidFill>
                          <a:latin typeface="Times New Roman"/>
                          <a:cs typeface="Times New Roman"/>
                        </a:rPr>
                        <a:t>ANTERIOR</a:t>
                      </a:r>
                      <a:endParaRPr sz="2300">
                        <a:latin typeface="Times New Roman"/>
                        <a:cs typeface="Times New Roman"/>
                      </a:endParaRPr>
                    </a:p>
                    <a:p>
                      <a:pPr marL="167640">
                        <a:lnSpc>
                          <a:spcPct val="100000"/>
                        </a:lnSpc>
                        <a:spcBef>
                          <a:spcPts val="615"/>
                        </a:spcBef>
                      </a:pPr>
                      <a:r>
                        <a:rPr sz="2300" spc="5" dirty="0">
                          <a:solidFill>
                            <a:srgbClr val="565F6C"/>
                          </a:solidFill>
                          <a:latin typeface="Times New Roman"/>
                          <a:cs typeface="Times New Roman"/>
                        </a:rPr>
                        <a:t>AND POSTERIOR </a:t>
                      </a:r>
                      <a:r>
                        <a:rPr sz="2300" spc="-15" dirty="0">
                          <a:solidFill>
                            <a:srgbClr val="565F6C"/>
                          </a:solidFill>
                          <a:latin typeface="Times New Roman"/>
                          <a:cs typeface="Times New Roman"/>
                        </a:rPr>
                        <a:t>CIRCULATION</a:t>
                      </a:r>
                      <a:r>
                        <a:rPr sz="2300" spc="500" dirty="0">
                          <a:solidFill>
                            <a:srgbClr val="565F6C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300" spc="5" dirty="0">
                          <a:solidFill>
                            <a:srgbClr val="565F6C"/>
                          </a:solidFill>
                          <a:latin typeface="Times New Roman"/>
                          <a:cs typeface="Times New Roman"/>
                        </a:rPr>
                        <a:t>STROKE</a:t>
                      </a:r>
                      <a:endParaRPr sz="2300">
                        <a:latin typeface="Times New Roman"/>
                        <a:cs typeface="Times New Roman"/>
                      </a:endParaRPr>
                    </a:p>
                  </a:txBody>
                  <a:tcPr marL="0" marR="0" marT="235585" marB="0">
                    <a:lnR w="38100">
                      <a:solidFill>
                        <a:srgbClr val="FDC3AD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8100">
                      <a:solidFill>
                        <a:srgbClr val="FDC3AD"/>
                      </a:solidFill>
                      <a:prstDash val="solid"/>
                    </a:lnL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04800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Clinical</a:t>
                      </a:r>
                      <a:r>
                        <a:rPr sz="1400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features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406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Posterior</a:t>
                      </a:r>
                      <a:r>
                        <a:rPr sz="1400" spc="-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circulation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406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Anterior</a:t>
                      </a:r>
                      <a:r>
                        <a:rPr sz="1400" spc="-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circulation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406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38100">
                      <a:solidFill>
                        <a:srgbClr val="FDC3AD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8100">
                      <a:solidFill>
                        <a:srgbClr val="FDC3AD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30200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A.History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406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38100">
                      <a:solidFill>
                        <a:srgbClr val="FDC3AD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8100">
                      <a:solidFill>
                        <a:srgbClr val="FDC3AD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30200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400" spc="-20" dirty="0">
                          <a:latin typeface="Times New Roman"/>
                          <a:cs typeface="Times New Roman"/>
                        </a:rPr>
                        <a:t>1.Vertigo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Present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Absent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38100">
                      <a:solidFill>
                        <a:srgbClr val="FDC3AD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8100">
                      <a:solidFill>
                        <a:srgbClr val="FDC3AD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518160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2.Unsteadiness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406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Present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406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Absent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406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38100">
                      <a:solidFill>
                        <a:srgbClr val="FDC3AD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8100">
                      <a:solidFill>
                        <a:srgbClr val="FDC3AD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30200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B.Physical</a:t>
                      </a:r>
                      <a:r>
                        <a:rPr sz="1400" b="1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dirty="0">
                          <a:latin typeface="Times New Roman"/>
                          <a:cs typeface="Times New Roman"/>
                        </a:rPr>
                        <a:t>findings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406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38100">
                      <a:solidFill>
                        <a:srgbClr val="FDC3AD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8100">
                      <a:solidFill>
                        <a:srgbClr val="FDC3AD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518160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1.Crossed</a:t>
                      </a:r>
                      <a:r>
                        <a:rPr sz="14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hemiplegia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406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Present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406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Absent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406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38100">
                      <a:solidFill>
                        <a:srgbClr val="FDC3AD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8100">
                      <a:solidFill>
                        <a:srgbClr val="FDC3AD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518159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2.Bilateral</a:t>
                      </a:r>
                      <a:r>
                        <a:rPr sz="1400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deficits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406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Present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406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Absent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406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38100">
                      <a:solidFill>
                        <a:srgbClr val="FDC3AD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8100">
                      <a:solidFill>
                        <a:srgbClr val="FDC3AD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518159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3.Cerebellar</a:t>
                      </a:r>
                      <a:r>
                        <a:rPr sz="1400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signs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406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Present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406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Absent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406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38100">
                      <a:solidFill>
                        <a:srgbClr val="FDC3AD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8100">
                      <a:solidFill>
                        <a:srgbClr val="FDC3AD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561975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4.Ocular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findings(LMN/INO/Gaze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deviation to paralysed</a:t>
                      </a:r>
                      <a:r>
                        <a:rPr sz="1400" spc="-114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side)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4127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Present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4127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Absent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4127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38100">
                      <a:solidFill>
                        <a:srgbClr val="FDC3AD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8100">
                      <a:solidFill>
                        <a:srgbClr val="FDC3AD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561975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5.Dissociated sensory</a:t>
                      </a:r>
                      <a:r>
                        <a:rPr sz="1400" spc="-7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loss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4127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Present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4127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Absent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4127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38100">
                      <a:solidFill>
                        <a:srgbClr val="FDC3AD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8100">
                      <a:solidFill>
                        <a:srgbClr val="FDC3AD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561975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6.Sensory loss over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V1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and</a:t>
                      </a:r>
                      <a:r>
                        <a:rPr sz="1400" spc="-1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V2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4127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Present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4127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Absent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4127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38100">
                      <a:solidFill>
                        <a:srgbClr val="FDC3AD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8100">
                      <a:solidFill>
                        <a:srgbClr val="FDC3AD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518158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7.Horners</a:t>
                      </a:r>
                      <a:r>
                        <a:rPr sz="14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syndrome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4127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Present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4127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Absent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4127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38100">
                      <a:solidFill>
                        <a:srgbClr val="FDC3AD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8100">
                      <a:solidFill>
                        <a:srgbClr val="FDC3AD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60</a:t>
            </a:fld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14401" y="859664"/>
            <a:ext cx="8575346" cy="69057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>
                <a:solidFill>
                  <a:srgbClr val="414652"/>
                </a:solidFill>
              </a:rPr>
              <a:t>D</a:t>
            </a:r>
            <a:r>
              <a:rPr sz="2550" dirty="0">
                <a:solidFill>
                  <a:srgbClr val="414652"/>
                </a:solidFill>
              </a:rPr>
              <a:t>IFFERENTIAL </a:t>
            </a:r>
            <a:r>
              <a:rPr dirty="0">
                <a:solidFill>
                  <a:srgbClr val="414652"/>
                </a:solidFill>
              </a:rPr>
              <a:t>D</a:t>
            </a:r>
            <a:r>
              <a:rPr sz="2550" dirty="0">
                <a:solidFill>
                  <a:srgbClr val="414652"/>
                </a:solidFill>
              </a:rPr>
              <a:t>IAGNOSIS </a:t>
            </a:r>
            <a:r>
              <a:rPr sz="2550" spc="5" dirty="0">
                <a:solidFill>
                  <a:srgbClr val="414652"/>
                </a:solidFill>
              </a:rPr>
              <a:t>OF</a:t>
            </a:r>
            <a:r>
              <a:rPr sz="2550" spc="495" dirty="0">
                <a:solidFill>
                  <a:srgbClr val="414652"/>
                </a:solidFill>
              </a:rPr>
              <a:t> </a:t>
            </a:r>
            <a:r>
              <a:rPr dirty="0">
                <a:solidFill>
                  <a:srgbClr val="414652"/>
                </a:solidFill>
              </a:rPr>
              <a:t>S</a:t>
            </a:r>
            <a:r>
              <a:rPr sz="2550" dirty="0">
                <a:solidFill>
                  <a:srgbClr val="414652"/>
                </a:solidFill>
              </a:rPr>
              <a:t>TROKE</a:t>
            </a:r>
            <a:endParaRPr sz="255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61</a:t>
            </a:fld>
            <a:endParaRPr lang="en-US"/>
          </a:p>
        </p:txBody>
      </p:sp>
      <p:sp>
        <p:nvSpPr>
          <p:cNvPr id="3" name="object 3"/>
          <p:cNvSpPr txBox="1"/>
          <p:nvPr/>
        </p:nvSpPr>
        <p:spPr>
          <a:xfrm>
            <a:off x="714401" y="1558799"/>
            <a:ext cx="7701814" cy="3508268"/>
          </a:xfrm>
          <a:prstGeom prst="rect">
            <a:avLst/>
          </a:prstGeom>
        </p:spPr>
        <p:txBody>
          <a:bodyPr vert="horz" wrap="square" lIns="0" tIns="2540" rIns="0" bIns="0" rtlCol="0">
            <a:spAutoFit/>
          </a:bodyPr>
          <a:lstStyle/>
          <a:p>
            <a:pPr marL="12700" marR="1501775">
              <a:lnSpc>
                <a:spcPct val="102800"/>
              </a:lnSpc>
              <a:spcBef>
                <a:spcPts val="20"/>
              </a:spcBef>
            </a:pPr>
            <a:r>
              <a:rPr sz="2200" b="1" spc="-5" dirty="0">
                <a:latin typeface="Arial"/>
                <a:cs typeface="Arial"/>
              </a:rPr>
              <a:t>Craniocerebral / cervical trauma  Meningitis/encephalitis  Intracranial</a:t>
            </a:r>
            <a:r>
              <a:rPr sz="2200" b="1" spc="15" dirty="0">
                <a:latin typeface="Arial"/>
                <a:cs typeface="Arial"/>
              </a:rPr>
              <a:t> </a:t>
            </a:r>
            <a:r>
              <a:rPr sz="2200" b="1" spc="-5" dirty="0">
                <a:latin typeface="Arial"/>
                <a:cs typeface="Arial"/>
              </a:rPr>
              <a:t>mass</a:t>
            </a:r>
            <a:endParaRPr sz="2200">
              <a:latin typeface="Arial"/>
              <a:cs typeface="Arial"/>
            </a:endParaRPr>
          </a:p>
          <a:p>
            <a:pPr marL="287020" indent="-274320">
              <a:lnSpc>
                <a:spcPct val="100000"/>
              </a:lnSpc>
              <a:spcBef>
                <a:spcPts val="75"/>
              </a:spcBef>
              <a:buClr>
                <a:srgbClr val="FD8537"/>
              </a:buClr>
              <a:buSzPct val="68181"/>
              <a:buFont typeface="Wingdings"/>
              <a:buChar char=""/>
              <a:tabLst>
                <a:tab pos="287020" algn="l"/>
              </a:tabLst>
            </a:pPr>
            <a:r>
              <a:rPr sz="2200" spc="-20" dirty="0">
                <a:solidFill>
                  <a:srgbClr val="565F6C"/>
                </a:solidFill>
                <a:latin typeface="Arial"/>
                <a:cs typeface="Arial"/>
              </a:rPr>
              <a:t>Tumor</a:t>
            </a:r>
            <a:endParaRPr sz="2200">
              <a:latin typeface="Arial"/>
              <a:cs typeface="Arial"/>
            </a:endParaRPr>
          </a:p>
          <a:p>
            <a:pPr marL="287020" indent="-274320">
              <a:lnSpc>
                <a:spcPct val="100000"/>
              </a:lnSpc>
              <a:spcBef>
                <a:spcPts val="70"/>
              </a:spcBef>
              <a:buClr>
                <a:srgbClr val="FD8537"/>
              </a:buClr>
              <a:buSzPct val="68181"/>
              <a:buFont typeface="Wingdings"/>
              <a:buChar char=""/>
              <a:tabLst>
                <a:tab pos="287020" algn="l"/>
              </a:tabLst>
            </a:pPr>
            <a:r>
              <a:rPr sz="2200" spc="-5" dirty="0">
                <a:solidFill>
                  <a:srgbClr val="565F6C"/>
                </a:solidFill>
                <a:latin typeface="Arial"/>
                <a:cs typeface="Arial"/>
              </a:rPr>
              <a:t>Subdural</a:t>
            </a:r>
            <a:r>
              <a:rPr sz="2200" spc="-10" dirty="0">
                <a:solidFill>
                  <a:srgbClr val="565F6C"/>
                </a:solidFill>
                <a:latin typeface="Arial"/>
                <a:cs typeface="Arial"/>
              </a:rPr>
              <a:t> </a:t>
            </a:r>
            <a:r>
              <a:rPr sz="2200" spc="-5" dirty="0">
                <a:solidFill>
                  <a:srgbClr val="565F6C"/>
                </a:solidFill>
                <a:latin typeface="Arial"/>
                <a:cs typeface="Arial"/>
              </a:rPr>
              <a:t>hematoma</a:t>
            </a:r>
            <a:endParaRPr sz="2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70"/>
              </a:spcBef>
            </a:pPr>
            <a:r>
              <a:rPr sz="2200" b="1" spc="-5" dirty="0">
                <a:latin typeface="Arial"/>
                <a:cs typeface="Arial"/>
              </a:rPr>
              <a:t>Seizure </a:t>
            </a:r>
            <a:r>
              <a:rPr sz="2200" b="1" dirty="0">
                <a:latin typeface="Arial"/>
                <a:cs typeface="Arial"/>
              </a:rPr>
              <a:t>with </a:t>
            </a:r>
            <a:r>
              <a:rPr sz="2200" b="1" spc="-5" dirty="0">
                <a:latin typeface="Arial"/>
                <a:cs typeface="Arial"/>
              </a:rPr>
              <a:t>persistent neurological</a:t>
            </a:r>
            <a:r>
              <a:rPr sz="2200" b="1" spc="80" dirty="0">
                <a:latin typeface="Arial"/>
                <a:cs typeface="Arial"/>
              </a:rPr>
              <a:t> </a:t>
            </a:r>
            <a:r>
              <a:rPr sz="2200" b="1" spc="-5" dirty="0">
                <a:latin typeface="Arial"/>
                <a:cs typeface="Arial"/>
              </a:rPr>
              <a:t>signs</a:t>
            </a:r>
            <a:endParaRPr sz="2200">
              <a:latin typeface="Arial"/>
              <a:cs typeface="Arial"/>
            </a:endParaRPr>
          </a:p>
          <a:p>
            <a:pPr marL="12700" marR="5080">
              <a:lnSpc>
                <a:spcPct val="102699"/>
              </a:lnSpc>
              <a:spcBef>
                <a:spcPts val="5"/>
              </a:spcBef>
            </a:pPr>
            <a:r>
              <a:rPr sz="2200" b="1" spc="-5" dirty="0">
                <a:latin typeface="Arial"/>
                <a:cs typeface="Arial"/>
              </a:rPr>
              <a:t>Migraine </a:t>
            </a:r>
            <a:r>
              <a:rPr sz="2200" b="1" dirty="0">
                <a:latin typeface="Arial"/>
                <a:cs typeface="Arial"/>
              </a:rPr>
              <a:t>with </a:t>
            </a:r>
            <a:r>
              <a:rPr sz="2200" b="1" spc="-5" dirty="0">
                <a:latin typeface="Arial"/>
                <a:cs typeface="Arial"/>
              </a:rPr>
              <a:t>persistent neurological signs  Metabolic</a:t>
            </a:r>
            <a:endParaRPr sz="2200">
              <a:latin typeface="Arial"/>
              <a:cs typeface="Arial"/>
            </a:endParaRPr>
          </a:p>
          <a:p>
            <a:pPr marL="287020" indent="-274320">
              <a:lnSpc>
                <a:spcPct val="100000"/>
              </a:lnSpc>
              <a:spcBef>
                <a:spcPts val="70"/>
              </a:spcBef>
              <a:buClr>
                <a:srgbClr val="FD8537"/>
              </a:buClr>
              <a:buSzPct val="68181"/>
              <a:buFont typeface="Wingdings"/>
              <a:buChar char=""/>
              <a:tabLst>
                <a:tab pos="287020" algn="l"/>
              </a:tabLst>
            </a:pPr>
            <a:r>
              <a:rPr sz="2200" spc="-5" dirty="0">
                <a:solidFill>
                  <a:srgbClr val="565F6C"/>
                </a:solidFill>
                <a:latin typeface="Arial"/>
                <a:cs typeface="Arial"/>
              </a:rPr>
              <a:t>Hyperglycemia</a:t>
            </a:r>
            <a:endParaRPr sz="2200">
              <a:latin typeface="Arial"/>
              <a:cs typeface="Arial"/>
            </a:endParaRPr>
          </a:p>
          <a:p>
            <a:pPr marL="287020" indent="-274320">
              <a:lnSpc>
                <a:spcPct val="100000"/>
              </a:lnSpc>
              <a:spcBef>
                <a:spcPts val="75"/>
              </a:spcBef>
              <a:buClr>
                <a:srgbClr val="FD8537"/>
              </a:buClr>
              <a:buSzPct val="68181"/>
              <a:buFont typeface="Wingdings"/>
              <a:buChar char=""/>
              <a:tabLst>
                <a:tab pos="287020" algn="l"/>
              </a:tabLst>
            </a:pPr>
            <a:r>
              <a:rPr sz="2200" spc="-5" dirty="0">
                <a:solidFill>
                  <a:srgbClr val="565F6C"/>
                </a:solidFill>
                <a:latin typeface="Arial"/>
                <a:cs typeface="Arial"/>
              </a:rPr>
              <a:t>Hypoglycemia</a:t>
            </a:r>
            <a:endParaRPr sz="2200">
              <a:latin typeface="Arial"/>
              <a:cs typeface="Arial"/>
            </a:endParaRPr>
          </a:p>
          <a:p>
            <a:pPr marL="287020" indent="-274320">
              <a:lnSpc>
                <a:spcPct val="100000"/>
              </a:lnSpc>
              <a:spcBef>
                <a:spcPts val="70"/>
              </a:spcBef>
              <a:buClr>
                <a:srgbClr val="FD8537"/>
              </a:buClr>
              <a:buSzPct val="68181"/>
              <a:buFont typeface="Wingdings"/>
              <a:buChar char=""/>
              <a:tabLst>
                <a:tab pos="287020" algn="l"/>
              </a:tabLst>
            </a:pPr>
            <a:r>
              <a:rPr sz="2200" spc="-5" dirty="0">
                <a:solidFill>
                  <a:srgbClr val="565F6C"/>
                </a:solidFill>
                <a:latin typeface="Arial"/>
                <a:cs typeface="Arial"/>
              </a:rPr>
              <a:t>Post-cardiac </a:t>
            </a:r>
            <a:r>
              <a:rPr sz="2200" dirty="0">
                <a:solidFill>
                  <a:srgbClr val="565F6C"/>
                </a:solidFill>
                <a:latin typeface="Arial"/>
                <a:cs typeface="Arial"/>
              </a:rPr>
              <a:t>arrest</a:t>
            </a:r>
            <a:r>
              <a:rPr sz="2200" spc="15" dirty="0">
                <a:solidFill>
                  <a:srgbClr val="565F6C"/>
                </a:solidFill>
                <a:latin typeface="Arial"/>
                <a:cs typeface="Arial"/>
              </a:rPr>
              <a:t> </a:t>
            </a:r>
            <a:r>
              <a:rPr sz="2200" spc="-5" dirty="0">
                <a:solidFill>
                  <a:srgbClr val="565F6C"/>
                </a:solidFill>
                <a:latin typeface="Arial"/>
                <a:cs typeface="Arial"/>
              </a:rPr>
              <a:t>ischemia</a:t>
            </a:r>
            <a:endParaRPr sz="2200">
              <a:latin typeface="Arial"/>
              <a:cs typeface="Arial"/>
            </a:endParaRPr>
          </a:p>
          <a:p>
            <a:pPr marL="287020" indent="-274320">
              <a:lnSpc>
                <a:spcPct val="100000"/>
              </a:lnSpc>
              <a:spcBef>
                <a:spcPts val="75"/>
              </a:spcBef>
              <a:buClr>
                <a:srgbClr val="FD8537"/>
              </a:buClr>
              <a:buSzPct val="68181"/>
              <a:buFont typeface="Wingdings"/>
              <a:buChar char=""/>
              <a:tabLst>
                <a:tab pos="287020" algn="l"/>
              </a:tabLst>
            </a:pPr>
            <a:r>
              <a:rPr sz="2200" spc="-5" dirty="0">
                <a:solidFill>
                  <a:srgbClr val="565F6C"/>
                </a:solidFill>
                <a:latin typeface="Arial"/>
                <a:cs typeface="Arial"/>
              </a:rPr>
              <a:t>Drug/narcotic</a:t>
            </a:r>
            <a:r>
              <a:rPr sz="2200" spc="10" dirty="0">
                <a:solidFill>
                  <a:srgbClr val="565F6C"/>
                </a:solidFill>
                <a:latin typeface="Arial"/>
                <a:cs typeface="Arial"/>
              </a:rPr>
              <a:t> </a:t>
            </a:r>
            <a:r>
              <a:rPr sz="2200" spc="-5" dirty="0">
                <a:solidFill>
                  <a:srgbClr val="565F6C"/>
                </a:solidFill>
                <a:latin typeface="Arial"/>
                <a:cs typeface="Arial"/>
              </a:rPr>
              <a:t>overdose</a:t>
            </a:r>
            <a:endParaRPr sz="2200">
              <a:latin typeface="Arial"/>
              <a:cs typeface="Arial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17548" y="206452"/>
            <a:ext cx="3041281" cy="4375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700" b="1" i="1" spc="-10" dirty="0">
                <a:latin typeface="Arial"/>
                <a:cs typeface="Arial"/>
              </a:rPr>
              <a:t>H</a:t>
            </a:r>
            <a:r>
              <a:rPr sz="2150" b="1" i="1" spc="-10" dirty="0">
                <a:latin typeface="Arial"/>
                <a:cs typeface="Arial"/>
              </a:rPr>
              <a:t>YPOGLYCEMIA</a:t>
            </a:r>
            <a:endParaRPr sz="2150">
              <a:latin typeface="Arial"/>
              <a:cs typeface="Arial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62</a:t>
            </a:fld>
            <a:endParaRPr lang="en-US"/>
          </a:p>
        </p:txBody>
      </p:sp>
      <p:sp>
        <p:nvSpPr>
          <p:cNvPr id="3" name="object 3"/>
          <p:cNvSpPr txBox="1"/>
          <p:nvPr/>
        </p:nvSpPr>
        <p:spPr>
          <a:xfrm>
            <a:off x="714400" y="710844"/>
            <a:ext cx="6231537" cy="848360"/>
          </a:xfrm>
          <a:prstGeom prst="rect">
            <a:avLst/>
          </a:prstGeom>
        </p:spPr>
        <p:txBody>
          <a:bodyPr vert="horz" wrap="square" lIns="0" tIns="88900" rIns="0" bIns="0" rtlCol="0">
            <a:spAutoFit/>
          </a:bodyPr>
          <a:lstStyle/>
          <a:p>
            <a:pPr marL="287020" indent="-274320">
              <a:lnSpc>
                <a:spcPct val="100000"/>
              </a:lnSpc>
              <a:spcBef>
                <a:spcPts val="700"/>
              </a:spcBef>
              <a:buClr>
                <a:srgbClr val="FD8537"/>
              </a:buClr>
              <a:buSzPct val="68181"/>
              <a:buFont typeface="Wingdings"/>
              <a:buChar char=""/>
              <a:tabLst>
                <a:tab pos="287020" algn="l"/>
              </a:tabLst>
            </a:pPr>
            <a:r>
              <a:rPr sz="2200" spc="-5" dirty="0">
                <a:latin typeface="Arial"/>
                <a:cs typeface="Arial"/>
              </a:rPr>
              <a:t>Cause Hemiplegia and</a:t>
            </a:r>
            <a:r>
              <a:rPr sz="2200" spc="30" dirty="0">
                <a:latin typeface="Arial"/>
                <a:cs typeface="Arial"/>
              </a:rPr>
              <a:t> </a:t>
            </a:r>
            <a:r>
              <a:rPr sz="2200" spc="-5" dirty="0">
                <a:latin typeface="Arial"/>
                <a:cs typeface="Arial"/>
              </a:rPr>
              <a:t>aphasia</a:t>
            </a:r>
            <a:endParaRPr sz="2200">
              <a:latin typeface="Arial"/>
              <a:cs typeface="Arial"/>
            </a:endParaRPr>
          </a:p>
          <a:p>
            <a:pPr marL="287020" indent="-274320">
              <a:lnSpc>
                <a:spcPct val="100000"/>
              </a:lnSpc>
              <a:spcBef>
                <a:spcPts val="600"/>
              </a:spcBef>
              <a:buClr>
                <a:srgbClr val="FD8537"/>
              </a:buClr>
              <a:buSzPct val="68181"/>
              <a:buFont typeface="Wingdings"/>
              <a:buChar char=""/>
              <a:tabLst>
                <a:tab pos="287020" algn="l"/>
                <a:tab pos="974090" algn="l"/>
                <a:tab pos="1757680" algn="l"/>
                <a:tab pos="2414270" algn="l"/>
                <a:tab pos="2853690" algn="l"/>
                <a:tab pos="4041140" algn="l"/>
              </a:tabLst>
            </a:pPr>
            <a:r>
              <a:rPr sz="2200" spc="-5" dirty="0">
                <a:latin typeface="Arial"/>
                <a:cs typeface="Arial"/>
              </a:rPr>
              <a:t>The	wide	u</a:t>
            </a:r>
            <a:r>
              <a:rPr sz="2200" dirty="0">
                <a:latin typeface="Arial"/>
                <a:cs typeface="Arial"/>
              </a:rPr>
              <a:t>s</a:t>
            </a:r>
            <a:r>
              <a:rPr sz="2200" spc="-5" dirty="0">
                <a:latin typeface="Arial"/>
                <a:cs typeface="Arial"/>
              </a:rPr>
              <a:t>e</a:t>
            </a:r>
            <a:r>
              <a:rPr sz="2200" dirty="0">
                <a:latin typeface="Arial"/>
                <a:cs typeface="Arial"/>
              </a:rPr>
              <a:t>	o</a:t>
            </a:r>
            <a:r>
              <a:rPr sz="2200" spc="-5" dirty="0">
                <a:latin typeface="Arial"/>
                <a:cs typeface="Arial"/>
              </a:rPr>
              <a:t>f</a:t>
            </a:r>
            <a:r>
              <a:rPr sz="2200" dirty="0">
                <a:latin typeface="Arial"/>
                <a:cs typeface="Arial"/>
              </a:rPr>
              <a:t>	</a:t>
            </a:r>
            <a:r>
              <a:rPr sz="2200" spc="-5" dirty="0">
                <a:latin typeface="Arial"/>
                <a:cs typeface="Arial"/>
              </a:rPr>
              <a:t>b</a:t>
            </a:r>
            <a:r>
              <a:rPr sz="2200" spc="10" dirty="0">
                <a:latin typeface="Arial"/>
                <a:cs typeface="Arial"/>
              </a:rPr>
              <a:t>e</a:t>
            </a:r>
            <a:r>
              <a:rPr sz="2200" spc="-5" dirty="0">
                <a:latin typeface="Arial"/>
                <a:cs typeface="Arial"/>
              </a:rPr>
              <a:t>d</a:t>
            </a:r>
            <a:r>
              <a:rPr sz="2200" dirty="0">
                <a:latin typeface="Arial"/>
                <a:cs typeface="Arial"/>
              </a:rPr>
              <a:t>s</a:t>
            </a:r>
            <a:r>
              <a:rPr sz="2200" spc="-5" dirty="0">
                <a:latin typeface="Arial"/>
                <a:cs typeface="Arial"/>
              </a:rPr>
              <a:t>ide</a:t>
            </a:r>
            <a:r>
              <a:rPr sz="2200" dirty="0">
                <a:latin typeface="Arial"/>
                <a:cs typeface="Arial"/>
              </a:rPr>
              <a:t>	</a:t>
            </a:r>
            <a:r>
              <a:rPr sz="2200" spc="-5" dirty="0">
                <a:latin typeface="Arial"/>
                <a:cs typeface="Arial"/>
              </a:rPr>
              <a:t>rapid</a:t>
            </a:r>
            <a:endParaRPr sz="22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7187850" y="1199134"/>
            <a:ext cx="3778536" cy="3606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1463040" algn="l"/>
                <a:tab pos="2493645" algn="l"/>
              </a:tabLst>
            </a:pPr>
            <a:r>
              <a:rPr sz="2200" spc="-5" dirty="0">
                <a:latin typeface="Arial"/>
                <a:cs typeface="Arial"/>
              </a:rPr>
              <a:t>laborato</a:t>
            </a:r>
            <a:r>
              <a:rPr sz="2200" spc="5" dirty="0">
                <a:latin typeface="Arial"/>
                <a:cs typeface="Arial"/>
              </a:rPr>
              <a:t>r</a:t>
            </a:r>
            <a:r>
              <a:rPr sz="2200" spc="-5" dirty="0">
                <a:latin typeface="Arial"/>
                <a:cs typeface="Arial"/>
              </a:rPr>
              <a:t>y</a:t>
            </a:r>
            <a:r>
              <a:rPr sz="2200" dirty="0">
                <a:latin typeface="Arial"/>
                <a:cs typeface="Arial"/>
              </a:rPr>
              <a:t>	</a:t>
            </a:r>
            <a:r>
              <a:rPr sz="2200" spc="-5" dirty="0">
                <a:latin typeface="Arial"/>
                <a:cs typeface="Arial"/>
              </a:rPr>
              <a:t>te</a:t>
            </a:r>
            <a:r>
              <a:rPr sz="2200" dirty="0">
                <a:latin typeface="Arial"/>
                <a:cs typeface="Arial"/>
              </a:rPr>
              <a:t>s</a:t>
            </a:r>
            <a:r>
              <a:rPr sz="2200" spc="-5" dirty="0">
                <a:latin typeface="Arial"/>
                <a:cs typeface="Arial"/>
              </a:rPr>
              <a:t>ti</a:t>
            </a:r>
            <a:r>
              <a:rPr sz="2200" dirty="0">
                <a:latin typeface="Arial"/>
                <a:cs typeface="Arial"/>
              </a:rPr>
              <a:t>n</a:t>
            </a:r>
            <a:r>
              <a:rPr sz="2200" spc="-5" dirty="0">
                <a:latin typeface="Arial"/>
                <a:cs typeface="Arial"/>
              </a:rPr>
              <a:t>g</a:t>
            </a:r>
            <a:r>
              <a:rPr sz="2200" dirty="0">
                <a:latin typeface="Arial"/>
                <a:cs typeface="Arial"/>
              </a:rPr>
              <a:t>	</a:t>
            </a:r>
            <a:r>
              <a:rPr sz="2200" spc="-5" dirty="0">
                <a:latin typeface="Arial"/>
                <a:cs typeface="Arial"/>
              </a:rPr>
              <a:t>f</a:t>
            </a:r>
            <a:r>
              <a:rPr sz="2200" spc="10" dirty="0">
                <a:latin typeface="Arial"/>
                <a:cs typeface="Arial"/>
              </a:rPr>
              <a:t>o</a:t>
            </a:r>
            <a:r>
              <a:rPr sz="2200" spc="-5" dirty="0">
                <a:latin typeface="Arial"/>
                <a:cs typeface="Arial"/>
              </a:rPr>
              <a:t>r</a:t>
            </a:r>
            <a:endParaRPr sz="22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714401" y="1534414"/>
            <a:ext cx="10253849" cy="425949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86385" marR="5715" algn="just">
              <a:lnSpc>
                <a:spcPct val="100000"/>
              </a:lnSpc>
              <a:spcBef>
                <a:spcPts val="95"/>
              </a:spcBef>
            </a:pPr>
            <a:r>
              <a:rPr sz="2200" spc="-5" dirty="0">
                <a:latin typeface="Arial"/>
                <a:cs typeface="Arial"/>
              </a:rPr>
              <a:t>glucose now makes </a:t>
            </a:r>
            <a:r>
              <a:rPr sz="2200" dirty="0">
                <a:latin typeface="Arial"/>
                <a:cs typeface="Arial"/>
              </a:rPr>
              <a:t>this </a:t>
            </a:r>
            <a:r>
              <a:rPr sz="2200" spc="-5" dirty="0">
                <a:latin typeface="Arial"/>
                <a:cs typeface="Arial"/>
              </a:rPr>
              <a:t>easily detectable and treatable.  The </a:t>
            </a:r>
            <a:r>
              <a:rPr sz="2200" dirty="0">
                <a:latin typeface="Arial"/>
                <a:cs typeface="Arial"/>
              </a:rPr>
              <a:t>hemiplegia </a:t>
            </a:r>
            <a:r>
              <a:rPr sz="2200" spc="-5" dirty="0">
                <a:latin typeface="Arial"/>
                <a:cs typeface="Arial"/>
              </a:rPr>
              <a:t>may resolve immediately with the  administration of intravenous glucose but resolution over a  hours is also</a:t>
            </a:r>
            <a:r>
              <a:rPr sz="2200" spc="20" dirty="0">
                <a:latin typeface="Arial"/>
                <a:cs typeface="Arial"/>
              </a:rPr>
              <a:t> </a:t>
            </a:r>
            <a:r>
              <a:rPr sz="2200" spc="-5" dirty="0">
                <a:latin typeface="Arial"/>
                <a:cs typeface="Arial"/>
              </a:rPr>
              <a:t>reported.</a:t>
            </a:r>
            <a:endParaRPr sz="2200">
              <a:latin typeface="Arial"/>
              <a:cs typeface="Arial"/>
            </a:endParaRPr>
          </a:p>
          <a:p>
            <a:pPr marL="90170">
              <a:lnSpc>
                <a:spcPct val="100000"/>
              </a:lnSpc>
              <a:spcBef>
                <a:spcPts val="595"/>
              </a:spcBef>
            </a:pPr>
            <a:r>
              <a:rPr sz="2700" b="1" i="1" spc="-30" dirty="0">
                <a:solidFill>
                  <a:srgbClr val="565F6C"/>
                </a:solidFill>
                <a:latin typeface="Arial"/>
                <a:cs typeface="Arial"/>
              </a:rPr>
              <a:t>S</a:t>
            </a:r>
            <a:r>
              <a:rPr sz="2150" b="1" i="1" spc="-30" dirty="0">
                <a:solidFill>
                  <a:srgbClr val="565F6C"/>
                </a:solidFill>
                <a:latin typeface="Arial"/>
                <a:cs typeface="Arial"/>
              </a:rPr>
              <a:t>PACE </a:t>
            </a:r>
            <a:r>
              <a:rPr sz="2700" b="1" i="1" spc="5" dirty="0">
                <a:solidFill>
                  <a:srgbClr val="565F6C"/>
                </a:solidFill>
                <a:latin typeface="Arial"/>
                <a:cs typeface="Arial"/>
              </a:rPr>
              <a:t>O</a:t>
            </a:r>
            <a:r>
              <a:rPr sz="2150" b="1" i="1" spc="5" dirty="0">
                <a:solidFill>
                  <a:srgbClr val="565F6C"/>
                </a:solidFill>
                <a:latin typeface="Arial"/>
                <a:cs typeface="Arial"/>
              </a:rPr>
              <a:t>CCUPYING</a:t>
            </a:r>
            <a:r>
              <a:rPr sz="2150" b="1" i="1" spc="330" dirty="0">
                <a:solidFill>
                  <a:srgbClr val="565F6C"/>
                </a:solidFill>
                <a:latin typeface="Arial"/>
                <a:cs typeface="Arial"/>
              </a:rPr>
              <a:t> </a:t>
            </a:r>
            <a:r>
              <a:rPr sz="2700" b="1" i="1" dirty="0">
                <a:solidFill>
                  <a:srgbClr val="565F6C"/>
                </a:solidFill>
                <a:latin typeface="Arial"/>
                <a:cs typeface="Arial"/>
              </a:rPr>
              <a:t>L</a:t>
            </a:r>
            <a:r>
              <a:rPr sz="2150" b="1" i="1" dirty="0">
                <a:solidFill>
                  <a:srgbClr val="565F6C"/>
                </a:solidFill>
                <a:latin typeface="Arial"/>
                <a:cs typeface="Arial"/>
              </a:rPr>
              <a:t>ESIONS</a:t>
            </a:r>
            <a:endParaRPr sz="2150">
              <a:latin typeface="Arial"/>
              <a:cs typeface="Arial"/>
            </a:endParaRPr>
          </a:p>
          <a:p>
            <a:pPr marL="286385" marR="5715" indent="-274320" algn="just">
              <a:lnSpc>
                <a:spcPct val="100000"/>
              </a:lnSpc>
              <a:spcBef>
                <a:spcPts val="605"/>
              </a:spcBef>
              <a:buClr>
                <a:srgbClr val="FD8537"/>
              </a:buClr>
              <a:buSzPct val="68181"/>
              <a:buFont typeface="Wingdings"/>
              <a:buChar char=""/>
              <a:tabLst>
                <a:tab pos="287020" algn="l"/>
              </a:tabLst>
            </a:pPr>
            <a:r>
              <a:rPr sz="2200" spc="-5" dirty="0">
                <a:latin typeface="Arial"/>
                <a:cs typeface="Arial"/>
              </a:rPr>
              <a:t>Subacute or chronic </a:t>
            </a:r>
            <a:r>
              <a:rPr sz="2200" dirty="0">
                <a:latin typeface="Arial"/>
                <a:cs typeface="Arial"/>
              </a:rPr>
              <a:t>duration </a:t>
            </a:r>
            <a:r>
              <a:rPr sz="2200" spc="-5" dirty="0">
                <a:latin typeface="Arial"/>
                <a:cs typeface="Arial"/>
              </a:rPr>
              <a:t>of symptoms, </a:t>
            </a:r>
            <a:r>
              <a:rPr sz="2200" dirty="0">
                <a:latin typeface="Arial"/>
                <a:cs typeface="Arial"/>
              </a:rPr>
              <a:t>however some  </a:t>
            </a:r>
            <a:r>
              <a:rPr sz="2200" spc="-5" dirty="0">
                <a:latin typeface="Arial"/>
                <a:cs typeface="Arial"/>
              </a:rPr>
              <a:t>patients may </a:t>
            </a:r>
            <a:r>
              <a:rPr sz="2200" dirty="0">
                <a:latin typeface="Arial"/>
                <a:cs typeface="Arial"/>
              </a:rPr>
              <a:t>present with </a:t>
            </a:r>
            <a:r>
              <a:rPr sz="2200" spc="-5" dirty="0">
                <a:latin typeface="Arial"/>
                <a:cs typeface="Arial"/>
              </a:rPr>
              <a:t>acutely </a:t>
            </a:r>
            <a:r>
              <a:rPr sz="2200" dirty="0">
                <a:latin typeface="Arial"/>
                <a:cs typeface="Arial"/>
              </a:rPr>
              <a:t>probably </a:t>
            </a:r>
            <a:r>
              <a:rPr sz="2200" spc="-5" dirty="0">
                <a:latin typeface="Arial"/>
                <a:cs typeface="Arial"/>
              </a:rPr>
              <a:t>due </a:t>
            </a:r>
            <a:r>
              <a:rPr sz="2200" dirty="0">
                <a:latin typeface="Arial"/>
                <a:cs typeface="Arial"/>
              </a:rPr>
              <a:t>to </a:t>
            </a:r>
            <a:r>
              <a:rPr sz="2200" spc="-5" dirty="0">
                <a:latin typeface="Arial"/>
                <a:cs typeface="Arial"/>
              </a:rPr>
              <a:t>bleeding  into a</a:t>
            </a:r>
            <a:r>
              <a:rPr sz="2200" spc="10" dirty="0">
                <a:latin typeface="Arial"/>
                <a:cs typeface="Arial"/>
              </a:rPr>
              <a:t> </a:t>
            </a:r>
            <a:r>
              <a:rPr sz="2200" spc="-5" dirty="0">
                <a:latin typeface="Arial"/>
                <a:cs typeface="Arial"/>
              </a:rPr>
              <a:t>tumour</a:t>
            </a:r>
            <a:endParaRPr sz="2200">
              <a:latin typeface="Arial"/>
              <a:cs typeface="Arial"/>
            </a:endParaRPr>
          </a:p>
          <a:p>
            <a:pPr marL="286385" marR="5080" indent="-274320" algn="just">
              <a:lnSpc>
                <a:spcPct val="100000"/>
              </a:lnSpc>
              <a:spcBef>
                <a:spcPts val="605"/>
              </a:spcBef>
              <a:buClr>
                <a:srgbClr val="FD8537"/>
              </a:buClr>
              <a:buSzPct val="68181"/>
              <a:buFont typeface="Wingdings"/>
              <a:buChar char=""/>
              <a:tabLst>
                <a:tab pos="287020" algn="l"/>
              </a:tabLst>
            </a:pPr>
            <a:r>
              <a:rPr sz="2200" spc="-5" dirty="0">
                <a:latin typeface="Arial"/>
                <a:cs typeface="Arial"/>
              </a:rPr>
              <a:t>Associated with </a:t>
            </a:r>
            <a:r>
              <a:rPr sz="2200" dirty="0">
                <a:latin typeface="Arial"/>
                <a:cs typeface="Arial"/>
              </a:rPr>
              <a:t>deep seated </a:t>
            </a:r>
            <a:r>
              <a:rPr sz="2200" spc="-5" dirty="0">
                <a:latin typeface="Arial"/>
                <a:cs typeface="Arial"/>
              </a:rPr>
              <a:t>bursting headache, </a:t>
            </a:r>
            <a:r>
              <a:rPr sz="2200" dirty="0">
                <a:latin typeface="Arial"/>
                <a:cs typeface="Arial"/>
              </a:rPr>
              <a:t>projectile  </a:t>
            </a:r>
            <a:r>
              <a:rPr sz="2200" spc="-5" dirty="0">
                <a:latin typeface="Arial"/>
                <a:cs typeface="Arial"/>
              </a:rPr>
              <a:t>vomiting due raised</a:t>
            </a:r>
            <a:r>
              <a:rPr sz="2200" spc="50" dirty="0">
                <a:latin typeface="Arial"/>
                <a:cs typeface="Arial"/>
              </a:rPr>
              <a:t> </a:t>
            </a:r>
            <a:r>
              <a:rPr sz="2200" spc="-65" dirty="0">
                <a:latin typeface="Arial"/>
                <a:cs typeface="Arial"/>
              </a:rPr>
              <a:t>ICT.</a:t>
            </a:r>
            <a:endParaRPr sz="2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600"/>
              </a:spcBef>
            </a:pPr>
            <a:r>
              <a:rPr sz="2600" b="1" i="1" dirty="0">
                <a:solidFill>
                  <a:srgbClr val="565F6C"/>
                </a:solidFill>
                <a:latin typeface="Arial"/>
                <a:cs typeface="Arial"/>
              </a:rPr>
              <a:t>MIGRAINE</a:t>
            </a:r>
            <a:endParaRPr sz="2600">
              <a:latin typeface="Arial"/>
              <a:cs typeface="Arial"/>
            </a:endParaRPr>
          </a:p>
          <a:p>
            <a:pPr marL="286385" marR="5715" indent="-274320" algn="just">
              <a:lnSpc>
                <a:spcPct val="100000"/>
              </a:lnSpc>
              <a:spcBef>
                <a:spcPts val="600"/>
              </a:spcBef>
              <a:buClr>
                <a:srgbClr val="FD8537"/>
              </a:buClr>
              <a:buSzPct val="68181"/>
              <a:buFont typeface="Wingdings"/>
              <a:buChar char=""/>
              <a:tabLst>
                <a:tab pos="287020" algn="l"/>
              </a:tabLst>
            </a:pPr>
            <a:r>
              <a:rPr sz="2200" spc="-5" dirty="0">
                <a:latin typeface="Arial"/>
                <a:cs typeface="Arial"/>
              </a:rPr>
              <a:t>Migraine </a:t>
            </a:r>
            <a:r>
              <a:rPr sz="2200" dirty="0">
                <a:latin typeface="Arial"/>
                <a:cs typeface="Arial"/>
              </a:rPr>
              <a:t>may </a:t>
            </a:r>
            <a:r>
              <a:rPr sz="2200" spc="-5" dirty="0">
                <a:latin typeface="Arial"/>
                <a:cs typeface="Arial"/>
              </a:rPr>
              <a:t>actually </a:t>
            </a:r>
            <a:r>
              <a:rPr sz="2200" dirty="0">
                <a:latin typeface="Arial"/>
                <a:cs typeface="Arial"/>
              </a:rPr>
              <a:t>precipitate </a:t>
            </a:r>
            <a:r>
              <a:rPr sz="2200" spc="-5" dirty="0">
                <a:latin typeface="Arial"/>
                <a:cs typeface="Arial"/>
              </a:rPr>
              <a:t>a stroke, but </a:t>
            </a:r>
            <a:r>
              <a:rPr sz="2200" dirty="0">
                <a:latin typeface="Arial"/>
                <a:cs typeface="Arial"/>
              </a:rPr>
              <a:t>there </a:t>
            </a:r>
            <a:r>
              <a:rPr sz="2200" spc="-5" dirty="0">
                <a:latin typeface="Arial"/>
                <a:cs typeface="Arial"/>
              </a:rPr>
              <a:t>is also  a variant of migraine, hemiplegic</a:t>
            </a:r>
            <a:r>
              <a:rPr sz="2200" spc="90" dirty="0">
                <a:latin typeface="Arial"/>
                <a:cs typeface="Arial"/>
              </a:rPr>
              <a:t> </a:t>
            </a:r>
            <a:r>
              <a:rPr sz="2200" spc="-5" dirty="0">
                <a:latin typeface="Arial"/>
                <a:cs typeface="Arial"/>
              </a:rPr>
              <a:t>migraine.</a:t>
            </a:r>
            <a:endParaRPr sz="2200">
              <a:latin typeface="Arial"/>
              <a:cs typeface="Arial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14401" y="859664"/>
            <a:ext cx="7705200" cy="69057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20" dirty="0"/>
              <a:t>INVESTIGATION</a:t>
            </a:r>
            <a:r>
              <a:rPr spc="-50" dirty="0"/>
              <a:t> </a:t>
            </a:r>
            <a:r>
              <a:rPr dirty="0"/>
              <a:t>OBJECTIVES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63</a:t>
            </a:fld>
            <a:endParaRPr lang="en-US"/>
          </a:p>
        </p:txBody>
      </p:sp>
      <p:sp>
        <p:nvSpPr>
          <p:cNvPr id="3" name="object 3"/>
          <p:cNvSpPr txBox="1"/>
          <p:nvPr/>
        </p:nvSpPr>
        <p:spPr>
          <a:xfrm>
            <a:off x="714401" y="1739849"/>
            <a:ext cx="8639676" cy="22669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22300" indent="-610235">
              <a:lnSpc>
                <a:spcPct val="100000"/>
              </a:lnSpc>
              <a:spcBef>
                <a:spcPts val="100"/>
              </a:spcBef>
              <a:buClr>
                <a:srgbClr val="FD8537"/>
              </a:buClr>
              <a:buSzPct val="68750"/>
              <a:buFont typeface="Wingdings"/>
              <a:buChar char=""/>
              <a:tabLst>
                <a:tab pos="622300" algn="l"/>
                <a:tab pos="622935" algn="l"/>
              </a:tabLst>
            </a:pPr>
            <a:r>
              <a:rPr sz="2400" spc="-135" dirty="0">
                <a:latin typeface="Arial"/>
                <a:cs typeface="Arial"/>
              </a:rPr>
              <a:t>To </a:t>
            </a:r>
            <a:r>
              <a:rPr sz="2400" spc="-5" dirty="0">
                <a:latin typeface="Arial"/>
                <a:cs typeface="Arial"/>
              </a:rPr>
              <a:t>confirm </a:t>
            </a:r>
            <a:r>
              <a:rPr sz="2400" dirty="0">
                <a:latin typeface="Arial"/>
                <a:cs typeface="Arial"/>
              </a:rPr>
              <a:t>the </a:t>
            </a:r>
            <a:r>
              <a:rPr sz="2400" spc="-5" dirty="0">
                <a:latin typeface="Arial"/>
                <a:cs typeface="Arial"/>
              </a:rPr>
              <a:t>vascular nature </a:t>
            </a:r>
            <a:r>
              <a:rPr sz="2400" dirty="0">
                <a:latin typeface="Arial"/>
                <a:cs typeface="Arial"/>
              </a:rPr>
              <a:t>of the</a:t>
            </a:r>
            <a:r>
              <a:rPr sz="2400" spc="135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lesion</a:t>
            </a:r>
            <a:endParaRPr sz="2400">
              <a:latin typeface="Arial"/>
              <a:cs typeface="Arial"/>
            </a:endParaRPr>
          </a:p>
          <a:p>
            <a:pPr marL="622300" indent="-610235">
              <a:lnSpc>
                <a:spcPct val="100000"/>
              </a:lnSpc>
              <a:spcBef>
                <a:spcPts val="2045"/>
              </a:spcBef>
              <a:buClr>
                <a:srgbClr val="FD8537"/>
              </a:buClr>
              <a:buSzPct val="68750"/>
              <a:buFont typeface="Wingdings"/>
              <a:buChar char=""/>
              <a:tabLst>
                <a:tab pos="622300" algn="l"/>
                <a:tab pos="622935" algn="l"/>
              </a:tabLst>
            </a:pPr>
            <a:r>
              <a:rPr sz="2400" dirty="0">
                <a:latin typeface="Arial"/>
                <a:cs typeface="Arial"/>
              </a:rPr>
              <a:t>The </a:t>
            </a:r>
            <a:r>
              <a:rPr sz="2400" spc="-5" dirty="0">
                <a:latin typeface="Arial"/>
                <a:cs typeface="Arial"/>
              </a:rPr>
              <a:t>pathological </a:t>
            </a:r>
            <a:r>
              <a:rPr sz="2400" dirty="0">
                <a:latin typeface="Arial"/>
                <a:cs typeface="Arial"/>
              </a:rPr>
              <a:t>type </a:t>
            </a:r>
            <a:r>
              <a:rPr sz="2400" spc="-5" dirty="0">
                <a:latin typeface="Arial"/>
                <a:cs typeface="Arial"/>
              </a:rPr>
              <a:t>of </a:t>
            </a:r>
            <a:r>
              <a:rPr sz="2400" dirty="0">
                <a:latin typeface="Arial"/>
                <a:cs typeface="Arial"/>
              </a:rPr>
              <a:t>the </a:t>
            </a:r>
            <a:r>
              <a:rPr sz="2400" spc="-5" dirty="0">
                <a:latin typeface="Arial"/>
                <a:cs typeface="Arial"/>
              </a:rPr>
              <a:t>vascular</a:t>
            </a:r>
            <a:r>
              <a:rPr sz="2400" spc="3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lesion</a:t>
            </a:r>
            <a:endParaRPr sz="2400">
              <a:latin typeface="Arial"/>
              <a:cs typeface="Arial"/>
            </a:endParaRPr>
          </a:p>
          <a:p>
            <a:pPr marL="622300" indent="-610235">
              <a:lnSpc>
                <a:spcPct val="100000"/>
              </a:lnSpc>
              <a:spcBef>
                <a:spcPts val="2039"/>
              </a:spcBef>
              <a:buClr>
                <a:srgbClr val="FD8537"/>
              </a:buClr>
              <a:buSzPct val="68750"/>
              <a:buFont typeface="Wingdings"/>
              <a:buChar char=""/>
              <a:tabLst>
                <a:tab pos="622300" algn="l"/>
                <a:tab pos="622935" algn="l"/>
              </a:tabLst>
            </a:pPr>
            <a:r>
              <a:rPr sz="2400" dirty="0">
                <a:latin typeface="Arial"/>
                <a:cs typeface="Arial"/>
              </a:rPr>
              <a:t>The </a:t>
            </a:r>
            <a:r>
              <a:rPr sz="2400" spc="-5" dirty="0">
                <a:latin typeface="Arial"/>
                <a:cs typeface="Arial"/>
              </a:rPr>
              <a:t>underlying vascular</a:t>
            </a:r>
            <a:r>
              <a:rPr sz="2400" spc="35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disease</a:t>
            </a:r>
            <a:endParaRPr sz="2400">
              <a:latin typeface="Arial"/>
              <a:cs typeface="Arial"/>
            </a:endParaRPr>
          </a:p>
          <a:p>
            <a:pPr marL="622300" indent="-610235">
              <a:lnSpc>
                <a:spcPct val="100000"/>
              </a:lnSpc>
              <a:spcBef>
                <a:spcPts val="2039"/>
              </a:spcBef>
              <a:buClr>
                <a:srgbClr val="FD8537"/>
              </a:buClr>
              <a:buSzPct val="68750"/>
              <a:buFont typeface="Wingdings"/>
              <a:buChar char=""/>
              <a:tabLst>
                <a:tab pos="622300" algn="l"/>
                <a:tab pos="622935" algn="l"/>
              </a:tabLst>
            </a:pPr>
            <a:r>
              <a:rPr sz="2400" spc="-5" dirty="0">
                <a:latin typeface="Arial"/>
                <a:cs typeface="Arial"/>
              </a:rPr>
              <a:t>Risk </a:t>
            </a:r>
            <a:r>
              <a:rPr sz="2400" dirty="0">
                <a:latin typeface="Arial"/>
                <a:cs typeface="Arial"/>
              </a:rPr>
              <a:t>factors</a:t>
            </a:r>
            <a:r>
              <a:rPr sz="2400" spc="-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present.</a:t>
            </a:r>
            <a:endParaRPr sz="2400">
              <a:latin typeface="Arial"/>
              <a:cs typeface="Arial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1680957" cy="685799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64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12828" y="388365"/>
            <a:ext cx="5587391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spc="-10" dirty="0"/>
              <a:t>G</a:t>
            </a:r>
            <a:r>
              <a:rPr sz="2400" spc="-10" dirty="0"/>
              <a:t>ENERAL</a:t>
            </a:r>
            <a:r>
              <a:rPr sz="2400" spc="65" dirty="0"/>
              <a:t> </a:t>
            </a:r>
            <a:r>
              <a:rPr sz="3000" spc="-15" dirty="0"/>
              <a:t>I</a:t>
            </a:r>
            <a:r>
              <a:rPr sz="2400" spc="-15" dirty="0"/>
              <a:t>NVESTIGATIONS</a:t>
            </a:r>
            <a:endParaRPr sz="240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65</a:t>
            </a:fld>
            <a:endParaRPr lang="en-US"/>
          </a:p>
        </p:txBody>
      </p:sp>
      <p:sp>
        <p:nvSpPr>
          <p:cNvPr id="3" name="object 3"/>
          <p:cNvSpPr txBox="1"/>
          <p:nvPr/>
        </p:nvSpPr>
        <p:spPr>
          <a:xfrm>
            <a:off x="714401" y="1092453"/>
            <a:ext cx="9889877" cy="51777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86385" marR="427990" indent="-274320">
              <a:lnSpc>
                <a:spcPct val="100000"/>
              </a:lnSpc>
              <a:spcBef>
                <a:spcPts val="100"/>
              </a:spcBef>
              <a:buClr>
                <a:srgbClr val="FD8537"/>
              </a:buClr>
              <a:buSzPct val="68750"/>
              <a:buFont typeface="Wingdings"/>
              <a:buChar char=""/>
              <a:tabLst>
                <a:tab pos="287020" algn="l"/>
              </a:tabLst>
            </a:pPr>
            <a:r>
              <a:rPr sz="2400" dirty="0">
                <a:latin typeface="Arial"/>
                <a:cs typeface="Arial"/>
              </a:rPr>
              <a:t>Identify </a:t>
            </a:r>
            <a:r>
              <a:rPr sz="2400" spc="-5" dirty="0">
                <a:latin typeface="Arial"/>
                <a:cs typeface="Arial"/>
              </a:rPr>
              <a:t>conditions which </a:t>
            </a:r>
            <a:r>
              <a:rPr sz="2400" dirty="0">
                <a:latin typeface="Arial"/>
                <a:cs typeface="Arial"/>
              </a:rPr>
              <a:t>may </a:t>
            </a:r>
            <a:r>
              <a:rPr sz="2400" spc="-5" dirty="0">
                <a:latin typeface="Arial"/>
                <a:cs typeface="Arial"/>
              </a:rPr>
              <a:t>predispose towards  premature</a:t>
            </a:r>
            <a:r>
              <a:rPr sz="2400" spc="5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cerebrovasculardisease.</a:t>
            </a:r>
            <a:endParaRPr sz="2400">
              <a:latin typeface="Arial"/>
              <a:cs typeface="Arial"/>
            </a:endParaRPr>
          </a:p>
          <a:p>
            <a:pPr marL="287020" indent="-274320">
              <a:lnSpc>
                <a:spcPct val="100000"/>
              </a:lnSpc>
              <a:spcBef>
                <a:spcPts val="600"/>
              </a:spcBef>
              <a:buClr>
                <a:srgbClr val="FD8537"/>
              </a:buClr>
              <a:buSzPct val="68750"/>
              <a:buFont typeface="Wingdings"/>
              <a:buChar char=""/>
              <a:tabLst>
                <a:tab pos="287020" algn="l"/>
              </a:tabLst>
            </a:pPr>
            <a:r>
              <a:rPr sz="2400" spc="-5" dirty="0">
                <a:latin typeface="Arial"/>
                <a:cs typeface="Arial"/>
              </a:rPr>
              <a:t>Full blood count </a:t>
            </a:r>
            <a:r>
              <a:rPr sz="2400" dirty="0">
                <a:latin typeface="Arial"/>
                <a:cs typeface="Arial"/>
              </a:rPr>
              <a:t>– </a:t>
            </a:r>
            <a:r>
              <a:rPr sz="2400" spc="-5" dirty="0">
                <a:latin typeface="Arial"/>
                <a:cs typeface="Arial"/>
              </a:rPr>
              <a:t>polycythemia,</a:t>
            </a:r>
            <a:r>
              <a:rPr sz="2400" spc="125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thrombocytopoenia.</a:t>
            </a:r>
            <a:endParaRPr sz="2400">
              <a:latin typeface="Arial"/>
              <a:cs typeface="Arial"/>
            </a:endParaRPr>
          </a:p>
          <a:p>
            <a:pPr marL="287020" indent="-274320">
              <a:lnSpc>
                <a:spcPct val="100000"/>
              </a:lnSpc>
              <a:spcBef>
                <a:spcPts val="600"/>
              </a:spcBef>
              <a:buClr>
                <a:srgbClr val="FD8537"/>
              </a:buClr>
              <a:buSzPct val="68750"/>
              <a:buFont typeface="Wingdings"/>
              <a:buChar char=""/>
              <a:tabLst>
                <a:tab pos="287020" algn="l"/>
              </a:tabLst>
            </a:pPr>
            <a:r>
              <a:rPr sz="2400" spc="-5" dirty="0">
                <a:latin typeface="Arial"/>
                <a:cs typeface="Arial"/>
              </a:rPr>
              <a:t>Blood glucose </a:t>
            </a:r>
            <a:r>
              <a:rPr sz="2400" dirty="0">
                <a:latin typeface="Arial"/>
                <a:cs typeface="Arial"/>
              </a:rPr>
              <a:t>– </a:t>
            </a:r>
            <a:r>
              <a:rPr sz="2400" spc="-5" dirty="0">
                <a:latin typeface="Arial"/>
                <a:cs typeface="Arial"/>
              </a:rPr>
              <a:t>diabetes</a:t>
            </a:r>
            <a:r>
              <a:rPr sz="2400" spc="6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mellitus.</a:t>
            </a:r>
            <a:endParaRPr sz="2400">
              <a:latin typeface="Arial"/>
              <a:cs typeface="Arial"/>
            </a:endParaRPr>
          </a:p>
          <a:p>
            <a:pPr marL="287020" indent="-274320">
              <a:lnSpc>
                <a:spcPct val="100000"/>
              </a:lnSpc>
              <a:spcBef>
                <a:spcPts val="600"/>
              </a:spcBef>
              <a:buClr>
                <a:srgbClr val="FD8537"/>
              </a:buClr>
              <a:buSzPct val="68750"/>
              <a:buFont typeface="Wingdings"/>
              <a:buChar char=""/>
              <a:tabLst>
                <a:tab pos="287020" algn="l"/>
              </a:tabLst>
            </a:pPr>
            <a:r>
              <a:rPr sz="2400" spc="-5" dirty="0">
                <a:latin typeface="Arial"/>
                <a:cs typeface="Arial"/>
              </a:rPr>
              <a:t>Serum lipids </a:t>
            </a:r>
            <a:r>
              <a:rPr sz="2400" dirty="0">
                <a:latin typeface="Arial"/>
                <a:cs typeface="Arial"/>
              </a:rPr>
              <a:t>–</a:t>
            </a:r>
            <a:r>
              <a:rPr sz="2400" spc="4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hypercholesterolemia.</a:t>
            </a:r>
            <a:endParaRPr sz="2400">
              <a:latin typeface="Arial"/>
              <a:cs typeface="Arial"/>
            </a:endParaRPr>
          </a:p>
          <a:p>
            <a:pPr marL="287020" indent="-274320">
              <a:lnSpc>
                <a:spcPct val="100000"/>
              </a:lnSpc>
              <a:spcBef>
                <a:spcPts val="600"/>
              </a:spcBef>
              <a:buClr>
                <a:srgbClr val="FD8537"/>
              </a:buClr>
              <a:buSzPct val="68750"/>
              <a:buFont typeface="Wingdings"/>
              <a:buChar char=""/>
              <a:tabLst>
                <a:tab pos="287020" algn="l"/>
              </a:tabLst>
            </a:pPr>
            <a:r>
              <a:rPr sz="2400" spc="-5" dirty="0">
                <a:latin typeface="Arial"/>
                <a:cs typeface="Arial"/>
              </a:rPr>
              <a:t>Blood cultures </a:t>
            </a:r>
            <a:r>
              <a:rPr sz="2400" dirty="0">
                <a:latin typeface="Arial"/>
                <a:cs typeface="Arial"/>
              </a:rPr>
              <a:t>–</a:t>
            </a:r>
            <a:r>
              <a:rPr sz="2400" spc="3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SBE.</a:t>
            </a:r>
            <a:endParaRPr sz="2400">
              <a:latin typeface="Arial"/>
              <a:cs typeface="Arial"/>
            </a:endParaRPr>
          </a:p>
          <a:p>
            <a:pPr marL="287020" indent="-274320">
              <a:lnSpc>
                <a:spcPct val="100000"/>
              </a:lnSpc>
              <a:spcBef>
                <a:spcPts val="605"/>
              </a:spcBef>
              <a:buClr>
                <a:srgbClr val="FD8537"/>
              </a:buClr>
              <a:buSzPct val="68750"/>
              <a:buFont typeface="Wingdings"/>
              <a:buChar char=""/>
              <a:tabLst>
                <a:tab pos="287020" algn="l"/>
              </a:tabLst>
            </a:pPr>
            <a:r>
              <a:rPr sz="2400" dirty="0">
                <a:latin typeface="Arial"/>
                <a:cs typeface="Arial"/>
              </a:rPr>
              <a:t>HIV </a:t>
            </a:r>
            <a:r>
              <a:rPr sz="2400" spc="-5" dirty="0">
                <a:latin typeface="Arial"/>
                <a:cs typeface="Arial"/>
              </a:rPr>
              <a:t>screen </a:t>
            </a:r>
            <a:r>
              <a:rPr sz="2400" dirty="0">
                <a:latin typeface="Arial"/>
                <a:cs typeface="Arial"/>
              </a:rPr>
              <a:t>–</a:t>
            </a:r>
            <a:r>
              <a:rPr sz="2400" spc="-145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AIDS.</a:t>
            </a:r>
            <a:endParaRPr sz="2400">
              <a:latin typeface="Arial"/>
              <a:cs typeface="Arial"/>
            </a:endParaRPr>
          </a:p>
          <a:p>
            <a:pPr marL="287020" indent="-274320">
              <a:lnSpc>
                <a:spcPct val="100000"/>
              </a:lnSpc>
              <a:spcBef>
                <a:spcPts val="600"/>
              </a:spcBef>
              <a:buClr>
                <a:srgbClr val="FD8537"/>
              </a:buClr>
              <a:buSzPct val="68750"/>
              <a:buFont typeface="Wingdings"/>
              <a:buChar char=""/>
              <a:tabLst>
                <a:tab pos="287020" algn="l"/>
              </a:tabLst>
            </a:pPr>
            <a:r>
              <a:rPr sz="2400" spc="-5" dirty="0">
                <a:latin typeface="Arial"/>
                <a:cs typeface="Arial"/>
              </a:rPr>
              <a:t>Syphilis serology </a:t>
            </a:r>
            <a:r>
              <a:rPr sz="2400" dirty="0">
                <a:latin typeface="Arial"/>
                <a:cs typeface="Arial"/>
              </a:rPr>
              <a:t>–</a:t>
            </a:r>
            <a:r>
              <a:rPr sz="2400" spc="6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VDRL.</a:t>
            </a:r>
            <a:endParaRPr sz="2400">
              <a:latin typeface="Arial"/>
              <a:cs typeface="Arial"/>
            </a:endParaRPr>
          </a:p>
          <a:p>
            <a:pPr marL="287020" indent="-274320">
              <a:lnSpc>
                <a:spcPct val="100000"/>
              </a:lnSpc>
              <a:spcBef>
                <a:spcPts val="600"/>
              </a:spcBef>
              <a:buClr>
                <a:srgbClr val="FD8537"/>
              </a:buClr>
              <a:buSzPct val="68750"/>
              <a:buFont typeface="Wingdings"/>
              <a:buChar char=""/>
              <a:tabLst>
                <a:tab pos="287020" algn="l"/>
              </a:tabLst>
            </a:pPr>
            <a:r>
              <a:rPr sz="2400" spc="-5" dirty="0">
                <a:latin typeface="Arial"/>
                <a:cs typeface="Arial"/>
              </a:rPr>
              <a:t>Clotting</a:t>
            </a:r>
            <a:r>
              <a:rPr sz="2400" spc="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Screen.</a:t>
            </a:r>
            <a:endParaRPr sz="2400">
              <a:latin typeface="Arial"/>
              <a:cs typeface="Arial"/>
            </a:endParaRPr>
          </a:p>
          <a:p>
            <a:pPr marL="287020" indent="-274320">
              <a:lnSpc>
                <a:spcPct val="100000"/>
              </a:lnSpc>
              <a:spcBef>
                <a:spcPts val="600"/>
              </a:spcBef>
              <a:buClr>
                <a:srgbClr val="FD8537"/>
              </a:buClr>
              <a:buSzPct val="68750"/>
              <a:buFont typeface="Wingdings"/>
              <a:buChar char=""/>
              <a:tabLst>
                <a:tab pos="287020" algn="l"/>
              </a:tabLst>
            </a:pPr>
            <a:r>
              <a:rPr sz="2400" spc="-5" dirty="0">
                <a:latin typeface="Arial"/>
                <a:cs typeface="Arial"/>
              </a:rPr>
              <a:t>Thrombophilia Screen </a:t>
            </a:r>
            <a:r>
              <a:rPr sz="2400" dirty="0">
                <a:latin typeface="Arial"/>
                <a:cs typeface="Arial"/>
              </a:rPr>
              <a:t>– </a:t>
            </a:r>
            <a:r>
              <a:rPr sz="2400" spc="-5" dirty="0">
                <a:latin typeface="Arial"/>
                <a:cs typeface="Arial"/>
              </a:rPr>
              <a:t>Protein </a:t>
            </a:r>
            <a:r>
              <a:rPr sz="2400" dirty="0">
                <a:latin typeface="Arial"/>
                <a:cs typeface="Arial"/>
              </a:rPr>
              <a:t>C, </a:t>
            </a:r>
            <a:r>
              <a:rPr sz="2400" spc="-5" dirty="0">
                <a:latin typeface="Arial"/>
                <a:cs typeface="Arial"/>
              </a:rPr>
              <a:t>Protein </a:t>
            </a:r>
            <a:r>
              <a:rPr sz="2400" dirty="0">
                <a:latin typeface="Arial"/>
                <a:cs typeface="Arial"/>
              </a:rPr>
              <a:t>S, </a:t>
            </a:r>
            <a:r>
              <a:rPr sz="2400" spc="-110" dirty="0">
                <a:latin typeface="Arial"/>
                <a:cs typeface="Arial"/>
              </a:rPr>
              <a:t>AT-</a:t>
            </a:r>
            <a:r>
              <a:rPr sz="2400" spc="-3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III.</a:t>
            </a:r>
            <a:endParaRPr sz="2400">
              <a:latin typeface="Arial"/>
              <a:cs typeface="Arial"/>
            </a:endParaRPr>
          </a:p>
          <a:p>
            <a:pPr marL="287020" indent="-274320">
              <a:lnSpc>
                <a:spcPct val="100000"/>
              </a:lnSpc>
              <a:spcBef>
                <a:spcPts val="600"/>
              </a:spcBef>
              <a:buClr>
                <a:srgbClr val="FD8537"/>
              </a:buClr>
              <a:buSzPct val="68750"/>
              <a:buFont typeface="Wingdings"/>
              <a:buChar char=""/>
              <a:tabLst>
                <a:tab pos="287020" algn="l"/>
              </a:tabLst>
            </a:pPr>
            <a:r>
              <a:rPr sz="2400" spc="-5" dirty="0">
                <a:latin typeface="Arial"/>
                <a:cs typeface="Arial"/>
              </a:rPr>
              <a:t>Anticardolipin antibodies </a:t>
            </a:r>
            <a:r>
              <a:rPr sz="2400" dirty="0">
                <a:latin typeface="Arial"/>
                <a:cs typeface="Arial"/>
              </a:rPr>
              <a:t>–</a:t>
            </a:r>
            <a:r>
              <a:rPr sz="2400" spc="95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SLE.</a:t>
            </a:r>
            <a:endParaRPr sz="2400">
              <a:latin typeface="Arial"/>
              <a:cs typeface="Arial"/>
            </a:endParaRPr>
          </a:p>
          <a:p>
            <a:pPr marL="287020" indent="-274320">
              <a:lnSpc>
                <a:spcPct val="100000"/>
              </a:lnSpc>
              <a:spcBef>
                <a:spcPts val="600"/>
              </a:spcBef>
              <a:buClr>
                <a:srgbClr val="FD8537"/>
              </a:buClr>
              <a:buSzPct val="68750"/>
              <a:buFont typeface="Wingdings"/>
              <a:buChar char=""/>
              <a:tabLst>
                <a:tab pos="287020" algn="l"/>
              </a:tabLst>
            </a:pPr>
            <a:r>
              <a:rPr sz="2400" spc="-5" dirty="0">
                <a:latin typeface="Arial"/>
                <a:cs typeface="Arial"/>
              </a:rPr>
              <a:t>Lumbar Puncture </a:t>
            </a:r>
            <a:r>
              <a:rPr sz="2400" dirty="0">
                <a:latin typeface="Arial"/>
                <a:cs typeface="Arial"/>
              </a:rPr>
              <a:t>– </a:t>
            </a:r>
            <a:r>
              <a:rPr sz="2400" spc="-5" dirty="0">
                <a:latin typeface="Arial"/>
                <a:cs typeface="Arial"/>
              </a:rPr>
              <a:t>subarachnoid</a:t>
            </a:r>
            <a:r>
              <a:rPr sz="2400" spc="85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haemorrhage.</a:t>
            </a:r>
            <a:endParaRPr sz="2400">
              <a:latin typeface="Arial"/>
              <a:cs typeface="Arial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14401" y="858139"/>
            <a:ext cx="9565687" cy="69057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20" dirty="0"/>
              <a:t>INVESTIGATION </a:t>
            </a:r>
            <a:r>
              <a:rPr dirty="0"/>
              <a:t>MODALITIES:</a:t>
            </a:r>
            <a:r>
              <a:rPr spc="-70" dirty="0"/>
              <a:t> </a:t>
            </a:r>
            <a:r>
              <a:rPr dirty="0"/>
              <a:t>BRAIN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66</a:t>
            </a:fld>
            <a:endParaRPr lang="en-US"/>
          </a:p>
        </p:txBody>
      </p:sp>
      <p:sp>
        <p:nvSpPr>
          <p:cNvPr id="3" name="object 3"/>
          <p:cNvSpPr txBox="1"/>
          <p:nvPr/>
        </p:nvSpPr>
        <p:spPr>
          <a:xfrm>
            <a:off x="714401" y="2312035"/>
            <a:ext cx="3899578" cy="3119755"/>
          </a:xfrm>
          <a:prstGeom prst="rect">
            <a:avLst/>
          </a:prstGeom>
        </p:spPr>
        <p:txBody>
          <a:bodyPr vert="horz" wrap="square" lIns="0" tIns="88900" rIns="0" bIns="0" rtlCol="0">
            <a:spAutoFit/>
          </a:bodyPr>
          <a:lstStyle/>
          <a:p>
            <a:pPr marL="287020" indent="-274320">
              <a:lnSpc>
                <a:spcPct val="100000"/>
              </a:lnSpc>
              <a:spcBef>
                <a:spcPts val="700"/>
              </a:spcBef>
              <a:buClr>
                <a:srgbClr val="FD8537"/>
              </a:buClr>
              <a:buSzPct val="68750"/>
              <a:buFont typeface="Wingdings"/>
              <a:buChar char=""/>
              <a:tabLst>
                <a:tab pos="287020" algn="l"/>
              </a:tabLst>
            </a:pPr>
            <a:r>
              <a:rPr sz="2400" dirty="0">
                <a:latin typeface="Arial"/>
                <a:cs typeface="Arial"/>
              </a:rPr>
              <a:t>CT</a:t>
            </a:r>
            <a:r>
              <a:rPr sz="2400" spc="-55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Scan</a:t>
            </a:r>
            <a:endParaRPr sz="2400">
              <a:latin typeface="Arial"/>
              <a:cs typeface="Arial"/>
            </a:endParaRPr>
          </a:p>
          <a:p>
            <a:pPr marL="287020" indent="-274320">
              <a:lnSpc>
                <a:spcPct val="100000"/>
              </a:lnSpc>
              <a:spcBef>
                <a:spcPts val="600"/>
              </a:spcBef>
              <a:buClr>
                <a:srgbClr val="FD8537"/>
              </a:buClr>
              <a:buSzPct val="68750"/>
              <a:buFont typeface="Wingdings"/>
              <a:buChar char=""/>
              <a:tabLst>
                <a:tab pos="287020" algn="l"/>
              </a:tabLst>
            </a:pPr>
            <a:r>
              <a:rPr sz="2400" dirty="0">
                <a:latin typeface="Arial"/>
                <a:cs typeface="Arial"/>
              </a:rPr>
              <a:t>MRI</a:t>
            </a:r>
            <a:r>
              <a:rPr sz="2400" spc="-1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Scan</a:t>
            </a:r>
            <a:endParaRPr sz="2400">
              <a:latin typeface="Arial"/>
              <a:cs typeface="Arial"/>
            </a:endParaRPr>
          </a:p>
          <a:p>
            <a:pPr marL="287020" indent="-274320">
              <a:lnSpc>
                <a:spcPct val="100000"/>
              </a:lnSpc>
              <a:spcBef>
                <a:spcPts val="600"/>
              </a:spcBef>
              <a:buClr>
                <a:srgbClr val="FD8537"/>
              </a:buClr>
              <a:buSzPct val="68750"/>
              <a:buFont typeface="Wingdings"/>
              <a:buChar char=""/>
              <a:tabLst>
                <a:tab pos="287020" algn="l"/>
              </a:tabLst>
            </a:pPr>
            <a:r>
              <a:rPr sz="2400" dirty="0">
                <a:latin typeface="Arial"/>
                <a:cs typeface="Arial"/>
              </a:rPr>
              <a:t>MR</a:t>
            </a:r>
            <a:r>
              <a:rPr sz="2400" spc="-145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Angiography</a:t>
            </a:r>
            <a:endParaRPr sz="2400">
              <a:latin typeface="Arial"/>
              <a:cs typeface="Arial"/>
            </a:endParaRPr>
          </a:p>
          <a:p>
            <a:pPr marL="287020" indent="-274320">
              <a:lnSpc>
                <a:spcPct val="100000"/>
              </a:lnSpc>
              <a:spcBef>
                <a:spcPts val="600"/>
              </a:spcBef>
              <a:buClr>
                <a:srgbClr val="FD8537"/>
              </a:buClr>
              <a:buSzPct val="68750"/>
              <a:buFont typeface="Wingdings"/>
              <a:buChar char=""/>
              <a:tabLst>
                <a:tab pos="287020" algn="l"/>
              </a:tabLst>
            </a:pPr>
            <a:r>
              <a:rPr sz="2400" spc="-5" dirty="0">
                <a:latin typeface="Arial"/>
                <a:cs typeface="Arial"/>
              </a:rPr>
              <a:t>Doppler</a:t>
            </a:r>
            <a:r>
              <a:rPr sz="2400" spc="-25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Ultrasound</a:t>
            </a:r>
            <a:endParaRPr sz="2400">
              <a:latin typeface="Arial"/>
              <a:cs typeface="Arial"/>
            </a:endParaRPr>
          </a:p>
          <a:p>
            <a:pPr marL="287020" indent="-274320">
              <a:lnSpc>
                <a:spcPct val="100000"/>
              </a:lnSpc>
              <a:spcBef>
                <a:spcPts val="600"/>
              </a:spcBef>
              <a:buClr>
                <a:srgbClr val="FD8537"/>
              </a:buClr>
              <a:buSzPct val="68750"/>
              <a:buFont typeface="Wingdings"/>
              <a:buChar char=""/>
              <a:tabLst>
                <a:tab pos="287020" algn="l"/>
              </a:tabLst>
            </a:pPr>
            <a:r>
              <a:rPr sz="2400" spc="-5" dirty="0">
                <a:latin typeface="Arial"/>
                <a:cs typeface="Arial"/>
              </a:rPr>
              <a:t>EEG</a:t>
            </a:r>
            <a:endParaRPr sz="2400">
              <a:latin typeface="Arial"/>
              <a:cs typeface="Arial"/>
            </a:endParaRPr>
          </a:p>
          <a:p>
            <a:pPr marL="287020" indent="-274320">
              <a:lnSpc>
                <a:spcPct val="100000"/>
              </a:lnSpc>
              <a:spcBef>
                <a:spcPts val="600"/>
              </a:spcBef>
              <a:buClr>
                <a:srgbClr val="FD8537"/>
              </a:buClr>
              <a:buSzPct val="68750"/>
              <a:buFont typeface="Wingdings"/>
              <a:buChar char=""/>
              <a:tabLst>
                <a:tab pos="287020" algn="l"/>
              </a:tabLst>
            </a:pPr>
            <a:r>
              <a:rPr sz="2400" spc="-5" dirty="0">
                <a:latin typeface="Arial"/>
                <a:cs typeface="Arial"/>
              </a:rPr>
              <a:t>PET</a:t>
            </a:r>
            <a:endParaRPr sz="2400">
              <a:latin typeface="Arial"/>
              <a:cs typeface="Arial"/>
            </a:endParaRPr>
          </a:p>
          <a:p>
            <a:pPr marL="287020" indent="-274320">
              <a:lnSpc>
                <a:spcPct val="100000"/>
              </a:lnSpc>
              <a:spcBef>
                <a:spcPts val="600"/>
              </a:spcBef>
              <a:buClr>
                <a:srgbClr val="FD8537"/>
              </a:buClr>
              <a:buSzPct val="68750"/>
              <a:buFont typeface="Wingdings"/>
              <a:buChar char=""/>
              <a:tabLst>
                <a:tab pos="287020" algn="l"/>
              </a:tabLst>
            </a:pPr>
            <a:r>
              <a:rPr sz="2400" spc="-10" dirty="0">
                <a:latin typeface="Arial"/>
                <a:cs typeface="Arial"/>
              </a:rPr>
              <a:t>SPECT</a:t>
            </a:r>
            <a:endParaRPr sz="24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933588" y="2312035"/>
            <a:ext cx="4303332" cy="2159635"/>
          </a:xfrm>
          <a:prstGeom prst="rect">
            <a:avLst/>
          </a:prstGeom>
        </p:spPr>
        <p:txBody>
          <a:bodyPr vert="horz" wrap="square" lIns="0" tIns="88900" rIns="0" bIns="0" rtlCol="0">
            <a:spAutoFit/>
          </a:bodyPr>
          <a:lstStyle/>
          <a:p>
            <a:pPr marL="287020" indent="-274320">
              <a:lnSpc>
                <a:spcPct val="100000"/>
              </a:lnSpc>
              <a:spcBef>
                <a:spcPts val="700"/>
              </a:spcBef>
              <a:buClr>
                <a:srgbClr val="FD8537"/>
              </a:buClr>
              <a:buSzPct val="68750"/>
              <a:buFont typeface="Wingdings"/>
              <a:buChar char=""/>
              <a:tabLst>
                <a:tab pos="287020" algn="l"/>
              </a:tabLst>
            </a:pPr>
            <a:r>
              <a:rPr sz="2400" spc="-5" dirty="0">
                <a:latin typeface="Arial"/>
                <a:cs typeface="Arial"/>
              </a:rPr>
              <a:t>Lumbar Puncture</a:t>
            </a:r>
            <a:endParaRPr sz="2400">
              <a:latin typeface="Arial"/>
              <a:cs typeface="Arial"/>
            </a:endParaRPr>
          </a:p>
          <a:p>
            <a:pPr marL="265430" marR="5080" indent="-253365">
              <a:lnSpc>
                <a:spcPct val="120800"/>
              </a:lnSpc>
              <a:buClr>
                <a:srgbClr val="FD8537"/>
              </a:buClr>
              <a:buSzPct val="68750"/>
              <a:buFont typeface="Wingdings"/>
              <a:buChar char=""/>
              <a:tabLst>
                <a:tab pos="287020" algn="l"/>
              </a:tabLst>
            </a:pPr>
            <a:r>
              <a:rPr sz="2400" spc="-5" dirty="0">
                <a:latin typeface="Arial"/>
                <a:cs typeface="Arial"/>
              </a:rPr>
              <a:t>Contrast</a:t>
            </a:r>
            <a:r>
              <a:rPr sz="2400" spc="-18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Angiography  (Cerebral</a:t>
            </a:r>
            <a:endParaRPr sz="2400">
              <a:latin typeface="Arial"/>
              <a:cs typeface="Arial"/>
            </a:endParaRPr>
          </a:p>
          <a:p>
            <a:pPr marL="287020">
              <a:lnSpc>
                <a:spcPct val="100000"/>
              </a:lnSpc>
            </a:pPr>
            <a:r>
              <a:rPr sz="2400" spc="-5" dirty="0">
                <a:latin typeface="Arial"/>
                <a:cs typeface="Arial"/>
              </a:rPr>
              <a:t>Arteriography)</a:t>
            </a:r>
            <a:endParaRPr sz="2400">
              <a:latin typeface="Arial"/>
              <a:cs typeface="Arial"/>
            </a:endParaRPr>
          </a:p>
          <a:p>
            <a:pPr marL="287020" indent="-274320">
              <a:lnSpc>
                <a:spcPct val="100000"/>
              </a:lnSpc>
              <a:spcBef>
                <a:spcPts val="600"/>
              </a:spcBef>
              <a:buClr>
                <a:srgbClr val="FD8537"/>
              </a:buClr>
              <a:buSzPct val="68750"/>
              <a:buFont typeface="Wingdings"/>
              <a:buChar char=""/>
              <a:tabLst>
                <a:tab pos="287020" algn="l"/>
              </a:tabLst>
            </a:pPr>
            <a:r>
              <a:rPr sz="2400" dirty="0">
                <a:latin typeface="Arial"/>
                <a:cs typeface="Arial"/>
              </a:rPr>
              <a:t>CT</a:t>
            </a:r>
            <a:r>
              <a:rPr sz="2400" spc="-19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Angiography</a:t>
            </a:r>
            <a:endParaRPr sz="240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609441" y="1569719"/>
            <a:ext cx="4875530" cy="658495"/>
          </a:xfrm>
          <a:custGeom>
            <a:avLst/>
            <a:gdLst/>
            <a:ahLst/>
            <a:cxnLst/>
            <a:rect l="l" t="t" r="r" b="b"/>
            <a:pathLst>
              <a:path w="3657600" h="658494">
                <a:moveTo>
                  <a:pt x="3547872" y="0"/>
                </a:moveTo>
                <a:lnTo>
                  <a:pt x="109728" y="0"/>
                </a:lnTo>
                <a:lnTo>
                  <a:pt x="67015" y="8626"/>
                </a:lnTo>
                <a:lnTo>
                  <a:pt x="32137" y="32146"/>
                </a:lnTo>
                <a:lnTo>
                  <a:pt x="8622" y="67026"/>
                </a:lnTo>
                <a:lnTo>
                  <a:pt x="0" y="109727"/>
                </a:lnTo>
                <a:lnTo>
                  <a:pt x="0" y="548639"/>
                </a:lnTo>
                <a:lnTo>
                  <a:pt x="8622" y="591341"/>
                </a:lnTo>
                <a:lnTo>
                  <a:pt x="32137" y="626221"/>
                </a:lnTo>
                <a:lnTo>
                  <a:pt x="67015" y="649741"/>
                </a:lnTo>
                <a:lnTo>
                  <a:pt x="109728" y="658367"/>
                </a:lnTo>
                <a:lnTo>
                  <a:pt x="3547872" y="658367"/>
                </a:lnTo>
                <a:lnTo>
                  <a:pt x="3590573" y="649741"/>
                </a:lnTo>
                <a:lnTo>
                  <a:pt x="3625453" y="626221"/>
                </a:lnTo>
                <a:lnTo>
                  <a:pt x="3648973" y="591341"/>
                </a:lnTo>
                <a:lnTo>
                  <a:pt x="3657600" y="548639"/>
                </a:lnTo>
                <a:lnTo>
                  <a:pt x="3657600" y="109727"/>
                </a:lnTo>
                <a:lnTo>
                  <a:pt x="3648973" y="67026"/>
                </a:lnTo>
                <a:lnTo>
                  <a:pt x="3625453" y="32146"/>
                </a:lnTo>
                <a:lnTo>
                  <a:pt x="3590573" y="8626"/>
                </a:lnTo>
                <a:lnTo>
                  <a:pt x="3547872" y="0"/>
                </a:lnTo>
                <a:close/>
              </a:path>
            </a:pathLst>
          </a:custGeom>
          <a:solidFill>
            <a:srgbClr val="FD853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5789692" y="1569719"/>
            <a:ext cx="4875530" cy="658495"/>
          </a:xfrm>
          <a:custGeom>
            <a:avLst/>
            <a:gdLst/>
            <a:ahLst/>
            <a:cxnLst/>
            <a:rect l="l" t="t" r="r" b="b"/>
            <a:pathLst>
              <a:path w="3657600" h="658494">
                <a:moveTo>
                  <a:pt x="3547872" y="0"/>
                </a:moveTo>
                <a:lnTo>
                  <a:pt x="109727" y="0"/>
                </a:lnTo>
                <a:lnTo>
                  <a:pt x="67026" y="8626"/>
                </a:lnTo>
                <a:lnTo>
                  <a:pt x="32146" y="32146"/>
                </a:lnTo>
                <a:lnTo>
                  <a:pt x="8626" y="67026"/>
                </a:lnTo>
                <a:lnTo>
                  <a:pt x="0" y="109727"/>
                </a:lnTo>
                <a:lnTo>
                  <a:pt x="0" y="548639"/>
                </a:lnTo>
                <a:lnTo>
                  <a:pt x="8626" y="591341"/>
                </a:lnTo>
                <a:lnTo>
                  <a:pt x="32146" y="626221"/>
                </a:lnTo>
                <a:lnTo>
                  <a:pt x="67026" y="649741"/>
                </a:lnTo>
                <a:lnTo>
                  <a:pt x="109727" y="658367"/>
                </a:lnTo>
                <a:lnTo>
                  <a:pt x="3547872" y="658367"/>
                </a:lnTo>
                <a:lnTo>
                  <a:pt x="3590573" y="649741"/>
                </a:lnTo>
                <a:lnTo>
                  <a:pt x="3625453" y="626221"/>
                </a:lnTo>
                <a:lnTo>
                  <a:pt x="3648973" y="591341"/>
                </a:lnTo>
                <a:lnTo>
                  <a:pt x="3657600" y="548639"/>
                </a:lnTo>
                <a:lnTo>
                  <a:pt x="3657600" y="109727"/>
                </a:lnTo>
                <a:lnTo>
                  <a:pt x="3648973" y="67026"/>
                </a:lnTo>
                <a:lnTo>
                  <a:pt x="3625453" y="32146"/>
                </a:lnTo>
                <a:lnTo>
                  <a:pt x="3590573" y="8626"/>
                </a:lnTo>
                <a:lnTo>
                  <a:pt x="3547872" y="0"/>
                </a:lnTo>
                <a:close/>
              </a:path>
            </a:pathLst>
          </a:custGeom>
          <a:solidFill>
            <a:srgbClr val="FD853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757467" y="1535939"/>
            <a:ext cx="6772416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3898900" algn="l"/>
              </a:tabLst>
            </a:pPr>
            <a:r>
              <a:rPr sz="2000" b="1" u="heavy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</a:rPr>
              <a:t>NO</a:t>
            </a:r>
            <a:r>
              <a:rPr sz="2000" b="1" u="heavy" spc="1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</a:rPr>
              <a:t>N</a:t>
            </a:r>
            <a:r>
              <a:rPr sz="2000" b="1" u="heavy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</a:rPr>
              <a:t>-IN</a:t>
            </a:r>
            <a:r>
              <a:rPr sz="2000" b="1" u="heavy" spc="-15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</a:rPr>
              <a:t>V</a:t>
            </a:r>
            <a:r>
              <a:rPr sz="2000" b="1" u="heavy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</a:rPr>
              <a:t>ASI</a:t>
            </a:r>
            <a:r>
              <a:rPr sz="2000" b="1" u="heavy" spc="-1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</a:rPr>
              <a:t>V</a:t>
            </a:r>
            <a:r>
              <a:rPr sz="2000" b="1" u="heavy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</a:rPr>
              <a:t>E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	</a:t>
            </a:r>
            <a:r>
              <a:rPr sz="2000" b="1" u="heavy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</a:rPr>
              <a:t>IN</a:t>
            </a:r>
            <a:r>
              <a:rPr sz="2000" b="1" u="heavy" spc="-15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</a:rPr>
              <a:t>V</a:t>
            </a:r>
            <a:r>
              <a:rPr sz="2000" b="1" u="heavy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</a:rPr>
              <a:t>ASI</a:t>
            </a:r>
            <a:r>
              <a:rPr sz="2000" b="1" u="heavy" spc="-1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</a:rPr>
              <a:t>V</a:t>
            </a:r>
            <a:r>
              <a:rPr sz="2000" b="1" u="heavy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</a:rPr>
              <a:t>E</a:t>
            </a:r>
            <a:endParaRPr sz="2000">
              <a:latin typeface="Arial"/>
              <a:cs typeface="Arial"/>
            </a:endParaRP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14401" y="859664"/>
            <a:ext cx="2402214" cy="69057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/>
              <a:t>CT</a:t>
            </a:r>
            <a:r>
              <a:rPr spc="-150" dirty="0"/>
              <a:t> </a:t>
            </a:r>
            <a:r>
              <a:rPr dirty="0"/>
              <a:t>SCAN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67</a:t>
            </a:fld>
            <a:endParaRPr lang="en-US"/>
          </a:p>
        </p:txBody>
      </p:sp>
      <p:sp>
        <p:nvSpPr>
          <p:cNvPr id="3" name="object 3"/>
          <p:cNvSpPr txBox="1"/>
          <p:nvPr/>
        </p:nvSpPr>
        <p:spPr>
          <a:xfrm>
            <a:off x="714401" y="1506600"/>
            <a:ext cx="9476810" cy="4032250"/>
          </a:xfrm>
          <a:prstGeom prst="rect">
            <a:avLst/>
          </a:prstGeom>
        </p:spPr>
        <p:txBody>
          <a:bodyPr vert="horz" wrap="square" lIns="0" tIns="122555" rIns="0" bIns="0" rtlCol="0">
            <a:spAutoFit/>
          </a:bodyPr>
          <a:lstStyle/>
          <a:p>
            <a:pPr marL="287020" indent="-274320">
              <a:lnSpc>
                <a:spcPct val="100000"/>
              </a:lnSpc>
              <a:spcBef>
                <a:spcPts val="965"/>
              </a:spcBef>
              <a:buClr>
                <a:srgbClr val="FD8537"/>
              </a:buClr>
              <a:buSzPct val="68750"/>
              <a:buFont typeface="Wingdings"/>
              <a:buChar char=""/>
              <a:tabLst>
                <a:tab pos="287020" algn="l"/>
              </a:tabLst>
            </a:pPr>
            <a:r>
              <a:rPr sz="2400" spc="-5" dirty="0">
                <a:latin typeface="Arial"/>
                <a:cs typeface="Arial"/>
              </a:rPr>
              <a:t>Mandatory initial</a:t>
            </a:r>
            <a:r>
              <a:rPr sz="2400" spc="35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investigation</a:t>
            </a:r>
            <a:endParaRPr sz="2400">
              <a:latin typeface="Arial"/>
              <a:cs typeface="Arial"/>
            </a:endParaRPr>
          </a:p>
          <a:p>
            <a:pPr marL="287020" indent="-274320">
              <a:lnSpc>
                <a:spcPct val="100000"/>
              </a:lnSpc>
              <a:spcBef>
                <a:spcPts val="870"/>
              </a:spcBef>
              <a:buClr>
                <a:srgbClr val="FD8537"/>
              </a:buClr>
              <a:buSzPct val="68750"/>
              <a:buFont typeface="Wingdings"/>
              <a:buChar char=""/>
              <a:tabLst>
                <a:tab pos="287020" algn="l"/>
              </a:tabLst>
            </a:pPr>
            <a:r>
              <a:rPr sz="2400" b="1" spc="-5" dirty="0">
                <a:latin typeface="Arial"/>
                <a:cs typeface="Arial"/>
              </a:rPr>
              <a:t>Haemorrhage </a:t>
            </a:r>
            <a:r>
              <a:rPr sz="2400" spc="-5" dirty="0">
                <a:latin typeface="Arial"/>
                <a:cs typeface="Arial"/>
              </a:rPr>
              <a:t>appears instantly as a</a:t>
            </a:r>
            <a:r>
              <a:rPr sz="2400" spc="80" dirty="0">
                <a:latin typeface="Arial"/>
                <a:cs typeface="Arial"/>
              </a:rPr>
              <a:t> </a:t>
            </a:r>
            <a:r>
              <a:rPr sz="2400" b="1" spc="-5" dirty="0">
                <a:latin typeface="Arial"/>
                <a:cs typeface="Arial"/>
              </a:rPr>
              <a:t>hyperdense</a:t>
            </a:r>
            <a:endParaRPr sz="2400">
              <a:latin typeface="Arial"/>
              <a:cs typeface="Arial"/>
            </a:endParaRPr>
          </a:p>
          <a:p>
            <a:pPr marL="286385">
              <a:lnSpc>
                <a:spcPct val="100000"/>
              </a:lnSpc>
              <a:spcBef>
                <a:spcPts val="140"/>
              </a:spcBef>
            </a:pPr>
            <a:r>
              <a:rPr sz="2400" spc="-5" dirty="0">
                <a:latin typeface="Arial"/>
                <a:cs typeface="Arial"/>
              </a:rPr>
              <a:t>area</a:t>
            </a:r>
            <a:endParaRPr sz="2400">
              <a:latin typeface="Arial"/>
              <a:cs typeface="Arial"/>
            </a:endParaRPr>
          </a:p>
          <a:p>
            <a:pPr marL="287020" indent="-274320">
              <a:lnSpc>
                <a:spcPct val="100000"/>
              </a:lnSpc>
              <a:spcBef>
                <a:spcPts val="865"/>
              </a:spcBef>
              <a:buClr>
                <a:srgbClr val="FD8537"/>
              </a:buClr>
              <a:buSzPct val="68750"/>
              <a:buFont typeface="Wingdings"/>
              <a:buChar char=""/>
              <a:tabLst>
                <a:tab pos="287020" algn="l"/>
              </a:tabLst>
            </a:pPr>
            <a:r>
              <a:rPr sz="2400" b="1" spc="-5" dirty="0">
                <a:latin typeface="Arial"/>
                <a:cs typeface="Arial"/>
              </a:rPr>
              <a:t>Infarct </a:t>
            </a:r>
            <a:r>
              <a:rPr sz="2400" spc="-5" dirty="0">
                <a:latin typeface="Arial"/>
                <a:cs typeface="Arial"/>
              </a:rPr>
              <a:t>appears as a </a:t>
            </a:r>
            <a:r>
              <a:rPr sz="2400" b="1" spc="-5" dirty="0">
                <a:latin typeface="Arial"/>
                <a:cs typeface="Arial"/>
              </a:rPr>
              <a:t>hypodense</a:t>
            </a:r>
            <a:r>
              <a:rPr sz="2400" b="1" spc="55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area</a:t>
            </a:r>
            <a:endParaRPr sz="2400">
              <a:latin typeface="Arial"/>
              <a:cs typeface="Arial"/>
            </a:endParaRPr>
          </a:p>
          <a:p>
            <a:pPr marL="287020" indent="-274320">
              <a:lnSpc>
                <a:spcPct val="100000"/>
              </a:lnSpc>
              <a:spcBef>
                <a:spcPts val="865"/>
              </a:spcBef>
              <a:buClr>
                <a:srgbClr val="FD8537"/>
              </a:buClr>
              <a:buSzPct val="68750"/>
              <a:buFont typeface="Wingdings"/>
              <a:buChar char=""/>
              <a:tabLst>
                <a:tab pos="287020" algn="l"/>
              </a:tabLst>
            </a:pPr>
            <a:r>
              <a:rPr sz="2400" dirty="0">
                <a:latin typeface="Arial"/>
                <a:cs typeface="Arial"/>
              </a:rPr>
              <a:t>Infarct may not </a:t>
            </a:r>
            <a:r>
              <a:rPr sz="2400" spc="-5" dirty="0">
                <a:latin typeface="Arial"/>
                <a:cs typeface="Arial"/>
              </a:rPr>
              <a:t>appear before </a:t>
            </a:r>
            <a:r>
              <a:rPr sz="2400" dirty="0">
                <a:latin typeface="Arial"/>
                <a:cs typeface="Arial"/>
              </a:rPr>
              <a:t>48</a:t>
            </a:r>
            <a:r>
              <a:rPr sz="2400" spc="-1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hrs</a:t>
            </a:r>
            <a:endParaRPr sz="2400">
              <a:latin typeface="Arial"/>
              <a:cs typeface="Arial"/>
            </a:endParaRPr>
          </a:p>
          <a:p>
            <a:pPr marL="286385" marR="698500" indent="-274320">
              <a:lnSpc>
                <a:spcPct val="105000"/>
              </a:lnSpc>
              <a:spcBef>
                <a:spcPts val="720"/>
              </a:spcBef>
              <a:buClr>
                <a:srgbClr val="FD8537"/>
              </a:buClr>
              <a:buSzPct val="68750"/>
              <a:buFont typeface="Wingdings"/>
              <a:buChar char=""/>
              <a:tabLst>
                <a:tab pos="287020" algn="l"/>
              </a:tabLst>
            </a:pPr>
            <a:r>
              <a:rPr sz="2400" dirty="0">
                <a:latin typeface="Arial"/>
                <a:cs typeface="Arial"/>
              </a:rPr>
              <a:t>MRI may </a:t>
            </a:r>
            <a:r>
              <a:rPr sz="2400" spc="-10" dirty="0">
                <a:latin typeface="Arial"/>
                <a:cs typeface="Arial"/>
              </a:rPr>
              <a:t>be </a:t>
            </a:r>
            <a:r>
              <a:rPr sz="2400" spc="-5" dirty="0">
                <a:latin typeface="Arial"/>
                <a:cs typeface="Arial"/>
              </a:rPr>
              <a:t>done instead </a:t>
            </a:r>
            <a:r>
              <a:rPr sz="2400" dirty="0">
                <a:latin typeface="Arial"/>
                <a:cs typeface="Arial"/>
              </a:rPr>
              <a:t>but ct </a:t>
            </a:r>
            <a:r>
              <a:rPr sz="2400" spc="-5" dirty="0">
                <a:latin typeface="Arial"/>
                <a:cs typeface="Arial"/>
              </a:rPr>
              <a:t>scan is more  sensitive </a:t>
            </a:r>
            <a:r>
              <a:rPr sz="2400" dirty="0">
                <a:latin typeface="Arial"/>
                <a:cs typeface="Arial"/>
              </a:rPr>
              <a:t>for </a:t>
            </a:r>
            <a:r>
              <a:rPr sz="2400" spc="-5" dirty="0">
                <a:latin typeface="Arial"/>
                <a:cs typeface="Arial"/>
              </a:rPr>
              <a:t>detecting</a:t>
            </a:r>
            <a:r>
              <a:rPr sz="2400" spc="4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haemorrhage</a:t>
            </a:r>
            <a:endParaRPr sz="2400">
              <a:latin typeface="Arial"/>
              <a:cs typeface="Arial"/>
            </a:endParaRPr>
          </a:p>
          <a:p>
            <a:pPr marL="286385" marR="721360" indent="-274320">
              <a:lnSpc>
                <a:spcPct val="105100"/>
              </a:lnSpc>
              <a:spcBef>
                <a:spcPts val="720"/>
              </a:spcBef>
              <a:buClr>
                <a:srgbClr val="FD8537"/>
              </a:buClr>
              <a:buSzPct val="68750"/>
              <a:buFont typeface="Wingdings"/>
              <a:buChar char=""/>
              <a:tabLst>
                <a:tab pos="287020" algn="l"/>
              </a:tabLst>
            </a:pPr>
            <a:r>
              <a:rPr sz="2400" spc="-10" dirty="0">
                <a:latin typeface="Arial"/>
                <a:cs typeface="Arial"/>
              </a:rPr>
              <a:t>Diffusion </a:t>
            </a:r>
            <a:r>
              <a:rPr sz="2400" spc="-5" dirty="0">
                <a:latin typeface="Arial"/>
                <a:cs typeface="Arial"/>
              </a:rPr>
              <a:t>weighted </a:t>
            </a:r>
            <a:r>
              <a:rPr sz="2400" dirty="0">
                <a:latin typeface="Arial"/>
                <a:cs typeface="Arial"/>
              </a:rPr>
              <a:t>MRI </a:t>
            </a:r>
            <a:r>
              <a:rPr sz="2400" spc="-10" dirty="0">
                <a:latin typeface="Arial"/>
                <a:cs typeface="Arial"/>
              </a:rPr>
              <a:t>is </a:t>
            </a:r>
            <a:r>
              <a:rPr sz="2400" spc="-5" dirty="0">
                <a:latin typeface="Arial"/>
                <a:cs typeface="Arial"/>
              </a:rPr>
              <a:t>good </a:t>
            </a:r>
            <a:r>
              <a:rPr sz="2400" dirty="0">
                <a:latin typeface="Arial"/>
                <a:cs typeface="Arial"/>
              </a:rPr>
              <a:t>for </a:t>
            </a:r>
            <a:r>
              <a:rPr sz="2400" spc="-5" dirty="0">
                <a:latin typeface="Arial"/>
                <a:cs typeface="Arial"/>
              </a:rPr>
              <a:t>identifying  ischaemic</a:t>
            </a:r>
            <a:r>
              <a:rPr sz="2400" spc="2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lesion.</a:t>
            </a:r>
            <a:endParaRPr sz="2400">
              <a:latin typeface="Arial"/>
              <a:cs typeface="Arial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04721" y="304800"/>
            <a:ext cx="11274663" cy="5715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68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929897" y="304800"/>
            <a:ext cx="8024310" cy="60198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511254" y="1624329"/>
            <a:ext cx="1004732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10" dirty="0">
                <a:latin typeface="Arial"/>
                <a:cs typeface="Arial"/>
              </a:rPr>
              <a:t>SAH</a:t>
            </a:r>
            <a:endParaRPr sz="2800">
              <a:latin typeface="Arial"/>
              <a:cs typeface="Arial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69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17548" y="336550"/>
            <a:ext cx="3943593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spc="-5" dirty="0"/>
              <a:t>T</a:t>
            </a:r>
            <a:r>
              <a:rPr sz="2400" spc="-5" dirty="0"/>
              <a:t>YPES </a:t>
            </a:r>
            <a:r>
              <a:rPr sz="2400" dirty="0"/>
              <a:t>OF</a:t>
            </a:r>
            <a:r>
              <a:rPr sz="2400" spc="265" dirty="0"/>
              <a:t> </a:t>
            </a:r>
            <a:r>
              <a:rPr sz="2400" spc="-5" dirty="0"/>
              <a:t>STROKE</a:t>
            </a:r>
            <a:endParaRPr sz="2400"/>
          </a:p>
        </p:txBody>
      </p:sp>
      <p:sp>
        <p:nvSpPr>
          <p:cNvPr id="30" name="Slide Number Placeholder 2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3" name="object 3"/>
          <p:cNvSpPr/>
          <p:nvPr/>
        </p:nvSpPr>
        <p:spPr>
          <a:xfrm>
            <a:off x="4719107" y="1202436"/>
            <a:ext cx="2344317" cy="120243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5387631" y="1642111"/>
            <a:ext cx="1009810" cy="22890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spc="-5" dirty="0">
                <a:solidFill>
                  <a:srgbClr val="FFFFFF"/>
                </a:solidFill>
                <a:latin typeface="Arial"/>
                <a:cs typeface="Arial"/>
              </a:rPr>
              <a:t>STROKE</a:t>
            </a:r>
            <a:endParaRPr sz="1400">
              <a:latin typeface="Arial"/>
              <a:cs typeface="Arial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1952243" y="2333245"/>
            <a:ext cx="3953750" cy="1671955"/>
            <a:chOff x="1464563" y="2333244"/>
            <a:chExt cx="2966085" cy="1671955"/>
          </a:xfrm>
        </p:grpSpPr>
        <p:sp>
          <p:nvSpPr>
            <p:cNvPr id="6" name="object 6"/>
            <p:cNvSpPr/>
            <p:nvPr/>
          </p:nvSpPr>
          <p:spPr>
            <a:xfrm>
              <a:off x="2333244" y="2333244"/>
              <a:ext cx="2097024" cy="489203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464563" y="2802636"/>
              <a:ext cx="1758695" cy="1202436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2287097" y="3088081"/>
            <a:ext cx="1674271" cy="5384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ts val="2014"/>
              </a:lnSpc>
              <a:spcBef>
                <a:spcPts val="100"/>
              </a:spcBef>
            </a:pPr>
            <a:r>
              <a:rPr sz="1800" spc="-5" dirty="0">
                <a:solidFill>
                  <a:srgbClr val="FFFFFF"/>
                </a:solidFill>
                <a:latin typeface="Arial"/>
                <a:cs typeface="Arial"/>
              </a:rPr>
              <a:t>Ischemic</a:t>
            </a:r>
            <a:endParaRPr sz="1800">
              <a:latin typeface="Arial"/>
              <a:cs typeface="Arial"/>
            </a:endParaRPr>
          </a:p>
          <a:p>
            <a:pPr algn="ctr">
              <a:lnSpc>
                <a:spcPts val="2014"/>
              </a:lnSpc>
            </a:pPr>
            <a:r>
              <a:rPr sz="1800" spc="-5" dirty="0">
                <a:solidFill>
                  <a:srgbClr val="FFFFFF"/>
                </a:solidFill>
                <a:latin typeface="Arial"/>
                <a:cs typeface="Arial"/>
              </a:rPr>
              <a:t>stroke(85%)</a:t>
            </a:r>
            <a:endParaRPr sz="1800">
              <a:latin typeface="Arial"/>
              <a:cs typeface="Arial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357539" y="3933445"/>
            <a:ext cx="2781422" cy="1603375"/>
            <a:chOff x="268224" y="3933444"/>
            <a:chExt cx="2086610" cy="1603375"/>
          </a:xfrm>
        </p:grpSpPr>
        <p:sp>
          <p:nvSpPr>
            <p:cNvPr id="10" name="object 10"/>
            <p:cNvSpPr/>
            <p:nvPr/>
          </p:nvSpPr>
          <p:spPr>
            <a:xfrm>
              <a:off x="1138427" y="3933444"/>
              <a:ext cx="1216152" cy="420624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268224" y="4334256"/>
              <a:ext cx="1760220" cy="1202436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12"/>
          <p:cNvSpPr txBox="1"/>
          <p:nvPr/>
        </p:nvSpPr>
        <p:spPr>
          <a:xfrm>
            <a:off x="708306" y="4730877"/>
            <a:ext cx="1642106" cy="3149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900" spc="-5" dirty="0">
                <a:solidFill>
                  <a:srgbClr val="FFFFFF"/>
                </a:solidFill>
                <a:latin typeface="Arial"/>
                <a:cs typeface="Arial"/>
              </a:rPr>
              <a:t>Thrombotic</a:t>
            </a:r>
            <a:endParaRPr sz="1900">
              <a:latin typeface="Arial"/>
              <a:cs typeface="Arial"/>
            </a:endParaRPr>
          </a:p>
        </p:txBody>
      </p:sp>
      <p:grpSp>
        <p:nvGrpSpPr>
          <p:cNvPr id="13" name="object 13"/>
          <p:cNvGrpSpPr/>
          <p:nvPr/>
        </p:nvGrpSpPr>
        <p:grpSpPr>
          <a:xfrm>
            <a:off x="3110183" y="3933445"/>
            <a:ext cx="2501248" cy="1603375"/>
            <a:chOff x="2333244" y="3933444"/>
            <a:chExt cx="1876425" cy="1603375"/>
          </a:xfrm>
        </p:grpSpPr>
        <p:sp>
          <p:nvSpPr>
            <p:cNvPr id="14" name="object 14"/>
            <p:cNvSpPr/>
            <p:nvPr/>
          </p:nvSpPr>
          <p:spPr>
            <a:xfrm>
              <a:off x="2333244" y="3933444"/>
              <a:ext cx="1005840" cy="420624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2449068" y="4334256"/>
              <a:ext cx="1760220" cy="1202436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6" name="object 16"/>
          <p:cNvSpPr txBox="1"/>
          <p:nvPr/>
        </p:nvSpPr>
        <p:spPr>
          <a:xfrm>
            <a:off x="3492266" y="4730877"/>
            <a:ext cx="1889268" cy="3149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900" spc="-5" dirty="0">
                <a:solidFill>
                  <a:srgbClr val="FFFFFF"/>
                </a:solidFill>
                <a:latin typeface="Arial"/>
                <a:cs typeface="Arial"/>
              </a:rPr>
              <a:t>Embolic(MC)</a:t>
            </a:r>
            <a:endParaRPr sz="1900">
              <a:latin typeface="Arial"/>
              <a:cs typeface="Arial"/>
            </a:endParaRPr>
          </a:p>
        </p:txBody>
      </p:sp>
      <p:grpSp>
        <p:nvGrpSpPr>
          <p:cNvPr id="17" name="object 17"/>
          <p:cNvGrpSpPr/>
          <p:nvPr/>
        </p:nvGrpSpPr>
        <p:grpSpPr>
          <a:xfrm>
            <a:off x="5877045" y="2333244"/>
            <a:ext cx="4101878" cy="1637030"/>
            <a:chOff x="4408932" y="2333244"/>
            <a:chExt cx="3077210" cy="1637030"/>
          </a:xfrm>
        </p:grpSpPr>
        <p:sp>
          <p:nvSpPr>
            <p:cNvPr id="18" name="object 18"/>
            <p:cNvSpPr/>
            <p:nvPr/>
          </p:nvSpPr>
          <p:spPr>
            <a:xfrm>
              <a:off x="4408932" y="2333244"/>
              <a:ext cx="2202180" cy="455675"/>
            </a:xfrm>
            <a:prstGeom prst="rect">
              <a:avLst/>
            </a:prstGeom>
            <a:blipFill>
              <a:blip r:embed="rId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5716524" y="2767584"/>
              <a:ext cx="1769364" cy="1202436"/>
            </a:xfrm>
            <a:prstGeom prst="rect">
              <a:avLst/>
            </a:prstGeom>
            <a:blipFill>
              <a:blip r:embed="rId1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0" name="object 20"/>
          <p:cNvSpPr txBox="1"/>
          <p:nvPr/>
        </p:nvSpPr>
        <p:spPr>
          <a:xfrm>
            <a:off x="7814052" y="3086862"/>
            <a:ext cx="1971373" cy="264816"/>
          </a:xfrm>
          <a:prstGeom prst="rect">
            <a:avLst/>
          </a:prstGeom>
        </p:spPr>
        <p:txBody>
          <a:bodyPr vert="horz" wrap="square" lIns="0" tIns="46355" rIns="0" bIns="0" rtlCol="0">
            <a:spAutoFit/>
          </a:bodyPr>
          <a:lstStyle/>
          <a:p>
            <a:pPr marL="568960" marR="5080" indent="-556260">
              <a:lnSpc>
                <a:spcPts val="1660"/>
              </a:lnSpc>
              <a:spcBef>
                <a:spcPts val="365"/>
              </a:spcBef>
            </a:pPr>
            <a:r>
              <a:rPr sz="1600" spc="-5" dirty="0">
                <a:solidFill>
                  <a:srgbClr val="FFFFFF"/>
                </a:solidFill>
                <a:latin typeface="Arial"/>
                <a:cs typeface="Arial"/>
              </a:rPr>
              <a:t>Haemorrhagi</a:t>
            </a:r>
            <a:r>
              <a:rPr sz="1600" spc="5" dirty="0">
                <a:solidFill>
                  <a:srgbClr val="FFFFFF"/>
                </a:solidFill>
                <a:latin typeface="Arial"/>
                <a:cs typeface="Arial"/>
              </a:rPr>
              <a:t>c</a:t>
            </a:r>
            <a:r>
              <a:rPr sz="1600" spc="-10" dirty="0">
                <a:solidFill>
                  <a:srgbClr val="FFFFFF"/>
                </a:solidFill>
                <a:latin typeface="Arial"/>
                <a:cs typeface="Arial"/>
              </a:rPr>
              <a:t>(1  </a:t>
            </a:r>
            <a:r>
              <a:rPr sz="1600" spc="-5" dirty="0">
                <a:solidFill>
                  <a:srgbClr val="FFFFFF"/>
                </a:solidFill>
                <a:latin typeface="Arial"/>
                <a:cs typeface="Arial"/>
              </a:rPr>
              <a:t>5%</a:t>
            </a:r>
            <a:r>
              <a:rPr sz="1100" spc="-5" dirty="0">
                <a:solidFill>
                  <a:srgbClr val="FFFFFF"/>
                </a:solidFill>
                <a:latin typeface="Arial"/>
                <a:cs typeface="Arial"/>
              </a:rPr>
              <a:t>)</a:t>
            </a:r>
            <a:endParaRPr sz="1100">
              <a:latin typeface="Arial"/>
              <a:cs typeface="Arial"/>
            </a:endParaRPr>
          </a:p>
        </p:txBody>
      </p:sp>
      <p:grpSp>
        <p:nvGrpSpPr>
          <p:cNvPr id="21" name="object 21"/>
          <p:cNvGrpSpPr/>
          <p:nvPr/>
        </p:nvGrpSpPr>
        <p:grpSpPr>
          <a:xfrm>
            <a:off x="6147229" y="3899915"/>
            <a:ext cx="2665458" cy="1637030"/>
            <a:chOff x="4611623" y="3899915"/>
            <a:chExt cx="1999614" cy="1637030"/>
          </a:xfrm>
        </p:grpSpPr>
        <p:sp>
          <p:nvSpPr>
            <p:cNvPr id="22" name="object 22"/>
            <p:cNvSpPr/>
            <p:nvPr/>
          </p:nvSpPr>
          <p:spPr>
            <a:xfrm>
              <a:off x="5500115" y="3899915"/>
              <a:ext cx="1110995" cy="454151"/>
            </a:xfrm>
            <a:prstGeom prst="rect">
              <a:avLst/>
            </a:prstGeom>
            <a:blipFill>
              <a:blip r:embed="rId1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4611623" y="4334255"/>
              <a:ext cx="1795272" cy="1202436"/>
            </a:xfrm>
            <a:prstGeom prst="rect">
              <a:avLst/>
            </a:prstGeom>
            <a:blipFill>
              <a:blip r:embed="rId1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4" name="object 24"/>
          <p:cNvSpPr txBox="1"/>
          <p:nvPr/>
        </p:nvSpPr>
        <p:spPr>
          <a:xfrm>
            <a:off x="6371201" y="4605910"/>
            <a:ext cx="1945980" cy="564515"/>
          </a:xfrm>
          <a:prstGeom prst="rect">
            <a:avLst/>
          </a:prstGeom>
        </p:spPr>
        <p:txBody>
          <a:bodyPr vert="horz" wrap="square" lIns="0" tIns="53340" rIns="0" bIns="0" rtlCol="0">
            <a:spAutoFit/>
          </a:bodyPr>
          <a:lstStyle/>
          <a:p>
            <a:pPr marL="12700" marR="5080" indent="40640">
              <a:lnSpc>
                <a:spcPts val="1970"/>
              </a:lnSpc>
              <a:spcBef>
                <a:spcPts val="420"/>
              </a:spcBef>
            </a:pPr>
            <a:r>
              <a:rPr sz="1900" spc="-5" dirty="0">
                <a:solidFill>
                  <a:srgbClr val="FFFFFF"/>
                </a:solidFill>
                <a:latin typeface="Arial"/>
                <a:cs typeface="Arial"/>
              </a:rPr>
              <a:t>Intracerebral  hae</a:t>
            </a:r>
            <a:r>
              <a:rPr sz="1900" dirty="0">
                <a:solidFill>
                  <a:srgbClr val="FFFFFF"/>
                </a:solidFill>
                <a:latin typeface="Arial"/>
                <a:cs typeface="Arial"/>
              </a:rPr>
              <a:t>m</a:t>
            </a:r>
            <a:r>
              <a:rPr sz="1900" spc="-5" dirty="0">
                <a:solidFill>
                  <a:srgbClr val="FFFFFF"/>
                </a:solidFill>
                <a:latin typeface="Arial"/>
                <a:cs typeface="Arial"/>
              </a:rPr>
              <a:t>orrhage</a:t>
            </a:r>
            <a:endParaRPr sz="1900">
              <a:latin typeface="Arial"/>
              <a:cs typeface="Arial"/>
            </a:endParaRPr>
          </a:p>
        </p:txBody>
      </p:sp>
      <p:grpSp>
        <p:nvGrpSpPr>
          <p:cNvPr id="25" name="object 25"/>
          <p:cNvGrpSpPr/>
          <p:nvPr/>
        </p:nvGrpSpPr>
        <p:grpSpPr>
          <a:xfrm>
            <a:off x="8784080" y="3899915"/>
            <a:ext cx="2647684" cy="1621790"/>
            <a:chOff x="6589776" y="3899915"/>
            <a:chExt cx="1986280" cy="1621790"/>
          </a:xfrm>
        </p:grpSpPr>
        <p:sp>
          <p:nvSpPr>
            <p:cNvPr id="26" name="object 26"/>
            <p:cNvSpPr/>
            <p:nvPr/>
          </p:nvSpPr>
          <p:spPr>
            <a:xfrm>
              <a:off x="6589776" y="3899915"/>
              <a:ext cx="1115568" cy="438912"/>
            </a:xfrm>
            <a:prstGeom prst="rect">
              <a:avLst/>
            </a:prstGeom>
            <a:blipFill>
              <a:blip r:embed="rId1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6815328" y="4319015"/>
              <a:ext cx="1760220" cy="1202436"/>
            </a:xfrm>
            <a:prstGeom prst="rect">
              <a:avLst/>
            </a:prstGeom>
            <a:blipFill>
              <a:blip r:embed="rId1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8" name="object 28"/>
          <p:cNvSpPr txBox="1"/>
          <p:nvPr/>
        </p:nvSpPr>
        <p:spPr>
          <a:xfrm>
            <a:off x="9407403" y="4637279"/>
            <a:ext cx="1703050" cy="479425"/>
          </a:xfrm>
          <a:prstGeom prst="rect">
            <a:avLst/>
          </a:prstGeom>
        </p:spPr>
        <p:txBody>
          <a:bodyPr vert="horz" wrap="square" lIns="0" tIns="46355" rIns="0" bIns="0" rtlCol="0">
            <a:spAutoFit/>
          </a:bodyPr>
          <a:lstStyle/>
          <a:p>
            <a:pPr marL="34925" marR="5080" indent="-22860">
              <a:lnSpc>
                <a:spcPts val="1660"/>
              </a:lnSpc>
              <a:spcBef>
                <a:spcPts val="365"/>
              </a:spcBef>
            </a:pPr>
            <a:r>
              <a:rPr sz="1600" spc="-5" dirty="0">
                <a:solidFill>
                  <a:srgbClr val="FFFFFF"/>
                </a:solidFill>
                <a:latin typeface="Arial"/>
                <a:cs typeface="Arial"/>
              </a:rPr>
              <a:t>Subarachnoid  haemorrhage</a:t>
            </a:r>
            <a:endParaRPr sz="1600">
              <a:latin typeface="Arial"/>
              <a:cs typeface="Arial"/>
            </a:endParaRPr>
          </a:p>
        </p:txBody>
      </p:sp>
      <p:sp>
        <p:nvSpPr>
          <p:cNvPr id="31" name="Footer Placeholder 3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148780" y="1"/>
            <a:ext cx="8532178" cy="685799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70</a:t>
            </a:fld>
            <a:endParaRPr lang="en-US"/>
          </a:p>
        </p:txBody>
      </p:sp>
      <p:sp>
        <p:nvSpPr>
          <p:cNvPr id="3" name="object 3"/>
          <p:cNvSpPr txBox="1">
            <a:spLocks noGrp="1"/>
          </p:cNvSpPr>
          <p:nvPr>
            <p:ph type="title" idx="4294967295"/>
          </p:nvPr>
        </p:nvSpPr>
        <p:spPr>
          <a:xfrm>
            <a:off x="0" y="1473200"/>
            <a:ext cx="2019300" cy="75723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solidFill>
                  <a:srgbClr val="000000"/>
                </a:solidFill>
              </a:rPr>
              <a:t>ISC</a:t>
            </a:r>
            <a:r>
              <a:rPr sz="2400" spc="-15" dirty="0">
                <a:solidFill>
                  <a:srgbClr val="000000"/>
                </a:solidFill>
              </a:rPr>
              <a:t>H</a:t>
            </a:r>
            <a:r>
              <a:rPr sz="2400" spc="-5" dirty="0">
                <a:solidFill>
                  <a:srgbClr val="000000"/>
                </a:solidFill>
              </a:rPr>
              <a:t>EMIC  STROKE</a:t>
            </a:r>
            <a:endParaRPr sz="240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930878" y="2404110"/>
            <a:ext cx="2336191" cy="1143000"/>
          </a:xfrm>
          <a:custGeom>
            <a:avLst/>
            <a:gdLst/>
            <a:ahLst/>
            <a:cxnLst/>
            <a:rect l="l" t="t" r="r" b="b"/>
            <a:pathLst>
              <a:path w="1752600" h="1143000">
                <a:moveTo>
                  <a:pt x="1752600" y="1142745"/>
                </a:moveTo>
                <a:lnTo>
                  <a:pt x="1752600" y="0"/>
                </a:lnTo>
                <a:lnTo>
                  <a:pt x="0" y="0"/>
                </a:lnTo>
              </a:path>
            </a:pathLst>
          </a:custGeom>
          <a:ln w="2895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3993617" y="754190"/>
            <a:ext cx="3998612" cy="1249045"/>
            <a:chOff x="2995993" y="754189"/>
            <a:chExt cx="2999740" cy="1249045"/>
          </a:xfrm>
        </p:grpSpPr>
        <p:sp>
          <p:nvSpPr>
            <p:cNvPr id="4" name="object 4"/>
            <p:cNvSpPr/>
            <p:nvPr/>
          </p:nvSpPr>
          <p:spPr>
            <a:xfrm>
              <a:off x="4379594" y="1588643"/>
              <a:ext cx="144780" cy="414655"/>
            </a:xfrm>
            <a:custGeom>
              <a:avLst/>
              <a:gdLst/>
              <a:ahLst/>
              <a:cxnLst/>
              <a:rect l="l" t="t" r="r" b="b"/>
              <a:pathLst>
                <a:path w="144779" h="414655">
                  <a:moveTo>
                    <a:pt x="0" y="269113"/>
                  </a:moveTo>
                  <a:lnTo>
                    <a:pt x="71246" y="414401"/>
                  </a:lnTo>
                  <a:lnTo>
                    <a:pt x="115496" y="327660"/>
                  </a:lnTo>
                  <a:lnTo>
                    <a:pt x="71881" y="327660"/>
                  </a:lnTo>
                  <a:lnTo>
                    <a:pt x="57403" y="327533"/>
                  </a:lnTo>
                  <a:lnTo>
                    <a:pt x="57493" y="315941"/>
                  </a:lnTo>
                  <a:lnTo>
                    <a:pt x="0" y="269113"/>
                  </a:lnTo>
                  <a:close/>
                </a:path>
                <a:path w="144779" h="414655">
                  <a:moveTo>
                    <a:pt x="71962" y="327596"/>
                  </a:moveTo>
                  <a:lnTo>
                    <a:pt x="86359" y="327660"/>
                  </a:lnTo>
                  <a:lnTo>
                    <a:pt x="71962" y="327596"/>
                  </a:lnTo>
                  <a:close/>
                </a:path>
                <a:path w="144779" h="414655">
                  <a:moveTo>
                    <a:pt x="86448" y="316189"/>
                  </a:moveTo>
                  <a:lnTo>
                    <a:pt x="71962" y="327596"/>
                  </a:lnTo>
                  <a:lnTo>
                    <a:pt x="86359" y="327660"/>
                  </a:lnTo>
                  <a:lnTo>
                    <a:pt x="86448" y="316189"/>
                  </a:lnTo>
                  <a:close/>
                </a:path>
                <a:path w="144779" h="414655">
                  <a:moveTo>
                    <a:pt x="144779" y="270256"/>
                  </a:moveTo>
                  <a:lnTo>
                    <a:pt x="86448" y="316189"/>
                  </a:lnTo>
                  <a:lnTo>
                    <a:pt x="86359" y="327660"/>
                  </a:lnTo>
                  <a:lnTo>
                    <a:pt x="115496" y="327660"/>
                  </a:lnTo>
                  <a:lnTo>
                    <a:pt x="144779" y="270256"/>
                  </a:lnTo>
                  <a:close/>
                </a:path>
                <a:path w="144779" h="414655">
                  <a:moveTo>
                    <a:pt x="59943" y="0"/>
                  </a:moveTo>
                  <a:lnTo>
                    <a:pt x="57493" y="315941"/>
                  </a:lnTo>
                  <a:lnTo>
                    <a:pt x="71803" y="327596"/>
                  </a:lnTo>
                  <a:lnTo>
                    <a:pt x="71962" y="327596"/>
                  </a:lnTo>
                  <a:lnTo>
                    <a:pt x="86448" y="316189"/>
                  </a:lnTo>
                  <a:lnTo>
                    <a:pt x="88900" y="254"/>
                  </a:lnTo>
                  <a:lnTo>
                    <a:pt x="59943" y="0"/>
                  </a:lnTo>
                  <a:close/>
                </a:path>
                <a:path w="144779" h="414655">
                  <a:moveTo>
                    <a:pt x="57493" y="315941"/>
                  </a:moveTo>
                  <a:lnTo>
                    <a:pt x="57403" y="327533"/>
                  </a:lnTo>
                  <a:lnTo>
                    <a:pt x="71803" y="327596"/>
                  </a:lnTo>
                  <a:lnTo>
                    <a:pt x="57493" y="31594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3000755" y="758951"/>
              <a:ext cx="2990215" cy="829310"/>
            </a:xfrm>
            <a:custGeom>
              <a:avLst/>
              <a:gdLst/>
              <a:ahLst/>
              <a:cxnLst/>
              <a:rect l="l" t="t" r="r" b="b"/>
              <a:pathLst>
                <a:path w="2990215" h="829310">
                  <a:moveTo>
                    <a:pt x="2851911" y="0"/>
                  </a:moveTo>
                  <a:lnTo>
                    <a:pt x="138175" y="0"/>
                  </a:lnTo>
                  <a:lnTo>
                    <a:pt x="94496" y="7042"/>
                  </a:lnTo>
                  <a:lnTo>
                    <a:pt x="56564" y="26655"/>
                  </a:lnTo>
                  <a:lnTo>
                    <a:pt x="26655" y="56564"/>
                  </a:lnTo>
                  <a:lnTo>
                    <a:pt x="7042" y="94496"/>
                  </a:lnTo>
                  <a:lnTo>
                    <a:pt x="0" y="138175"/>
                  </a:lnTo>
                  <a:lnTo>
                    <a:pt x="0" y="690880"/>
                  </a:lnTo>
                  <a:lnTo>
                    <a:pt x="7042" y="734559"/>
                  </a:lnTo>
                  <a:lnTo>
                    <a:pt x="26655" y="772491"/>
                  </a:lnTo>
                  <a:lnTo>
                    <a:pt x="56564" y="802400"/>
                  </a:lnTo>
                  <a:lnTo>
                    <a:pt x="94496" y="822013"/>
                  </a:lnTo>
                  <a:lnTo>
                    <a:pt x="138175" y="829056"/>
                  </a:lnTo>
                  <a:lnTo>
                    <a:pt x="2851911" y="829056"/>
                  </a:lnTo>
                  <a:lnTo>
                    <a:pt x="2895591" y="822013"/>
                  </a:lnTo>
                  <a:lnTo>
                    <a:pt x="2933523" y="802400"/>
                  </a:lnTo>
                  <a:lnTo>
                    <a:pt x="2963432" y="772491"/>
                  </a:lnTo>
                  <a:lnTo>
                    <a:pt x="2983045" y="734559"/>
                  </a:lnTo>
                  <a:lnTo>
                    <a:pt x="2990088" y="690880"/>
                  </a:lnTo>
                  <a:lnTo>
                    <a:pt x="2990088" y="138175"/>
                  </a:lnTo>
                  <a:lnTo>
                    <a:pt x="2983045" y="94496"/>
                  </a:lnTo>
                  <a:lnTo>
                    <a:pt x="2963432" y="56564"/>
                  </a:lnTo>
                  <a:lnTo>
                    <a:pt x="2933523" y="26655"/>
                  </a:lnTo>
                  <a:lnTo>
                    <a:pt x="2895591" y="7042"/>
                  </a:lnTo>
                  <a:lnTo>
                    <a:pt x="2851911" y="0"/>
                  </a:lnTo>
                  <a:close/>
                </a:path>
              </a:pathLst>
            </a:custGeom>
            <a:solidFill>
              <a:srgbClr val="FD853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3000755" y="758951"/>
              <a:ext cx="2990215" cy="829310"/>
            </a:xfrm>
            <a:custGeom>
              <a:avLst/>
              <a:gdLst/>
              <a:ahLst/>
              <a:cxnLst/>
              <a:rect l="l" t="t" r="r" b="b"/>
              <a:pathLst>
                <a:path w="2990215" h="829310">
                  <a:moveTo>
                    <a:pt x="0" y="138175"/>
                  </a:moveTo>
                  <a:lnTo>
                    <a:pt x="7042" y="94496"/>
                  </a:lnTo>
                  <a:lnTo>
                    <a:pt x="26655" y="56564"/>
                  </a:lnTo>
                  <a:lnTo>
                    <a:pt x="56564" y="26655"/>
                  </a:lnTo>
                  <a:lnTo>
                    <a:pt x="94496" y="7042"/>
                  </a:lnTo>
                  <a:lnTo>
                    <a:pt x="138175" y="0"/>
                  </a:lnTo>
                  <a:lnTo>
                    <a:pt x="2851911" y="0"/>
                  </a:lnTo>
                  <a:lnTo>
                    <a:pt x="2895591" y="7042"/>
                  </a:lnTo>
                  <a:lnTo>
                    <a:pt x="2933523" y="26655"/>
                  </a:lnTo>
                  <a:lnTo>
                    <a:pt x="2963432" y="56564"/>
                  </a:lnTo>
                  <a:lnTo>
                    <a:pt x="2983045" y="94496"/>
                  </a:lnTo>
                  <a:lnTo>
                    <a:pt x="2990088" y="138175"/>
                  </a:lnTo>
                  <a:lnTo>
                    <a:pt x="2990088" y="690880"/>
                  </a:lnTo>
                  <a:lnTo>
                    <a:pt x="2983045" y="734559"/>
                  </a:lnTo>
                  <a:lnTo>
                    <a:pt x="2963432" y="772491"/>
                  </a:lnTo>
                  <a:lnTo>
                    <a:pt x="2933523" y="802400"/>
                  </a:lnTo>
                  <a:lnTo>
                    <a:pt x="2895591" y="822013"/>
                  </a:lnTo>
                  <a:lnTo>
                    <a:pt x="2851911" y="829056"/>
                  </a:lnTo>
                  <a:lnTo>
                    <a:pt x="138175" y="829056"/>
                  </a:lnTo>
                  <a:lnTo>
                    <a:pt x="94496" y="822013"/>
                  </a:lnTo>
                  <a:lnTo>
                    <a:pt x="56564" y="802400"/>
                  </a:lnTo>
                  <a:lnTo>
                    <a:pt x="26655" y="772491"/>
                  </a:lnTo>
                  <a:lnTo>
                    <a:pt x="7042" y="734559"/>
                  </a:lnTo>
                  <a:lnTo>
                    <a:pt x="0" y="690880"/>
                  </a:lnTo>
                  <a:lnTo>
                    <a:pt x="0" y="138175"/>
                  </a:lnTo>
                  <a:close/>
                </a:path>
              </a:pathLst>
            </a:custGeom>
            <a:ln w="914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4660700" y="970279"/>
            <a:ext cx="2664613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solidFill>
                  <a:srgbClr val="000000"/>
                </a:solidFill>
              </a:rPr>
              <a:t>CT</a:t>
            </a:r>
            <a:r>
              <a:rPr sz="2400" spc="-114" dirty="0">
                <a:solidFill>
                  <a:srgbClr val="000000"/>
                </a:solidFill>
              </a:rPr>
              <a:t> </a:t>
            </a:r>
            <a:r>
              <a:rPr sz="2400" spc="-5" dirty="0">
                <a:solidFill>
                  <a:srgbClr val="000000"/>
                </a:solidFill>
              </a:rPr>
              <a:t>SCAN/MRI</a:t>
            </a:r>
            <a:endParaRPr sz="2400"/>
          </a:p>
        </p:txBody>
      </p:sp>
      <p:sp>
        <p:nvSpPr>
          <p:cNvPr id="35" name="Slide Number Placeholder 3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71</a:t>
            </a:fld>
            <a:endParaRPr lang="en-US"/>
          </a:p>
        </p:txBody>
      </p:sp>
      <p:grpSp>
        <p:nvGrpSpPr>
          <p:cNvPr id="8" name="object 8"/>
          <p:cNvGrpSpPr/>
          <p:nvPr/>
        </p:nvGrpSpPr>
        <p:grpSpPr>
          <a:xfrm>
            <a:off x="3930641" y="1999298"/>
            <a:ext cx="3996919" cy="838835"/>
            <a:chOff x="2948749" y="1999297"/>
            <a:chExt cx="2998470" cy="838835"/>
          </a:xfrm>
        </p:grpSpPr>
        <p:sp>
          <p:nvSpPr>
            <p:cNvPr id="9" name="object 9"/>
            <p:cNvSpPr/>
            <p:nvPr/>
          </p:nvSpPr>
          <p:spPr>
            <a:xfrm>
              <a:off x="2953511" y="2004060"/>
              <a:ext cx="2988945" cy="829310"/>
            </a:xfrm>
            <a:custGeom>
              <a:avLst/>
              <a:gdLst/>
              <a:ahLst/>
              <a:cxnLst/>
              <a:rect l="l" t="t" r="r" b="b"/>
              <a:pathLst>
                <a:path w="2988945" h="829310">
                  <a:moveTo>
                    <a:pt x="2850388" y="0"/>
                  </a:moveTo>
                  <a:lnTo>
                    <a:pt x="138175" y="0"/>
                  </a:lnTo>
                  <a:lnTo>
                    <a:pt x="94496" y="7042"/>
                  </a:lnTo>
                  <a:lnTo>
                    <a:pt x="56564" y="26655"/>
                  </a:lnTo>
                  <a:lnTo>
                    <a:pt x="26655" y="56564"/>
                  </a:lnTo>
                  <a:lnTo>
                    <a:pt x="7042" y="94496"/>
                  </a:lnTo>
                  <a:lnTo>
                    <a:pt x="0" y="138175"/>
                  </a:lnTo>
                  <a:lnTo>
                    <a:pt x="0" y="690879"/>
                  </a:lnTo>
                  <a:lnTo>
                    <a:pt x="7042" y="734559"/>
                  </a:lnTo>
                  <a:lnTo>
                    <a:pt x="26655" y="772491"/>
                  </a:lnTo>
                  <a:lnTo>
                    <a:pt x="56564" y="802400"/>
                  </a:lnTo>
                  <a:lnTo>
                    <a:pt x="94496" y="822013"/>
                  </a:lnTo>
                  <a:lnTo>
                    <a:pt x="138175" y="829055"/>
                  </a:lnTo>
                  <a:lnTo>
                    <a:pt x="2850388" y="829055"/>
                  </a:lnTo>
                  <a:lnTo>
                    <a:pt x="2894067" y="822013"/>
                  </a:lnTo>
                  <a:lnTo>
                    <a:pt x="2931999" y="802400"/>
                  </a:lnTo>
                  <a:lnTo>
                    <a:pt x="2961908" y="772491"/>
                  </a:lnTo>
                  <a:lnTo>
                    <a:pt x="2981521" y="734559"/>
                  </a:lnTo>
                  <a:lnTo>
                    <a:pt x="2988564" y="690879"/>
                  </a:lnTo>
                  <a:lnTo>
                    <a:pt x="2988564" y="138175"/>
                  </a:lnTo>
                  <a:lnTo>
                    <a:pt x="2981521" y="94496"/>
                  </a:lnTo>
                  <a:lnTo>
                    <a:pt x="2961908" y="56564"/>
                  </a:lnTo>
                  <a:lnTo>
                    <a:pt x="2931999" y="26655"/>
                  </a:lnTo>
                  <a:lnTo>
                    <a:pt x="2894067" y="7042"/>
                  </a:lnTo>
                  <a:lnTo>
                    <a:pt x="2850388" y="0"/>
                  </a:lnTo>
                  <a:close/>
                </a:path>
              </a:pathLst>
            </a:custGeom>
            <a:solidFill>
              <a:srgbClr val="FD853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2953511" y="2004060"/>
              <a:ext cx="2988945" cy="829310"/>
            </a:xfrm>
            <a:custGeom>
              <a:avLst/>
              <a:gdLst/>
              <a:ahLst/>
              <a:cxnLst/>
              <a:rect l="l" t="t" r="r" b="b"/>
              <a:pathLst>
                <a:path w="2988945" h="829310">
                  <a:moveTo>
                    <a:pt x="0" y="138175"/>
                  </a:moveTo>
                  <a:lnTo>
                    <a:pt x="7042" y="94496"/>
                  </a:lnTo>
                  <a:lnTo>
                    <a:pt x="26655" y="56564"/>
                  </a:lnTo>
                  <a:lnTo>
                    <a:pt x="56564" y="26655"/>
                  </a:lnTo>
                  <a:lnTo>
                    <a:pt x="94496" y="7042"/>
                  </a:lnTo>
                  <a:lnTo>
                    <a:pt x="138175" y="0"/>
                  </a:lnTo>
                  <a:lnTo>
                    <a:pt x="2850388" y="0"/>
                  </a:lnTo>
                  <a:lnTo>
                    <a:pt x="2894067" y="7042"/>
                  </a:lnTo>
                  <a:lnTo>
                    <a:pt x="2931999" y="26655"/>
                  </a:lnTo>
                  <a:lnTo>
                    <a:pt x="2961908" y="56564"/>
                  </a:lnTo>
                  <a:lnTo>
                    <a:pt x="2981521" y="94496"/>
                  </a:lnTo>
                  <a:lnTo>
                    <a:pt x="2988564" y="138175"/>
                  </a:lnTo>
                  <a:lnTo>
                    <a:pt x="2988564" y="690879"/>
                  </a:lnTo>
                  <a:lnTo>
                    <a:pt x="2981521" y="734559"/>
                  </a:lnTo>
                  <a:lnTo>
                    <a:pt x="2961908" y="772491"/>
                  </a:lnTo>
                  <a:lnTo>
                    <a:pt x="2931999" y="802400"/>
                  </a:lnTo>
                  <a:lnTo>
                    <a:pt x="2894067" y="822013"/>
                  </a:lnTo>
                  <a:lnTo>
                    <a:pt x="2850388" y="829055"/>
                  </a:lnTo>
                  <a:lnTo>
                    <a:pt x="138175" y="829055"/>
                  </a:lnTo>
                  <a:lnTo>
                    <a:pt x="94496" y="822013"/>
                  </a:lnTo>
                  <a:lnTo>
                    <a:pt x="56564" y="802400"/>
                  </a:lnTo>
                  <a:lnTo>
                    <a:pt x="26655" y="772491"/>
                  </a:lnTo>
                  <a:lnTo>
                    <a:pt x="7042" y="734559"/>
                  </a:lnTo>
                  <a:lnTo>
                    <a:pt x="0" y="690879"/>
                  </a:lnTo>
                  <a:lnTo>
                    <a:pt x="0" y="138175"/>
                  </a:lnTo>
                  <a:close/>
                </a:path>
              </a:pathLst>
            </a:custGeom>
            <a:ln w="914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4034671" y="2046477"/>
            <a:ext cx="3789540" cy="7277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574675" marR="5080" indent="-562610">
              <a:lnSpc>
                <a:spcPct val="100000"/>
              </a:lnSpc>
              <a:spcBef>
                <a:spcPts val="105"/>
              </a:spcBef>
            </a:pPr>
            <a:r>
              <a:rPr sz="2300" spc="-20" dirty="0">
                <a:latin typeface="Arial"/>
                <a:cs typeface="Arial"/>
              </a:rPr>
              <a:t>VASCULAR</a:t>
            </a:r>
            <a:r>
              <a:rPr sz="2300" spc="-110" dirty="0">
                <a:latin typeface="Arial"/>
                <a:cs typeface="Arial"/>
              </a:rPr>
              <a:t> </a:t>
            </a:r>
            <a:r>
              <a:rPr sz="2300" spc="-25" dirty="0">
                <a:latin typeface="Arial"/>
                <a:cs typeface="Arial"/>
              </a:rPr>
              <a:t>NATURE  </a:t>
            </a:r>
            <a:r>
              <a:rPr sz="2300" dirty="0">
                <a:latin typeface="Arial"/>
                <a:cs typeface="Arial"/>
              </a:rPr>
              <a:t>CONFIRMED</a:t>
            </a:r>
            <a:endParaRPr sz="2300">
              <a:latin typeface="Arial"/>
              <a:cs typeface="Arial"/>
            </a:endParaRPr>
          </a:p>
        </p:txBody>
      </p:sp>
      <p:grpSp>
        <p:nvGrpSpPr>
          <p:cNvPr id="12" name="object 12"/>
          <p:cNvGrpSpPr/>
          <p:nvPr/>
        </p:nvGrpSpPr>
        <p:grpSpPr>
          <a:xfrm>
            <a:off x="3991586" y="3761104"/>
            <a:ext cx="4953403" cy="1974214"/>
            <a:chOff x="2994469" y="3761104"/>
            <a:chExt cx="3716020" cy="1974214"/>
          </a:xfrm>
        </p:grpSpPr>
        <p:sp>
          <p:nvSpPr>
            <p:cNvPr id="13" name="object 13"/>
            <p:cNvSpPr/>
            <p:nvPr/>
          </p:nvSpPr>
          <p:spPr>
            <a:xfrm>
              <a:off x="4424172" y="3775709"/>
              <a:ext cx="144780" cy="1178560"/>
            </a:xfrm>
            <a:custGeom>
              <a:avLst/>
              <a:gdLst/>
              <a:ahLst/>
              <a:cxnLst/>
              <a:rect l="l" t="t" r="r" b="b"/>
              <a:pathLst>
                <a:path w="144779" h="1178560">
                  <a:moveTo>
                    <a:pt x="0" y="1033271"/>
                  </a:moveTo>
                  <a:lnTo>
                    <a:pt x="72389" y="1178052"/>
                  </a:lnTo>
                  <a:lnTo>
                    <a:pt x="115824" y="1091183"/>
                  </a:lnTo>
                  <a:lnTo>
                    <a:pt x="57912" y="1091183"/>
                  </a:lnTo>
                  <a:lnTo>
                    <a:pt x="57912" y="1079601"/>
                  </a:lnTo>
                  <a:lnTo>
                    <a:pt x="0" y="1033271"/>
                  </a:lnTo>
                  <a:close/>
                </a:path>
                <a:path w="144779" h="1178560">
                  <a:moveTo>
                    <a:pt x="57912" y="1079601"/>
                  </a:moveTo>
                  <a:lnTo>
                    <a:pt x="57912" y="1091183"/>
                  </a:lnTo>
                  <a:lnTo>
                    <a:pt x="72389" y="1091183"/>
                  </a:lnTo>
                  <a:lnTo>
                    <a:pt x="57912" y="1079601"/>
                  </a:lnTo>
                  <a:close/>
                </a:path>
                <a:path w="144779" h="1178560">
                  <a:moveTo>
                    <a:pt x="86867" y="0"/>
                  </a:moveTo>
                  <a:lnTo>
                    <a:pt x="57912" y="0"/>
                  </a:lnTo>
                  <a:lnTo>
                    <a:pt x="57912" y="1079601"/>
                  </a:lnTo>
                  <a:lnTo>
                    <a:pt x="72389" y="1091183"/>
                  </a:lnTo>
                  <a:lnTo>
                    <a:pt x="86867" y="1079601"/>
                  </a:lnTo>
                  <a:lnTo>
                    <a:pt x="86867" y="0"/>
                  </a:lnTo>
                  <a:close/>
                </a:path>
                <a:path w="144779" h="1178560">
                  <a:moveTo>
                    <a:pt x="86867" y="1079601"/>
                  </a:moveTo>
                  <a:lnTo>
                    <a:pt x="72389" y="1091183"/>
                  </a:lnTo>
                  <a:lnTo>
                    <a:pt x="86867" y="1091183"/>
                  </a:lnTo>
                  <a:lnTo>
                    <a:pt x="86867" y="1079601"/>
                  </a:lnTo>
                  <a:close/>
                </a:path>
                <a:path w="144779" h="1178560">
                  <a:moveTo>
                    <a:pt x="144779" y="1033271"/>
                  </a:moveTo>
                  <a:lnTo>
                    <a:pt x="86867" y="1079601"/>
                  </a:lnTo>
                  <a:lnTo>
                    <a:pt x="86867" y="1091183"/>
                  </a:lnTo>
                  <a:lnTo>
                    <a:pt x="115824" y="1091183"/>
                  </a:lnTo>
                  <a:lnTo>
                    <a:pt x="144779" y="103327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4496562" y="3775709"/>
              <a:ext cx="447675" cy="0"/>
            </a:xfrm>
            <a:custGeom>
              <a:avLst/>
              <a:gdLst/>
              <a:ahLst/>
              <a:cxnLst/>
              <a:rect l="l" t="t" r="r" b="b"/>
              <a:pathLst>
                <a:path w="447675">
                  <a:moveTo>
                    <a:pt x="0" y="0"/>
                  </a:moveTo>
                  <a:lnTo>
                    <a:pt x="447293" y="0"/>
                  </a:lnTo>
                </a:path>
              </a:pathLst>
            </a:custGeom>
            <a:ln w="2895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2999232" y="4952999"/>
              <a:ext cx="3706495" cy="777240"/>
            </a:xfrm>
            <a:custGeom>
              <a:avLst/>
              <a:gdLst/>
              <a:ahLst/>
              <a:cxnLst/>
              <a:rect l="l" t="t" r="r" b="b"/>
              <a:pathLst>
                <a:path w="3706495" h="777239">
                  <a:moveTo>
                    <a:pt x="3601720" y="0"/>
                  </a:moveTo>
                  <a:lnTo>
                    <a:pt x="104648" y="0"/>
                  </a:lnTo>
                  <a:lnTo>
                    <a:pt x="63918" y="8225"/>
                  </a:lnTo>
                  <a:lnTo>
                    <a:pt x="30654" y="30654"/>
                  </a:lnTo>
                  <a:lnTo>
                    <a:pt x="8225" y="63918"/>
                  </a:lnTo>
                  <a:lnTo>
                    <a:pt x="0" y="104648"/>
                  </a:lnTo>
                  <a:lnTo>
                    <a:pt x="0" y="672528"/>
                  </a:lnTo>
                  <a:lnTo>
                    <a:pt x="8225" y="713289"/>
                  </a:lnTo>
                  <a:lnTo>
                    <a:pt x="30654" y="746572"/>
                  </a:lnTo>
                  <a:lnTo>
                    <a:pt x="63918" y="769011"/>
                  </a:lnTo>
                  <a:lnTo>
                    <a:pt x="104648" y="777240"/>
                  </a:lnTo>
                  <a:lnTo>
                    <a:pt x="3601720" y="777240"/>
                  </a:lnTo>
                  <a:lnTo>
                    <a:pt x="3642449" y="769011"/>
                  </a:lnTo>
                  <a:lnTo>
                    <a:pt x="3675713" y="746572"/>
                  </a:lnTo>
                  <a:lnTo>
                    <a:pt x="3698142" y="713289"/>
                  </a:lnTo>
                  <a:lnTo>
                    <a:pt x="3706368" y="672528"/>
                  </a:lnTo>
                  <a:lnTo>
                    <a:pt x="3706368" y="104648"/>
                  </a:lnTo>
                  <a:lnTo>
                    <a:pt x="3698142" y="63918"/>
                  </a:lnTo>
                  <a:lnTo>
                    <a:pt x="3675713" y="30654"/>
                  </a:lnTo>
                  <a:lnTo>
                    <a:pt x="3642449" y="8225"/>
                  </a:lnTo>
                  <a:lnTo>
                    <a:pt x="3601720" y="0"/>
                  </a:lnTo>
                  <a:close/>
                </a:path>
              </a:pathLst>
            </a:custGeom>
            <a:solidFill>
              <a:srgbClr val="FD853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2999232" y="4952999"/>
              <a:ext cx="3706495" cy="777240"/>
            </a:xfrm>
            <a:custGeom>
              <a:avLst/>
              <a:gdLst/>
              <a:ahLst/>
              <a:cxnLst/>
              <a:rect l="l" t="t" r="r" b="b"/>
              <a:pathLst>
                <a:path w="3706495" h="777239">
                  <a:moveTo>
                    <a:pt x="0" y="104648"/>
                  </a:moveTo>
                  <a:lnTo>
                    <a:pt x="8225" y="63918"/>
                  </a:lnTo>
                  <a:lnTo>
                    <a:pt x="30654" y="30654"/>
                  </a:lnTo>
                  <a:lnTo>
                    <a:pt x="63918" y="8225"/>
                  </a:lnTo>
                  <a:lnTo>
                    <a:pt x="104648" y="0"/>
                  </a:lnTo>
                  <a:lnTo>
                    <a:pt x="3601720" y="0"/>
                  </a:lnTo>
                  <a:lnTo>
                    <a:pt x="3642449" y="8225"/>
                  </a:lnTo>
                  <a:lnTo>
                    <a:pt x="3675713" y="30654"/>
                  </a:lnTo>
                  <a:lnTo>
                    <a:pt x="3698142" y="63918"/>
                  </a:lnTo>
                  <a:lnTo>
                    <a:pt x="3706368" y="104648"/>
                  </a:lnTo>
                  <a:lnTo>
                    <a:pt x="3706368" y="672528"/>
                  </a:lnTo>
                  <a:lnTo>
                    <a:pt x="3698142" y="713289"/>
                  </a:lnTo>
                  <a:lnTo>
                    <a:pt x="3675713" y="746572"/>
                  </a:lnTo>
                  <a:lnTo>
                    <a:pt x="3642449" y="769011"/>
                  </a:lnTo>
                  <a:lnTo>
                    <a:pt x="3601720" y="777240"/>
                  </a:lnTo>
                  <a:lnTo>
                    <a:pt x="104648" y="777240"/>
                  </a:lnTo>
                  <a:lnTo>
                    <a:pt x="63918" y="769011"/>
                  </a:lnTo>
                  <a:lnTo>
                    <a:pt x="30654" y="746572"/>
                  </a:lnTo>
                  <a:lnTo>
                    <a:pt x="8225" y="713289"/>
                  </a:lnTo>
                  <a:lnTo>
                    <a:pt x="0" y="672528"/>
                  </a:lnTo>
                  <a:lnTo>
                    <a:pt x="0" y="104648"/>
                  </a:lnTo>
                  <a:close/>
                </a:path>
              </a:pathLst>
            </a:custGeom>
            <a:ln w="914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7" name="object 17"/>
          <p:cNvSpPr txBox="1"/>
          <p:nvPr/>
        </p:nvSpPr>
        <p:spPr>
          <a:xfrm>
            <a:off x="4196679" y="5139944"/>
            <a:ext cx="4547109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latin typeface="Arial"/>
                <a:cs typeface="Arial"/>
              </a:rPr>
              <a:t>SEARCH </a:t>
            </a:r>
            <a:r>
              <a:rPr sz="2400" dirty="0">
                <a:latin typeface="Arial"/>
                <a:cs typeface="Arial"/>
              </a:rPr>
              <a:t>FOR</a:t>
            </a:r>
            <a:r>
              <a:rPr sz="2400" spc="-5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SOURCE</a:t>
            </a:r>
            <a:endParaRPr sz="2400">
              <a:latin typeface="Arial"/>
              <a:cs typeface="Arial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6590090" y="3546347"/>
            <a:ext cx="3351927" cy="440505"/>
          </a:xfrm>
          <a:prstGeom prst="rect">
            <a:avLst/>
          </a:prstGeom>
          <a:solidFill>
            <a:srgbClr val="FD8537"/>
          </a:solidFill>
          <a:ln w="12192">
            <a:solidFill>
              <a:srgbClr val="BA6025"/>
            </a:solidFill>
          </a:ln>
        </p:spPr>
        <p:txBody>
          <a:bodyPr vert="horz" wrap="square" lIns="0" tIns="161925" rIns="0" bIns="0" rtlCol="0">
            <a:spAutoFit/>
          </a:bodyPr>
          <a:lstStyle/>
          <a:p>
            <a:pPr marL="628650">
              <a:lnSpc>
                <a:spcPct val="100000"/>
              </a:lnSpc>
              <a:spcBef>
                <a:spcPts val="1275"/>
              </a:spcBef>
            </a:pPr>
            <a:r>
              <a:rPr sz="1800" dirty="0">
                <a:solidFill>
                  <a:srgbClr val="FFFFFF"/>
                </a:solidFill>
                <a:latin typeface="Arial"/>
                <a:cs typeface="Arial"/>
              </a:rPr>
              <a:t>ISCHAEMIA</a:t>
            </a:r>
            <a:endParaRPr sz="1800">
              <a:latin typeface="Arial"/>
              <a:cs typeface="Arial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2133045" y="3741420"/>
            <a:ext cx="3047206" cy="441146"/>
          </a:xfrm>
          <a:prstGeom prst="rect">
            <a:avLst/>
          </a:prstGeom>
          <a:solidFill>
            <a:srgbClr val="FD8537"/>
          </a:solidFill>
          <a:ln w="12192">
            <a:solidFill>
              <a:srgbClr val="BA6025"/>
            </a:solidFill>
          </a:ln>
        </p:spPr>
        <p:txBody>
          <a:bodyPr vert="horz" wrap="square" lIns="0" tIns="162560" rIns="0" bIns="0" rtlCol="0">
            <a:spAutoFit/>
          </a:bodyPr>
          <a:lstStyle/>
          <a:p>
            <a:pPr marL="235585">
              <a:lnSpc>
                <a:spcPct val="100000"/>
              </a:lnSpc>
              <a:spcBef>
                <a:spcPts val="1280"/>
              </a:spcBef>
            </a:pPr>
            <a:r>
              <a:rPr sz="1800" spc="-5" dirty="0">
                <a:solidFill>
                  <a:srgbClr val="FFFFFF"/>
                </a:solidFill>
                <a:latin typeface="Arial"/>
                <a:cs typeface="Arial"/>
              </a:rPr>
              <a:t>HAEMORRHAGE</a:t>
            </a:r>
            <a:endParaRPr sz="1800">
              <a:latin typeface="Arial"/>
              <a:cs typeface="Arial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4164516" y="76200"/>
            <a:ext cx="3821705" cy="362920"/>
          </a:xfrm>
          <a:prstGeom prst="rect">
            <a:avLst/>
          </a:prstGeom>
          <a:solidFill>
            <a:srgbClr val="FD8537"/>
          </a:solidFill>
          <a:ln w="12192">
            <a:solidFill>
              <a:srgbClr val="BA6025"/>
            </a:solidFill>
          </a:ln>
        </p:spPr>
        <p:txBody>
          <a:bodyPr vert="horz" wrap="square" lIns="0" tIns="85090" rIns="0" bIns="0" rtlCol="0">
            <a:spAutoFit/>
          </a:bodyPr>
          <a:lstStyle/>
          <a:p>
            <a:pPr marL="464184">
              <a:lnSpc>
                <a:spcPct val="100000"/>
              </a:lnSpc>
              <a:spcBef>
                <a:spcPts val="670"/>
              </a:spcBef>
            </a:pPr>
            <a:r>
              <a:rPr sz="1800" dirty="0">
                <a:solidFill>
                  <a:srgbClr val="FFFFFF"/>
                </a:solidFill>
                <a:latin typeface="Arial"/>
                <a:cs typeface="Arial"/>
              </a:rPr>
              <a:t>STROKE</a:t>
            </a:r>
            <a:r>
              <a:rPr sz="1800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spc="-40" dirty="0">
                <a:solidFill>
                  <a:srgbClr val="FFFFFF"/>
                </a:solidFill>
                <a:latin typeface="Arial"/>
                <a:cs typeface="Arial"/>
              </a:rPr>
              <a:t>PATIENT</a:t>
            </a:r>
            <a:endParaRPr sz="1800">
              <a:latin typeface="Arial"/>
              <a:cs typeface="Arial"/>
            </a:endParaRPr>
          </a:p>
        </p:txBody>
      </p:sp>
      <p:grpSp>
        <p:nvGrpSpPr>
          <p:cNvPr id="21" name="object 21"/>
          <p:cNvGrpSpPr/>
          <p:nvPr/>
        </p:nvGrpSpPr>
        <p:grpSpPr>
          <a:xfrm>
            <a:off x="2126696" y="5730241"/>
            <a:ext cx="7427565" cy="600075"/>
            <a:chOff x="1595437" y="5730240"/>
            <a:chExt cx="5572125" cy="600075"/>
          </a:xfrm>
        </p:grpSpPr>
        <p:sp>
          <p:nvSpPr>
            <p:cNvPr id="22" name="object 22"/>
            <p:cNvSpPr/>
            <p:nvPr/>
          </p:nvSpPr>
          <p:spPr>
            <a:xfrm>
              <a:off x="4800726" y="5730240"/>
              <a:ext cx="103505" cy="365760"/>
            </a:xfrm>
            <a:custGeom>
              <a:avLst/>
              <a:gdLst/>
              <a:ahLst/>
              <a:cxnLst/>
              <a:rect l="l" t="t" r="r" b="b"/>
              <a:pathLst>
                <a:path w="103504" h="365760">
                  <a:moveTo>
                    <a:pt x="7112" y="269100"/>
                  </a:moveTo>
                  <a:lnTo>
                    <a:pt x="1015" y="272630"/>
                  </a:lnTo>
                  <a:lnTo>
                    <a:pt x="0" y="276517"/>
                  </a:lnTo>
                  <a:lnTo>
                    <a:pt x="51688" y="365150"/>
                  </a:lnTo>
                  <a:lnTo>
                    <a:pt x="59034" y="352552"/>
                  </a:lnTo>
                  <a:lnTo>
                    <a:pt x="45338" y="352552"/>
                  </a:lnTo>
                  <a:lnTo>
                    <a:pt x="45338" y="329107"/>
                  </a:lnTo>
                  <a:lnTo>
                    <a:pt x="10922" y="270116"/>
                  </a:lnTo>
                  <a:lnTo>
                    <a:pt x="7112" y="269100"/>
                  </a:lnTo>
                  <a:close/>
                </a:path>
                <a:path w="103504" h="365760">
                  <a:moveTo>
                    <a:pt x="45338" y="329107"/>
                  </a:moveTo>
                  <a:lnTo>
                    <a:pt x="45338" y="352552"/>
                  </a:lnTo>
                  <a:lnTo>
                    <a:pt x="58038" y="352552"/>
                  </a:lnTo>
                  <a:lnTo>
                    <a:pt x="58038" y="349351"/>
                  </a:lnTo>
                  <a:lnTo>
                    <a:pt x="46227" y="349351"/>
                  </a:lnTo>
                  <a:lnTo>
                    <a:pt x="51688" y="339991"/>
                  </a:lnTo>
                  <a:lnTo>
                    <a:pt x="45338" y="329107"/>
                  </a:lnTo>
                  <a:close/>
                </a:path>
                <a:path w="103504" h="365760">
                  <a:moveTo>
                    <a:pt x="96265" y="269100"/>
                  </a:moveTo>
                  <a:lnTo>
                    <a:pt x="92456" y="270116"/>
                  </a:lnTo>
                  <a:lnTo>
                    <a:pt x="58038" y="329107"/>
                  </a:lnTo>
                  <a:lnTo>
                    <a:pt x="58038" y="352552"/>
                  </a:lnTo>
                  <a:lnTo>
                    <a:pt x="59034" y="352552"/>
                  </a:lnTo>
                  <a:lnTo>
                    <a:pt x="103377" y="276517"/>
                  </a:lnTo>
                  <a:lnTo>
                    <a:pt x="102362" y="272630"/>
                  </a:lnTo>
                  <a:lnTo>
                    <a:pt x="96265" y="269100"/>
                  </a:lnTo>
                  <a:close/>
                </a:path>
                <a:path w="103504" h="365760">
                  <a:moveTo>
                    <a:pt x="51688" y="339991"/>
                  </a:moveTo>
                  <a:lnTo>
                    <a:pt x="46227" y="349351"/>
                  </a:lnTo>
                  <a:lnTo>
                    <a:pt x="57150" y="349351"/>
                  </a:lnTo>
                  <a:lnTo>
                    <a:pt x="51688" y="339991"/>
                  </a:lnTo>
                  <a:close/>
                </a:path>
                <a:path w="103504" h="365760">
                  <a:moveTo>
                    <a:pt x="58038" y="329107"/>
                  </a:moveTo>
                  <a:lnTo>
                    <a:pt x="51688" y="339991"/>
                  </a:lnTo>
                  <a:lnTo>
                    <a:pt x="57150" y="349351"/>
                  </a:lnTo>
                  <a:lnTo>
                    <a:pt x="58038" y="349351"/>
                  </a:lnTo>
                  <a:lnTo>
                    <a:pt x="58038" y="329107"/>
                  </a:lnTo>
                  <a:close/>
                </a:path>
                <a:path w="103504" h="365760">
                  <a:moveTo>
                    <a:pt x="58038" y="0"/>
                  </a:moveTo>
                  <a:lnTo>
                    <a:pt x="45338" y="0"/>
                  </a:lnTo>
                  <a:lnTo>
                    <a:pt x="45338" y="329107"/>
                  </a:lnTo>
                  <a:lnTo>
                    <a:pt x="51688" y="339991"/>
                  </a:lnTo>
                  <a:lnTo>
                    <a:pt x="58038" y="329107"/>
                  </a:lnTo>
                  <a:lnTo>
                    <a:pt x="58038" y="0"/>
                  </a:lnTo>
                  <a:close/>
                </a:path>
              </a:pathLst>
            </a:custGeom>
            <a:solidFill>
              <a:srgbClr val="D2682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1600200" y="6019800"/>
              <a:ext cx="5562600" cy="306070"/>
            </a:xfrm>
            <a:custGeom>
              <a:avLst/>
              <a:gdLst/>
              <a:ahLst/>
              <a:cxnLst/>
              <a:rect l="l" t="t" r="r" b="b"/>
              <a:pathLst>
                <a:path w="5562600" h="306070">
                  <a:moveTo>
                    <a:pt x="3252342" y="76200"/>
                  </a:moveTo>
                  <a:lnTo>
                    <a:pt x="0" y="0"/>
                  </a:lnTo>
                </a:path>
                <a:path w="5562600" h="306070">
                  <a:moveTo>
                    <a:pt x="0" y="0"/>
                  </a:moveTo>
                  <a:lnTo>
                    <a:pt x="0" y="152400"/>
                  </a:lnTo>
                </a:path>
                <a:path w="5562600" h="306070">
                  <a:moveTo>
                    <a:pt x="1143000" y="38100"/>
                  </a:moveTo>
                  <a:lnTo>
                    <a:pt x="1143000" y="152400"/>
                  </a:lnTo>
                </a:path>
                <a:path w="5562600" h="306070">
                  <a:moveTo>
                    <a:pt x="3252216" y="76200"/>
                  </a:moveTo>
                  <a:lnTo>
                    <a:pt x="5562346" y="38100"/>
                  </a:lnTo>
                </a:path>
                <a:path w="5562600" h="306070">
                  <a:moveTo>
                    <a:pt x="5562600" y="57912"/>
                  </a:moveTo>
                  <a:lnTo>
                    <a:pt x="5562600" y="305562"/>
                  </a:lnTo>
                </a:path>
                <a:path w="5562600" h="306070">
                  <a:moveTo>
                    <a:pt x="4390644" y="57912"/>
                  </a:moveTo>
                  <a:lnTo>
                    <a:pt x="4390644" y="305562"/>
                  </a:lnTo>
                </a:path>
              </a:pathLst>
            </a:custGeom>
            <a:ln w="9144">
              <a:solidFill>
                <a:srgbClr val="D2682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4" name="object 24"/>
          <p:cNvGrpSpPr/>
          <p:nvPr/>
        </p:nvGrpSpPr>
        <p:grpSpPr>
          <a:xfrm>
            <a:off x="3079878" y="533401"/>
            <a:ext cx="3065828" cy="3208655"/>
            <a:chOff x="2310510" y="533400"/>
            <a:chExt cx="2299970" cy="3208655"/>
          </a:xfrm>
        </p:grpSpPr>
        <p:sp>
          <p:nvSpPr>
            <p:cNvPr id="25" name="object 25"/>
            <p:cNvSpPr/>
            <p:nvPr/>
          </p:nvSpPr>
          <p:spPr>
            <a:xfrm>
              <a:off x="2310511" y="2364231"/>
              <a:ext cx="643255" cy="1377950"/>
            </a:xfrm>
            <a:custGeom>
              <a:avLst/>
              <a:gdLst/>
              <a:ahLst/>
              <a:cxnLst/>
              <a:rect l="l" t="t" r="r" b="b"/>
              <a:pathLst>
                <a:path w="643255" h="1377950">
                  <a:moveTo>
                    <a:pt x="643255" y="45466"/>
                  </a:moveTo>
                  <a:lnTo>
                    <a:pt x="642874" y="32766"/>
                  </a:lnTo>
                  <a:lnTo>
                    <a:pt x="87630" y="46659"/>
                  </a:lnTo>
                  <a:lnTo>
                    <a:pt x="145669" y="10795"/>
                  </a:lnTo>
                  <a:lnTo>
                    <a:pt x="146558" y="6985"/>
                  </a:lnTo>
                  <a:lnTo>
                    <a:pt x="144780" y="3937"/>
                  </a:lnTo>
                  <a:lnTo>
                    <a:pt x="142875" y="1016"/>
                  </a:lnTo>
                  <a:lnTo>
                    <a:pt x="138938" y="0"/>
                  </a:lnTo>
                  <a:lnTo>
                    <a:pt x="136017" y="1905"/>
                  </a:lnTo>
                  <a:lnTo>
                    <a:pt x="51689" y="53975"/>
                  </a:lnTo>
                  <a:lnTo>
                    <a:pt x="52374" y="54356"/>
                  </a:lnTo>
                  <a:lnTo>
                    <a:pt x="45339" y="54356"/>
                  </a:lnTo>
                  <a:lnTo>
                    <a:pt x="45339" y="1341450"/>
                  </a:lnTo>
                  <a:lnTo>
                    <a:pt x="12700" y="1285494"/>
                  </a:lnTo>
                  <a:lnTo>
                    <a:pt x="10922" y="1282573"/>
                  </a:lnTo>
                  <a:lnTo>
                    <a:pt x="7112" y="1281557"/>
                  </a:lnTo>
                  <a:lnTo>
                    <a:pt x="4064" y="1283208"/>
                  </a:lnTo>
                  <a:lnTo>
                    <a:pt x="1016" y="1284986"/>
                  </a:lnTo>
                  <a:lnTo>
                    <a:pt x="0" y="1288923"/>
                  </a:lnTo>
                  <a:lnTo>
                    <a:pt x="51689" y="1377569"/>
                  </a:lnTo>
                  <a:lnTo>
                    <a:pt x="59016" y="1364996"/>
                  </a:lnTo>
                  <a:lnTo>
                    <a:pt x="103378" y="1288923"/>
                  </a:lnTo>
                  <a:lnTo>
                    <a:pt x="102362" y="1284986"/>
                  </a:lnTo>
                  <a:lnTo>
                    <a:pt x="99314" y="1283208"/>
                  </a:lnTo>
                  <a:lnTo>
                    <a:pt x="96266" y="1281557"/>
                  </a:lnTo>
                  <a:lnTo>
                    <a:pt x="92456" y="1282573"/>
                  </a:lnTo>
                  <a:lnTo>
                    <a:pt x="90678" y="1285494"/>
                  </a:lnTo>
                  <a:lnTo>
                    <a:pt x="58039" y="1341450"/>
                  </a:lnTo>
                  <a:lnTo>
                    <a:pt x="58039" y="57480"/>
                  </a:lnTo>
                  <a:lnTo>
                    <a:pt x="138430" y="101727"/>
                  </a:lnTo>
                  <a:lnTo>
                    <a:pt x="141605" y="103378"/>
                  </a:lnTo>
                  <a:lnTo>
                    <a:pt x="145415" y="102235"/>
                  </a:lnTo>
                  <a:lnTo>
                    <a:pt x="147066" y="99187"/>
                  </a:lnTo>
                  <a:lnTo>
                    <a:pt x="148844" y="96139"/>
                  </a:lnTo>
                  <a:lnTo>
                    <a:pt x="147701" y="92329"/>
                  </a:lnTo>
                  <a:lnTo>
                    <a:pt x="144653" y="90551"/>
                  </a:lnTo>
                  <a:lnTo>
                    <a:pt x="88836" y="59944"/>
                  </a:lnTo>
                  <a:lnTo>
                    <a:pt x="87769" y="59359"/>
                  </a:lnTo>
                  <a:lnTo>
                    <a:pt x="643255" y="45466"/>
                  </a:lnTo>
                  <a:close/>
                </a:path>
              </a:pathLst>
            </a:custGeom>
            <a:solidFill>
              <a:srgbClr val="D2682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4506594" y="533400"/>
              <a:ext cx="103377" cy="225425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7" name="object 27"/>
          <p:cNvSpPr txBox="1"/>
          <p:nvPr/>
        </p:nvSpPr>
        <p:spPr>
          <a:xfrm>
            <a:off x="914162" y="6172200"/>
            <a:ext cx="2234618" cy="450123"/>
          </a:xfrm>
          <a:prstGeom prst="rect">
            <a:avLst/>
          </a:prstGeom>
          <a:solidFill>
            <a:srgbClr val="FD8537"/>
          </a:solidFill>
          <a:ln w="12191">
            <a:solidFill>
              <a:srgbClr val="BA6025"/>
            </a:solidFill>
          </a:ln>
        </p:spPr>
        <p:txBody>
          <a:bodyPr vert="horz" wrap="square" lIns="0" tIns="80010" rIns="0" bIns="0" rtlCol="0">
            <a:spAutoFit/>
          </a:bodyPr>
          <a:lstStyle/>
          <a:p>
            <a:pPr marL="177165" marR="170180" indent="251460">
              <a:lnSpc>
                <a:spcPct val="100000"/>
              </a:lnSpc>
              <a:spcBef>
                <a:spcPts val="630"/>
              </a:spcBef>
            </a:pPr>
            <a:r>
              <a:rPr sz="1200" spc="-5" dirty="0">
                <a:latin typeface="Arial"/>
                <a:cs typeface="Arial"/>
              </a:rPr>
              <a:t>CEREBRAL  </a:t>
            </a:r>
            <a:r>
              <a:rPr sz="1200" dirty="0">
                <a:latin typeface="Arial"/>
                <a:cs typeface="Arial"/>
              </a:rPr>
              <a:t>A</a:t>
            </a:r>
            <a:r>
              <a:rPr sz="1200" spc="-35" dirty="0">
                <a:latin typeface="Arial"/>
                <a:cs typeface="Arial"/>
              </a:rPr>
              <a:t>R</a:t>
            </a:r>
            <a:r>
              <a:rPr sz="1200" spc="5" dirty="0">
                <a:latin typeface="Arial"/>
                <a:cs typeface="Arial"/>
              </a:rPr>
              <a:t>T</a:t>
            </a:r>
            <a:r>
              <a:rPr sz="1200" dirty="0">
                <a:latin typeface="Arial"/>
                <a:cs typeface="Arial"/>
              </a:rPr>
              <a:t>ERIOG</a:t>
            </a:r>
            <a:r>
              <a:rPr sz="1200" spc="-5" dirty="0">
                <a:latin typeface="Arial"/>
                <a:cs typeface="Arial"/>
              </a:rPr>
              <a:t>RAPHY</a:t>
            </a:r>
            <a:endParaRPr sz="1200">
              <a:latin typeface="Arial"/>
              <a:cs typeface="Arial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3453501" y="6201156"/>
            <a:ext cx="2336191" cy="357790"/>
          </a:xfrm>
          <a:prstGeom prst="rect">
            <a:avLst/>
          </a:prstGeom>
          <a:solidFill>
            <a:srgbClr val="FD8537"/>
          </a:solidFill>
          <a:ln w="12192">
            <a:solidFill>
              <a:srgbClr val="BA6025"/>
            </a:solidFill>
          </a:ln>
        </p:spPr>
        <p:txBody>
          <a:bodyPr vert="horz" wrap="square" lIns="0" tIns="140970" rIns="0" bIns="0" rtlCol="0">
            <a:spAutoFit/>
          </a:bodyPr>
          <a:lstStyle/>
          <a:p>
            <a:pPr marL="482600">
              <a:lnSpc>
                <a:spcPct val="100000"/>
              </a:lnSpc>
              <a:spcBef>
                <a:spcPts val="1110"/>
              </a:spcBef>
            </a:pPr>
            <a:r>
              <a:rPr sz="1400" spc="-20" dirty="0">
                <a:latin typeface="Arial"/>
                <a:cs typeface="Arial"/>
              </a:rPr>
              <a:t>MRA/CTA</a:t>
            </a:r>
            <a:endParaRPr sz="1400">
              <a:latin typeface="Arial"/>
              <a:cs typeface="Arial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6907001" y="6324600"/>
            <a:ext cx="2031471" cy="295594"/>
          </a:xfrm>
          <a:prstGeom prst="rect">
            <a:avLst/>
          </a:prstGeom>
          <a:solidFill>
            <a:srgbClr val="FD8537"/>
          </a:solidFill>
          <a:ln w="12192">
            <a:solidFill>
              <a:srgbClr val="BA6025"/>
            </a:solidFill>
          </a:ln>
        </p:spPr>
        <p:txBody>
          <a:bodyPr vert="horz" wrap="square" lIns="0" tIns="79375" rIns="0" bIns="0" rtlCol="0">
            <a:spAutoFit/>
          </a:bodyPr>
          <a:lstStyle/>
          <a:p>
            <a:pPr marL="336550">
              <a:lnSpc>
                <a:spcPct val="100000"/>
              </a:lnSpc>
              <a:spcBef>
                <a:spcPts val="625"/>
              </a:spcBef>
            </a:pPr>
            <a:r>
              <a:rPr sz="1400" dirty="0">
                <a:latin typeface="Arial"/>
                <a:cs typeface="Arial"/>
              </a:rPr>
              <a:t>DOPPLER</a:t>
            </a:r>
            <a:endParaRPr sz="1400">
              <a:latin typeface="Arial"/>
              <a:cs typeface="Arial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9243192" y="6324600"/>
            <a:ext cx="2133044" cy="280846"/>
          </a:xfrm>
          <a:prstGeom prst="rect">
            <a:avLst/>
          </a:prstGeom>
          <a:solidFill>
            <a:srgbClr val="FD8537"/>
          </a:solidFill>
          <a:ln w="12192">
            <a:solidFill>
              <a:srgbClr val="BA6025"/>
            </a:solidFill>
          </a:ln>
        </p:spPr>
        <p:txBody>
          <a:bodyPr vert="horz" wrap="square" lIns="0" tIns="95250" rIns="0" bIns="0" rtlCol="0">
            <a:spAutoFit/>
          </a:bodyPr>
          <a:lstStyle/>
          <a:p>
            <a:pPr marL="374650">
              <a:lnSpc>
                <a:spcPct val="100000"/>
              </a:lnSpc>
              <a:spcBef>
                <a:spcPts val="750"/>
              </a:spcBef>
            </a:pPr>
            <a:r>
              <a:rPr sz="1200" dirty="0">
                <a:latin typeface="Arial"/>
                <a:cs typeface="Arial"/>
              </a:rPr>
              <a:t>PET/SPECT</a:t>
            </a:r>
            <a:endParaRPr sz="1200">
              <a:latin typeface="Arial"/>
              <a:cs typeface="Arial"/>
            </a:endParaRPr>
          </a:p>
        </p:txBody>
      </p:sp>
      <p:grpSp>
        <p:nvGrpSpPr>
          <p:cNvPr id="31" name="object 31"/>
          <p:cNvGrpSpPr/>
          <p:nvPr/>
        </p:nvGrpSpPr>
        <p:grpSpPr>
          <a:xfrm>
            <a:off x="3447405" y="4364735"/>
            <a:ext cx="2546110" cy="411480"/>
            <a:chOff x="2586227" y="4364735"/>
            <a:chExt cx="1910080" cy="411480"/>
          </a:xfrm>
        </p:grpSpPr>
        <p:sp>
          <p:nvSpPr>
            <p:cNvPr id="32" name="object 32"/>
            <p:cNvSpPr/>
            <p:nvPr/>
          </p:nvSpPr>
          <p:spPr>
            <a:xfrm>
              <a:off x="2590799" y="4364735"/>
              <a:ext cx="0" cy="360680"/>
            </a:xfrm>
            <a:custGeom>
              <a:avLst/>
              <a:gdLst/>
              <a:ahLst/>
              <a:cxnLst/>
              <a:rect l="l" t="t" r="r" b="b"/>
              <a:pathLst>
                <a:path h="360679">
                  <a:moveTo>
                    <a:pt x="0" y="0"/>
                  </a:moveTo>
                  <a:lnTo>
                    <a:pt x="0" y="360425"/>
                  </a:lnTo>
                </a:path>
              </a:pathLst>
            </a:custGeom>
            <a:ln w="9144">
              <a:solidFill>
                <a:srgbClr val="D2682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2590799" y="4672710"/>
              <a:ext cx="1905000" cy="103505"/>
            </a:xfrm>
            <a:custGeom>
              <a:avLst/>
              <a:gdLst/>
              <a:ahLst/>
              <a:cxnLst/>
              <a:rect l="l" t="t" r="r" b="b"/>
              <a:pathLst>
                <a:path w="1905000" h="103504">
                  <a:moveTo>
                    <a:pt x="1879890" y="51688"/>
                  </a:moveTo>
                  <a:lnTo>
                    <a:pt x="1810003" y="92456"/>
                  </a:lnTo>
                  <a:lnTo>
                    <a:pt x="1808988" y="96265"/>
                  </a:lnTo>
                  <a:lnTo>
                    <a:pt x="1812544" y="102362"/>
                  </a:lnTo>
                  <a:lnTo>
                    <a:pt x="1816353" y="103377"/>
                  </a:lnTo>
                  <a:lnTo>
                    <a:pt x="1894109" y="58038"/>
                  </a:lnTo>
                  <a:lnTo>
                    <a:pt x="1892427" y="58038"/>
                  </a:lnTo>
                  <a:lnTo>
                    <a:pt x="1892427" y="57150"/>
                  </a:lnTo>
                  <a:lnTo>
                    <a:pt x="1889252" y="57150"/>
                  </a:lnTo>
                  <a:lnTo>
                    <a:pt x="1879890" y="51688"/>
                  </a:lnTo>
                  <a:close/>
                </a:path>
                <a:path w="1905000" h="103504">
                  <a:moveTo>
                    <a:pt x="1869004" y="45338"/>
                  </a:moveTo>
                  <a:lnTo>
                    <a:pt x="0" y="45338"/>
                  </a:lnTo>
                  <a:lnTo>
                    <a:pt x="0" y="58038"/>
                  </a:lnTo>
                  <a:lnTo>
                    <a:pt x="1869004" y="58038"/>
                  </a:lnTo>
                  <a:lnTo>
                    <a:pt x="1879890" y="51688"/>
                  </a:lnTo>
                  <a:lnTo>
                    <a:pt x="1869004" y="45338"/>
                  </a:lnTo>
                  <a:close/>
                </a:path>
                <a:path w="1905000" h="103504">
                  <a:moveTo>
                    <a:pt x="1894109" y="45338"/>
                  </a:moveTo>
                  <a:lnTo>
                    <a:pt x="1892427" y="45338"/>
                  </a:lnTo>
                  <a:lnTo>
                    <a:pt x="1892427" y="58038"/>
                  </a:lnTo>
                  <a:lnTo>
                    <a:pt x="1894109" y="58038"/>
                  </a:lnTo>
                  <a:lnTo>
                    <a:pt x="1905000" y="51688"/>
                  </a:lnTo>
                  <a:lnTo>
                    <a:pt x="1894109" y="45338"/>
                  </a:lnTo>
                  <a:close/>
                </a:path>
                <a:path w="1905000" h="103504">
                  <a:moveTo>
                    <a:pt x="1889252" y="46227"/>
                  </a:moveTo>
                  <a:lnTo>
                    <a:pt x="1879890" y="51688"/>
                  </a:lnTo>
                  <a:lnTo>
                    <a:pt x="1889252" y="57150"/>
                  </a:lnTo>
                  <a:lnTo>
                    <a:pt x="1889252" y="46227"/>
                  </a:lnTo>
                  <a:close/>
                </a:path>
                <a:path w="1905000" h="103504">
                  <a:moveTo>
                    <a:pt x="1892427" y="46227"/>
                  </a:moveTo>
                  <a:lnTo>
                    <a:pt x="1889252" y="46227"/>
                  </a:lnTo>
                  <a:lnTo>
                    <a:pt x="1889252" y="57150"/>
                  </a:lnTo>
                  <a:lnTo>
                    <a:pt x="1892427" y="57150"/>
                  </a:lnTo>
                  <a:lnTo>
                    <a:pt x="1892427" y="46227"/>
                  </a:lnTo>
                  <a:close/>
                </a:path>
                <a:path w="1905000" h="103504">
                  <a:moveTo>
                    <a:pt x="1816353" y="0"/>
                  </a:moveTo>
                  <a:lnTo>
                    <a:pt x="1812544" y="1015"/>
                  </a:lnTo>
                  <a:lnTo>
                    <a:pt x="1808988" y="7112"/>
                  </a:lnTo>
                  <a:lnTo>
                    <a:pt x="1810003" y="10921"/>
                  </a:lnTo>
                  <a:lnTo>
                    <a:pt x="1879890" y="51688"/>
                  </a:lnTo>
                  <a:lnTo>
                    <a:pt x="1889252" y="46227"/>
                  </a:lnTo>
                  <a:lnTo>
                    <a:pt x="1892427" y="46227"/>
                  </a:lnTo>
                  <a:lnTo>
                    <a:pt x="1892427" y="45338"/>
                  </a:lnTo>
                  <a:lnTo>
                    <a:pt x="1894109" y="45338"/>
                  </a:lnTo>
                  <a:lnTo>
                    <a:pt x="1816353" y="0"/>
                  </a:lnTo>
                  <a:close/>
                </a:path>
              </a:pathLst>
            </a:custGeom>
            <a:solidFill>
              <a:srgbClr val="D2682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6" name="Footer Placeholder 3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953902" y="2429892"/>
            <a:ext cx="192990" cy="555625"/>
          </a:xfrm>
          <a:custGeom>
            <a:avLst/>
            <a:gdLst/>
            <a:ahLst/>
            <a:cxnLst/>
            <a:rect l="l" t="t" r="r" b="b"/>
            <a:pathLst>
              <a:path w="144779" h="555625">
                <a:moveTo>
                  <a:pt x="0" y="409701"/>
                </a:moveTo>
                <a:lnTo>
                  <a:pt x="71120" y="555117"/>
                </a:lnTo>
                <a:lnTo>
                  <a:pt x="115406" y="468375"/>
                </a:lnTo>
                <a:lnTo>
                  <a:pt x="86360" y="468375"/>
                </a:lnTo>
                <a:lnTo>
                  <a:pt x="57404" y="468122"/>
                </a:lnTo>
                <a:lnTo>
                  <a:pt x="57501" y="456536"/>
                </a:lnTo>
                <a:lnTo>
                  <a:pt x="0" y="409701"/>
                </a:lnTo>
                <a:close/>
              </a:path>
              <a:path w="144779" h="555625">
                <a:moveTo>
                  <a:pt x="86457" y="456771"/>
                </a:moveTo>
                <a:lnTo>
                  <a:pt x="71882" y="468249"/>
                </a:lnTo>
                <a:lnTo>
                  <a:pt x="86360" y="468375"/>
                </a:lnTo>
                <a:lnTo>
                  <a:pt x="86457" y="456771"/>
                </a:lnTo>
                <a:close/>
              </a:path>
              <a:path w="144779" h="555625">
                <a:moveTo>
                  <a:pt x="144780" y="410845"/>
                </a:moveTo>
                <a:lnTo>
                  <a:pt x="86457" y="456771"/>
                </a:lnTo>
                <a:lnTo>
                  <a:pt x="86360" y="468375"/>
                </a:lnTo>
                <a:lnTo>
                  <a:pt x="115406" y="468375"/>
                </a:lnTo>
                <a:lnTo>
                  <a:pt x="144780" y="410845"/>
                </a:lnTo>
                <a:close/>
              </a:path>
              <a:path w="144779" h="555625">
                <a:moveTo>
                  <a:pt x="57501" y="456536"/>
                </a:moveTo>
                <a:lnTo>
                  <a:pt x="57404" y="468122"/>
                </a:lnTo>
                <a:lnTo>
                  <a:pt x="71882" y="468249"/>
                </a:lnTo>
                <a:lnTo>
                  <a:pt x="57501" y="456536"/>
                </a:lnTo>
                <a:close/>
              </a:path>
              <a:path w="144779" h="555625">
                <a:moveTo>
                  <a:pt x="61340" y="0"/>
                </a:moveTo>
                <a:lnTo>
                  <a:pt x="57501" y="456536"/>
                </a:lnTo>
                <a:lnTo>
                  <a:pt x="71882" y="468249"/>
                </a:lnTo>
                <a:lnTo>
                  <a:pt x="86457" y="456771"/>
                </a:lnTo>
                <a:lnTo>
                  <a:pt x="90297" y="254"/>
                </a:lnTo>
                <a:lnTo>
                  <a:pt x="6134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3345579" y="223837"/>
            <a:ext cx="5396094" cy="1383665"/>
            <a:chOff x="2509837" y="223837"/>
            <a:chExt cx="4048125" cy="1383665"/>
          </a:xfrm>
        </p:grpSpPr>
        <p:sp>
          <p:nvSpPr>
            <p:cNvPr id="4" name="object 4"/>
            <p:cNvSpPr/>
            <p:nvPr/>
          </p:nvSpPr>
          <p:spPr>
            <a:xfrm>
              <a:off x="4466589" y="1052194"/>
              <a:ext cx="144780" cy="555625"/>
            </a:xfrm>
            <a:custGeom>
              <a:avLst/>
              <a:gdLst/>
              <a:ahLst/>
              <a:cxnLst/>
              <a:rect l="l" t="t" r="r" b="b"/>
              <a:pathLst>
                <a:path w="144779" h="555625">
                  <a:moveTo>
                    <a:pt x="0" y="409701"/>
                  </a:moveTo>
                  <a:lnTo>
                    <a:pt x="71120" y="555116"/>
                  </a:lnTo>
                  <a:lnTo>
                    <a:pt x="115406" y="468375"/>
                  </a:lnTo>
                  <a:lnTo>
                    <a:pt x="86360" y="468375"/>
                  </a:lnTo>
                  <a:lnTo>
                    <a:pt x="57404" y="468121"/>
                  </a:lnTo>
                  <a:lnTo>
                    <a:pt x="57501" y="456536"/>
                  </a:lnTo>
                  <a:lnTo>
                    <a:pt x="0" y="409701"/>
                  </a:lnTo>
                  <a:close/>
                </a:path>
                <a:path w="144779" h="555625">
                  <a:moveTo>
                    <a:pt x="86457" y="456771"/>
                  </a:moveTo>
                  <a:lnTo>
                    <a:pt x="71882" y="468249"/>
                  </a:lnTo>
                  <a:lnTo>
                    <a:pt x="86360" y="468375"/>
                  </a:lnTo>
                  <a:lnTo>
                    <a:pt x="86457" y="456771"/>
                  </a:lnTo>
                  <a:close/>
                </a:path>
                <a:path w="144779" h="555625">
                  <a:moveTo>
                    <a:pt x="144780" y="410844"/>
                  </a:moveTo>
                  <a:lnTo>
                    <a:pt x="86457" y="456771"/>
                  </a:lnTo>
                  <a:lnTo>
                    <a:pt x="86360" y="468375"/>
                  </a:lnTo>
                  <a:lnTo>
                    <a:pt x="115406" y="468375"/>
                  </a:lnTo>
                  <a:lnTo>
                    <a:pt x="144780" y="410844"/>
                  </a:lnTo>
                  <a:close/>
                </a:path>
                <a:path w="144779" h="555625">
                  <a:moveTo>
                    <a:pt x="57501" y="456536"/>
                  </a:moveTo>
                  <a:lnTo>
                    <a:pt x="57404" y="468121"/>
                  </a:lnTo>
                  <a:lnTo>
                    <a:pt x="71882" y="468249"/>
                  </a:lnTo>
                  <a:lnTo>
                    <a:pt x="57501" y="456536"/>
                  </a:lnTo>
                  <a:close/>
                </a:path>
                <a:path w="144779" h="555625">
                  <a:moveTo>
                    <a:pt x="61340" y="0"/>
                  </a:moveTo>
                  <a:lnTo>
                    <a:pt x="57501" y="456536"/>
                  </a:lnTo>
                  <a:lnTo>
                    <a:pt x="71882" y="468249"/>
                  </a:lnTo>
                  <a:lnTo>
                    <a:pt x="86457" y="456771"/>
                  </a:lnTo>
                  <a:lnTo>
                    <a:pt x="90297" y="253"/>
                  </a:lnTo>
                  <a:lnTo>
                    <a:pt x="6134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2514600" y="228600"/>
              <a:ext cx="4038600" cy="824865"/>
            </a:xfrm>
            <a:custGeom>
              <a:avLst/>
              <a:gdLst/>
              <a:ahLst/>
              <a:cxnLst/>
              <a:rect l="l" t="t" r="r" b="b"/>
              <a:pathLst>
                <a:path w="4038600" h="824865">
                  <a:moveTo>
                    <a:pt x="3901186" y="0"/>
                  </a:moveTo>
                  <a:lnTo>
                    <a:pt x="137413" y="0"/>
                  </a:lnTo>
                  <a:lnTo>
                    <a:pt x="93959" y="7000"/>
                  </a:lnTo>
                  <a:lnTo>
                    <a:pt x="56235" y="26497"/>
                  </a:lnTo>
                  <a:lnTo>
                    <a:pt x="26497" y="56235"/>
                  </a:lnTo>
                  <a:lnTo>
                    <a:pt x="7000" y="93959"/>
                  </a:lnTo>
                  <a:lnTo>
                    <a:pt x="0" y="137413"/>
                  </a:lnTo>
                  <a:lnTo>
                    <a:pt x="0" y="687070"/>
                  </a:lnTo>
                  <a:lnTo>
                    <a:pt x="7000" y="730524"/>
                  </a:lnTo>
                  <a:lnTo>
                    <a:pt x="26497" y="768248"/>
                  </a:lnTo>
                  <a:lnTo>
                    <a:pt x="56235" y="797986"/>
                  </a:lnTo>
                  <a:lnTo>
                    <a:pt x="93959" y="817483"/>
                  </a:lnTo>
                  <a:lnTo>
                    <a:pt x="137413" y="824484"/>
                  </a:lnTo>
                  <a:lnTo>
                    <a:pt x="3901186" y="824484"/>
                  </a:lnTo>
                  <a:lnTo>
                    <a:pt x="3944640" y="817483"/>
                  </a:lnTo>
                  <a:lnTo>
                    <a:pt x="3982364" y="797986"/>
                  </a:lnTo>
                  <a:lnTo>
                    <a:pt x="4012102" y="768248"/>
                  </a:lnTo>
                  <a:lnTo>
                    <a:pt x="4031599" y="730524"/>
                  </a:lnTo>
                  <a:lnTo>
                    <a:pt x="4038600" y="687070"/>
                  </a:lnTo>
                  <a:lnTo>
                    <a:pt x="4038600" y="137413"/>
                  </a:lnTo>
                  <a:lnTo>
                    <a:pt x="4031599" y="93959"/>
                  </a:lnTo>
                  <a:lnTo>
                    <a:pt x="4012102" y="56235"/>
                  </a:lnTo>
                  <a:lnTo>
                    <a:pt x="3982364" y="26497"/>
                  </a:lnTo>
                  <a:lnTo>
                    <a:pt x="3944640" y="7000"/>
                  </a:lnTo>
                  <a:lnTo>
                    <a:pt x="3901186" y="0"/>
                  </a:lnTo>
                  <a:close/>
                </a:path>
              </a:pathLst>
            </a:custGeom>
            <a:solidFill>
              <a:srgbClr val="FD853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2514600" y="228600"/>
              <a:ext cx="4038600" cy="824865"/>
            </a:xfrm>
            <a:custGeom>
              <a:avLst/>
              <a:gdLst/>
              <a:ahLst/>
              <a:cxnLst/>
              <a:rect l="l" t="t" r="r" b="b"/>
              <a:pathLst>
                <a:path w="4038600" h="824865">
                  <a:moveTo>
                    <a:pt x="0" y="137413"/>
                  </a:moveTo>
                  <a:lnTo>
                    <a:pt x="7000" y="93959"/>
                  </a:lnTo>
                  <a:lnTo>
                    <a:pt x="26497" y="56235"/>
                  </a:lnTo>
                  <a:lnTo>
                    <a:pt x="56235" y="26497"/>
                  </a:lnTo>
                  <a:lnTo>
                    <a:pt x="93959" y="7000"/>
                  </a:lnTo>
                  <a:lnTo>
                    <a:pt x="137413" y="0"/>
                  </a:lnTo>
                  <a:lnTo>
                    <a:pt x="3901186" y="0"/>
                  </a:lnTo>
                  <a:lnTo>
                    <a:pt x="3944640" y="7000"/>
                  </a:lnTo>
                  <a:lnTo>
                    <a:pt x="3982364" y="26497"/>
                  </a:lnTo>
                  <a:lnTo>
                    <a:pt x="4012102" y="56235"/>
                  </a:lnTo>
                  <a:lnTo>
                    <a:pt x="4031599" y="93959"/>
                  </a:lnTo>
                  <a:lnTo>
                    <a:pt x="4038600" y="137413"/>
                  </a:lnTo>
                  <a:lnTo>
                    <a:pt x="4038600" y="687070"/>
                  </a:lnTo>
                  <a:lnTo>
                    <a:pt x="4031599" y="730524"/>
                  </a:lnTo>
                  <a:lnTo>
                    <a:pt x="4012102" y="768248"/>
                  </a:lnTo>
                  <a:lnTo>
                    <a:pt x="3982364" y="797986"/>
                  </a:lnTo>
                  <a:lnTo>
                    <a:pt x="3944640" y="817483"/>
                  </a:lnTo>
                  <a:lnTo>
                    <a:pt x="3901186" y="824484"/>
                  </a:lnTo>
                  <a:lnTo>
                    <a:pt x="137413" y="824484"/>
                  </a:lnTo>
                  <a:lnTo>
                    <a:pt x="93959" y="817483"/>
                  </a:lnTo>
                  <a:lnTo>
                    <a:pt x="56235" y="797986"/>
                  </a:lnTo>
                  <a:lnTo>
                    <a:pt x="26497" y="768248"/>
                  </a:lnTo>
                  <a:lnTo>
                    <a:pt x="7000" y="730524"/>
                  </a:lnTo>
                  <a:lnTo>
                    <a:pt x="0" y="687070"/>
                  </a:lnTo>
                  <a:lnTo>
                    <a:pt x="0" y="137413"/>
                  </a:lnTo>
                  <a:close/>
                </a:path>
              </a:pathLst>
            </a:custGeom>
            <a:ln w="914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4147246" y="429894"/>
            <a:ext cx="3793772" cy="4064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500" spc="-5" dirty="0">
                <a:solidFill>
                  <a:srgbClr val="000000"/>
                </a:solidFill>
              </a:rPr>
              <a:t>NORMAL CT</a:t>
            </a:r>
            <a:r>
              <a:rPr sz="2500" spc="-190" dirty="0">
                <a:solidFill>
                  <a:srgbClr val="000000"/>
                </a:solidFill>
              </a:rPr>
              <a:t> </a:t>
            </a:r>
            <a:r>
              <a:rPr sz="2500" spc="-5" dirty="0">
                <a:solidFill>
                  <a:srgbClr val="000000"/>
                </a:solidFill>
              </a:rPr>
              <a:t>SCAN</a:t>
            </a:r>
            <a:endParaRPr sz="2500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72</a:t>
            </a:fld>
            <a:endParaRPr lang="en-US"/>
          </a:p>
        </p:txBody>
      </p:sp>
      <p:grpSp>
        <p:nvGrpSpPr>
          <p:cNvPr id="8" name="object 8"/>
          <p:cNvGrpSpPr/>
          <p:nvPr/>
        </p:nvGrpSpPr>
        <p:grpSpPr>
          <a:xfrm>
            <a:off x="3345832" y="1603247"/>
            <a:ext cx="5396094" cy="832485"/>
            <a:chOff x="2510027" y="1603247"/>
            <a:chExt cx="4048125" cy="832485"/>
          </a:xfrm>
        </p:grpSpPr>
        <p:sp>
          <p:nvSpPr>
            <p:cNvPr id="9" name="object 9"/>
            <p:cNvSpPr/>
            <p:nvPr/>
          </p:nvSpPr>
          <p:spPr>
            <a:xfrm>
              <a:off x="2514599" y="1607819"/>
              <a:ext cx="4038600" cy="822960"/>
            </a:xfrm>
            <a:custGeom>
              <a:avLst/>
              <a:gdLst/>
              <a:ahLst/>
              <a:cxnLst/>
              <a:rect l="l" t="t" r="r" b="b"/>
              <a:pathLst>
                <a:path w="4038600" h="822960">
                  <a:moveTo>
                    <a:pt x="3901440" y="0"/>
                  </a:moveTo>
                  <a:lnTo>
                    <a:pt x="137160" y="0"/>
                  </a:lnTo>
                  <a:lnTo>
                    <a:pt x="93829" y="6998"/>
                  </a:lnTo>
                  <a:lnTo>
                    <a:pt x="56180" y="26481"/>
                  </a:lnTo>
                  <a:lnTo>
                    <a:pt x="26481" y="56180"/>
                  </a:lnTo>
                  <a:lnTo>
                    <a:pt x="6998" y="93829"/>
                  </a:lnTo>
                  <a:lnTo>
                    <a:pt x="0" y="137159"/>
                  </a:lnTo>
                  <a:lnTo>
                    <a:pt x="0" y="685800"/>
                  </a:lnTo>
                  <a:lnTo>
                    <a:pt x="6998" y="729130"/>
                  </a:lnTo>
                  <a:lnTo>
                    <a:pt x="26481" y="766779"/>
                  </a:lnTo>
                  <a:lnTo>
                    <a:pt x="56180" y="796478"/>
                  </a:lnTo>
                  <a:lnTo>
                    <a:pt x="93829" y="815961"/>
                  </a:lnTo>
                  <a:lnTo>
                    <a:pt x="137160" y="822959"/>
                  </a:lnTo>
                  <a:lnTo>
                    <a:pt x="3901440" y="822959"/>
                  </a:lnTo>
                  <a:lnTo>
                    <a:pt x="3944770" y="815961"/>
                  </a:lnTo>
                  <a:lnTo>
                    <a:pt x="3982419" y="796478"/>
                  </a:lnTo>
                  <a:lnTo>
                    <a:pt x="4012118" y="766779"/>
                  </a:lnTo>
                  <a:lnTo>
                    <a:pt x="4031601" y="729130"/>
                  </a:lnTo>
                  <a:lnTo>
                    <a:pt x="4038600" y="685800"/>
                  </a:lnTo>
                  <a:lnTo>
                    <a:pt x="4038600" y="137159"/>
                  </a:lnTo>
                  <a:lnTo>
                    <a:pt x="4031601" y="93829"/>
                  </a:lnTo>
                  <a:lnTo>
                    <a:pt x="4012118" y="56180"/>
                  </a:lnTo>
                  <a:lnTo>
                    <a:pt x="3982419" y="26481"/>
                  </a:lnTo>
                  <a:lnTo>
                    <a:pt x="3944770" y="6998"/>
                  </a:lnTo>
                  <a:lnTo>
                    <a:pt x="3901440" y="0"/>
                  </a:lnTo>
                  <a:close/>
                </a:path>
              </a:pathLst>
            </a:custGeom>
            <a:solidFill>
              <a:srgbClr val="FD853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2514599" y="1607819"/>
              <a:ext cx="4038600" cy="822960"/>
            </a:xfrm>
            <a:custGeom>
              <a:avLst/>
              <a:gdLst/>
              <a:ahLst/>
              <a:cxnLst/>
              <a:rect l="l" t="t" r="r" b="b"/>
              <a:pathLst>
                <a:path w="4038600" h="822960">
                  <a:moveTo>
                    <a:pt x="0" y="137159"/>
                  </a:moveTo>
                  <a:lnTo>
                    <a:pt x="6998" y="93829"/>
                  </a:lnTo>
                  <a:lnTo>
                    <a:pt x="26481" y="56180"/>
                  </a:lnTo>
                  <a:lnTo>
                    <a:pt x="56180" y="26481"/>
                  </a:lnTo>
                  <a:lnTo>
                    <a:pt x="93829" y="6998"/>
                  </a:lnTo>
                  <a:lnTo>
                    <a:pt x="137160" y="0"/>
                  </a:lnTo>
                  <a:lnTo>
                    <a:pt x="3901440" y="0"/>
                  </a:lnTo>
                  <a:lnTo>
                    <a:pt x="3944770" y="6998"/>
                  </a:lnTo>
                  <a:lnTo>
                    <a:pt x="3982419" y="26481"/>
                  </a:lnTo>
                  <a:lnTo>
                    <a:pt x="4012118" y="56180"/>
                  </a:lnTo>
                  <a:lnTo>
                    <a:pt x="4031601" y="93829"/>
                  </a:lnTo>
                  <a:lnTo>
                    <a:pt x="4038600" y="137159"/>
                  </a:lnTo>
                  <a:lnTo>
                    <a:pt x="4038600" y="685800"/>
                  </a:lnTo>
                  <a:lnTo>
                    <a:pt x="4031601" y="729130"/>
                  </a:lnTo>
                  <a:lnTo>
                    <a:pt x="4012118" y="766779"/>
                  </a:lnTo>
                  <a:lnTo>
                    <a:pt x="3982419" y="796478"/>
                  </a:lnTo>
                  <a:lnTo>
                    <a:pt x="3944770" y="815961"/>
                  </a:lnTo>
                  <a:lnTo>
                    <a:pt x="3901440" y="822959"/>
                  </a:lnTo>
                  <a:lnTo>
                    <a:pt x="137160" y="822959"/>
                  </a:lnTo>
                  <a:lnTo>
                    <a:pt x="93829" y="815961"/>
                  </a:lnTo>
                  <a:lnTo>
                    <a:pt x="56180" y="796478"/>
                  </a:lnTo>
                  <a:lnTo>
                    <a:pt x="26481" y="766779"/>
                  </a:lnTo>
                  <a:lnTo>
                    <a:pt x="6998" y="729130"/>
                  </a:lnTo>
                  <a:lnTo>
                    <a:pt x="0" y="685800"/>
                  </a:lnTo>
                  <a:lnTo>
                    <a:pt x="0" y="137159"/>
                  </a:lnTo>
                  <a:close/>
                </a:path>
              </a:pathLst>
            </a:custGeom>
            <a:ln w="914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1" name="object 11"/>
          <p:cNvGrpSpPr/>
          <p:nvPr/>
        </p:nvGrpSpPr>
        <p:grpSpPr>
          <a:xfrm>
            <a:off x="3345579" y="2980754"/>
            <a:ext cx="5446881" cy="2051685"/>
            <a:chOff x="2509837" y="2980753"/>
            <a:chExt cx="4086225" cy="2051685"/>
          </a:xfrm>
        </p:grpSpPr>
        <p:sp>
          <p:nvSpPr>
            <p:cNvPr id="12" name="object 12"/>
            <p:cNvSpPr/>
            <p:nvPr/>
          </p:nvSpPr>
          <p:spPr>
            <a:xfrm>
              <a:off x="2514600" y="2985516"/>
              <a:ext cx="4038600" cy="824865"/>
            </a:xfrm>
            <a:custGeom>
              <a:avLst/>
              <a:gdLst/>
              <a:ahLst/>
              <a:cxnLst/>
              <a:rect l="l" t="t" r="r" b="b"/>
              <a:pathLst>
                <a:path w="4038600" h="824864">
                  <a:moveTo>
                    <a:pt x="3901186" y="0"/>
                  </a:moveTo>
                  <a:lnTo>
                    <a:pt x="137413" y="0"/>
                  </a:lnTo>
                  <a:lnTo>
                    <a:pt x="93959" y="7000"/>
                  </a:lnTo>
                  <a:lnTo>
                    <a:pt x="56235" y="26497"/>
                  </a:lnTo>
                  <a:lnTo>
                    <a:pt x="26497" y="56235"/>
                  </a:lnTo>
                  <a:lnTo>
                    <a:pt x="7000" y="93959"/>
                  </a:lnTo>
                  <a:lnTo>
                    <a:pt x="0" y="137413"/>
                  </a:lnTo>
                  <a:lnTo>
                    <a:pt x="0" y="687070"/>
                  </a:lnTo>
                  <a:lnTo>
                    <a:pt x="7000" y="730524"/>
                  </a:lnTo>
                  <a:lnTo>
                    <a:pt x="26497" y="768248"/>
                  </a:lnTo>
                  <a:lnTo>
                    <a:pt x="56235" y="797986"/>
                  </a:lnTo>
                  <a:lnTo>
                    <a:pt x="93959" y="817483"/>
                  </a:lnTo>
                  <a:lnTo>
                    <a:pt x="137413" y="824484"/>
                  </a:lnTo>
                  <a:lnTo>
                    <a:pt x="3901186" y="824484"/>
                  </a:lnTo>
                  <a:lnTo>
                    <a:pt x="3944640" y="817483"/>
                  </a:lnTo>
                  <a:lnTo>
                    <a:pt x="3982364" y="797986"/>
                  </a:lnTo>
                  <a:lnTo>
                    <a:pt x="4012102" y="768248"/>
                  </a:lnTo>
                  <a:lnTo>
                    <a:pt x="4031599" y="730524"/>
                  </a:lnTo>
                  <a:lnTo>
                    <a:pt x="4038600" y="687070"/>
                  </a:lnTo>
                  <a:lnTo>
                    <a:pt x="4038600" y="137413"/>
                  </a:lnTo>
                  <a:lnTo>
                    <a:pt x="4031599" y="93959"/>
                  </a:lnTo>
                  <a:lnTo>
                    <a:pt x="4012102" y="56235"/>
                  </a:lnTo>
                  <a:lnTo>
                    <a:pt x="3982364" y="26497"/>
                  </a:lnTo>
                  <a:lnTo>
                    <a:pt x="3944640" y="7000"/>
                  </a:lnTo>
                  <a:lnTo>
                    <a:pt x="3901186" y="0"/>
                  </a:lnTo>
                  <a:close/>
                </a:path>
              </a:pathLst>
            </a:custGeom>
            <a:solidFill>
              <a:srgbClr val="FD853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2514600" y="2985516"/>
              <a:ext cx="4038600" cy="824865"/>
            </a:xfrm>
            <a:custGeom>
              <a:avLst/>
              <a:gdLst/>
              <a:ahLst/>
              <a:cxnLst/>
              <a:rect l="l" t="t" r="r" b="b"/>
              <a:pathLst>
                <a:path w="4038600" h="824864">
                  <a:moveTo>
                    <a:pt x="0" y="137413"/>
                  </a:moveTo>
                  <a:lnTo>
                    <a:pt x="7000" y="93959"/>
                  </a:lnTo>
                  <a:lnTo>
                    <a:pt x="26497" y="56235"/>
                  </a:lnTo>
                  <a:lnTo>
                    <a:pt x="56235" y="26497"/>
                  </a:lnTo>
                  <a:lnTo>
                    <a:pt x="93959" y="7000"/>
                  </a:lnTo>
                  <a:lnTo>
                    <a:pt x="137413" y="0"/>
                  </a:lnTo>
                  <a:lnTo>
                    <a:pt x="3901186" y="0"/>
                  </a:lnTo>
                  <a:lnTo>
                    <a:pt x="3944640" y="7000"/>
                  </a:lnTo>
                  <a:lnTo>
                    <a:pt x="3982364" y="26497"/>
                  </a:lnTo>
                  <a:lnTo>
                    <a:pt x="4012102" y="56235"/>
                  </a:lnTo>
                  <a:lnTo>
                    <a:pt x="4031599" y="93959"/>
                  </a:lnTo>
                  <a:lnTo>
                    <a:pt x="4038600" y="137413"/>
                  </a:lnTo>
                  <a:lnTo>
                    <a:pt x="4038600" y="687070"/>
                  </a:lnTo>
                  <a:lnTo>
                    <a:pt x="4031599" y="730524"/>
                  </a:lnTo>
                  <a:lnTo>
                    <a:pt x="4012102" y="768248"/>
                  </a:lnTo>
                  <a:lnTo>
                    <a:pt x="3982364" y="797986"/>
                  </a:lnTo>
                  <a:lnTo>
                    <a:pt x="3944640" y="817483"/>
                  </a:lnTo>
                  <a:lnTo>
                    <a:pt x="3901186" y="824484"/>
                  </a:lnTo>
                  <a:lnTo>
                    <a:pt x="137413" y="824484"/>
                  </a:lnTo>
                  <a:lnTo>
                    <a:pt x="93959" y="817483"/>
                  </a:lnTo>
                  <a:lnTo>
                    <a:pt x="56235" y="797986"/>
                  </a:lnTo>
                  <a:lnTo>
                    <a:pt x="26497" y="768248"/>
                  </a:lnTo>
                  <a:lnTo>
                    <a:pt x="7000" y="730524"/>
                  </a:lnTo>
                  <a:lnTo>
                    <a:pt x="0" y="687070"/>
                  </a:lnTo>
                  <a:lnTo>
                    <a:pt x="0" y="137413"/>
                  </a:lnTo>
                  <a:close/>
                </a:path>
              </a:pathLst>
            </a:custGeom>
            <a:ln w="914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2514600" y="4191000"/>
              <a:ext cx="4076700" cy="836930"/>
            </a:xfrm>
            <a:custGeom>
              <a:avLst/>
              <a:gdLst/>
              <a:ahLst/>
              <a:cxnLst/>
              <a:rect l="l" t="t" r="r" b="b"/>
              <a:pathLst>
                <a:path w="4076700" h="836929">
                  <a:moveTo>
                    <a:pt x="3937254" y="0"/>
                  </a:moveTo>
                  <a:lnTo>
                    <a:pt x="139445" y="0"/>
                  </a:lnTo>
                  <a:lnTo>
                    <a:pt x="95390" y="7114"/>
                  </a:lnTo>
                  <a:lnTo>
                    <a:pt x="57113" y="26919"/>
                  </a:lnTo>
                  <a:lnTo>
                    <a:pt x="26919" y="57113"/>
                  </a:lnTo>
                  <a:lnTo>
                    <a:pt x="7114" y="95390"/>
                  </a:lnTo>
                  <a:lnTo>
                    <a:pt x="0" y="139445"/>
                  </a:lnTo>
                  <a:lnTo>
                    <a:pt x="0" y="697230"/>
                  </a:lnTo>
                  <a:lnTo>
                    <a:pt x="7114" y="741285"/>
                  </a:lnTo>
                  <a:lnTo>
                    <a:pt x="26919" y="779562"/>
                  </a:lnTo>
                  <a:lnTo>
                    <a:pt x="57113" y="809756"/>
                  </a:lnTo>
                  <a:lnTo>
                    <a:pt x="95390" y="829561"/>
                  </a:lnTo>
                  <a:lnTo>
                    <a:pt x="139445" y="836676"/>
                  </a:lnTo>
                  <a:lnTo>
                    <a:pt x="3937254" y="836676"/>
                  </a:lnTo>
                  <a:lnTo>
                    <a:pt x="3981309" y="829561"/>
                  </a:lnTo>
                  <a:lnTo>
                    <a:pt x="4019586" y="809756"/>
                  </a:lnTo>
                  <a:lnTo>
                    <a:pt x="4049780" y="779562"/>
                  </a:lnTo>
                  <a:lnTo>
                    <a:pt x="4069585" y="741285"/>
                  </a:lnTo>
                  <a:lnTo>
                    <a:pt x="4076700" y="697230"/>
                  </a:lnTo>
                  <a:lnTo>
                    <a:pt x="4076700" y="139445"/>
                  </a:lnTo>
                  <a:lnTo>
                    <a:pt x="4069585" y="95390"/>
                  </a:lnTo>
                  <a:lnTo>
                    <a:pt x="4049780" y="57113"/>
                  </a:lnTo>
                  <a:lnTo>
                    <a:pt x="4019586" y="26919"/>
                  </a:lnTo>
                  <a:lnTo>
                    <a:pt x="3981309" y="7114"/>
                  </a:lnTo>
                  <a:lnTo>
                    <a:pt x="3937254" y="0"/>
                  </a:lnTo>
                  <a:close/>
                </a:path>
              </a:pathLst>
            </a:custGeom>
            <a:solidFill>
              <a:srgbClr val="FD853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2514600" y="4191000"/>
              <a:ext cx="4076700" cy="836930"/>
            </a:xfrm>
            <a:custGeom>
              <a:avLst/>
              <a:gdLst/>
              <a:ahLst/>
              <a:cxnLst/>
              <a:rect l="l" t="t" r="r" b="b"/>
              <a:pathLst>
                <a:path w="4076700" h="836929">
                  <a:moveTo>
                    <a:pt x="0" y="139445"/>
                  </a:moveTo>
                  <a:lnTo>
                    <a:pt x="7114" y="95390"/>
                  </a:lnTo>
                  <a:lnTo>
                    <a:pt x="26919" y="57113"/>
                  </a:lnTo>
                  <a:lnTo>
                    <a:pt x="57113" y="26919"/>
                  </a:lnTo>
                  <a:lnTo>
                    <a:pt x="95390" y="7114"/>
                  </a:lnTo>
                  <a:lnTo>
                    <a:pt x="139445" y="0"/>
                  </a:lnTo>
                  <a:lnTo>
                    <a:pt x="3937254" y="0"/>
                  </a:lnTo>
                  <a:lnTo>
                    <a:pt x="3981309" y="7114"/>
                  </a:lnTo>
                  <a:lnTo>
                    <a:pt x="4019586" y="26919"/>
                  </a:lnTo>
                  <a:lnTo>
                    <a:pt x="4049780" y="57113"/>
                  </a:lnTo>
                  <a:lnTo>
                    <a:pt x="4069585" y="95390"/>
                  </a:lnTo>
                  <a:lnTo>
                    <a:pt x="4076700" y="139445"/>
                  </a:lnTo>
                  <a:lnTo>
                    <a:pt x="4076700" y="697230"/>
                  </a:lnTo>
                  <a:lnTo>
                    <a:pt x="4069585" y="741285"/>
                  </a:lnTo>
                  <a:lnTo>
                    <a:pt x="4049780" y="779562"/>
                  </a:lnTo>
                  <a:lnTo>
                    <a:pt x="4019586" y="809756"/>
                  </a:lnTo>
                  <a:lnTo>
                    <a:pt x="3981309" y="829561"/>
                  </a:lnTo>
                  <a:lnTo>
                    <a:pt x="3937254" y="836676"/>
                  </a:lnTo>
                  <a:lnTo>
                    <a:pt x="139445" y="836676"/>
                  </a:lnTo>
                  <a:lnTo>
                    <a:pt x="95390" y="829561"/>
                  </a:lnTo>
                  <a:lnTo>
                    <a:pt x="57113" y="809756"/>
                  </a:lnTo>
                  <a:lnTo>
                    <a:pt x="26919" y="779562"/>
                  </a:lnTo>
                  <a:lnTo>
                    <a:pt x="7114" y="741285"/>
                  </a:lnTo>
                  <a:lnTo>
                    <a:pt x="0" y="697230"/>
                  </a:lnTo>
                  <a:lnTo>
                    <a:pt x="0" y="139445"/>
                  </a:lnTo>
                  <a:close/>
                </a:path>
              </a:pathLst>
            </a:custGeom>
            <a:ln w="914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6" name="object 16"/>
          <p:cNvSpPr txBox="1"/>
          <p:nvPr/>
        </p:nvSpPr>
        <p:spPr>
          <a:xfrm>
            <a:off x="3913627" y="1618234"/>
            <a:ext cx="4259317" cy="3366947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38455" marR="329565" algn="ctr">
              <a:lnSpc>
                <a:spcPct val="100000"/>
              </a:lnSpc>
              <a:spcBef>
                <a:spcPts val="95"/>
              </a:spcBef>
            </a:pPr>
            <a:r>
              <a:rPr sz="2500" spc="-5" dirty="0">
                <a:latin typeface="Arial"/>
                <a:cs typeface="Arial"/>
              </a:rPr>
              <a:t>HAEMORRHAGE  SUSPECTED</a:t>
            </a:r>
            <a:endParaRPr sz="25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2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2700">
              <a:latin typeface="Arial"/>
              <a:cs typeface="Arial"/>
            </a:endParaRPr>
          </a:p>
          <a:p>
            <a:pPr algn="ctr">
              <a:lnSpc>
                <a:spcPct val="100000"/>
              </a:lnSpc>
            </a:pPr>
            <a:r>
              <a:rPr sz="2500" spc="-5" dirty="0">
                <a:latin typeface="Arial"/>
                <a:cs typeface="Arial"/>
              </a:rPr>
              <a:t>LUMBAR</a:t>
            </a:r>
            <a:r>
              <a:rPr sz="2500" spc="-75" dirty="0">
                <a:latin typeface="Arial"/>
                <a:cs typeface="Arial"/>
              </a:rPr>
              <a:t> </a:t>
            </a:r>
            <a:r>
              <a:rPr sz="2500" spc="-5" dirty="0">
                <a:latin typeface="Arial"/>
                <a:cs typeface="Arial"/>
              </a:rPr>
              <a:t>PUNCTURE</a:t>
            </a:r>
            <a:endParaRPr sz="25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2800">
              <a:latin typeface="Arial"/>
              <a:cs typeface="Arial"/>
            </a:endParaRPr>
          </a:p>
          <a:p>
            <a:pPr marL="485140" marR="438150" indent="1270">
              <a:lnSpc>
                <a:spcPct val="100000"/>
              </a:lnSpc>
              <a:spcBef>
                <a:spcPts val="2430"/>
              </a:spcBef>
            </a:pPr>
            <a:r>
              <a:rPr sz="2000" dirty="0">
                <a:latin typeface="Arial"/>
                <a:cs typeface="Arial"/>
              </a:rPr>
              <a:t>CSF WITH</a:t>
            </a:r>
            <a:r>
              <a:rPr sz="2000" spc="-9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BLOOD/  X</a:t>
            </a:r>
            <a:r>
              <a:rPr sz="2000" spc="-10" dirty="0">
                <a:latin typeface="Arial"/>
                <a:cs typeface="Arial"/>
              </a:rPr>
              <a:t>A</a:t>
            </a:r>
            <a:r>
              <a:rPr sz="2000" dirty="0">
                <a:latin typeface="Arial"/>
                <a:cs typeface="Arial"/>
              </a:rPr>
              <a:t>NT</a:t>
            </a:r>
            <a:r>
              <a:rPr sz="2000" spc="5" dirty="0">
                <a:latin typeface="Arial"/>
                <a:cs typeface="Arial"/>
              </a:rPr>
              <a:t>H</a:t>
            </a:r>
            <a:r>
              <a:rPr sz="2000" dirty="0">
                <a:latin typeface="Arial"/>
                <a:cs typeface="Arial"/>
              </a:rPr>
              <a:t>OC</a:t>
            </a:r>
            <a:r>
              <a:rPr sz="2000" spc="10" dirty="0">
                <a:latin typeface="Arial"/>
                <a:cs typeface="Arial"/>
              </a:rPr>
              <a:t>H</a:t>
            </a:r>
            <a:r>
              <a:rPr sz="2000" dirty="0">
                <a:latin typeface="Arial"/>
                <a:cs typeface="Arial"/>
              </a:rPr>
              <a:t>ROMIA</a:t>
            </a:r>
            <a:endParaRPr sz="2000">
              <a:latin typeface="Arial"/>
              <a:cs typeface="Arial"/>
            </a:endParaRPr>
          </a:p>
        </p:txBody>
      </p:sp>
      <p:grpSp>
        <p:nvGrpSpPr>
          <p:cNvPr id="17" name="object 17"/>
          <p:cNvGrpSpPr/>
          <p:nvPr/>
        </p:nvGrpSpPr>
        <p:grpSpPr>
          <a:xfrm>
            <a:off x="3345579" y="5481638"/>
            <a:ext cx="5446881" cy="846455"/>
            <a:chOff x="2509837" y="5481637"/>
            <a:chExt cx="4086225" cy="846455"/>
          </a:xfrm>
        </p:grpSpPr>
        <p:sp>
          <p:nvSpPr>
            <p:cNvPr id="18" name="object 18"/>
            <p:cNvSpPr/>
            <p:nvPr/>
          </p:nvSpPr>
          <p:spPr>
            <a:xfrm>
              <a:off x="2514600" y="5486400"/>
              <a:ext cx="4076700" cy="836930"/>
            </a:xfrm>
            <a:custGeom>
              <a:avLst/>
              <a:gdLst/>
              <a:ahLst/>
              <a:cxnLst/>
              <a:rect l="l" t="t" r="r" b="b"/>
              <a:pathLst>
                <a:path w="4076700" h="836929">
                  <a:moveTo>
                    <a:pt x="3937254" y="0"/>
                  </a:moveTo>
                  <a:lnTo>
                    <a:pt x="139445" y="0"/>
                  </a:lnTo>
                  <a:lnTo>
                    <a:pt x="95390" y="7114"/>
                  </a:lnTo>
                  <a:lnTo>
                    <a:pt x="57113" y="26919"/>
                  </a:lnTo>
                  <a:lnTo>
                    <a:pt x="26919" y="57113"/>
                  </a:lnTo>
                  <a:lnTo>
                    <a:pt x="7114" y="95390"/>
                  </a:lnTo>
                  <a:lnTo>
                    <a:pt x="0" y="139446"/>
                  </a:lnTo>
                  <a:lnTo>
                    <a:pt x="0" y="697230"/>
                  </a:lnTo>
                  <a:lnTo>
                    <a:pt x="7114" y="741305"/>
                  </a:lnTo>
                  <a:lnTo>
                    <a:pt x="26919" y="779584"/>
                  </a:lnTo>
                  <a:lnTo>
                    <a:pt x="57113" y="809770"/>
                  </a:lnTo>
                  <a:lnTo>
                    <a:pt x="95390" y="829566"/>
                  </a:lnTo>
                  <a:lnTo>
                    <a:pt x="139445" y="836676"/>
                  </a:lnTo>
                  <a:lnTo>
                    <a:pt x="3937254" y="836676"/>
                  </a:lnTo>
                  <a:lnTo>
                    <a:pt x="3981309" y="829566"/>
                  </a:lnTo>
                  <a:lnTo>
                    <a:pt x="4019586" y="809770"/>
                  </a:lnTo>
                  <a:lnTo>
                    <a:pt x="4049780" y="779584"/>
                  </a:lnTo>
                  <a:lnTo>
                    <a:pt x="4069585" y="741305"/>
                  </a:lnTo>
                  <a:lnTo>
                    <a:pt x="4076700" y="697230"/>
                  </a:lnTo>
                  <a:lnTo>
                    <a:pt x="4076700" y="139446"/>
                  </a:lnTo>
                  <a:lnTo>
                    <a:pt x="4069585" y="95390"/>
                  </a:lnTo>
                  <a:lnTo>
                    <a:pt x="4049780" y="57113"/>
                  </a:lnTo>
                  <a:lnTo>
                    <a:pt x="4019586" y="26919"/>
                  </a:lnTo>
                  <a:lnTo>
                    <a:pt x="3981309" y="7114"/>
                  </a:lnTo>
                  <a:lnTo>
                    <a:pt x="3937254" y="0"/>
                  </a:lnTo>
                  <a:close/>
                </a:path>
              </a:pathLst>
            </a:custGeom>
            <a:solidFill>
              <a:srgbClr val="FD853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2514600" y="5486400"/>
              <a:ext cx="4076700" cy="836930"/>
            </a:xfrm>
            <a:custGeom>
              <a:avLst/>
              <a:gdLst/>
              <a:ahLst/>
              <a:cxnLst/>
              <a:rect l="l" t="t" r="r" b="b"/>
              <a:pathLst>
                <a:path w="4076700" h="836929">
                  <a:moveTo>
                    <a:pt x="0" y="139446"/>
                  </a:moveTo>
                  <a:lnTo>
                    <a:pt x="7114" y="95390"/>
                  </a:lnTo>
                  <a:lnTo>
                    <a:pt x="26919" y="57113"/>
                  </a:lnTo>
                  <a:lnTo>
                    <a:pt x="57113" y="26919"/>
                  </a:lnTo>
                  <a:lnTo>
                    <a:pt x="95390" y="7114"/>
                  </a:lnTo>
                  <a:lnTo>
                    <a:pt x="139445" y="0"/>
                  </a:lnTo>
                  <a:lnTo>
                    <a:pt x="3937254" y="0"/>
                  </a:lnTo>
                  <a:lnTo>
                    <a:pt x="3981309" y="7114"/>
                  </a:lnTo>
                  <a:lnTo>
                    <a:pt x="4019586" y="26919"/>
                  </a:lnTo>
                  <a:lnTo>
                    <a:pt x="4049780" y="57113"/>
                  </a:lnTo>
                  <a:lnTo>
                    <a:pt x="4069585" y="95390"/>
                  </a:lnTo>
                  <a:lnTo>
                    <a:pt x="4076700" y="139446"/>
                  </a:lnTo>
                  <a:lnTo>
                    <a:pt x="4076700" y="697230"/>
                  </a:lnTo>
                  <a:lnTo>
                    <a:pt x="4069585" y="741305"/>
                  </a:lnTo>
                  <a:lnTo>
                    <a:pt x="4049780" y="779584"/>
                  </a:lnTo>
                  <a:lnTo>
                    <a:pt x="4019586" y="809770"/>
                  </a:lnTo>
                  <a:lnTo>
                    <a:pt x="3981309" y="829566"/>
                  </a:lnTo>
                  <a:lnTo>
                    <a:pt x="3937254" y="836676"/>
                  </a:lnTo>
                  <a:lnTo>
                    <a:pt x="139445" y="836676"/>
                  </a:lnTo>
                  <a:lnTo>
                    <a:pt x="95390" y="829566"/>
                  </a:lnTo>
                  <a:lnTo>
                    <a:pt x="57113" y="809770"/>
                  </a:lnTo>
                  <a:lnTo>
                    <a:pt x="26919" y="779584"/>
                  </a:lnTo>
                  <a:lnTo>
                    <a:pt x="7114" y="741305"/>
                  </a:lnTo>
                  <a:lnTo>
                    <a:pt x="0" y="697230"/>
                  </a:lnTo>
                  <a:lnTo>
                    <a:pt x="0" y="139446"/>
                  </a:lnTo>
                  <a:close/>
                </a:path>
              </a:pathLst>
            </a:custGeom>
            <a:ln w="914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0" name="object 20"/>
          <p:cNvSpPr txBox="1"/>
          <p:nvPr/>
        </p:nvSpPr>
        <p:spPr>
          <a:xfrm>
            <a:off x="3630406" y="5733085"/>
            <a:ext cx="487553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dirty="0">
                <a:latin typeface="Arial"/>
                <a:cs typeface="Arial"/>
              </a:rPr>
              <a:t>HAEMORRHAGE</a:t>
            </a:r>
            <a:r>
              <a:rPr sz="2000" spc="-6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CONFIRMED</a:t>
            </a:r>
            <a:endParaRPr sz="2000">
              <a:latin typeface="Arial"/>
              <a:cs typeface="Arial"/>
            </a:endParaRPr>
          </a:p>
        </p:txBody>
      </p:sp>
      <p:grpSp>
        <p:nvGrpSpPr>
          <p:cNvPr id="21" name="object 21"/>
          <p:cNvGrpSpPr/>
          <p:nvPr/>
        </p:nvGrpSpPr>
        <p:grpSpPr>
          <a:xfrm>
            <a:off x="5966430" y="3796284"/>
            <a:ext cx="182832" cy="1775460"/>
            <a:chOff x="4475988" y="3796284"/>
            <a:chExt cx="137160" cy="1775460"/>
          </a:xfrm>
        </p:grpSpPr>
        <p:sp>
          <p:nvSpPr>
            <p:cNvPr id="22" name="object 22"/>
            <p:cNvSpPr/>
            <p:nvPr/>
          </p:nvSpPr>
          <p:spPr>
            <a:xfrm>
              <a:off x="4495800" y="3796284"/>
              <a:ext cx="117348" cy="464819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4554474" y="3810762"/>
              <a:ext cx="0" cy="365760"/>
            </a:xfrm>
            <a:custGeom>
              <a:avLst/>
              <a:gdLst/>
              <a:ahLst/>
              <a:cxnLst/>
              <a:rect l="l" t="t" r="r" b="b"/>
              <a:pathLst>
                <a:path h="365760">
                  <a:moveTo>
                    <a:pt x="0" y="0"/>
                  </a:moveTo>
                  <a:lnTo>
                    <a:pt x="0" y="365760"/>
                  </a:lnTo>
                </a:path>
              </a:pathLst>
            </a:custGeom>
            <a:ln w="381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4475988" y="5015484"/>
              <a:ext cx="117348" cy="556259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4534662" y="5029962"/>
              <a:ext cx="0" cy="457200"/>
            </a:xfrm>
            <a:custGeom>
              <a:avLst/>
              <a:gdLst/>
              <a:ahLst/>
              <a:cxnLst/>
              <a:rect l="l" t="t" r="r" b="b"/>
              <a:pathLst>
                <a:path h="457200">
                  <a:moveTo>
                    <a:pt x="0" y="0"/>
                  </a:moveTo>
                  <a:lnTo>
                    <a:pt x="0" y="457200"/>
                  </a:lnTo>
                </a:path>
              </a:pathLst>
            </a:custGeom>
            <a:ln w="381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8" name="Footer Placeholder 2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09441" y="515613"/>
            <a:ext cx="10764764" cy="518414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73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14401" y="889763"/>
            <a:ext cx="6821510" cy="69057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25" dirty="0"/>
              <a:t>TREATMENT</a:t>
            </a:r>
            <a:r>
              <a:rPr spc="-145" dirty="0"/>
              <a:t> </a:t>
            </a:r>
            <a:r>
              <a:rPr dirty="0"/>
              <a:t>OBJECTIVES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74</a:t>
            </a:fld>
            <a:endParaRPr lang="en-US"/>
          </a:p>
        </p:txBody>
      </p:sp>
      <p:sp>
        <p:nvSpPr>
          <p:cNvPr id="3" name="object 3"/>
          <p:cNvSpPr txBox="1"/>
          <p:nvPr/>
        </p:nvSpPr>
        <p:spPr>
          <a:xfrm>
            <a:off x="897234" y="1552702"/>
            <a:ext cx="8641369" cy="268278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1155" indent="-339090">
              <a:lnSpc>
                <a:spcPct val="100000"/>
              </a:lnSpc>
              <a:spcBef>
                <a:spcPts val="100"/>
              </a:spcBef>
              <a:buAutoNum type="arabicPeriod"/>
              <a:tabLst>
                <a:tab pos="351790" algn="l"/>
              </a:tabLst>
            </a:pPr>
            <a:r>
              <a:rPr sz="2400" spc="-5" dirty="0">
                <a:latin typeface="Arial"/>
                <a:cs typeface="Arial"/>
              </a:rPr>
              <a:t>Minimize volume </a:t>
            </a:r>
            <a:r>
              <a:rPr sz="2400" dirty="0">
                <a:latin typeface="Arial"/>
                <a:cs typeface="Arial"/>
              </a:rPr>
              <a:t>of </a:t>
            </a:r>
            <a:r>
              <a:rPr sz="2400" spc="-5" dirty="0">
                <a:latin typeface="Arial"/>
                <a:cs typeface="Arial"/>
              </a:rPr>
              <a:t>brain reversibly</a:t>
            </a:r>
            <a:r>
              <a:rPr sz="2400" spc="95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damaged</a:t>
            </a:r>
            <a:endParaRPr sz="2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5"/>
              </a:spcBef>
              <a:buFont typeface="Arial"/>
              <a:buAutoNum type="arabicPeriod"/>
            </a:pPr>
            <a:endParaRPr sz="2500">
              <a:latin typeface="Arial"/>
              <a:cs typeface="Arial"/>
            </a:endParaRPr>
          </a:p>
          <a:p>
            <a:pPr marL="351155" indent="-339090">
              <a:lnSpc>
                <a:spcPct val="100000"/>
              </a:lnSpc>
              <a:buAutoNum type="arabicPeriod"/>
              <a:tabLst>
                <a:tab pos="351790" algn="l"/>
              </a:tabLst>
            </a:pPr>
            <a:r>
              <a:rPr sz="2400" spc="-5" dirty="0">
                <a:latin typeface="Arial"/>
                <a:cs typeface="Arial"/>
              </a:rPr>
              <a:t>prevent complications</a:t>
            </a:r>
            <a:endParaRPr sz="2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0"/>
              </a:spcBef>
              <a:buFont typeface="Arial"/>
              <a:buAutoNum type="arabicPeriod"/>
            </a:pPr>
            <a:endParaRPr sz="2500">
              <a:latin typeface="Arial"/>
              <a:cs typeface="Arial"/>
            </a:endParaRPr>
          </a:p>
          <a:p>
            <a:pPr marL="351155" indent="-339090">
              <a:lnSpc>
                <a:spcPct val="100000"/>
              </a:lnSpc>
              <a:spcBef>
                <a:spcPts val="5"/>
              </a:spcBef>
              <a:buAutoNum type="arabicPeriod"/>
              <a:tabLst>
                <a:tab pos="351790" algn="l"/>
              </a:tabLst>
            </a:pPr>
            <a:r>
              <a:rPr sz="2400" spc="-5" dirty="0">
                <a:latin typeface="Arial"/>
                <a:cs typeface="Arial"/>
              </a:rPr>
              <a:t>Rehabilitation</a:t>
            </a:r>
            <a:endParaRPr sz="2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0"/>
              </a:spcBef>
              <a:buFont typeface="Arial"/>
              <a:buAutoNum type="arabicPeriod"/>
            </a:pPr>
            <a:endParaRPr sz="2500">
              <a:latin typeface="Arial"/>
              <a:cs typeface="Arial"/>
            </a:endParaRPr>
          </a:p>
          <a:p>
            <a:pPr marL="351155" indent="-339090">
              <a:lnSpc>
                <a:spcPct val="100000"/>
              </a:lnSpc>
              <a:spcBef>
                <a:spcPts val="5"/>
              </a:spcBef>
              <a:buAutoNum type="arabicPeriod"/>
              <a:tabLst>
                <a:tab pos="351790" algn="l"/>
              </a:tabLst>
            </a:pPr>
            <a:r>
              <a:rPr sz="2400" spc="-5" dirty="0">
                <a:latin typeface="Arial"/>
                <a:cs typeface="Arial"/>
              </a:rPr>
              <a:t>reduce risk of</a:t>
            </a:r>
            <a:r>
              <a:rPr sz="2400" spc="5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reccurence</a:t>
            </a:r>
            <a:endParaRPr sz="2400">
              <a:latin typeface="Arial"/>
              <a:cs typeface="Arial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07868" y="1219200"/>
            <a:ext cx="11173090" cy="545287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501773" y="1214627"/>
            <a:ext cx="11185786" cy="5462270"/>
          </a:xfrm>
          <a:custGeom>
            <a:avLst/>
            <a:gdLst/>
            <a:ahLst/>
            <a:cxnLst/>
            <a:rect l="l" t="t" r="r" b="b"/>
            <a:pathLst>
              <a:path w="8391525" h="5462270">
                <a:moveTo>
                  <a:pt x="0" y="5462016"/>
                </a:moveTo>
                <a:lnTo>
                  <a:pt x="8391144" y="5462016"/>
                </a:lnTo>
                <a:lnTo>
                  <a:pt x="8391144" y="0"/>
                </a:lnTo>
                <a:lnTo>
                  <a:pt x="0" y="0"/>
                </a:lnTo>
                <a:lnTo>
                  <a:pt x="0" y="5462016"/>
                </a:lnTo>
                <a:close/>
              </a:path>
            </a:pathLst>
          </a:custGeom>
          <a:ln w="9144">
            <a:solidFill>
              <a:srgbClr val="FD853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75</a:t>
            </a:fld>
            <a:endParaRPr lang="en-US"/>
          </a:p>
        </p:txBody>
      </p:sp>
      <p:sp>
        <p:nvSpPr>
          <p:cNvPr id="4" name="object 4"/>
          <p:cNvSpPr txBox="1">
            <a:spLocks noGrp="1"/>
          </p:cNvSpPr>
          <p:nvPr>
            <p:ph type="title" idx="4294967295"/>
          </p:nvPr>
        </p:nvSpPr>
        <p:spPr>
          <a:xfrm>
            <a:off x="0" y="325438"/>
            <a:ext cx="5815013" cy="69056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G</a:t>
            </a:r>
            <a:r>
              <a:rPr sz="2550" dirty="0"/>
              <a:t>ENERAL </a:t>
            </a:r>
            <a:r>
              <a:rPr dirty="0"/>
              <a:t>P</a:t>
            </a:r>
            <a:r>
              <a:rPr sz="2550" dirty="0"/>
              <a:t>ICTURE OF</a:t>
            </a:r>
            <a:r>
              <a:rPr sz="2550" spc="380" dirty="0"/>
              <a:t> </a:t>
            </a:r>
            <a:r>
              <a:rPr dirty="0"/>
              <a:t>T</a:t>
            </a:r>
            <a:r>
              <a:rPr sz="2550" dirty="0"/>
              <a:t>X</a:t>
            </a:r>
            <a:endParaRPr sz="255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03147" y="54863"/>
            <a:ext cx="11376237" cy="680313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76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14400" y="1"/>
            <a:ext cx="8923236" cy="1367682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dirty="0"/>
              <a:t>A</a:t>
            </a:r>
            <a:r>
              <a:rPr sz="2550" dirty="0"/>
              <a:t>SSESSMENT </a:t>
            </a:r>
            <a:r>
              <a:rPr sz="2550" spc="5" dirty="0"/>
              <a:t>OF </a:t>
            </a:r>
            <a:r>
              <a:rPr sz="2550" dirty="0"/>
              <a:t>A </a:t>
            </a:r>
            <a:r>
              <a:rPr dirty="0"/>
              <a:t>P</a:t>
            </a:r>
            <a:r>
              <a:rPr sz="2550" dirty="0"/>
              <a:t>ERSON WITH  </a:t>
            </a:r>
            <a:r>
              <a:rPr dirty="0"/>
              <a:t>S</a:t>
            </a:r>
            <a:r>
              <a:rPr sz="2550" dirty="0"/>
              <a:t>USPECTED </a:t>
            </a:r>
            <a:r>
              <a:rPr dirty="0"/>
              <a:t>S</a:t>
            </a:r>
            <a:r>
              <a:rPr sz="2550" dirty="0"/>
              <a:t>TROKE </a:t>
            </a:r>
            <a:r>
              <a:rPr dirty="0"/>
              <a:t>&amp; EMERGENCY  </a:t>
            </a:r>
            <a:r>
              <a:rPr spc="-5" dirty="0"/>
              <a:t>SUPPORTIVE</a:t>
            </a:r>
            <a:r>
              <a:rPr spc="-30" dirty="0"/>
              <a:t> </a:t>
            </a:r>
            <a:r>
              <a:rPr dirty="0"/>
              <a:t>CARE</a:t>
            </a:r>
            <a:endParaRPr sz="255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77</a:t>
            </a:fld>
            <a:endParaRPr lang="en-US"/>
          </a:p>
        </p:txBody>
      </p:sp>
      <p:sp>
        <p:nvSpPr>
          <p:cNvPr id="3" name="object 3"/>
          <p:cNvSpPr txBox="1"/>
          <p:nvPr/>
        </p:nvSpPr>
        <p:spPr>
          <a:xfrm>
            <a:off x="714401" y="1400303"/>
            <a:ext cx="10622053" cy="4901470"/>
          </a:xfrm>
          <a:prstGeom prst="rect">
            <a:avLst/>
          </a:prstGeom>
        </p:spPr>
        <p:txBody>
          <a:bodyPr vert="horz" wrap="square" lIns="0" tIns="85725" rIns="0" bIns="0" rtlCol="0">
            <a:spAutoFit/>
          </a:bodyPr>
          <a:lstStyle/>
          <a:p>
            <a:pPr marL="286385" marR="948055" indent="-274320">
              <a:lnSpc>
                <a:spcPct val="80000"/>
              </a:lnSpc>
              <a:spcBef>
                <a:spcPts val="675"/>
              </a:spcBef>
              <a:buClr>
                <a:srgbClr val="FD8537"/>
              </a:buClr>
              <a:buSzPct val="68750"/>
              <a:buFont typeface="Wingdings"/>
              <a:buChar char=""/>
              <a:tabLst>
                <a:tab pos="287020" algn="l"/>
              </a:tabLst>
            </a:pPr>
            <a:r>
              <a:rPr sz="2400" dirty="0">
                <a:latin typeface="Arial"/>
                <a:cs typeface="Arial"/>
              </a:rPr>
              <a:t>EMS </a:t>
            </a:r>
            <a:r>
              <a:rPr sz="2400" spc="-5" dirty="0">
                <a:latin typeface="Arial"/>
                <a:cs typeface="Arial"/>
              </a:rPr>
              <a:t>should be instructed in </a:t>
            </a:r>
            <a:r>
              <a:rPr sz="2400" dirty="0">
                <a:latin typeface="Arial"/>
                <a:cs typeface="Arial"/>
              </a:rPr>
              <a:t>the </a:t>
            </a:r>
            <a:r>
              <a:rPr sz="2400" spc="-5" dirty="0">
                <a:latin typeface="Arial"/>
                <a:cs typeface="Arial"/>
              </a:rPr>
              <a:t>rapid recognition,  evaluation, </a:t>
            </a:r>
            <a:r>
              <a:rPr sz="2400" dirty="0">
                <a:latin typeface="Arial"/>
                <a:cs typeface="Arial"/>
              </a:rPr>
              <a:t>treatment </a:t>
            </a:r>
            <a:r>
              <a:rPr sz="2400" spc="-5" dirty="0">
                <a:latin typeface="Arial"/>
                <a:cs typeface="Arial"/>
              </a:rPr>
              <a:t>and</a:t>
            </a:r>
            <a:r>
              <a:rPr sz="2400" spc="15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transport</a:t>
            </a:r>
            <a:endParaRPr sz="2400">
              <a:latin typeface="Arial"/>
              <a:cs typeface="Arial"/>
            </a:endParaRPr>
          </a:p>
          <a:p>
            <a:pPr marL="287020" indent="-274320">
              <a:lnSpc>
                <a:spcPct val="100000"/>
              </a:lnSpc>
              <a:spcBef>
                <a:spcPts val="25"/>
              </a:spcBef>
              <a:buClr>
                <a:srgbClr val="FD8537"/>
              </a:buClr>
              <a:buSzPct val="68750"/>
              <a:buFont typeface="Wingdings"/>
              <a:buChar char=""/>
              <a:tabLst>
                <a:tab pos="287020" algn="l"/>
              </a:tabLst>
            </a:pPr>
            <a:r>
              <a:rPr sz="2400" spc="-5" dirty="0">
                <a:latin typeface="Arial"/>
                <a:cs typeface="Arial"/>
              </a:rPr>
              <a:t>Baseline </a:t>
            </a:r>
            <a:r>
              <a:rPr sz="2400" dirty="0">
                <a:latin typeface="Arial"/>
                <a:cs typeface="Arial"/>
              </a:rPr>
              <a:t>assessment </a:t>
            </a:r>
            <a:r>
              <a:rPr sz="2400" spc="-5" dirty="0">
                <a:latin typeface="Arial"/>
                <a:cs typeface="Arial"/>
              </a:rPr>
              <a:t>within </a:t>
            </a:r>
            <a:r>
              <a:rPr sz="2400" dirty="0">
                <a:latin typeface="Arial"/>
                <a:cs typeface="Arial"/>
              </a:rPr>
              <a:t>minutes, </a:t>
            </a:r>
            <a:r>
              <a:rPr sz="2400" spc="-5" dirty="0">
                <a:latin typeface="Arial"/>
                <a:cs typeface="Arial"/>
              </a:rPr>
              <a:t>CT scan</a:t>
            </a:r>
            <a:r>
              <a:rPr sz="2400" spc="-125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ASAP)</a:t>
            </a:r>
            <a:endParaRPr sz="2400">
              <a:latin typeface="Arial"/>
              <a:cs typeface="Arial"/>
            </a:endParaRPr>
          </a:p>
          <a:p>
            <a:pPr marL="287020" indent="-274320">
              <a:lnSpc>
                <a:spcPct val="100000"/>
              </a:lnSpc>
              <a:spcBef>
                <a:spcPts val="25"/>
              </a:spcBef>
              <a:buClr>
                <a:srgbClr val="FD8537"/>
              </a:buClr>
              <a:buSzPct val="68750"/>
              <a:buFont typeface="Wingdings"/>
              <a:buChar char=""/>
              <a:tabLst>
                <a:tab pos="287020" algn="l"/>
              </a:tabLst>
            </a:pPr>
            <a:r>
              <a:rPr sz="2400" b="1" dirty="0">
                <a:latin typeface="Arial"/>
                <a:cs typeface="Arial"/>
              </a:rPr>
              <a:t>Immediate </a:t>
            </a:r>
            <a:r>
              <a:rPr sz="2400" b="1" spc="-5" dirty="0">
                <a:latin typeface="Arial"/>
                <a:cs typeface="Arial"/>
              </a:rPr>
              <a:t>evaluation </a:t>
            </a:r>
            <a:r>
              <a:rPr sz="2400" b="1" dirty="0">
                <a:latin typeface="Arial"/>
                <a:cs typeface="Arial"/>
              </a:rPr>
              <a:t>of the</a:t>
            </a:r>
            <a:r>
              <a:rPr sz="2400" b="1" spc="-45" dirty="0">
                <a:latin typeface="Arial"/>
                <a:cs typeface="Arial"/>
              </a:rPr>
              <a:t> </a:t>
            </a:r>
            <a:r>
              <a:rPr sz="2400" b="1" spc="-5" dirty="0">
                <a:latin typeface="Arial"/>
                <a:cs typeface="Arial"/>
              </a:rPr>
              <a:t>following:</a:t>
            </a:r>
            <a:endParaRPr sz="2400">
              <a:latin typeface="Arial"/>
              <a:cs typeface="Arial"/>
            </a:endParaRPr>
          </a:p>
          <a:p>
            <a:pPr marL="585470" lvl="1" indent="-320675">
              <a:lnSpc>
                <a:spcPct val="100000"/>
              </a:lnSpc>
              <a:spcBef>
                <a:spcPts val="25"/>
              </a:spcBef>
              <a:buAutoNum type="arabicPeriod"/>
              <a:tabLst>
                <a:tab pos="586105" algn="l"/>
              </a:tabLst>
            </a:pPr>
            <a:r>
              <a:rPr sz="2400" spc="-5" dirty="0">
                <a:latin typeface="Arial"/>
                <a:cs typeface="Arial"/>
              </a:rPr>
              <a:t>Airway</a:t>
            </a:r>
            <a:endParaRPr sz="2400">
              <a:latin typeface="Arial"/>
              <a:cs typeface="Arial"/>
            </a:endParaRPr>
          </a:p>
          <a:p>
            <a:pPr marL="601980" lvl="1" indent="-337185">
              <a:lnSpc>
                <a:spcPct val="100000"/>
              </a:lnSpc>
              <a:spcBef>
                <a:spcPts val="25"/>
              </a:spcBef>
              <a:buAutoNum type="arabicPeriod"/>
              <a:tabLst>
                <a:tab pos="602615" algn="l"/>
              </a:tabLst>
            </a:pPr>
            <a:r>
              <a:rPr sz="2400" spc="-15" dirty="0">
                <a:latin typeface="Arial"/>
                <a:cs typeface="Arial"/>
              </a:rPr>
              <a:t>Vital</a:t>
            </a:r>
            <a:r>
              <a:rPr sz="2400" spc="-55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signs</a:t>
            </a:r>
            <a:endParaRPr sz="2400">
              <a:latin typeface="Arial"/>
              <a:cs typeface="Arial"/>
            </a:endParaRPr>
          </a:p>
          <a:p>
            <a:pPr marL="686435" marR="2037714" lvl="1" indent="-421005">
              <a:lnSpc>
                <a:spcPct val="100800"/>
              </a:lnSpc>
              <a:buAutoNum type="arabicPeriod"/>
              <a:tabLst>
                <a:tab pos="602615" algn="l"/>
                <a:tab pos="2161540" algn="l"/>
                <a:tab pos="2582545" algn="l"/>
              </a:tabLst>
            </a:pPr>
            <a:r>
              <a:rPr sz="2400" spc="-5" dirty="0">
                <a:latin typeface="Arial"/>
                <a:cs typeface="Arial"/>
              </a:rPr>
              <a:t>General medical </a:t>
            </a:r>
            <a:r>
              <a:rPr sz="2400" dirty="0">
                <a:latin typeface="Arial"/>
                <a:cs typeface="Arial"/>
              </a:rPr>
              <a:t>assessment </a:t>
            </a:r>
            <a:r>
              <a:rPr sz="2400" spc="-5" dirty="0">
                <a:latin typeface="Arial"/>
                <a:cs typeface="Arial"/>
              </a:rPr>
              <a:t>(including  evidence	</a:t>
            </a:r>
            <a:r>
              <a:rPr sz="2400" dirty="0">
                <a:latin typeface="Arial"/>
                <a:cs typeface="Arial"/>
              </a:rPr>
              <a:t>of	</a:t>
            </a:r>
            <a:r>
              <a:rPr sz="2400" spc="-30" dirty="0">
                <a:latin typeface="Arial"/>
                <a:cs typeface="Arial"/>
              </a:rPr>
              <a:t>injury, </a:t>
            </a:r>
            <a:r>
              <a:rPr sz="2400" spc="-5" dirty="0">
                <a:latin typeface="Arial"/>
                <a:cs typeface="Arial"/>
              </a:rPr>
              <a:t>cardiovascular  abnormalities)</a:t>
            </a:r>
            <a:endParaRPr sz="2400">
              <a:latin typeface="Arial"/>
              <a:cs typeface="Arial"/>
            </a:endParaRPr>
          </a:p>
          <a:p>
            <a:pPr marL="601980" lvl="1" indent="-337185">
              <a:lnSpc>
                <a:spcPct val="100000"/>
              </a:lnSpc>
              <a:spcBef>
                <a:spcPts val="25"/>
              </a:spcBef>
              <a:buAutoNum type="arabicPeriod"/>
              <a:tabLst>
                <a:tab pos="602615" algn="l"/>
              </a:tabLst>
            </a:pPr>
            <a:r>
              <a:rPr sz="2400" spc="-5" dirty="0">
                <a:latin typeface="Arial"/>
                <a:cs typeface="Arial"/>
              </a:rPr>
              <a:t>Neurological </a:t>
            </a:r>
            <a:r>
              <a:rPr sz="2400" dirty="0">
                <a:latin typeface="Arial"/>
                <a:cs typeface="Arial"/>
              </a:rPr>
              <a:t>assessment</a:t>
            </a:r>
            <a:r>
              <a:rPr sz="2400" spc="45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(frequent)</a:t>
            </a:r>
            <a:endParaRPr sz="2400">
              <a:latin typeface="Arial"/>
              <a:cs typeface="Arial"/>
            </a:endParaRPr>
          </a:p>
          <a:p>
            <a:pPr marL="286385" marR="113664" indent="-274320">
              <a:lnSpc>
                <a:spcPct val="100000"/>
              </a:lnSpc>
              <a:spcBef>
                <a:spcPts val="605"/>
              </a:spcBef>
              <a:buClr>
                <a:srgbClr val="FD8537"/>
              </a:buClr>
              <a:buSzPct val="68750"/>
              <a:buFont typeface="Wingdings"/>
              <a:buChar char=""/>
              <a:tabLst>
                <a:tab pos="287020" algn="l"/>
              </a:tabLst>
            </a:pPr>
            <a:r>
              <a:rPr sz="2400" spc="-5" dirty="0">
                <a:latin typeface="Arial"/>
                <a:cs typeface="Arial"/>
              </a:rPr>
              <a:t>Maintenance </a:t>
            </a:r>
            <a:r>
              <a:rPr sz="2400" dirty="0">
                <a:latin typeface="Arial"/>
                <a:cs typeface="Arial"/>
              </a:rPr>
              <a:t>of </a:t>
            </a:r>
            <a:r>
              <a:rPr sz="2400" spc="-5" dirty="0">
                <a:latin typeface="Arial"/>
                <a:cs typeface="Arial"/>
              </a:rPr>
              <a:t>adequate tissue oxygenation: protecting  the </a:t>
            </a:r>
            <a:r>
              <a:rPr sz="2400" spc="-30" dirty="0">
                <a:latin typeface="Arial"/>
                <a:cs typeface="Arial"/>
              </a:rPr>
              <a:t>airway, </a:t>
            </a:r>
            <a:r>
              <a:rPr sz="2400" dirty="0">
                <a:latin typeface="Arial"/>
                <a:cs typeface="Arial"/>
              </a:rPr>
              <a:t>O2</a:t>
            </a:r>
            <a:r>
              <a:rPr sz="2400" spc="45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inhalation</a:t>
            </a:r>
            <a:endParaRPr sz="2400">
              <a:latin typeface="Arial"/>
              <a:cs typeface="Arial"/>
            </a:endParaRPr>
          </a:p>
          <a:p>
            <a:pPr marL="286385" marR="5080" indent="-274320">
              <a:lnSpc>
                <a:spcPct val="100000"/>
              </a:lnSpc>
              <a:spcBef>
                <a:spcPts val="600"/>
              </a:spcBef>
              <a:buClr>
                <a:srgbClr val="FD8537"/>
              </a:buClr>
              <a:buSzPct val="68750"/>
              <a:buFont typeface="Wingdings"/>
              <a:buChar char=""/>
              <a:tabLst>
                <a:tab pos="287020" algn="l"/>
              </a:tabLst>
            </a:pPr>
            <a:r>
              <a:rPr sz="2400" spc="-5" dirty="0">
                <a:latin typeface="Arial"/>
                <a:cs typeface="Arial"/>
              </a:rPr>
              <a:t>Maintaining optimal blood pressure </a:t>
            </a:r>
            <a:r>
              <a:rPr sz="2400" dirty="0">
                <a:latin typeface="Arial"/>
                <a:cs typeface="Arial"/>
              </a:rPr>
              <a:t>(autoregulation faulty  </a:t>
            </a:r>
            <a:r>
              <a:rPr sz="2400" spc="-5" dirty="0">
                <a:latin typeface="Arial"/>
                <a:cs typeface="Arial"/>
              </a:rPr>
              <a:t>or lost in </a:t>
            </a:r>
            <a:r>
              <a:rPr sz="2400" dirty="0">
                <a:latin typeface="Arial"/>
                <a:cs typeface="Arial"/>
              </a:rPr>
              <a:t>stroke</a:t>
            </a:r>
            <a:r>
              <a:rPr sz="2400" spc="-5" dirty="0">
                <a:latin typeface="Arial"/>
                <a:cs typeface="Arial"/>
              </a:rPr>
              <a:t> patients)</a:t>
            </a:r>
            <a:endParaRPr sz="2400">
              <a:latin typeface="Arial"/>
              <a:cs typeface="Arial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14400" y="813563"/>
            <a:ext cx="9238114" cy="4524957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88900">
              <a:lnSpc>
                <a:spcPct val="100000"/>
              </a:lnSpc>
              <a:spcBef>
                <a:spcPts val="105"/>
              </a:spcBef>
            </a:pPr>
            <a:r>
              <a:rPr sz="3200" spc="-5" dirty="0">
                <a:solidFill>
                  <a:srgbClr val="565F6C"/>
                </a:solidFill>
                <a:latin typeface="Arial"/>
                <a:cs typeface="Arial"/>
              </a:rPr>
              <a:t>P</a:t>
            </a:r>
            <a:r>
              <a:rPr sz="2550" spc="-5" dirty="0">
                <a:solidFill>
                  <a:srgbClr val="565F6C"/>
                </a:solidFill>
                <a:latin typeface="Arial"/>
                <a:cs typeface="Arial"/>
              </a:rPr>
              <a:t>RIMARY </a:t>
            </a:r>
            <a:r>
              <a:rPr sz="2550" dirty="0">
                <a:solidFill>
                  <a:srgbClr val="565F6C"/>
                </a:solidFill>
                <a:latin typeface="Arial"/>
                <a:cs typeface="Arial"/>
              </a:rPr>
              <a:t>AND </a:t>
            </a:r>
            <a:r>
              <a:rPr sz="2550" spc="-5" dirty="0">
                <a:solidFill>
                  <a:srgbClr val="565F6C"/>
                </a:solidFill>
                <a:latin typeface="Arial"/>
                <a:cs typeface="Arial"/>
              </a:rPr>
              <a:t>SECONDARY</a:t>
            </a:r>
            <a:r>
              <a:rPr sz="2550" spc="355" dirty="0">
                <a:solidFill>
                  <a:srgbClr val="565F6C"/>
                </a:solidFill>
                <a:latin typeface="Arial"/>
                <a:cs typeface="Arial"/>
              </a:rPr>
              <a:t> </a:t>
            </a:r>
            <a:r>
              <a:rPr sz="2550" dirty="0">
                <a:solidFill>
                  <a:srgbClr val="565F6C"/>
                </a:solidFill>
                <a:latin typeface="Arial"/>
                <a:cs typeface="Arial"/>
              </a:rPr>
              <a:t>PREVENTION</a:t>
            </a:r>
            <a:endParaRPr sz="255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37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3200" dirty="0">
                <a:latin typeface="Arial"/>
                <a:cs typeface="Arial"/>
              </a:rPr>
              <a:t>A- </a:t>
            </a:r>
            <a:r>
              <a:rPr sz="3200" spc="-5" dirty="0">
                <a:latin typeface="Arial"/>
                <a:cs typeface="Arial"/>
              </a:rPr>
              <a:t>antiplatelet and anti</a:t>
            </a:r>
            <a:r>
              <a:rPr sz="3200" spc="-20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coagulants</a:t>
            </a:r>
            <a:endParaRPr sz="3200">
              <a:latin typeface="Arial"/>
              <a:cs typeface="Arial"/>
            </a:endParaRPr>
          </a:p>
          <a:p>
            <a:pPr marL="12700" marR="5080">
              <a:lnSpc>
                <a:spcPct val="150000"/>
              </a:lnSpc>
              <a:spcBef>
                <a:spcPts val="5"/>
              </a:spcBef>
            </a:pPr>
            <a:r>
              <a:rPr sz="3200" spc="-5" dirty="0">
                <a:latin typeface="Arial"/>
                <a:cs typeface="Arial"/>
              </a:rPr>
              <a:t>B- blood </a:t>
            </a:r>
            <a:r>
              <a:rPr sz="3200" dirty="0">
                <a:latin typeface="Arial"/>
                <a:cs typeface="Arial"/>
              </a:rPr>
              <a:t>pressure </a:t>
            </a:r>
            <a:r>
              <a:rPr sz="3200" spc="-5" dirty="0">
                <a:latin typeface="Arial"/>
                <a:cs typeface="Arial"/>
              </a:rPr>
              <a:t>lowering</a:t>
            </a:r>
            <a:r>
              <a:rPr sz="3200" spc="-60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medication  </a:t>
            </a:r>
            <a:r>
              <a:rPr sz="3200" dirty="0">
                <a:latin typeface="Arial"/>
                <a:cs typeface="Arial"/>
              </a:rPr>
              <a:t>C- </a:t>
            </a:r>
            <a:r>
              <a:rPr sz="3200" spc="-5" dirty="0">
                <a:latin typeface="Arial"/>
                <a:cs typeface="Arial"/>
              </a:rPr>
              <a:t>cholesterol lowering, </a:t>
            </a:r>
            <a:r>
              <a:rPr sz="3200" dirty="0">
                <a:latin typeface="Arial"/>
                <a:cs typeface="Arial"/>
              </a:rPr>
              <a:t>cessation of  smoking</a:t>
            </a:r>
            <a:endParaRPr sz="3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920"/>
              </a:spcBef>
            </a:pPr>
            <a:r>
              <a:rPr sz="3200" dirty="0">
                <a:latin typeface="Arial"/>
                <a:cs typeface="Arial"/>
              </a:rPr>
              <a:t>D-</a:t>
            </a:r>
            <a:r>
              <a:rPr sz="3200" spc="-20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diet</a:t>
            </a:r>
            <a:endParaRPr sz="3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925"/>
              </a:spcBef>
            </a:pPr>
            <a:r>
              <a:rPr sz="3200" spc="-5" dirty="0">
                <a:latin typeface="Arial"/>
                <a:cs typeface="Arial"/>
              </a:rPr>
              <a:t>E- </a:t>
            </a:r>
            <a:r>
              <a:rPr sz="3200" dirty="0">
                <a:latin typeface="Arial"/>
                <a:cs typeface="Arial"/>
              </a:rPr>
              <a:t>exercise</a:t>
            </a:r>
            <a:endParaRPr sz="32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6467944" y="3992880"/>
            <a:ext cx="2882564" cy="228182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78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09441" y="274638"/>
            <a:ext cx="10969943" cy="1367682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dirty="0"/>
              <a:t>MANAGEMENT OF A</a:t>
            </a:r>
            <a:r>
              <a:rPr spc="-570" dirty="0"/>
              <a:t> </a:t>
            </a:r>
            <a:r>
              <a:rPr dirty="0"/>
              <a:t>TRANSIENT  ISCHAEMIC </a:t>
            </a:r>
            <a:r>
              <a:rPr spc="-80" dirty="0"/>
              <a:t>ATTACK</a:t>
            </a:r>
            <a:r>
              <a:rPr spc="-215" dirty="0"/>
              <a:t> </a:t>
            </a:r>
            <a:r>
              <a:rPr dirty="0"/>
              <a:t>(TIA)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79</a:t>
            </a:fld>
            <a:endParaRPr lang="en-US"/>
          </a:p>
        </p:txBody>
      </p:sp>
      <p:sp>
        <p:nvSpPr>
          <p:cNvPr id="3" name="object 3"/>
          <p:cNvSpPr txBox="1"/>
          <p:nvPr/>
        </p:nvSpPr>
        <p:spPr>
          <a:xfrm>
            <a:off x="714401" y="1549273"/>
            <a:ext cx="9609703" cy="3454150"/>
          </a:xfrm>
          <a:prstGeom prst="rect">
            <a:avLst/>
          </a:prstGeom>
        </p:spPr>
        <p:txBody>
          <a:bodyPr vert="horz" wrap="square" lIns="0" tIns="527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14"/>
              </a:spcBef>
            </a:pPr>
            <a:r>
              <a:rPr sz="2400" b="1" u="heavy" spc="-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MEDICAL</a:t>
            </a:r>
            <a:r>
              <a:rPr sz="2400" b="1" u="heavy" spc="-4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sz="2400" b="1" u="heavy" spc="-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MANAGEMENT</a:t>
            </a:r>
            <a:endParaRPr sz="2400">
              <a:latin typeface="Arial"/>
              <a:cs typeface="Arial"/>
            </a:endParaRPr>
          </a:p>
          <a:p>
            <a:pPr marL="286385" marR="365125" indent="-274320">
              <a:lnSpc>
                <a:spcPts val="2590"/>
              </a:lnSpc>
              <a:spcBef>
                <a:spcPts val="640"/>
              </a:spcBef>
            </a:pPr>
            <a:r>
              <a:rPr sz="2400" dirty="0">
                <a:latin typeface="Arial"/>
                <a:cs typeface="Arial"/>
              </a:rPr>
              <a:t>(if </a:t>
            </a:r>
            <a:r>
              <a:rPr sz="2400" spc="-10" dirty="0">
                <a:latin typeface="Arial"/>
                <a:cs typeface="Arial"/>
              </a:rPr>
              <a:t>diffuse </a:t>
            </a:r>
            <a:r>
              <a:rPr sz="2400" spc="-5" dirty="0">
                <a:latin typeface="Arial"/>
                <a:cs typeface="Arial"/>
              </a:rPr>
              <a:t>atherosclerotic disease or poor operative  candidates)</a:t>
            </a:r>
            <a:endParaRPr sz="2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3000">
              <a:latin typeface="Arial"/>
              <a:cs typeface="Arial"/>
            </a:endParaRPr>
          </a:p>
          <a:p>
            <a:pPr marL="527685" indent="-515620">
              <a:lnSpc>
                <a:spcPct val="100000"/>
              </a:lnSpc>
              <a:buClr>
                <a:srgbClr val="FD8537"/>
              </a:buClr>
              <a:buSzPct val="68750"/>
              <a:buAutoNum type="arabicPeriod"/>
              <a:tabLst>
                <a:tab pos="527685" algn="l"/>
                <a:tab pos="528320" algn="l"/>
              </a:tabLst>
            </a:pPr>
            <a:r>
              <a:rPr sz="2400" b="1" dirty="0">
                <a:latin typeface="Arial"/>
                <a:cs typeface="Arial"/>
              </a:rPr>
              <a:t>Stop</a:t>
            </a:r>
            <a:r>
              <a:rPr sz="2400" b="1" spc="-20" dirty="0">
                <a:latin typeface="Arial"/>
                <a:cs typeface="Arial"/>
              </a:rPr>
              <a:t> </a:t>
            </a:r>
            <a:r>
              <a:rPr sz="2400" b="1" dirty="0">
                <a:latin typeface="Arial"/>
                <a:cs typeface="Arial"/>
              </a:rPr>
              <a:t>smoking</a:t>
            </a:r>
            <a:endParaRPr sz="2400">
              <a:latin typeface="Arial"/>
              <a:cs typeface="Arial"/>
            </a:endParaRPr>
          </a:p>
          <a:p>
            <a:pPr marL="527685" indent="-515620">
              <a:lnSpc>
                <a:spcPct val="100000"/>
              </a:lnSpc>
              <a:spcBef>
                <a:spcPts val="315"/>
              </a:spcBef>
              <a:buClr>
                <a:srgbClr val="FD8537"/>
              </a:buClr>
              <a:buSzPct val="68750"/>
              <a:buAutoNum type="arabicPeriod"/>
              <a:tabLst>
                <a:tab pos="527685" algn="l"/>
                <a:tab pos="528320" algn="l"/>
              </a:tabLst>
            </a:pPr>
            <a:r>
              <a:rPr sz="2400" spc="-5" dirty="0">
                <a:latin typeface="Arial"/>
                <a:cs typeface="Arial"/>
              </a:rPr>
              <a:t>Concurrent medical problems to </a:t>
            </a:r>
            <a:r>
              <a:rPr sz="2400" spc="-10" dirty="0">
                <a:latin typeface="Arial"/>
                <a:cs typeface="Arial"/>
              </a:rPr>
              <a:t>be</a:t>
            </a:r>
            <a:r>
              <a:rPr sz="2400" spc="95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addressed:</a:t>
            </a:r>
            <a:endParaRPr sz="2400">
              <a:latin typeface="Arial"/>
              <a:cs typeface="Arial"/>
            </a:endParaRPr>
          </a:p>
          <a:p>
            <a:pPr marL="652780" marR="417195" lvl="1" indent="-274955">
              <a:lnSpc>
                <a:spcPts val="2020"/>
              </a:lnSpc>
              <a:spcBef>
                <a:spcPts val="484"/>
              </a:spcBef>
              <a:buClr>
                <a:srgbClr val="FD8537"/>
              </a:buClr>
              <a:buSzPct val="78571"/>
              <a:buChar char=""/>
              <a:tabLst>
                <a:tab pos="652780" algn="l"/>
                <a:tab pos="653415" algn="l"/>
                <a:tab pos="5065395" algn="l"/>
              </a:tabLst>
            </a:pPr>
            <a:r>
              <a:rPr sz="2100" spc="-5" dirty="0">
                <a:latin typeface="Arial"/>
                <a:cs typeface="Arial"/>
              </a:rPr>
              <a:t>Emboli</a:t>
            </a:r>
            <a:r>
              <a:rPr sz="2100" spc="-20" dirty="0">
                <a:latin typeface="Arial"/>
                <a:cs typeface="Arial"/>
              </a:rPr>
              <a:t> </a:t>
            </a:r>
            <a:r>
              <a:rPr sz="2100" dirty="0">
                <a:latin typeface="Arial"/>
                <a:cs typeface="Arial"/>
              </a:rPr>
              <a:t>from </a:t>
            </a:r>
            <a:r>
              <a:rPr sz="2100" spc="-5" dirty="0">
                <a:latin typeface="Arial"/>
                <a:cs typeface="Arial"/>
              </a:rPr>
              <a:t>he</a:t>
            </a:r>
            <a:r>
              <a:rPr sz="2100" spc="-15" dirty="0">
                <a:latin typeface="Arial"/>
                <a:cs typeface="Arial"/>
              </a:rPr>
              <a:t>a</a:t>
            </a:r>
            <a:r>
              <a:rPr sz="2100" dirty="0">
                <a:latin typeface="Arial"/>
                <a:cs typeface="Arial"/>
              </a:rPr>
              <a:t>rt </a:t>
            </a:r>
            <a:r>
              <a:rPr sz="2100" spc="-5" dirty="0">
                <a:latin typeface="Arial"/>
                <a:cs typeface="Arial"/>
              </a:rPr>
              <a:t>and</a:t>
            </a:r>
            <a:r>
              <a:rPr sz="2100" dirty="0">
                <a:latin typeface="Arial"/>
                <a:cs typeface="Arial"/>
              </a:rPr>
              <a:t> </a:t>
            </a:r>
            <a:r>
              <a:rPr sz="2100" spc="-5" dirty="0">
                <a:latin typeface="Arial"/>
                <a:cs typeface="Arial"/>
              </a:rPr>
              <a:t>oth</a:t>
            </a:r>
            <a:r>
              <a:rPr sz="2100" spc="-15" dirty="0">
                <a:latin typeface="Arial"/>
                <a:cs typeface="Arial"/>
              </a:rPr>
              <a:t>e</a:t>
            </a:r>
            <a:r>
              <a:rPr sz="2100" dirty="0">
                <a:latin typeface="Arial"/>
                <a:cs typeface="Arial"/>
              </a:rPr>
              <a:t>r </a:t>
            </a:r>
            <a:r>
              <a:rPr sz="2100" spc="-5" dirty="0">
                <a:latin typeface="Arial"/>
                <a:cs typeface="Arial"/>
              </a:rPr>
              <a:t>p</a:t>
            </a:r>
            <a:r>
              <a:rPr sz="2100" spc="-15" dirty="0">
                <a:latin typeface="Arial"/>
                <a:cs typeface="Arial"/>
              </a:rPr>
              <a:t>a</a:t>
            </a:r>
            <a:r>
              <a:rPr sz="2100" dirty="0">
                <a:latin typeface="Arial"/>
                <a:cs typeface="Arial"/>
              </a:rPr>
              <a:t>rts</a:t>
            </a:r>
            <a:r>
              <a:rPr sz="2100" spc="-5" dirty="0">
                <a:latin typeface="Arial"/>
                <a:cs typeface="Arial"/>
              </a:rPr>
              <a:t> </a:t>
            </a:r>
            <a:r>
              <a:rPr sz="2100" dirty="0">
                <a:latin typeface="Arial"/>
                <a:cs typeface="Arial"/>
              </a:rPr>
              <a:t>of	</a:t>
            </a:r>
            <a:r>
              <a:rPr sz="2100" spc="-5" dirty="0">
                <a:latin typeface="Arial"/>
                <a:cs typeface="Arial"/>
              </a:rPr>
              <a:t>cardio</a:t>
            </a:r>
            <a:r>
              <a:rPr sz="2100" spc="-20" dirty="0">
                <a:latin typeface="Arial"/>
                <a:cs typeface="Arial"/>
              </a:rPr>
              <a:t>v</a:t>
            </a:r>
            <a:r>
              <a:rPr sz="2100" spc="-5" dirty="0">
                <a:latin typeface="Arial"/>
                <a:cs typeface="Arial"/>
              </a:rPr>
              <a:t>as</a:t>
            </a:r>
            <a:r>
              <a:rPr sz="2100" dirty="0">
                <a:latin typeface="Arial"/>
                <a:cs typeface="Arial"/>
              </a:rPr>
              <a:t>c</a:t>
            </a:r>
            <a:r>
              <a:rPr sz="2100" spc="-5" dirty="0">
                <a:latin typeface="Arial"/>
                <a:cs typeface="Arial"/>
              </a:rPr>
              <a:t>ular  </a:t>
            </a:r>
            <a:r>
              <a:rPr sz="2100" dirty="0">
                <a:latin typeface="Arial"/>
                <a:cs typeface="Arial"/>
              </a:rPr>
              <a:t>system</a:t>
            </a:r>
            <a:endParaRPr sz="2100">
              <a:latin typeface="Arial"/>
              <a:cs typeface="Arial"/>
            </a:endParaRPr>
          </a:p>
          <a:p>
            <a:pPr marL="1384935" lvl="2" indent="-458470">
              <a:lnSpc>
                <a:spcPct val="100000"/>
              </a:lnSpc>
              <a:spcBef>
                <a:spcPts val="35"/>
              </a:spcBef>
              <a:buAutoNum type="alphaLcParenBoth"/>
              <a:tabLst>
                <a:tab pos="1385570" algn="l"/>
              </a:tabLst>
            </a:pPr>
            <a:r>
              <a:rPr sz="2400" spc="-5" dirty="0">
                <a:latin typeface="Arial"/>
                <a:cs typeface="Arial"/>
              </a:rPr>
              <a:t>anti coagulants: Heparin(IV),</a:t>
            </a:r>
            <a:r>
              <a:rPr sz="2400" spc="65" dirty="0">
                <a:latin typeface="Arial"/>
                <a:cs typeface="Arial"/>
              </a:rPr>
              <a:t> </a:t>
            </a:r>
            <a:r>
              <a:rPr sz="2400" spc="-10" dirty="0">
                <a:latin typeface="Arial"/>
                <a:cs typeface="Arial"/>
              </a:rPr>
              <a:t>Warfarin(oral)</a:t>
            </a:r>
            <a:endParaRPr sz="2400">
              <a:latin typeface="Arial"/>
              <a:cs typeface="Arial"/>
            </a:endParaRPr>
          </a:p>
          <a:p>
            <a:pPr marL="1384935" lvl="2" indent="-458470">
              <a:lnSpc>
                <a:spcPct val="100000"/>
              </a:lnSpc>
              <a:spcBef>
                <a:spcPts val="25"/>
              </a:spcBef>
              <a:buAutoNum type="alphaLcParenBoth"/>
              <a:tabLst>
                <a:tab pos="1385570" algn="l"/>
              </a:tabLst>
            </a:pPr>
            <a:r>
              <a:rPr sz="2400" spc="-5" dirty="0">
                <a:latin typeface="Arial"/>
                <a:cs typeface="Arial"/>
              </a:rPr>
              <a:t>anti platelet drugs: Aspirin(oral),</a:t>
            </a:r>
            <a:r>
              <a:rPr sz="2400" spc="-50" dirty="0">
                <a:latin typeface="Arial"/>
                <a:cs typeface="Arial"/>
              </a:rPr>
              <a:t> </a:t>
            </a:r>
            <a:r>
              <a:rPr sz="2400" spc="-15" dirty="0">
                <a:latin typeface="Arial"/>
                <a:cs typeface="Arial"/>
              </a:rPr>
              <a:t>Ticlopidine</a:t>
            </a:r>
            <a:endParaRPr sz="2400">
              <a:latin typeface="Arial"/>
              <a:cs typeface="Arial"/>
            </a:endParaRPr>
          </a:p>
          <a:p>
            <a:pPr marL="652780" lvl="1" indent="-275590">
              <a:lnSpc>
                <a:spcPct val="100000"/>
              </a:lnSpc>
              <a:buClr>
                <a:srgbClr val="FD8537"/>
              </a:buClr>
              <a:buSzPct val="78571"/>
              <a:buChar char=""/>
              <a:tabLst>
                <a:tab pos="652780" algn="l"/>
                <a:tab pos="653415" algn="l"/>
              </a:tabLst>
            </a:pPr>
            <a:r>
              <a:rPr sz="2100" spc="-5" dirty="0">
                <a:latin typeface="Arial"/>
                <a:cs typeface="Arial"/>
              </a:rPr>
              <a:t>Diabetes, Hypertension,</a:t>
            </a:r>
            <a:r>
              <a:rPr sz="2100" spc="-10" dirty="0">
                <a:latin typeface="Arial"/>
                <a:cs typeface="Arial"/>
              </a:rPr>
              <a:t> </a:t>
            </a:r>
            <a:r>
              <a:rPr sz="2100" spc="-5" dirty="0">
                <a:latin typeface="Arial"/>
                <a:cs typeface="Arial"/>
              </a:rPr>
              <a:t>Hyperlipidemia</a:t>
            </a:r>
            <a:endParaRPr sz="2100">
              <a:latin typeface="Arial"/>
              <a:cs typeface="Arial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2" name="object 2"/>
          <p:cNvSpPr txBox="1">
            <a:spLocks noGrp="1"/>
          </p:cNvSpPr>
          <p:nvPr>
            <p:ph type="title" idx="4294967295"/>
          </p:nvPr>
        </p:nvSpPr>
        <p:spPr>
          <a:xfrm>
            <a:off x="0" y="892175"/>
            <a:ext cx="3943350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spc="-5" dirty="0"/>
              <a:t>T</a:t>
            </a:r>
            <a:r>
              <a:rPr sz="2400" spc="-5" dirty="0"/>
              <a:t>YPES </a:t>
            </a:r>
            <a:r>
              <a:rPr sz="2400" dirty="0"/>
              <a:t>OF</a:t>
            </a:r>
            <a:r>
              <a:rPr sz="2400" spc="270" dirty="0"/>
              <a:t> </a:t>
            </a:r>
            <a:r>
              <a:rPr sz="2400" spc="-5" dirty="0"/>
              <a:t>STROKE</a:t>
            </a:r>
            <a:endParaRPr sz="2400"/>
          </a:p>
        </p:txBody>
      </p:sp>
      <p:sp>
        <p:nvSpPr>
          <p:cNvPr id="3" name="object 3"/>
          <p:cNvSpPr/>
          <p:nvPr/>
        </p:nvSpPr>
        <p:spPr>
          <a:xfrm>
            <a:off x="1013704" y="1674876"/>
            <a:ext cx="9616983" cy="485394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09441" y="274638"/>
            <a:ext cx="10969943" cy="1367682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dirty="0"/>
              <a:t>MANAGEMENT OF A TRANSIENT  ISCHAEMIC </a:t>
            </a:r>
            <a:r>
              <a:rPr spc="-45" dirty="0"/>
              <a:t>ATTACK(TIA) </a:t>
            </a:r>
            <a:r>
              <a:rPr dirty="0"/>
              <a:t>–</a:t>
            </a:r>
            <a:r>
              <a:rPr spc="-215" dirty="0"/>
              <a:t> </a:t>
            </a:r>
            <a:r>
              <a:rPr dirty="0"/>
              <a:t>C</a:t>
            </a:r>
            <a:r>
              <a:rPr sz="2550" dirty="0"/>
              <a:t>ONT</a:t>
            </a:r>
            <a:r>
              <a:rPr dirty="0"/>
              <a:t>’</a:t>
            </a:r>
            <a:r>
              <a:rPr sz="2550" dirty="0"/>
              <a:t>D</a:t>
            </a:r>
            <a:endParaRPr sz="2550"/>
          </a:p>
        </p:txBody>
      </p:sp>
      <p:sp>
        <p:nvSpPr>
          <p:cNvPr id="24" name="Slide Number Placeholder 2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80</a:t>
            </a:fld>
            <a:endParaRPr lang="en-US"/>
          </a:p>
        </p:txBody>
      </p:sp>
      <p:sp>
        <p:nvSpPr>
          <p:cNvPr id="3" name="object 3"/>
          <p:cNvSpPr/>
          <p:nvPr/>
        </p:nvSpPr>
        <p:spPr>
          <a:xfrm>
            <a:off x="4077161" y="2534412"/>
            <a:ext cx="4547109" cy="810895"/>
          </a:xfrm>
          <a:custGeom>
            <a:avLst/>
            <a:gdLst/>
            <a:ahLst/>
            <a:cxnLst/>
            <a:rect l="l" t="t" r="r" b="b"/>
            <a:pathLst>
              <a:path w="3411220" h="810895">
                <a:moveTo>
                  <a:pt x="3329685" y="0"/>
                </a:moveTo>
                <a:lnTo>
                  <a:pt x="81025" y="0"/>
                </a:lnTo>
                <a:lnTo>
                  <a:pt x="49506" y="6373"/>
                </a:lnTo>
                <a:lnTo>
                  <a:pt x="23748" y="23749"/>
                </a:lnTo>
                <a:lnTo>
                  <a:pt x="6373" y="49506"/>
                </a:lnTo>
                <a:lnTo>
                  <a:pt x="0" y="81025"/>
                </a:lnTo>
                <a:lnTo>
                  <a:pt x="0" y="729741"/>
                </a:lnTo>
                <a:lnTo>
                  <a:pt x="6373" y="761261"/>
                </a:lnTo>
                <a:lnTo>
                  <a:pt x="23749" y="787019"/>
                </a:lnTo>
                <a:lnTo>
                  <a:pt x="49506" y="804394"/>
                </a:lnTo>
                <a:lnTo>
                  <a:pt x="81025" y="810767"/>
                </a:lnTo>
                <a:lnTo>
                  <a:pt x="3329685" y="810767"/>
                </a:lnTo>
                <a:lnTo>
                  <a:pt x="3361205" y="804394"/>
                </a:lnTo>
                <a:lnTo>
                  <a:pt x="3386963" y="787018"/>
                </a:lnTo>
                <a:lnTo>
                  <a:pt x="3404338" y="761261"/>
                </a:lnTo>
                <a:lnTo>
                  <a:pt x="3410711" y="729741"/>
                </a:lnTo>
                <a:lnTo>
                  <a:pt x="3410711" y="81025"/>
                </a:lnTo>
                <a:lnTo>
                  <a:pt x="3404338" y="49506"/>
                </a:lnTo>
                <a:lnTo>
                  <a:pt x="3386962" y="23749"/>
                </a:lnTo>
                <a:lnTo>
                  <a:pt x="3361205" y="6373"/>
                </a:lnTo>
                <a:lnTo>
                  <a:pt x="3329685" y="0"/>
                </a:lnTo>
                <a:close/>
              </a:path>
            </a:pathLst>
          </a:custGeom>
          <a:solidFill>
            <a:srgbClr val="FD853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714401" y="1585848"/>
            <a:ext cx="9064592" cy="1515110"/>
          </a:xfrm>
          <a:prstGeom prst="rect">
            <a:avLst/>
          </a:prstGeom>
        </p:spPr>
        <p:txBody>
          <a:bodyPr vert="horz" wrap="square" lIns="0" tIns="52705" rIns="0" bIns="0" rtlCol="0">
            <a:spAutoFit/>
          </a:bodyPr>
          <a:lstStyle/>
          <a:p>
            <a:pPr marL="2091689">
              <a:lnSpc>
                <a:spcPct val="100000"/>
              </a:lnSpc>
              <a:spcBef>
                <a:spcPts val="415"/>
              </a:spcBef>
            </a:pPr>
            <a:r>
              <a:rPr sz="2400" b="1" u="heavy" spc="-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SURGICAL</a:t>
            </a:r>
            <a:r>
              <a:rPr sz="2400" b="1" u="heavy" spc="-4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sz="2400" b="1" u="heavy" spc="-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MANAGEMENT</a:t>
            </a:r>
            <a:endParaRPr sz="2400">
              <a:latin typeface="Arial"/>
              <a:cs typeface="Arial"/>
            </a:endParaRPr>
          </a:p>
          <a:p>
            <a:pPr marL="287020" indent="-274320">
              <a:lnSpc>
                <a:spcPct val="100000"/>
              </a:lnSpc>
              <a:spcBef>
                <a:spcPts val="315"/>
              </a:spcBef>
              <a:buClr>
                <a:srgbClr val="FD8537"/>
              </a:buClr>
              <a:buSzPct val="68750"/>
              <a:buFont typeface="Wingdings"/>
              <a:buChar char=""/>
              <a:tabLst>
                <a:tab pos="287020" algn="l"/>
              </a:tabLst>
            </a:pPr>
            <a:r>
              <a:rPr sz="2400" spc="-5" dirty="0">
                <a:latin typeface="Arial"/>
                <a:cs typeface="Arial"/>
              </a:rPr>
              <a:t>CAROTID AND CEREBRAL</a:t>
            </a:r>
            <a:r>
              <a:rPr sz="2400" spc="-310" dirty="0">
                <a:latin typeface="Arial"/>
                <a:cs typeface="Arial"/>
              </a:rPr>
              <a:t> </a:t>
            </a:r>
            <a:r>
              <a:rPr sz="2400" spc="-10" dirty="0">
                <a:latin typeface="Arial"/>
                <a:cs typeface="Arial"/>
              </a:rPr>
              <a:t>ARTERIOGRAPHY</a:t>
            </a:r>
            <a:endParaRPr sz="2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2200">
              <a:latin typeface="Arial"/>
              <a:cs typeface="Arial"/>
            </a:endParaRPr>
          </a:p>
          <a:p>
            <a:pPr marL="3489325">
              <a:lnSpc>
                <a:spcPct val="100000"/>
              </a:lnSpc>
              <a:spcBef>
                <a:spcPts val="5"/>
              </a:spcBef>
            </a:pPr>
            <a:r>
              <a:rPr sz="2300" dirty="0">
                <a:solidFill>
                  <a:srgbClr val="FFFFFF"/>
                </a:solidFill>
                <a:latin typeface="Arial"/>
                <a:cs typeface="Arial"/>
              </a:rPr>
              <a:t>STENOSIS</a:t>
            </a:r>
            <a:endParaRPr sz="2300">
              <a:latin typeface="Arial"/>
              <a:cs typeface="Arial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1393251" y="3338830"/>
            <a:ext cx="4965253" cy="1181735"/>
            <a:chOff x="1045210" y="3338829"/>
            <a:chExt cx="3724910" cy="1181735"/>
          </a:xfrm>
        </p:grpSpPr>
        <p:sp>
          <p:nvSpPr>
            <p:cNvPr id="6" name="object 6"/>
            <p:cNvSpPr/>
            <p:nvPr/>
          </p:nvSpPr>
          <p:spPr>
            <a:xfrm>
              <a:off x="2764536" y="3345179"/>
              <a:ext cx="1999614" cy="359410"/>
            </a:xfrm>
            <a:custGeom>
              <a:avLst/>
              <a:gdLst/>
              <a:ahLst/>
              <a:cxnLst/>
              <a:rect l="l" t="t" r="r" b="b"/>
              <a:pathLst>
                <a:path w="1999614" h="359410">
                  <a:moveTo>
                    <a:pt x="1999106" y="0"/>
                  </a:moveTo>
                  <a:lnTo>
                    <a:pt x="1999106" y="179450"/>
                  </a:lnTo>
                  <a:lnTo>
                    <a:pt x="0" y="179450"/>
                  </a:lnTo>
                  <a:lnTo>
                    <a:pt x="0" y="358902"/>
                  </a:lnTo>
                </a:path>
              </a:pathLst>
            </a:custGeom>
            <a:ln w="12192">
              <a:solidFill>
                <a:srgbClr val="CA6A2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051560" y="3703319"/>
              <a:ext cx="3427729" cy="810895"/>
            </a:xfrm>
            <a:custGeom>
              <a:avLst/>
              <a:gdLst/>
              <a:ahLst/>
              <a:cxnLst/>
              <a:rect l="l" t="t" r="r" b="b"/>
              <a:pathLst>
                <a:path w="3427729" h="810895">
                  <a:moveTo>
                    <a:pt x="3346450" y="0"/>
                  </a:moveTo>
                  <a:lnTo>
                    <a:pt x="81076" y="0"/>
                  </a:lnTo>
                  <a:lnTo>
                    <a:pt x="49516" y="6373"/>
                  </a:lnTo>
                  <a:lnTo>
                    <a:pt x="23745" y="23748"/>
                  </a:lnTo>
                  <a:lnTo>
                    <a:pt x="6371" y="49506"/>
                  </a:lnTo>
                  <a:lnTo>
                    <a:pt x="0" y="81025"/>
                  </a:lnTo>
                  <a:lnTo>
                    <a:pt x="0" y="729741"/>
                  </a:lnTo>
                  <a:lnTo>
                    <a:pt x="6371" y="761261"/>
                  </a:lnTo>
                  <a:lnTo>
                    <a:pt x="23745" y="787019"/>
                  </a:lnTo>
                  <a:lnTo>
                    <a:pt x="49516" y="804394"/>
                  </a:lnTo>
                  <a:lnTo>
                    <a:pt x="81076" y="810767"/>
                  </a:lnTo>
                  <a:lnTo>
                    <a:pt x="3346450" y="810767"/>
                  </a:lnTo>
                  <a:lnTo>
                    <a:pt x="3377969" y="804394"/>
                  </a:lnTo>
                  <a:lnTo>
                    <a:pt x="3403727" y="787018"/>
                  </a:lnTo>
                  <a:lnTo>
                    <a:pt x="3421102" y="761261"/>
                  </a:lnTo>
                  <a:lnTo>
                    <a:pt x="3427476" y="729741"/>
                  </a:lnTo>
                  <a:lnTo>
                    <a:pt x="3427476" y="81025"/>
                  </a:lnTo>
                  <a:lnTo>
                    <a:pt x="3421102" y="49506"/>
                  </a:lnTo>
                  <a:lnTo>
                    <a:pt x="3403727" y="23748"/>
                  </a:lnTo>
                  <a:lnTo>
                    <a:pt x="3377969" y="6373"/>
                  </a:lnTo>
                  <a:lnTo>
                    <a:pt x="3346450" y="0"/>
                  </a:lnTo>
                  <a:close/>
                </a:path>
              </a:pathLst>
            </a:custGeom>
            <a:solidFill>
              <a:srgbClr val="FD853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051560" y="3703319"/>
              <a:ext cx="3427729" cy="810895"/>
            </a:xfrm>
            <a:custGeom>
              <a:avLst/>
              <a:gdLst/>
              <a:ahLst/>
              <a:cxnLst/>
              <a:rect l="l" t="t" r="r" b="b"/>
              <a:pathLst>
                <a:path w="3427729" h="810895">
                  <a:moveTo>
                    <a:pt x="0" y="81025"/>
                  </a:moveTo>
                  <a:lnTo>
                    <a:pt x="6371" y="49506"/>
                  </a:lnTo>
                  <a:lnTo>
                    <a:pt x="23745" y="23748"/>
                  </a:lnTo>
                  <a:lnTo>
                    <a:pt x="49516" y="6373"/>
                  </a:lnTo>
                  <a:lnTo>
                    <a:pt x="81076" y="0"/>
                  </a:lnTo>
                  <a:lnTo>
                    <a:pt x="3346450" y="0"/>
                  </a:lnTo>
                  <a:lnTo>
                    <a:pt x="3377969" y="6373"/>
                  </a:lnTo>
                  <a:lnTo>
                    <a:pt x="3403727" y="23748"/>
                  </a:lnTo>
                  <a:lnTo>
                    <a:pt x="3421102" y="49506"/>
                  </a:lnTo>
                  <a:lnTo>
                    <a:pt x="3427476" y="81025"/>
                  </a:lnTo>
                  <a:lnTo>
                    <a:pt x="3427476" y="729741"/>
                  </a:lnTo>
                  <a:lnTo>
                    <a:pt x="3421102" y="761261"/>
                  </a:lnTo>
                  <a:lnTo>
                    <a:pt x="3403727" y="787018"/>
                  </a:lnTo>
                  <a:lnTo>
                    <a:pt x="3377969" y="804394"/>
                  </a:lnTo>
                  <a:lnTo>
                    <a:pt x="3346450" y="810767"/>
                  </a:lnTo>
                  <a:lnTo>
                    <a:pt x="81076" y="810767"/>
                  </a:lnTo>
                  <a:lnTo>
                    <a:pt x="49516" y="804394"/>
                  </a:lnTo>
                  <a:lnTo>
                    <a:pt x="23745" y="787019"/>
                  </a:lnTo>
                  <a:lnTo>
                    <a:pt x="6371" y="761261"/>
                  </a:lnTo>
                  <a:lnTo>
                    <a:pt x="0" y="729741"/>
                  </a:lnTo>
                  <a:lnTo>
                    <a:pt x="0" y="81025"/>
                  </a:lnTo>
                  <a:close/>
                </a:path>
              </a:pathLst>
            </a:custGeom>
            <a:ln w="12192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/>
          <p:nvPr/>
        </p:nvSpPr>
        <p:spPr>
          <a:xfrm>
            <a:off x="2215319" y="3893946"/>
            <a:ext cx="2938861" cy="376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300" dirty="0">
                <a:solidFill>
                  <a:srgbClr val="FFFFFF"/>
                </a:solidFill>
                <a:latin typeface="Arial"/>
                <a:cs typeface="Arial"/>
              </a:rPr>
              <a:t>Mild to</a:t>
            </a:r>
            <a:r>
              <a:rPr sz="2300" spc="-8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300" dirty="0">
                <a:solidFill>
                  <a:srgbClr val="FFFFFF"/>
                </a:solidFill>
                <a:latin typeface="Arial"/>
                <a:cs typeface="Arial"/>
              </a:rPr>
              <a:t>Moderate</a:t>
            </a:r>
            <a:endParaRPr sz="2300">
              <a:latin typeface="Arial"/>
              <a:cs typeface="Arial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1210418" y="3338829"/>
            <a:ext cx="9963517" cy="2283460"/>
            <a:chOff x="908050" y="3338829"/>
            <a:chExt cx="7474584" cy="2283460"/>
          </a:xfrm>
        </p:grpSpPr>
        <p:sp>
          <p:nvSpPr>
            <p:cNvPr id="11" name="object 11"/>
            <p:cNvSpPr/>
            <p:nvPr/>
          </p:nvSpPr>
          <p:spPr>
            <a:xfrm>
              <a:off x="2764535" y="4514087"/>
              <a:ext cx="42545" cy="292100"/>
            </a:xfrm>
            <a:custGeom>
              <a:avLst/>
              <a:gdLst/>
              <a:ahLst/>
              <a:cxnLst/>
              <a:rect l="l" t="t" r="r" b="b"/>
              <a:pathLst>
                <a:path w="42544" h="292100">
                  <a:moveTo>
                    <a:pt x="0" y="0"/>
                  </a:moveTo>
                  <a:lnTo>
                    <a:pt x="0" y="146050"/>
                  </a:lnTo>
                  <a:lnTo>
                    <a:pt x="42037" y="146050"/>
                  </a:lnTo>
                  <a:lnTo>
                    <a:pt x="42037" y="292100"/>
                  </a:lnTo>
                </a:path>
              </a:pathLst>
            </a:custGeom>
            <a:ln w="12192">
              <a:solidFill>
                <a:srgbClr val="E6793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914400" y="4806695"/>
              <a:ext cx="3785870" cy="809625"/>
            </a:xfrm>
            <a:custGeom>
              <a:avLst/>
              <a:gdLst/>
              <a:ahLst/>
              <a:cxnLst/>
              <a:rect l="l" t="t" r="r" b="b"/>
              <a:pathLst>
                <a:path w="3785870" h="809625">
                  <a:moveTo>
                    <a:pt x="3704716" y="0"/>
                  </a:moveTo>
                  <a:lnTo>
                    <a:pt x="80924" y="0"/>
                  </a:lnTo>
                  <a:lnTo>
                    <a:pt x="49425" y="6353"/>
                  </a:lnTo>
                  <a:lnTo>
                    <a:pt x="23702" y="23685"/>
                  </a:lnTo>
                  <a:lnTo>
                    <a:pt x="6359" y="49399"/>
                  </a:lnTo>
                  <a:lnTo>
                    <a:pt x="0" y="80898"/>
                  </a:lnTo>
                  <a:lnTo>
                    <a:pt x="0" y="728344"/>
                  </a:lnTo>
                  <a:lnTo>
                    <a:pt x="6359" y="759844"/>
                  </a:lnTo>
                  <a:lnTo>
                    <a:pt x="23702" y="785558"/>
                  </a:lnTo>
                  <a:lnTo>
                    <a:pt x="49425" y="802890"/>
                  </a:lnTo>
                  <a:lnTo>
                    <a:pt x="80924" y="809243"/>
                  </a:lnTo>
                  <a:lnTo>
                    <a:pt x="3704716" y="809243"/>
                  </a:lnTo>
                  <a:lnTo>
                    <a:pt x="3736216" y="802890"/>
                  </a:lnTo>
                  <a:lnTo>
                    <a:pt x="3761930" y="785558"/>
                  </a:lnTo>
                  <a:lnTo>
                    <a:pt x="3779262" y="759844"/>
                  </a:lnTo>
                  <a:lnTo>
                    <a:pt x="3785616" y="728344"/>
                  </a:lnTo>
                  <a:lnTo>
                    <a:pt x="3785616" y="80898"/>
                  </a:lnTo>
                  <a:lnTo>
                    <a:pt x="3779262" y="49399"/>
                  </a:lnTo>
                  <a:lnTo>
                    <a:pt x="3761930" y="23685"/>
                  </a:lnTo>
                  <a:lnTo>
                    <a:pt x="3736216" y="6353"/>
                  </a:lnTo>
                  <a:lnTo>
                    <a:pt x="3704716" y="0"/>
                  </a:lnTo>
                  <a:close/>
                </a:path>
              </a:pathLst>
            </a:custGeom>
            <a:solidFill>
              <a:srgbClr val="FD853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914400" y="4806695"/>
              <a:ext cx="3785870" cy="809625"/>
            </a:xfrm>
            <a:custGeom>
              <a:avLst/>
              <a:gdLst/>
              <a:ahLst/>
              <a:cxnLst/>
              <a:rect l="l" t="t" r="r" b="b"/>
              <a:pathLst>
                <a:path w="3785870" h="809625">
                  <a:moveTo>
                    <a:pt x="0" y="80898"/>
                  </a:moveTo>
                  <a:lnTo>
                    <a:pt x="6359" y="49399"/>
                  </a:lnTo>
                  <a:lnTo>
                    <a:pt x="23702" y="23685"/>
                  </a:lnTo>
                  <a:lnTo>
                    <a:pt x="49425" y="6353"/>
                  </a:lnTo>
                  <a:lnTo>
                    <a:pt x="80924" y="0"/>
                  </a:lnTo>
                  <a:lnTo>
                    <a:pt x="3704716" y="0"/>
                  </a:lnTo>
                  <a:lnTo>
                    <a:pt x="3736216" y="6353"/>
                  </a:lnTo>
                  <a:lnTo>
                    <a:pt x="3761930" y="23685"/>
                  </a:lnTo>
                  <a:lnTo>
                    <a:pt x="3779262" y="49399"/>
                  </a:lnTo>
                  <a:lnTo>
                    <a:pt x="3785616" y="80898"/>
                  </a:lnTo>
                  <a:lnTo>
                    <a:pt x="3785616" y="728344"/>
                  </a:lnTo>
                  <a:lnTo>
                    <a:pt x="3779262" y="759844"/>
                  </a:lnTo>
                  <a:lnTo>
                    <a:pt x="3761930" y="785558"/>
                  </a:lnTo>
                  <a:lnTo>
                    <a:pt x="3736216" y="802890"/>
                  </a:lnTo>
                  <a:lnTo>
                    <a:pt x="3704716" y="809243"/>
                  </a:lnTo>
                  <a:lnTo>
                    <a:pt x="80924" y="809243"/>
                  </a:lnTo>
                  <a:lnTo>
                    <a:pt x="49425" y="802890"/>
                  </a:lnTo>
                  <a:lnTo>
                    <a:pt x="23702" y="785558"/>
                  </a:lnTo>
                  <a:lnTo>
                    <a:pt x="6359" y="759844"/>
                  </a:lnTo>
                  <a:lnTo>
                    <a:pt x="0" y="728344"/>
                  </a:lnTo>
                  <a:lnTo>
                    <a:pt x="0" y="80898"/>
                  </a:lnTo>
                  <a:close/>
                </a:path>
              </a:pathLst>
            </a:custGeom>
            <a:ln w="12192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4764023" y="3345179"/>
              <a:ext cx="1997075" cy="327025"/>
            </a:xfrm>
            <a:custGeom>
              <a:avLst/>
              <a:gdLst/>
              <a:ahLst/>
              <a:cxnLst/>
              <a:rect l="l" t="t" r="r" b="b"/>
              <a:pathLst>
                <a:path w="1997075" h="327025">
                  <a:moveTo>
                    <a:pt x="0" y="0"/>
                  </a:moveTo>
                  <a:lnTo>
                    <a:pt x="0" y="163449"/>
                  </a:lnTo>
                  <a:lnTo>
                    <a:pt x="1996948" y="163449"/>
                  </a:lnTo>
                  <a:lnTo>
                    <a:pt x="1996948" y="326898"/>
                  </a:lnTo>
                </a:path>
              </a:pathLst>
            </a:custGeom>
            <a:ln w="12192">
              <a:solidFill>
                <a:srgbClr val="CA6A2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5145023" y="3671315"/>
              <a:ext cx="3230880" cy="810895"/>
            </a:xfrm>
            <a:custGeom>
              <a:avLst/>
              <a:gdLst/>
              <a:ahLst/>
              <a:cxnLst/>
              <a:rect l="l" t="t" r="r" b="b"/>
              <a:pathLst>
                <a:path w="3230879" h="810895">
                  <a:moveTo>
                    <a:pt x="3149854" y="0"/>
                  </a:moveTo>
                  <a:lnTo>
                    <a:pt x="81025" y="0"/>
                  </a:lnTo>
                  <a:lnTo>
                    <a:pt x="49506" y="6373"/>
                  </a:lnTo>
                  <a:lnTo>
                    <a:pt x="23749" y="23748"/>
                  </a:lnTo>
                  <a:lnTo>
                    <a:pt x="6373" y="49506"/>
                  </a:lnTo>
                  <a:lnTo>
                    <a:pt x="0" y="81025"/>
                  </a:lnTo>
                  <a:lnTo>
                    <a:pt x="0" y="729741"/>
                  </a:lnTo>
                  <a:lnTo>
                    <a:pt x="6373" y="761261"/>
                  </a:lnTo>
                  <a:lnTo>
                    <a:pt x="23749" y="787018"/>
                  </a:lnTo>
                  <a:lnTo>
                    <a:pt x="49506" y="804394"/>
                  </a:lnTo>
                  <a:lnTo>
                    <a:pt x="81025" y="810767"/>
                  </a:lnTo>
                  <a:lnTo>
                    <a:pt x="3149854" y="810767"/>
                  </a:lnTo>
                  <a:lnTo>
                    <a:pt x="3181373" y="804394"/>
                  </a:lnTo>
                  <a:lnTo>
                    <a:pt x="3207130" y="787018"/>
                  </a:lnTo>
                  <a:lnTo>
                    <a:pt x="3224506" y="761261"/>
                  </a:lnTo>
                  <a:lnTo>
                    <a:pt x="3230879" y="729741"/>
                  </a:lnTo>
                  <a:lnTo>
                    <a:pt x="3230879" y="81025"/>
                  </a:lnTo>
                  <a:lnTo>
                    <a:pt x="3224506" y="49506"/>
                  </a:lnTo>
                  <a:lnTo>
                    <a:pt x="3207130" y="23748"/>
                  </a:lnTo>
                  <a:lnTo>
                    <a:pt x="3181373" y="6373"/>
                  </a:lnTo>
                  <a:lnTo>
                    <a:pt x="3149854" y="0"/>
                  </a:lnTo>
                  <a:close/>
                </a:path>
              </a:pathLst>
            </a:custGeom>
            <a:solidFill>
              <a:srgbClr val="FD853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5145023" y="3671315"/>
              <a:ext cx="3230880" cy="810895"/>
            </a:xfrm>
            <a:custGeom>
              <a:avLst/>
              <a:gdLst/>
              <a:ahLst/>
              <a:cxnLst/>
              <a:rect l="l" t="t" r="r" b="b"/>
              <a:pathLst>
                <a:path w="3230879" h="810895">
                  <a:moveTo>
                    <a:pt x="0" y="81025"/>
                  </a:moveTo>
                  <a:lnTo>
                    <a:pt x="6373" y="49506"/>
                  </a:lnTo>
                  <a:lnTo>
                    <a:pt x="23749" y="23748"/>
                  </a:lnTo>
                  <a:lnTo>
                    <a:pt x="49506" y="6373"/>
                  </a:lnTo>
                  <a:lnTo>
                    <a:pt x="81025" y="0"/>
                  </a:lnTo>
                  <a:lnTo>
                    <a:pt x="3149854" y="0"/>
                  </a:lnTo>
                  <a:lnTo>
                    <a:pt x="3181373" y="6373"/>
                  </a:lnTo>
                  <a:lnTo>
                    <a:pt x="3207130" y="23748"/>
                  </a:lnTo>
                  <a:lnTo>
                    <a:pt x="3224506" y="49506"/>
                  </a:lnTo>
                  <a:lnTo>
                    <a:pt x="3230879" y="81025"/>
                  </a:lnTo>
                  <a:lnTo>
                    <a:pt x="3230879" y="729741"/>
                  </a:lnTo>
                  <a:lnTo>
                    <a:pt x="3224506" y="761261"/>
                  </a:lnTo>
                  <a:lnTo>
                    <a:pt x="3207130" y="787018"/>
                  </a:lnTo>
                  <a:lnTo>
                    <a:pt x="3181373" y="804394"/>
                  </a:lnTo>
                  <a:lnTo>
                    <a:pt x="3149854" y="810767"/>
                  </a:lnTo>
                  <a:lnTo>
                    <a:pt x="81025" y="810767"/>
                  </a:lnTo>
                  <a:lnTo>
                    <a:pt x="49506" y="804394"/>
                  </a:lnTo>
                  <a:lnTo>
                    <a:pt x="23749" y="787018"/>
                  </a:lnTo>
                  <a:lnTo>
                    <a:pt x="6373" y="761261"/>
                  </a:lnTo>
                  <a:lnTo>
                    <a:pt x="0" y="729741"/>
                  </a:lnTo>
                  <a:lnTo>
                    <a:pt x="0" y="81025"/>
                  </a:lnTo>
                  <a:close/>
                </a:path>
              </a:pathLst>
            </a:custGeom>
            <a:ln w="12192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7" name="object 17"/>
          <p:cNvSpPr txBox="1"/>
          <p:nvPr/>
        </p:nvSpPr>
        <p:spPr>
          <a:xfrm>
            <a:off x="8379479" y="3861943"/>
            <a:ext cx="1267976" cy="376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300" dirty="0">
                <a:solidFill>
                  <a:srgbClr val="FFFFFF"/>
                </a:solidFill>
                <a:latin typeface="Arial"/>
                <a:cs typeface="Arial"/>
              </a:rPr>
              <a:t>Se</a:t>
            </a:r>
            <a:r>
              <a:rPr sz="2300" spc="-10" dirty="0">
                <a:solidFill>
                  <a:srgbClr val="FFFFFF"/>
                </a:solidFill>
                <a:latin typeface="Arial"/>
                <a:cs typeface="Arial"/>
              </a:rPr>
              <a:t>v</a:t>
            </a:r>
            <a:r>
              <a:rPr sz="2300" dirty="0">
                <a:solidFill>
                  <a:srgbClr val="FFFFFF"/>
                </a:solidFill>
                <a:latin typeface="Arial"/>
                <a:cs typeface="Arial"/>
              </a:rPr>
              <a:t>ere</a:t>
            </a:r>
            <a:endParaRPr sz="2300">
              <a:latin typeface="Arial"/>
              <a:cs typeface="Arial"/>
            </a:endParaRPr>
          </a:p>
        </p:txBody>
      </p:sp>
      <p:grpSp>
        <p:nvGrpSpPr>
          <p:cNvPr id="18" name="object 18"/>
          <p:cNvGrpSpPr/>
          <p:nvPr/>
        </p:nvGrpSpPr>
        <p:grpSpPr>
          <a:xfrm>
            <a:off x="6742451" y="4482084"/>
            <a:ext cx="4540337" cy="1140460"/>
            <a:chOff x="5058155" y="4482084"/>
            <a:chExt cx="3406140" cy="1140460"/>
          </a:xfrm>
        </p:grpSpPr>
        <p:sp>
          <p:nvSpPr>
            <p:cNvPr id="19" name="object 19"/>
            <p:cNvSpPr/>
            <p:nvPr/>
          </p:nvSpPr>
          <p:spPr>
            <a:xfrm>
              <a:off x="6760463" y="4482084"/>
              <a:ext cx="0" cy="324485"/>
            </a:xfrm>
            <a:custGeom>
              <a:avLst/>
              <a:gdLst/>
              <a:ahLst/>
              <a:cxnLst/>
              <a:rect l="l" t="t" r="r" b="b"/>
              <a:pathLst>
                <a:path h="324485">
                  <a:moveTo>
                    <a:pt x="0" y="0"/>
                  </a:moveTo>
                  <a:lnTo>
                    <a:pt x="0" y="324104"/>
                  </a:lnTo>
                </a:path>
              </a:pathLst>
            </a:custGeom>
            <a:ln w="12192">
              <a:solidFill>
                <a:srgbClr val="E6793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5064251" y="4806696"/>
              <a:ext cx="3394075" cy="809625"/>
            </a:xfrm>
            <a:custGeom>
              <a:avLst/>
              <a:gdLst/>
              <a:ahLst/>
              <a:cxnLst/>
              <a:rect l="l" t="t" r="r" b="b"/>
              <a:pathLst>
                <a:path w="3394075" h="809625">
                  <a:moveTo>
                    <a:pt x="3313049" y="0"/>
                  </a:moveTo>
                  <a:lnTo>
                    <a:pt x="80899" y="0"/>
                  </a:lnTo>
                  <a:lnTo>
                    <a:pt x="49399" y="6353"/>
                  </a:lnTo>
                  <a:lnTo>
                    <a:pt x="23685" y="23685"/>
                  </a:lnTo>
                  <a:lnTo>
                    <a:pt x="6353" y="49399"/>
                  </a:lnTo>
                  <a:lnTo>
                    <a:pt x="0" y="80898"/>
                  </a:lnTo>
                  <a:lnTo>
                    <a:pt x="0" y="728344"/>
                  </a:lnTo>
                  <a:lnTo>
                    <a:pt x="6353" y="759844"/>
                  </a:lnTo>
                  <a:lnTo>
                    <a:pt x="23685" y="785558"/>
                  </a:lnTo>
                  <a:lnTo>
                    <a:pt x="49399" y="802890"/>
                  </a:lnTo>
                  <a:lnTo>
                    <a:pt x="80899" y="809243"/>
                  </a:lnTo>
                  <a:lnTo>
                    <a:pt x="3313049" y="809243"/>
                  </a:lnTo>
                  <a:lnTo>
                    <a:pt x="3344548" y="802890"/>
                  </a:lnTo>
                  <a:lnTo>
                    <a:pt x="3370262" y="785558"/>
                  </a:lnTo>
                  <a:lnTo>
                    <a:pt x="3387594" y="759844"/>
                  </a:lnTo>
                  <a:lnTo>
                    <a:pt x="3393948" y="728344"/>
                  </a:lnTo>
                  <a:lnTo>
                    <a:pt x="3393948" y="80898"/>
                  </a:lnTo>
                  <a:lnTo>
                    <a:pt x="3387594" y="49399"/>
                  </a:lnTo>
                  <a:lnTo>
                    <a:pt x="3370262" y="23685"/>
                  </a:lnTo>
                  <a:lnTo>
                    <a:pt x="3344548" y="6353"/>
                  </a:lnTo>
                  <a:lnTo>
                    <a:pt x="3313049" y="0"/>
                  </a:lnTo>
                  <a:close/>
                </a:path>
              </a:pathLst>
            </a:custGeom>
            <a:solidFill>
              <a:srgbClr val="FD853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5064251" y="4806696"/>
              <a:ext cx="3394075" cy="809625"/>
            </a:xfrm>
            <a:custGeom>
              <a:avLst/>
              <a:gdLst/>
              <a:ahLst/>
              <a:cxnLst/>
              <a:rect l="l" t="t" r="r" b="b"/>
              <a:pathLst>
                <a:path w="3394075" h="809625">
                  <a:moveTo>
                    <a:pt x="0" y="80898"/>
                  </a:moveTo>
                  <a:lnTo>
                    <a:pt x="6353" y="49399"/>
                  </a:lnTo>
                  <a:lnTo>
                    <a:pt x="23685" y="23685"/>
                  </a:lnTo>
                  <a:lnTo>
                    <a:pt x="49399" y="6353"/>
                  </a:lnTo>
                  <a:lnTo>
                    <a:pt x="80899" y="0"/>
                  </a:lnTo>
                  <a:lnTo>
                    <a:pt x="3313049" y="0"/>
                  </a:lnTo>
                  <a:lnTo>
                    <a:pt x="3344548" y="6353"/>
                  </a:lnTo>
                  <a:lnTo>
                    <a:pt x="3370262" y="23685"/>
                  </a:lnTo>
                  <a:lnTo>
                    <a:pt x="3387594" y="49399"/>
                  </a:lnTo>
                  <a:lnTo>
                    <a:pt x="3393948" y="80898"/>
                  </a:lnTo>
                  <a:lnTo>
                    <a:pt x="3393948" y="728344"/>
                  </a:lnTo>
                  <a:lnTo>
                    <a:pt x="3387594" y="759844"/>
                  </a:lnTo>
                  <a:lnTo>
                    <a:pt x="3370262" y="785558"/>
                  </a:lnTo>
                  <a:lnTo>
                    <a:pt x="3344548" y="802890"/>
                  </a:lnTo>
                  <a:lnTo>
                    <a:pt x="3313049" y="809243"/>
                  </a:lnTo>
                  <a:lnTo>
                    <a:pt x="80899" y="809243"/>
                  </a:lnTo>
                  <a:lnTo>
                    <a:pt x="49399" y="802890"/>
                  </a:lnTo>
                  <a:lnTo>
                    <a:pt x="23685" y="785558"/>
                  </a:lnTo>
                  <a:lnTo>
                    <a:pt x="6353" y="759844"/>
                  </a:lnTo>
                  <a:lnTo>
                    <a:pt x="0" y="728344"/>
                  </a:lnTo>
                  <a:lnTo>
                    <a:pt x="0" y="80898"/>
                  </a:lnTo>
                  <a:close/>
                </a:path>
              </a:pathLst>
            </a:custGeom>
            <a:ln w="12192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2" name="object 22"/>
          <p:cNvSpPr txBox="1"/>
          <p:nvPr/>
        </p:nvSpPr>
        <p:spPr>
          <a:xfrm>
            <a:off x="714401" y="4996689"/>
            <a:ext cx="10428217" cy="157684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067435">
              <a:lnSpc>
                <a:spcPct val="100000"/>
              </a:lnSpc>
              <a:spcBef>
                <a:spcPts val="100"/>
              </a:spcBef>
              <a:tabLst>
                <a:tab pos="4639945" algn="l"/>
                <a:tab pos="5743575" algn="l"/>
              </a:tabLst>
            </a:pPr>
            <a:r>
              <a:rPr sz="2300" dirty="0">
                <a:solidFill>
                  <a:srgbClr val="FFFFFF"/>
                </a:solidFill>
                <a:latin typeface="Arial"/>
                <a:cs typeface="Arial"/>
              </a:rPr>
              <a:t>Regular</a:t>
            </a:r>
            <a:r>
              <a:rPr sz="2300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300" dirty="0">
                <a:solidFill>
                  <a:srgbClr val="FFFFFF"/>
                </a:solidFill>
                <a:latin typeface="Arial"/>
                <a:cs typeface="Arial"/>
              </a:rPr>
              <a:t>Follow Up	Carotid	Endarterectomy</a:t>
            </a:r>
            <a:endParaRPr sz="23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2500">
              <a:latin typeface="Arial"/>
              <a:cs typeface="Arial"/>
            </a:endParaRPr>
          </a:p>
          <a:p>
            <a:pPr marL="286385" marR="286385" indent="-274320">
              <a:lnSpc>
                <a:spcPct val="110000"/>
              </a:lnSpc>
              <a:buClr>
                <a:srgbClr val="FD8537"/>
              </a:buClr>
              <a:buSzPct val="68750"/>
              <a:buFont typeface="Wingdings"/>
              <a:buChar char=""/>
              <a:tabLst>
                <a:tab pos="287020" algn="l"/>
              </a:tabLst>
            </a:pPr>
            <a:r>
              <a:rPr sz="2400" spc="-5" dirty="0">
                <a:latin typeface="Arial"/>
                <a:cs typeface="Arial"/>
              </a:rPr>
              <a:t>All above can be done only </a:t>
            </a:r>
            <a:r>
              <a:rPr sz="2400" dirty="0">
                <a:latin typeface="Arial"/>
                <a:cs typeface="Arial"/>
              </a:rPr>
              <a:t>if there </a:t>
            </a:r>
            <a:r>
              <a:rPr sz="2400" spc="-5" dirty="0">
                <a:latin typeface="Arial"/>
                <a:cs typeface="Arial"/>
              </a:rPr>
              <a:t>is relatively little  atherosclerosis elsewhere in cerebrovascular</a:t>
            </a:r>
            <a:r>
              <a:rPr sz="2400" spc="15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system.</a:t>
            </a:r>
            <a:endParaRPr sz="2400">
              <a:latin typeface="Arial"/>
              <a:cs typeface="Arial"/>
            </a:endParaRPr>
          </a:p>
        </p:txBody>
      </p:sp>
      <p:sp>
        <p:nvSpPr>
          <p:cNvPr id="25" name="Footer Placeholder 2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19122" y="172923"/>
            <a:ext cx="7647641" cy="1367682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dirty="0"/>
              <a:t>MANAGEMENT </a:t>
            </a:r>
            <a:r>
              <a:rPr spc="5" dirty="0"/>
              <a:t>OF </a:t>
            </a:r>
            <a:r>
              <a:rPr dirty="0"/>
              <a:t>AN</a:t>
            </a:r>
            <a:r>
              <a:rPr spc="-484" dirty="0"/>
              <a:t> </a:t>
            </a:r>
            <a:r>
              <a:rPr dirty="0"/>
              <a:t>ACUTE  EPISODE OF</a:t>
            </a:r>
            <a:r>
              <a:rPr spc="-35" dirty="0"/>
              <a:t> </a:t>
            </a:r>
            <a:r>
              <a:rPr dirty="0"/>
              <a:t>STROKE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81</a:t>
            </a:fld>
            <a:endParaRPr lang="en-US"/>
          </a:p>
        </p:txBody>
      </p:sp>
      <p:sp>
        <p:nvSpPr>
          <p:cNvPr id="3" name="object 3"/>
          <p:cNvSpPr txBox="1"/>
          <p:nvPr/>
        </p:nvSpPr>
        <p:spPr>
          <a:xfrm>
            <a:off x="897234" y="1564894"/>
            <a:ext cx="9926274" cy="473646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87020" indent="-274320">
              <a:lnSpc>
                <a:spcPct val="100000"/>
              </a:lnSpc>
              <a:spcBef>
                <a:spcPts val="105"/>
              </a:spcBef>
              <a:buClr>
                <a:srgbClr val="FD8537"/>
              </a:buClr>
              <a:buSzPct val="70000"/>
              <a:buFont typeface="Wingdings"/>
              <a:buChar char=""/>
              <a:tabLst>
                <a:tab pos="287020" algn="l"/>
              </a:tabLst>
            </a:pPr>
            <a:r>
              <a:rPr sz="2000" spc="-45" dirty="0">
                <a:latin typeface="Arial"/>
                <a:cs typeface="Arial"/>
              </a:rPr>
              <a:t>AIRWAY </a:t>
            </a:r>
            <a:r>
              <a:rPr sz="2000" dirty="0">
                <a:latin typeface="Arial"/>
                <a:cs typeface="Arial"/>
              </a:rPr>
              <a:t>- Maintain </a:t>
            </a:r>
            <a:r>
              <a:rPr sz="2000" spc="-20" dirty="0">
                <a:latin typeface="Arial"/>
                <a:cs typeface="Arial"/>
              </a:rPr>
              <a:t>airway, </a:t>
            </a:r>
            <a:r>
              <a:rPr sz="2000" dirty="0">
                <a:latin typeface="Arial"/>
                <a:cs typeface="Arial"/>
              </a:rPr>
              <a:t>prevent aspiration, keep nil per</a:t>
            </a:r>
            <a:r>
              <a:rPr sz="2000" spc="-17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oral</a:t>
            </a:r>
            <a:endParaRPr sz="2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0"/>
              </a:spcBef>
              <a:buClr>
                <a:srgbClr val="FD8537"/>
              </a:buClr>
              <a:buFont typeface="Wingdings"/>
              <a:buChar char=""/>
            </a:pPr>
            <a:endParaRPr sz="2250">
              <a:latin typeface="Arial"/>
              <a:cs typeface="Arial"/>
            </a:endParaRPr>
          </a:p>
          <a:p>
            <a:pPr marL="287020" indent="-274320">
              <a:lnSpc>
                <a:spcPct val="100000"/>
              </a:lnSpc>
              <a:spcBef>
                <a:spcPts val="5"/>
              </a:spcBef>
              <a:buClr>
                <a:srgbClr val="FD8537"/>
              </a:buClr>
              <a:buSzPct val="70000"/>
              <a:buFont typeface="Wingdings"/>
              <a:buChar char=""/>
              <a:tabLst>
                <a:tab pos="287020" algn="l"/>
              </a:tabLst>
            </a:pPr>
            <a:r>
              <a:rPr sz="2000" spc="-15" dirty="0">
                <a:latin typeface="Arial"/>
                <a:cs typeface="Arial"/>
              </a:rPr>
              <a:t>BREATHING </a:t>
            </a:r>
            <a:r>
              <a:rPr sz="2000" dirty="0">
                <a:latin typeface="Arial"/>
                <a:cs typeface="Arial"/>
              </a:rPr>
              <a:t>- Maintain oxygen saturation &gt;</a:t>
            </a:r>
            <a:r>
              <a:rPr sz="2000" spc="-11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97%</a:t>
            </a:r>
            <a:endParaRPr sz="2000">
              <a:latin typeface="Arial"/>
              <a:cs typeface="Arial"/>
            </a:endParaRPr>
          </a:p>
          <a:p>
            <a:pPr marL="2108200">
              <a:lnSpc>
                <a:spcPct val="100000"/>
              </a:lnSpc>
              <a:spcBef>
                <a:spcPts val="120"/>
              </a:spcBef>
            </a:pPr>
            <a:r>
              <a:rPr sz="2000" dirty="0">
                <a:latin typeface="Arial"/>
                <a:cs typeface="Arial"/>
              </a:rPr>
              <a:t>- Supplementary</a:t>
            </a:r>
            <a:r>
              <a:rPr sz="2000" spc="-5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oxygen</a:t>
            </a:r>
            <a:endParaRPr sz="2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2250">
              <a:latin typeface="Arial"/>
              <a:cs typeface="Arial"/>
            </a:endParaRPr>
          </a:p>
          <a:p>
            <a:pPr marL="287020" indent="-274320">
              <a:lnSpc>
                <a:spcPct val="100000"/>
              </a:lnSpc>
              <a:buClr>
                <a:srgbClr val="FD8537"/>
              </a:buClr>
              <a:buSzPct val="70000"/>
              <a:buFont typeface="Wingdings"/>
              <a:buChar char=""/>
              <a:tabLst>
                <a:tab pos="287020" algn="l"/>
              </a:tabLst>
            </a:pPr>
            <a:r>
              <a:rPr sz="2000" spc="-10" dirty="0">
                <a:latin typeface="Arial"/>
                <a:cs typeface="Arial"/>
              </a:rPr>
              <a:t>CIRCULATION </a:t>
            </a:r>
            <a:r>
              <a:rPr sz="2000" dirty="0">
                <a:latin typeface="Arial"/>
                <a:cs typeface="Arial"/>
              </a:rPr>
              <a:t>- Adequacy of pulse and</a:t>
            </a:r>
            <a:r>
              <a:rPr sz="2000" spc="-24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BP</a:t>
            </a:r>
            <a:endParaRPr sz="2000">
              <a:latin typeface="Arial"/>
              <a:cs typeface="Arial"/>
            </a:endParaRPr>
          </a:p>
          <a:p>
            <a:pPr marL="2387600">
              <a:lnSpc>
                <a:spcPct val="100000"/>
              </a:lnSpc>
              <a:spcBef>
                <a:spcPts val="120"/>
              </a:spcBef>
            </a:pPr>
            <a:r>
              <a:rPr sz="2000" dirty="0">
                <a:latin typeface="Arial"/>
                <a:cs typeface="Arial"/>
              </a:rPr>
              <a:t>- Fluid, Anti Arrhythmics,</a:t>
            </a:r>
            <a:r>
              <a:rPr sz="2000" spc="-32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Ionotropes</a:t>
            </a:r>
            <a:endParaRPr sz="2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2250">
              <a:latin typeface="Arial"/>
              <a:cs typeface="Arial"/>
            </a:endParaRPr>
          </a:p>
          <a:p>
            <a:pPr marL="287020" indent="-274320">
              <a:lnSpc>
                <a:spcPct val="100000"/>
              </a:lnSpc>
              <a:buClr>
                <a:srgbClr val="FD8537"/>
              </a:buClr>
              <a:buSzPct val="70000"/>
              <a:buFont typeface="Wingdings"/>
              <a:buChar char=""/>
              <a:tabLst>
                <a:tab pos="287020" algn="l"/>
              </a:tabLst>
            </a:pPr>
            <a:r>
              <a:rPr sz="2000" spc="-15" dirty="0">
                <a:latin typeface="Arial"/>
                <a:cs typeface="Arial"/>
              </a:rPr>
              <a:t>HYDRATION </a:t>
            </a:r>
            <a:r>
              <a:rPr sz="2000" dirty="0">
                <a:latin typeface="Arial"/>
                <a:cs typeface="Arial"/>
              </a:rPr>
              <a:t>- Prevent dehydration ; give adequate</a:t>
            </a:r>
            <a:r>
              <a:rPr sz="2000" spc="-15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fluids</a:t>
            </a:r>
            <a:endParaRPr sz="2000">
              <a:latin typeface="Arial"/>
              <a:cs typeface="Arial"/>
            </a:endParaRPr>
          </a:p>
          <a:p>
            <a:pPr marL="2178050">
              <a:lnSpc>
                <a:spcPct val="100000"/>
              </a:lnSpc>
              <a:spcBef>
                <a:spcPts val="120"/>
              </a:spcBef>
              <a:tabLst>
                <a:tab pos="3939540" algn="l"/>
              </a:tabLst>
            </a:pPr>
            <a:r>
              <a:rPr sz="2000" dirty="0">
                <a:latin typeface="Arial"/>
                <a:cs typeface="Arial"/>
              </a:rPr>
              <a:t>-</a:t>
            </a:r>
            <a:r>
              <a:rPr sz="2000" spc="-1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Parenteral</a:t>
            </a:r>
            <a:r>
              <a:rPr sz="2000" spc="-3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or	</a:t>
            </a:r>
            <a:r>
              <a:rPr sz="2000" spc="-5" dirty="0">
                <a:latin typeface="Arial"/>
                <a:cs typeface="Arial"/>
              </a:rPr>
              <a:t>via </a:t>
            </a:r>
            <a:r>
              <a:rPr sz="2000" dirty="0">
                <a:latin typeface="Arial"/>
                <a:cs typeface="Arial"/>
              </a:rPr>
              <a:t>nasogastric</a:t>
            </a:r>
            <a:r>
              <a:rPr sz="2000" spc="-5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tube</a:t>
            </a:r>
            <a:endParaRPr sz="2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2250">
              <a:latin typeface="Arial"/>
              <a:cs typeface="Arial"/>
            </a:endParaRPr>
          </a:p>
          <a:p>
            <a:pPr marL="287020" indent="-274320">
              <a:lnSpc>
                <a:spcPct val="100000"/>
              </a:lnSpc>
              <a:spcBef>
                <a:spcPts val="5"/>
              </a:spcBef>
              <a:buClr>
                <a:srgbClr val="FD8537"/>
              </a:buClr>
              <a:buSzPct val="70000"/>
              <a:buFont typeface="Wingdings"/>
              <a:buChar char=""/>
              <a:tabLst>
                <a:tab pos="287020" algn="l"/>
              </a:tabLst>
            </a:pPr>
            <a:r>
              <a:rPr sz="2000" dirty="0">
                <a:latin typeface="Arial"/>
                <a:cs typeface="Arial"/>
              </a:rPr>
              <a:t>NUTRITION - Nutritional supplements and Nasogatric</a:t>
            </a:r>
            <a:r>
              <a:rPr sz="2000" spc="-14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feeding</a:t>
            </a:r>
            <a:endParaRPr sz="2000">
              <a:latin typeface="Arial"/>
              <a:cs typeface="Arial"/>
            </a:endParaRPr>
          </a:p>
          <a:p>
            <a:pPr>
              <a:lnSpc>
                <a:spcPct val="100000"/>
              </a:lnSpc>
              <a:buClr>
                <a:srgbClr val="FD8537"/>
              </a:buClr>
              <a:buFont typeface="Wingdings"/>
              <a:buChar char=""/>
            </a:pPr>
            <a:endParaRPr sz="2700">
              <a:latin typeface="Arial"/>
              <a:cs typeface="Arial"/>
            </a:endParaRPr>
          </a:p>
          <a:p>
            <a:pPr marL="286385" marR="5080" indent="-274320">
              <a:lnSpc>
                <a:spcPts val="1920"/>
              </a:lnSpc>
              <a:buClr>
                <a:srgbClr val="FD8537"/>
              </a:buClr>
              <a:buSzPct val="70000"/>
              <a:buFont typeface="Wingdings"/>
              <a:buChar char=""/>
              <a:tabLst>
                <a:tab pos="287020" algn="l"/>
              </a:tabLst>
            </a:pPr>
            <a:r>
              <a:rPr sz="2000" spc="-15" dirty="0">
                <a:latin typeface="Arial"/>
                <a:cs typeface="Arial"/>
              </a:rPr>
              <a:t>MEDICATION </a:t>
            </a:r>
            <a:r>
              <a:rPr sz="2000" dirty="0">
                <a:latin typeface="Arial"/>
                <a:cs typeface="Arial"/>
              </a:rPr>
              <a:t>- Administer medication also by routes other</a:t>
            </a:r>
            <a:r>
              <a:rPr sz="2000" spc="-26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than  oral</a:t>
            </a:r>
            <a:endParaRPr sz="2000">
              <a:latin typeface="Arial"/>
              <a:cs typeface="Arial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14401" y="371982"/>
            <a:ext cx="7641716" cy="1367682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dirty="0"/>
              <a:t>MANAGEMENT OF AN</a:t>
            </a:r>
            <a:r>
              <a:rPr spc="-515" dirty="0"/>
              <a:t> </a:t>
            </a:r>
            <a:r>
              <a:rPr dirty="0"/>
              <a:t>ACUTE  EPISODE OF STROKE</a:t>
            </a:r>
            <a:r>
              <a:rPr spc="-90" dirty="0"/>
              <a:t> </a:t>
            </a:r>
            <a:r>
              <a:rPr dirty="0"/>
              <a:t>C</a:t>
            </a:r>
            <a:r>
              <a:rPr sz="2550" dirty="0"/>
              <a:t>ONT</a:t>
            </a:r>
            <a:r>
              <a:rPr dirty="0"/>
              <a:t>’</a:t>
            </a:r>
            <a:r>
              <a:rPr sz="2550" dirty="0"/>
              <a:t>D</a:t>
            </a:r>
            <a:endParaRPr sz="255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82</a:t>
            </a:fld>
            <a:endParaRPr lang="en-US"/>
          </a:p>
        </p:txBody>
      </p:sp>
      <p:sp>
        <p:nvSpPr>
          <p:cNvPr id="3" name="object 3"/>
          <p:cNvSpPr txBox="1"/>
          <p:nvPr/>
        </p:nvSpPr>
        <p:spPr>
          <a:xfrm>
            <a:off x="897233" y="1558799"/>
            <a:ext cx="10172590" cy="4080091"/>
          </a:xfrm>
          <a:prstGeom prst="rect">
            <a:avLst/>
          </a:prstGeom>
        </p:spPr>
        <p:txBody>
          <a:bodyPr vert="horz" wrap="square" lIns="0" tIns="78740" rIns="0" bIns="0" rtlCol="0">
            <a:spAutoFit/>
          </a:bodyPr>
          <a:lstStyle/>
          <a:p>
            <a:pPr marL="286385" marR="5715" indent="-274320" algn="just">
              <a:lnSpc>
                <a:spcPct val="80100"/>
              </a:lnSpc>
              <a:spcBef>
                <a:spcPts val="620"/>
              </a:spcBef>
              <a:buClr>
                <a:srgbClr val="FD8537"/>
              </a:buClr>
              <a:buSzPct val="68181"/>
              <a:buFont typeface="Wingdings"/>
              <a:buChar char=""/>
              <a:tabLst>
                <a:tab pos="287020" algn="l"/>
              </a:tabLst>
            </a:pPr>
            <a:r>
              <a:rPr sz="2200" spc="-5" dirty="0">
                <a:latin typeface="Arial"/>
                <a:cs typeface="Arial"/>
              </a:rPr>
              <a:t>BLOOD PRESSURE - unless indicated (heart or renal  </a:t>
            </a:r>
            <a:r>
              <a:rPr sz="2200" dirty="0">
                <a:latin typeface="Arial"/>
                <a:cs typeface="Arial"/>
              </a:rPr>
              <a:t>failure,hypertensive </a:t>
            </a:r>
            <a:r>
              <a:rPr sz="2200" spc="-5" dirty="0">
                <a:latin typeface="Arial"/>
                <a:cs typeface="Arial"/>
              </a:rPr>
              <a:t>encephalopathy or </a:t>
            </a:r>
            <a:r>
              <a:rPr sz="2200" dirty="0">
                <a:latin typeface="Arial"/>
                <a:cs typeface="Arial"/>
              </a:rPr>
              <a:t>aortic dissection) </a:t>
            </a:r>
            <a:r>
              <a:rPr sz="2200" spc="-5" dirty="0">
                <a:latin typeface="Arial"/>
                <a:cs typeface="Arial"/>
              </a:rPr>
              <a:t>it  </a:t>
            </a:r>
            <a:r>
              <a:rPr sz="2200" dirty="0">
                <a:latin typeface="Arial"/>
                <a:cs typeface="Arial"/>
              </a:rPr>
              <a:t>should </a:t>
            </a:r>
            <a:r>
              <a:rPr sz="2200" spc="-5" dirty="0">
                <a:latin typeface="Arial"/>
                <a:cs typeface="Arial"/>
              </a:rPr>
              <a:t>not be lowered for the fear of expansion of</a:t>
            </a:r>
            <a:r>
              <a:rPr sz="2200" spc="145" dirty="0">
                <a:latin typeface="Arial"/>
                <a:cs typeface="Arial"/>
              </a:rPr>
              <a:t> </a:t>
            </a:r>
            <a:r>
              <a:rPr sz="2200" spc="-5" dirty="0">
                <a:latin typeface="Arial"/>
                <a:cs typeface="Arial"/>
              </a:rPr>
              <a:t>infarct.</a:t>
            </a:r>
            <a:endParaRPr sz="2200">
              <a:latin typeface="Arial"/>
              <a:cs typeface="Arial"/>
            </a:endParaRPr>
          </a:p>
          <a:p>
            <a:pPr marL="286385" algn="just">
              <a:lnSpc>
                <a:spcPct val="100000"/>
              </a:lnSpc>
              <a:spcBef>
                <a:spcPts val="275"/>
              </a:spcBef>
            </a:pPr>
            <a:r>
              <a:rPr sz="2200" b="1" spc="-5" dirty="0">
                <a:latin typeface="Arial"/>
                <a:cs typeface="Arial"/>
              </a:rPr>
              <a:t>Ischaemic stroke - maintain </a:t>
            </a:r>
            <a:r>
              <a:rPr sz="2200" b="1" spc="-20" dirty="0">
                <a:latin typeface="Arial"/>
                <a:cs typeface="Arial"/>
              </a:rPr>
              <a:t>180/110 </a:t>
            </a:r>
            <a:r>
              <a:rPr sz="2200" b="1" spc="-5" dirty="0">
                <a:latin typeface="Arial"/>
                <a:cs typeface="Arial"/>
              </a:rPr>
              <a:t>mm</a:t>
            </a:r>
            <a:r>
              <a:rPr sz="2200" b="1" spc="100" dirty="0">
                <a:latin typeface="Arial"/>
                <a:cs typeface="Arial"/>
              </a:rPr>
              <a:t> </a:t>
            </a:r>
            <a:r>
              <a:rPr sz="2200" b="1" spc="-10" dirty="0">
                <a:latin typeface="Arial"/>
                <a:cs typeface="Arial"/>
              </a:rPr>
              <a:t>Hg</a:t>
            </a:r>
            <a:endParaRPr sz="22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2050">
              <a:latin typeface="Arial"/>
              <a:cs typeface="Arial"/>
            </a:endParaRPr>
          </a:p>
          <a:p>
            <a:pPr marL="245745" algn="just">
              <a:lnSpc>
                <a:spcPct val="100000"/>
              </a:lnSpc>
            </a:pPr>
            <a:r>
              <a:rPr sz="2200" b="1" spc="-5" dirty="0">
                <a:latin typeface="Arial"/>
                <a:cs typeface="Arial"/>
              </a:rPr>
              <a:t>Haemorrhagic stroke – keep </a:t>
            </a:r>
            <a:r>
              <a:rPr sz="2200" b="1" spc="-10" dirty="0">
                <a:latin typeface="Arial"/>
                <a:cs typeface="Arial"/>
              </a:rPr>
              <a:t>MAP </a:t>
            </a:r>
            <a:r>
              <a:rPr sz="2200" b="1" spc="-35" dirty="0">
                <a:latin typeface="Arial"/>
                <a:cs typeface="Arial"/>
              </a:rPr>
              <a:t>&lt;115 </a:t>
            </a:r>
            <a:r>
              <a:rPr sz="2200" b="1" spc="-5" dirty="0">
                <a:latin typeface="Arial"/>
                <a:cs typeface="Arial"/>
              </a:rPr>
              <a:t>mm</a:t>
            </a:r>
            <a:r>
              <a:rPr sz="2200" b="1" spc="85" dirty="0">
                <a:latin typeface="Arial"/>
                <a:cs typeface="Arial"/>
              </a:rPr>
              <a:t> </a:t>
            </a:r>
            <a:r>
              <a:rPr sz="2200" b="1" spc="-10" dirty="0">
                <a:latin typeface="Arial"/>
                <a:cs typeface="Arial"/>
              </a:rPr>
              <a:t>Hg</a:t>
            </a:r>
            <a:endParaRPr sz="2200">
              <a:latin typeface="Arial"/>
              <a:cs typeface="Arial"/>
            </a:endParaRPr>
          </a:p>
          <a:p>
            <a:pPr marL="287020" indent="-274320">
              <a:lnSpc>
                <a:spcPts val="2375"/>
              </a:lnSpc>
              <a:spcBef>
                <a:spcPts val="265"/>
              </a:spcBef>
              <a:buClr>
                <a:srgbClr val="FD8537"/>
              </a:buClr>
              <a:buSzPct val="68181"/>
              <a:buFont typeface="Wingdings"/>
              <a:buChar char=""/>
              <a:tabLst>
                <a:tab pos="287020" algn="l"/>
                <a:tab pos="1693545" algn="l"/>
                <a:tab pos="3916045" algn="l"/>
                <a:tab pos="4865370" algn="l"/>
                <a:tab pos="6395720" algn="l"/>
                <a:tab pos="7057390" algn="l"/>
              </a:tabLst>
            </a:pPr>
            <a:r>
              <a:rPr sz="2200" spc="-5" dirty="0">
                <a:latin typeface="Arial"/>
                <a:cs typeface="Arial"/>
              </a:rPr>
              <a:t>BLO</a:t>
            </a:r>
            <a:r>
              <a:rPr sz="2200" dirty="0">
                <a:latin typeface="Arial"/>
                <a:cs typeface="Arial"/>
              </a:rPr>
              <a:t>O</a:t>
            </a:r>
            <a:r>
              <a:rPr sz="2200" spc="-5" dirty="0">
                <a:latin typeface="Arial"/>
                <a:cs typeface="Arial"/>
              </a:rPr>
              <a:t>D</a:t>
            </a:r>
            <a:r>
              <a:rPr sz="2200" dirty="0">
                <a:latin typeface="Arial"/>
                <a:cs typeface="Arial"/>
              </a:rPr>
              <a:t>	</a:t>
            </a:r>
            <a:r>
              <a:rPr sz="2200" spc="-5" dirty="0">
                <a:latin typeface="Arial"/>
                <a:cs typeface="Arial"/>
              </a:rPr>
              <a:t>GL</a:t>
            </a:r>
            <a:r>
              <a:rPr sz="2200" spc="-15" dirty="0">
                <a:latin typeface="Arial"/>
                <a:cs typeface="Arial"/>
              </a:rPr>
              <a:t>U</a:t>
            </a:r>
            <a:r>
              <a:rPr sz="2200" dirty="0">
                <a:latin typeface="Arial"/>
                <a:cs typeface="Arial"/>
              </a:rPr>
              <a:t>C</a:t>
            </a:r>
            <a:r>
              <a:rPr sz="2200" spc="-5" dirty="0">
                <a:latin typeface="Arial"/>
                <a:cs typeface="Arial"/>
              </a:rPr>
              <a:t>O</a:t>
            </a:r>
            <a:r>
              <a:rPr sz="2200" spc="-15" dirty="0">
                <a:latin typeface="Arial"/>
                <a:cs typeface="Arial"/>
              </a:rPr>
              <a:t>S</a:t>
            </a:r>
            <a:r>
              <a:rPr sz="2200" spc="-5" dirty="0">
                <a:latin typeface="Arial"/>
                <a:cs typeface="Arial"/>
              </a:rPr>
              <a:t>E</a:t>
            </a:r>
            <a:r>
              <a:rPr sz="2200" dirty="0">
                <a:latin typeface="Arial"/>
                <a:cs typeface="Arial"/>
              </a:rPr>
              <a:t>	</a:t>
            </a:r>
            <a:r>
              <a:rPr sz="2200" spc="-5" dirty="0">
                <a:latin typeface="Arial"/>
                <a:cs typeface="Arial"/>
              </a:rPr>
              <a:t>-</a:t>
            </a:r>
            <a:r>
              <a:rPr sz="2200" dirty="0">
                <a:latin typeface="Arial"/>
                <a:cs typeface="Arial"/>
              </a:rPr>
              <a:t>	</a:t>
            </a:r>
            <a:r>
              <a:rPr sz="2200" spc="-5" dirty="0">
                <a:latin typeface="Arial"/>
                <a:cs typeface="Arial"/>
              </a:rPr>
              <a:t>INS</a:t>
            </a:r>
            <a:r>
              <a:rPr sz="2200" spc="-15" dirty="0">
                <a:latin typeface="Arial"/>
                <a:cs typeface="Arial"/>
              </a:rPr>
              <a:t>U</a:t>
            </a:r>
            <a:r>
              <a:rPr sz="2200" spc="-5" dirty="0">
                <a:latin typeface="Arial"/>
                <a:cs typeface="Arial"/>
              </a:rPr>
              <a:t>LIN</a:t>
            </a:r>
            <a:r>
              <a:rPr sz="2200" dirty="0">
                <a:latin typeface="Arial"/>
                <a:cs typeface="Arial"/>
              </a:rPr>
              <a:t>	</a:t>
            </a:r>
            <a:r>
              <a:rPr sz="2200" spc="-5" dirty="0">
                <a:latin typeface="Arial"/>
                <a:cs typeface="Arial"/>
              </a:rPr>
              <a:t>to</a:t>
            </a:r>
            <a:r>
              <a:rPr sz="2200" dirty="0">
                <a:latin typeface="Arial"/>
                <a:cs typeface="Arial"/>
              </a:rPr>
              <a:t>	</a:t>
            </a:r>
            <a:r>
              <a:rPr sz="2200" spc="-5" dirty="0">
                <a:latin typeface="Arial"/>
                <a:cs typeface="Arial"/>
              </a:rPr>
              <a:t>tr</a:t>
            </a:r>
            <a:r>
              <a:rPr sz="2200" spc="5" dirty="0">
                <a:latin typeface="Arial"/>
                <a:cs typeface="Arial"/>
              </a:rPr>
              <a:t>e</a:t>
            </a:r>
            <a:r>
              <a:rPr sz="2200" spc="-5" dirty="0">
                <a:latin typeface="Arial"/>
                <a:cs typeface="Arial"/>
              </a:rPr>
              <a:t>at</a:t>
            </a:r>
            <a:endParaRPr sz="2200">
              <a:latin typeface="Arial"/>
              <a:cs typeface="Arial"/>
            </a:endParaRPr>
          </a:p>
          <a:p>
            <a:pPr marL="286385" algn="just">
              <a:lnSpc>
                <a:spcPts val="2375"/>
              </a:lnSpc>
            </a:pPr>
            <a:r>
              <a:rPr sz="2200" spc="-5" dirty="0">
                <a:latin typeface="Arial"/>
                <a:cs typeface="Arial"/>
              </a:rPr>
              <a:t>hyperglycaemia(can increase infarct</a:t>
            </a:r>
            <a:r>
              <a:rPr sz="2200" spc="70" dirty="0">
                <a:latin typeface="Arial"/>
                <a:cs typeface="Arial"/>
              </a:rPr>
              <a:t> </a:t>
            </a:r>
            <a:r>
              <a:rPr sz="2200" dirty="0">
                <a:latin typeface="Arial"/>
                <a:cs typeface="Arial"/>
              </a:rPr>
              <a:t>size)</a:t>
            </a:r>
            <a:endParaRPr sz="2200">
              <a:latin typeface="Arial"/>
              <a:cs typeface="Arial"/>
            </a:endParaRPr>
          </a:p>
          <a:p>
            <a:pPr marL="3709035">
              <a:lnSpc>
                <a:spcPct val="100000"/>
              </a:lnSpc>
              <a:spcBef>
                <a:spcPts val="275"/>
              </a:spcBef>
            </a:pPr>
            <a:r>
              <a:rPr sz="2200" spc="-5" dirty="0">
                <a:latin typeface="Arial"/>
                <a:cs typeface="Arial"/>
              </a:rPr>
              <a:t>- maintain &lt;</a:t>
            </a:r>
            <a:r>
              <a:rPr sz="2200" spc="15" dirty="0">
                <a:latin typeface="Arial"/>
                <a:cs typeface="Arial"/>
              </a:rPr>
              <a:t> </a:t>
            </a:r>
            <a:r>
              <a:rPr sz="2200" spc="-5" dirty="0">
                <a:latin typeface="Arial"/>
                <a:cs typeface="Arial"/>
              </a:rPr>
              <a:t>200mg%</a:t>
            </a:r>
            <a:endParaRPr sz="2200">
              <a:latin typeface="Arial"/>
              <a:cs typeface="Arial"/>
            </a:endParaRPr>
          </a:p>
          <a:p>
            <a:pPr marL="287020" indent="-274320">
              <a:lnSpc>
                <a:spcPct val="100000"/>
              </a:lnSpc>
              <a:spcBef>
                <a:spcPts val="280"/>
              </a:spcBef>
              <a:buClr>
                <a:srgbClr val="FD8537"/>
              </a:buClr>
              <a:buSzPct val="68181"/>
              <a:buFont typeface="Wingdings"/>
              <a:buChar char=""/>
              <a:tabLst>
                <a:tab pos="287020" algn="l"/>
              </a:tabLst>
            </a:pPr>
            <a:r>
              <a:rPr sz="2200" spc="-20" dirty="0">
                <a:latin typeface="Arial"/>
                <a:cs typeface="Arial"/>
              </a:rPr>
              <a:t>TEMPERATURE </a:t>
            </a:r>
            <a:r>
              <a:rPr sz="2200" spc="-5" dirty="0">
                <a:latin typeface="Arial"/>
                <a:cs typeface="Arial"/>
              </a:rPr>
              <a:t>- early use of</a:t>
            </a:r>
            <a:r>
              <a:rPr sz="2200" spc="75" dirty="0">
                <a:latin typeface="Arial"/>
                <a:cs typeface="Arial"/>
              </a:rPr>
              <a:t> </a:t>
            </a:r>
            <a:r>
              <a:rPr sz="2200" spc="-5" dirty="0">
                <a:latin typeface="Arial"/>
                <a:cs typeface="Arial"/>
              </a:rPr>
              <a:t>antipyretics</a:t>
            </a:r>
            <a:endParaRPr sz="2200">
              <a:latin typeface="Arial"/>
              <a:cs typeface="Arial"/>
            </a:endParaRPr>
          </a:p>
          <a:p>
            <a:pPr marL="286385" marR="6350" indent="-274320" algn="just">
              <a:lnSpc>
                <a:spcPts val="2120"/>
              </a:lnSpc>
              <a:spcBef>
                <a:spcPts val="765"/>
              </a:spcBef>
              <a:buClr>
                <a:srgbClr val="FD8537"/>
              </a:buClr>
              <a:buSzPct val="68181"/>
              <a:buFont typeface="Wingdings"/>
              <a:buChar char=""/>
              <a:tabLst>
                <a:tab pos="287020" algn="l"/>
              </a:tabLst>
            </a:pPr>
            <a:r>
              <a:rPr sz="2200" spc="-5" dirty="0">
                <a:latin typeface="Arial"/>
                <a:cs typeface="Arial"/>
              </a:rPr>
              <a:t>PRESSURE </a:t>
            </a:r>
            <a:r>
              <a:rPr sz="2200" spc="-10" dirty="0">
                <a:latin typeface="Arial"/>
                <a:cs typeface="Arial"/>
              </a:rPr>
              <a:t>AREAS </a:t>
            </a:r>
            <a:r>
              <a:rPr sz="2200" spc="-5" dirty="0">
                <a:latin typeface="Arial"/>
                <a:cs typeface="Arial"/>
              </a:rPr>
              <a:t>– </a:t>
            </a:r>
            <a:r>
              <a:rPr sz="2200" spc="-125" dirty="0">
                <a:latin typeface="Arial"/>
                <a:cs typeface="Arial"/>
              </a:rPr>
              <a:t>To </a:t>
            </a:r>
            <a:r>
              <a:rPr sz="2200" spc="-5" dirty="0">
                <a:latin typeface="Arial"/>
                <a:cs typeface="Arial"/>
              </a:rPr>
              <a:t>prevent occurrence of </a:t>
            </a:r>
            <a:r>
              <a:rPr sz="2200" dirty="0">
                <a:latin typeface="Arial"/>
                <a:cs typeface="Arial"/>
              </a:rPr>
              <a:t>decubitus  </a:t>
            </a:r>
            <a:r>
              <a:rPr sz="2200" spc="-5" dirty="0">
                <a:latin typeface="Arial"/>
                <a:cs typeface="Arial"/>
              </a:rPr>
              <a:t>ulcers</a:t>
            </a:r>
            <a:endParaRPr sz="2200">
              <a:latin typeface="Arial"/>
              <a:cs typeface="Arial"/>
            </a:endParaRPr>
          </a:p>
          <a:p>
            <a:pPr marL="287020" indent="-274320">
              <a:lnSpc>
                <a:spcPct val="100000"/>
              </a:lnSpc>
              <a:spcBef>
                <a:spcPts val="285"/>
              </a:spcBef>
              <a:buClr>
                <a:srgbClr val="FD8537"/>
              </a:buClr>
              <a:buSzPct val="68181"/>
              <a:buFont typeface="Wingdings"/>
              <a:buChar char=""/>
              <a:tabLst>
                <a:tab pos="287020" algn="l"/>
              </a:tabLst>
            </a:pPr>
            <a:r>
              <a:rPr sz="2200" spc="-5" dirty="0">
                <a:latin typeface="Arial"/>
                <a:cs typeface="Arial"/>
              </a:rPr>
              <a:t>INCONTINENCE</a:t>
            </a:r>
            <a:endParaRPr sz="2200">
              <a:latin typeface="Arial"/>
              <a:cs typeface="Arial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879455" y="516005"/>
            <a:ext cx="7312514" cy="56089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83</a:t>
            </a:fld>
            <a:endParaRPr lang="en-US"/>
          </a:p>
        </p:txBody>
      </p:sp>
      <p:sp>
        <p:nvSpPr>
          <p:cNvPr id="3" name="object 3"/>
          <p:cNvSpPr txBox="1">
            <a:spLocks noGrp="1"/>
          </p:cNvSpPr>
          <p:nvPr>
            <p:ph type="title" idx="4294967295"/>
          </p:nvPr>
        </p:nvSpPr>
        <p:spPr>
          <a:xfrm>
            <a:off x="0" y="860425"/>
            <a:ext cx="5797550" cy="690563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0" dirty="0"/>
              <a:t>EARLY</a:t>
            </a:r>
            <a:r>
              <a:rPr spc="-120" dirty="0"/>
              <a:t> </a:t>
            </a:r>
            <a:r>
              <a:rPr dirty="0"/>
              <a:t>MANAGEMENT</a:t>
            </a:r>
          </a:p>
        </p:txBody>
      </p:sp>
      <p:sp>
        <p:nvSpPr>
          <p:cNvPr id="4" name="object 4"/>
          <p:cNvSpPr/>
          <p:nvPr/>
        </p:nvSpPr>
        <p:spPr>
          <a:xfrm>
            <a:off x="1117310" y="1752600"/>
            <a:ext cx="4761766" cy="409651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</p:spTree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88669" y="457200"/>
            <a:ext cx="10890715" cy="570890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84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</p:spTree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14401" y="859664"/>
            <a:ext cx="5425720" cy="69057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/>
              <a:t>ISCHAEMIC</a:t>
            </a:r>
            <a:r>
              <a:rPr spc="-75" dirty="0"/>
              <a:t> </a:t>
            </a:r>
            <a:r>
              <a:rPr dirty="0"/>
              <a:t>STROKE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85</a:t>
            </a:fld>
            <a:endParaRPr lang="en-US"/>
          </a:p>
        </p:txBody>
      </p:sp>
      <p:sp>
        <p:nvSpPr>
          <p:cNvPr id="3" name="object 3"/>
          <p:cNvSpPr txBox="1"/>
          <p:nvPr/>
        </p:nvSpPr>
        <p:spPr>
          <a:xfrm>
            <a:off x="714401" y="1549273"/>
            <a:ext cx="9453111" cy="3607398"/>
          </a:xfrm>
          <a:prstGeom prst="rect">
            <a:avLst/>
          </a:prstGeom>
        </p:spPr>
        <p:txBody>
          <a:bodyPr vert="horz" wrap="square" lIns="0" tIns="88900" rIns="0" bIns="0" rtlCol="0">
            <a:spAutoFit/>
          </a:bodyPr>
          <a:lstStyle/>
          <a:p>
            <a:pPr marL="287020" indent="-274320">
              <a:lnSpc>
                <a:spcPct val="100000"/>
              </a:lnSpc>
              <a:spcBef>
                <a:spcPts val="700"/>
              </a:spcBef>
              <a:buClr>
                <a:srgbClr val="FD8537"/>
              </a:buClr>
              <a:buSzPct val="68750"/>
              <a:buFont typeface="Wingdings"/>
              <a:buChar char=""/>
              <a:tabLst>
                <a:tab pos="287020" algn="l"/>
                <a:tab pos="3056255" algn="l"/>
              </a:tabLst>
            </a:pPr>
            <a:r>
              <a:rPr sz="2400" spc="-15" dirty="0">
                <a:latin typeface="Arial"/>
                <a:cs typeface="Arial"/>
              </a:rPr>
              <a:t>THROMBOLYTICS	</a:t>
            </a:r>
            <a:r>
              <a:rPr sz="2400" spc="-5" dirty="0">
                <a:latin typeface="Arial"/>
                <a:cs typeface="Arial"/>
              </a:rPr>
              <a:t>and </a:t>
            </a:r>
            <a:r>
              <a:rPr sz="2400" spc="-25" dirty="0">
                <a:latin typeface="Arial"/>
                <a:cs typeface="Arial"/>
              </a:rPr>
              <a:t>REVASCULARISATION</a:t>
            </a:r>
            <a:r>
              <a:rPr sz="2400" dirty="0">
                <a:latin typeface="Arial"/>
                <a:cs typeface="Arial"/>
              </a:rPr>
              <a:t> -</a:t>
            </a:r>
            <a:endParaRPr sz="2400">
              <a:latin typeface="Arial"/>
              <a:cs typeface="Arial"/>
            </a:endParaRPr>
          </a:p>
          <a:p>
            <a:pPr marL="1529080" marR="932815" lvl="1" indent="-506095">
              <a:lnSpc>
                <a:spcPct val="120800"/>
              </a:lnSpc>
              <a:spcBef>
                <a:spcPts val="5"/>
              </a:spcBef>
              <a:buChar char="-"/>
              <a:tabLst>
                <a:tab pos="1207770" algn="l"/>
              </a:tabLst>
            </a:pPr>
            <a:r>
              <a:rPr sz="2400" spc="-60" dirty="0">
                <a:latin typeface="Arial"/>
                <a:cs typeface="Arial"/>
              </a:rPr>
              <a:t>tPA </a:t>
            </a:r>
            <a:r>
              <a:rPr sz="2400" spc="-5" dirty="0">
                <a:latin typeface="Arial"/>
                <a:cs typeface="Arial"/>
              </a:rPr>
              <a:t>(alteplase)-0.9mg/kg(max 90mg)  10% </a:t>
            </a:r>
            <a:r>
              <a:rPr sz="2400" dirty="0">
                <a:latin typeface="Arial"/>
                <a:cs typeface="Arial"/>
              </a:rPr>
              <a:t>of </a:t>
            </a:r>
            <a:r>
              <a:rPr sz="2400" spc="-5" dirty="0">
                <a:latin typeface="Arial"/>
                <a:cs typeface="Arial"/>
              </a:rPr>
              <a:t>dose </a:t>
            </a:r>
            <a:r>
              <a:rPr sz="2400" dirty="0">
                <a:latin typeface="Arial"/>
                <a:cs typeface="Arial"/>
              </a:rPr>
              <a:t>– </a:t>
            </a:r>
            <a:r>
              <a:rPr sz="2400" spc="-5" dirty="0">
                <a:latin typeface="Arial"/>
                <a:cs typeface="Arial"/>
              </a:rPr>
              <a:t>initial </a:t>
            </a:r>
            <a:r>
              <a:rPr sz="2400" dirty="0">
                <a:latin typeface="Arial"/>
                <a:cs typeface="Arial"/>
              </a:rPr>
              <a:t>IV </a:t>
            </a:r>
            <a:r>
              <a:rPr sz="2400" spc="-5" dirty="0">
                <a:latin typeface="Arial"/>
                <a:cs typeface="Arial"/>
              </a:rPr>
              <a:t>bolus  remainder infused over one</a:t>
            </a:r>
            <a:r>
              <a:rPr sz="2400" spc="25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hour</a:t>
            </a:r>
            <a:endParaRPr sz="2400">
              <a:latin typeface="Arial"/>
              <a:cs typeface="Arial"/>
            </a:endParaRPr>
          </a:p>
          <a:p>
            <a:pPr marL="1207770" lvl="1" indent="-184785">
              <a:lnSpc>
                <a:spcPct val="100000"/>
              </a:lnSpc>
              <a:spcBef>
                <a:spcPts val="600"/>
              </a:spcBef>
              <a:buChar char="-"/>
              <a:tabLst>
                <a:tab pos="1207770" algn="l"/>
                <a:tab pos="5331460" algn="l"/>
              </a:tabLst>
            </a:pPr>
            <a:r>
              <a:rPr sz="2400" dirty="0">
                <a:latin typeface="Arial"/>
                <a:cs typeface="Arial"/>
              </a:rPr>
              <a:t>to be used &lt; 3 hrs of</a:t>
            </a:r>
            <a:r>
              <a:rPr sz="2400" spc="-15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onset</a:t>
            </a:r>
            <a:r>
              <a:rPr sz="2400" spc="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of	symptoms</a:t>
            </a:r>
            <a:endParaRPr sz="2400">
              <a:latin typeface="Arial"/>
              <a:cs typeface="Arial"/>
            </a:endParaRPr>
          </a:p>
          <a:p>
            <a:pPr marL="1191895">
              <a:lnSpc>
                <a:spcPct val="100000"/>
              </a:lnSpc>
              <a:spcBef>
                <a:spcPts val="600"/>
              </a:spcBef>
              <a:tabLst>
                <a:tab pos="1816100" algn="l"/>
              </a:tabLst>
            </a:pPr>
            <a:r>
              <a:rPr sz="2400" dirty="0">
                <a:latin typeface="Arial"/>
                <a:cs typeface="Arial"/>
              </a:rPr>
              <a:t>(for	</a:t>
            </a:r>
            <a:r>
              <a:rPr sz="2400" spc="-5" dirty="0">
                <a:latin typeface="Arial"/>
                <a:cs typeface="Arial"/>
              </a:rPr>
              <a:t>maximum</a:t>
            </a:r>
            <a:r>
              <a:rPr sz="2400" dirty="0">
                <a:latin typeface="Arial"/>
                <a:cs typeface="Arial"/>
              </a:rPr>
              <a:t> </a:t>
            </a:r>
            <a:r>
              <a:rPr sz="2400" spc="-10" dirty="0">
                <a:latin typeface="Arial"/>
                <a:cs typeface="Arial"/>
              </a:rPr>
              <a:t>efficacy)</a:t>
            </a:r>
            <a:endParaRPr sz="2400">
              <a:latin typeface="Arial"/>
              <a:cs typeface="Arial"/>
            </a:endParaRPr>
          </a:p>
          <a:p>
            <a:pPr marL="1207770" lvl="1" indent="-184785">
              <a:lnSpc>
                <a:spcPct val="100000"/>
              </a:lnSpc>
              <a:spcBef>
                <a:spcPts val="600"/>
              </a:spcBef>
              <a:buChar char="-"/>
              <a:tabLst>
                <a:tab pos="1207770" algn="l"/>
              </a:tabLst>
            </a:pPr>
            <a:r>
              <a:rPr sz="2400" spc="-5" dirty="0">
                <a:latin typeface="Arial"/>
                <a:cs typeface="Arial"/>
              </a:rPr>
              <a:t>haemorrhage </a:t>
            </a:r>
            <a:r>
              <a:rPr sz="2400" dirty="0">
                <a:latin typeface="Arial"/>
                <a:cs typeface="Arial"/>
              </a:rPr>
              <a:t>to </a:t>
            </a:r>
            <a:r>
              <a:rPr sz="2400" spc="-10" dirty="0">
                <a:latin typeface="Arial"/>
                <a:cs typeface="Arial"/>
              </a:rPr>
              <a:t>be </a:t>
            </a:r>
            <a:r>
              <a:rPr sz="2400" spc="-5" dirty="0">
                <a:latin typeface="Arial"/>
                <a:cs typeface="Arial"/>
              </a:rPr>
              <a:t>ruled</a:t>
            </a:r>
            <a:r>
              <a:rPr sz="2400" spc="4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out</a:t>
            </a:r>
            <a:endParaRPr sz="2400">
              <a:latin typeface="Arial"/>
              <a:cs typeface="Arial"/>
            </a:endParaRPr>
          </a:p>
          <a:p>
            <a:pPr lvl="1">
              <a:lnSpc>
                <a:spcPct val="100000"/>
              </a:lnSpc>
              <a:buFont typeface="Arial"/>
              <a:buChar char="-"/>
            </a:pPr>
            <a:endParaRPr sz="3550">
              <a:latin typeface="Arial"/>
              <a:cs typeface="Arial"/>
            </a:endParaRPr>
          </a:p>
          <a:p>
            <a:pPr marL="287020" indent="-274320">
              <a:lnSpc>
                <a:spcPct val="100000"/>
              </a:lnSpc>
              <a:spcBef>
                <a:spcPts val="5"/>
              </a:spcBef>
              <a:buClr>
                <a:srgbClr val="FD8537"/>
              </a:buClr>
              <a:buSzPct val="68750"/>
              <a:buFont typeface="Wingdings"/>
              <a:buChar char=""/>
              <a:tabLst>
                <a:tab pos="287020" algn="l"/>
              </a:tabLst>
            </a:pPr>
            <a:r>
              <a:rPr sz="2400" spc="-5" dirty="0">
                <a:latin typeface="Arial"/>
                <a:cs typeface="Arial"/>
              </a:rPr>
              <a:t>NEUROPROTECTIVE</a:t>
            </a:r>
            <a:r>
              <a:rPr sz="2400" spc="-11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AGENTS.</a:t>
            </a:r>
            <a:endParaRPr sz="2400">
              <a:latin typeface="Arial"/>
              <a:cs typeface="Arial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</p:spTree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14401" y="859664"/>
            <a:ext cx="6779187" cy="69057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/>
              <a:t>ANTI </a:t>
            </a:r>
            <a:r>
              <a:rPr spc="-30" dirty="0"/>
              <a:t>PLATELET</a:t>
            </a:r>
            <a:r>
              <a:rPr spc="-210" dirty="0"/>
              <a:t> </a:t>
            </a:r>
            <a:r>
              <a:rPr dirty="0"/>
              <a:t>THERAPY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86</a:t>
            </a:fld>
            <a:endParaRPr lang="en-US"/>
          </a:p>
        </p:txBody>
      </p:sp>
      <p:sp>
        <p:nvSpPr>
          <p:cNvPr id="3" name="object 3"/>
          <p:cNvSpPr txBox="1"/>
          <p:nvPr/>
        </p:nvSpPr>
        <p:spPr>
          <a:xfrm>
            <a:off x="714401" y="1511172"/>
            <a:ext cx="9264353" cy="3175228"/>
          </a:xfrm>
          <a:prstGeom prst="rect">
            <a:avLst/>
          </a:prstGeom>
        </p:spPr>
        <p:txBody>
          <a:bodyPr vert="horz" wrap="square" lIns="0" tIns="127000" rIns="0" bIns="0" rtlCol="0">
            <a:spAutoFit/>
          </a:bodyPr>
          <a:lstStyle/>
          <a:p>
            <a:pPr marL="287020" indent="-274320">
              <a:lnSpc>
                <a:spcPct val="100000"/>
              </a:lnSpc>
              <a:spcBef>
                <a:spcPts val="1000"/>
              </a:spcBef>
              <a:buClr>
                <a:srgbClr val="FD8537"/>
              </a:buClr>
              <a:buSzPct val="68750"/>
              <a:buFont typeface="Wingdings"/>
              <a:buChar char=""/>
              <a:tabLst>
                <a:tab pos="287020" algn="l"/>
              </a:tabLst>
            </a:pPr>
            <a:r>
              <a:rPr sz="2400" spc="-5" dirty="0">
                <a:latin typeface="Arial"/>
                <a:cs typeface="Arial"/>
              </a:rPr>
              <a:t>Asprin,</a:t>
            </a:r>
            <a:r>
              <a:rPr sz="2400" spc="5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Clopidogrel</a:t>
            </a:r>
            <a:endParaRPr sz="2400">
              <a:latin typeface="Arial"/>
              <a:cs typeface="Arial"/>
            </a:endParaRPr>
          </a:p>
          <a:p>
            <a:pPr marL="286385" marR="861694" lvl="1" indent="146050">
              <a:lnSpc>
                <a:spcPct val="100000"/>
              </a:lnSpc>
              <a:spcBef>
                <a:spcPts val="905"/>
              </a:spcBef>
              <a:buChar char="-"/>
              <a:tabLst>
                <a:tab pos="619760" algn="l"/>
              </a:tabLst>
            </a:pPr>
            <a:r>
              <a:rPr sz="2400" dirty="0">
                <a:latin typeface="Arial"/>
                <a:cs typeface="Arial"/>
              </a:rPr>
              <a:t>act </a:t>
            </a:r>
            <a:r>
              <a:rPr sz="2400" spc="-10" dirty="0">
                <a:latin typeface="Arial"/>
                <a:cs typeface="Arial"/>
              </a:rPr>
              <a:t>by </a:t>
            </a:r>
            <a:r>
              <a:rPr sz="2400" spc="-5" dirty="0">
                <a:latin typeface="Arial"/>
                <a:cs typeface="Arial"/>
              </a:rPr>
              <a:t>inhibiting platelet aggregation and  adhesion.</a:t>
            </a:r>
            <a:endParaRPr sz="2400">
              <a:latin typeface="Arial"/>
              <a:cs typeface="Arial"/>
            </a:endParaRPr>
          </a:p>
          <a:p>
            <a:pPr marL="286385" marR="1203960" lvl="1" indent="146050">
              <a:lnSpc>
                <a:spcPct val="100000"/>
              </a:lnSpc>
              <a:spcBef>
                <a:spcPts val="900"/>
              </a:spcBef>
              <a:buChar char="-"/>
              <a:tabLst>
                <a:tab pos="619760" algn="l"/>
                <a:tab pos="2755900" algn="l"/>
              </a:tabLst>
            </a:pPr>
            <a:r>
              <a:rPr sz="2400" spc="-5" dirty="0">
                <a:latin typeface="Arial"/>
                <a:cs typeface="Arial"/>
              </a:rPr>
              <a:t>aspirin 300mg single dose </a:t>
            </a:r>
            <a:r>
              <a:rPr sz="2400" dirty="0">
                <a:latin typeface="Arial"/>
                <a:cs typeface="Arial"/>
              </a:rPr>
              <a:t>to </a:t>
            </a:r>
            <a:r>
              <a:rPr sz="2400" spc="-5" dirty="0">
                <a:latin typeface="Arial"/>
                <a:cs typeface="Arial"/>
              </a:rPr>
              <a:t>be given  immediately	following</a:t>
            </a:r>
            <a:r>
              <a:rPr sz="2400" spc="15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diagnosis.</a:t>
            </a:r>
            <a:endParaRPr sz="2400">
              <a:latin typeface="Arial"/>
              <a:cs typeface="Arial"/>
            </a:endParaRPr>
          </a:p>
          <a:p>
            <a:pPr marL="619125" lvl="1" indent="-186690">
              <a:lnSpc>
                <a:spcPct val="100000"/>
              </a:lnSpc>
              <a:spcBef>
                <a:spcPts val="900"/>
              </a:spcBef>
              <a:buChar char="-"/>
              <a:tabLst>
                <a:tab pos="619760" algn="l"/>
              </a:tabLst>
            </a:pPr>
            <a:r>
              <a:rPr sz="2400" spc="-5" dirty="0">
                <a:latin typeface="Arial"/>
                <a:cs typeface="Arial"/>
              </a:rPr>
              <a:t>if alteplase given it can be with held </a:t>
            </a:r>
            <a:r>
              <a:rPr sz="2400" dirty="0">
                <a:latin typeface="Arial"/>
                <a:cs typeface="Arial"/>
              </a:rPr>
              <a:t>for </a:t>
            </a:r>
            <a:r>
              <a:rPr sz="2400" spc="-5" dirty="0">
                <a:latin typeface="Arial"/>
                <a:cs typeface="Arial"/>
              </a:rPr>
              <a:t>24</a:t>
            </a:r>
            <a:r>
              <a:rPr sz="2400" spc="10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hrs.</a:t>
            </a:r>
            <a:endParaRPr sz="2400">
              <a:latin typeface="Arial"/>
              <a:cs typeface="Arial"/>
            </a:endParaRPr>
          </a:p>
          <a:p>
            <a:pPr marL="286385" marR="5080" lvl="1" indent="146050">
              <a:lnSpc>
                <a:spcPct val="100000"/>
              </a:lnSpc>
              <a:spcBef>
                <a:spcPts val="900"/>
              </a:spcBef>
              <a:buChar char="-"/>
              <a:tabLst>
                <a:tab pos="619760" algn="l"/>
                <a:tab pos="2573020" algn="l"/>
                <a:tab pos="5294630" algn="l"/>
              </a:tabLst>
            </a:pPr>
            <a:r>
              <a:rPr sz="2400" spc="-5" dirty="0">
                <a:latin typeface="Arial"/>
                <a:cs typeface="Arial"/>
              </a:rPr>
              <a:t>l</a:t>
            </a:r>
            <a:r>
              <a:rPr sz="2400" spc="-15" dirty="0">
                <a:latin typeface="Arial"/>
                <a:cs typeface="Arial"/>
              </a:rPr>
              <a:t>a</a:t>
            </a:r>
            <a:r>
              <a:rPr sz="2400" dirty="0">
                <a:latin typeface="Arial"/>
                <a:cs typeface="Arial"/>
              </a:rPr>
              <a:t>ter</a:t>
            </a:r>
            <a:r>
              <a:rPr sz="2400" spc="5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aspirin</a:t>
            </a:r>
            <a:r>
              <a:rPr sz="2400" spc="1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at</a:t>
            </a:r>
            <a:r>
              <a:rPr sz="2400" spc="-2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a</a:t>
            </a:r>
            <a:r>
              <a:rPr sz="240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dose</a:t>
            </a:r>
            <a:r>
              <a:rPr sz="2400" spc="1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of </a:t>
            </a:r>
            <a:r>
              <a:rPr sz="2400" spc="-15" dirty="0">
                <a:latin typeface="Arial"/>
                <a:cs typeface="Arial"/>
              </a:rPr>
              <a:t>7</a:t>
            </a:r>
            <a:r>
              <a:rPr sz="2400" spc="-5" dirty="0">
                <a:latin typeface="Arial"/>
                <a:cs typeface="Arial"/>
              </a:rPr>
              <a:t>5</a:t>
            </a:r>
            <a:r>
              <a:rPr sz="2400" dirty="0">
                <a:latin typeface="Arial"/>
                <a:cs typeface="Arial"/>
              </a:rPr>
              <a:t> m</a:t>
            </a:r>
            <a:r>
              <a:rPr sz="2400" spc="-5" dirty="0">
                <a:latin typeface="Arial"/>
                <a:cs typeface="Arial"/>
              </a:rPr>
              <a:t>g</a:t>
            </a:r>
            <a:r>
              <a:rPr sz="2400" spc="-1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in</a:t>
            </a:r>
            <a:r>
              <a:rPr sz="2400" dirty="0">
                <a:latin typeface="Arial"/>
                <a:cs typeface="Arial"/>
              </a:rPr>
              <a:t>	</a:t>
            </a:r>
            <a:r>
              <a:rPr sz="2400" spc="-5" dirty="0">
                <a:latin typeface="Arial"/>
                <a:cs typeface="Arial"/>
              </a:rPr>
              <a:t>combin</a:t>
            </a:r>
            <a:r>
              <a:rPr sz="2400" spc="-15" dirty="0">
                <a:latin typeface="Arial"/>
                <a:cs typeface="Arial"/>
              </a:rPr>
              <a:t>a</a:t>
            </a:r>
            <a:r>
              <a:rPr sz="2400" spc="-5" dirty="0">
                <a:latin typeface="Arial"/>
                <a:cs typeface="Arial"/>
              </a:rPr>
              <a:t>tion  with</a:t>
            </a:r>
            <a:r>
              <a:rPr sz="2400" spc="125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clopidogrel	75 mg daily </a:t>
            </a:r>
            <a:r>
              <a:rPr sz="2400" dirty="0">
                <a:latin typeface="Arial"/>
                <a:cs typeface="Arial"/>
              </a:rPr>
              <a:t>for </a:t>
            </a:r>
            <a:r>
              <a:rPr sz="2400" spc="-5" dirty="0">
                <a:latin typeface="Arial"/>
                <a:cs typeface="Arial"/>
              </a:rPr>
              <a:t>about one year  duration.</a:t>
            </a:r>
            <a:endParaRPr sz="2400">
              <a:latin typeface="Arial"/>
              <a:cs typeface="Arial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</p:spTree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14401" y="279603"/>
            <a:ext cx="5158243" cy="69057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/>
              <a:t>ANTI</a:t>
            </a:r>
            <a:r>
              <a:rPr spc="-65" dirty="0"/>
              <a:t> </a:t>
            </a:r>
            <a:r>
              <a:rPr dirty="0"/>
              <a:t>COAGULANTS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87</a:t>
            </a:fld>
            <a:endParaRPr lang="en-US"/>
          </a:p>
        </p:txBody>
      </p:sp>
      <p:sp>
        <p:nvSpPr>
          <p:cNvPr id="3" name="object 3"/>
          <p:cNvSpPr txBox="1"/>
          <p:nvPr/>
        </p:nvSpPr>
        <p:spPr>
          <a:xfrm>
            <a:off x="470623" y="913536"/>
            <a:ext cx="11573459" cy="3949158"/>
          </a:xfrm>
          <a:prstGeom prst="rect">
            <a:avLst/>
          </a:prstGeom>
        </p:spPr>
        <p:txBody>
          <a:bodyPr vert="horz" wrap="square" lIns="0" tIns="47625" rIns="0" bIns="0" rtlCol="0">
            <a:spAutoFit/>
          </a:bodyPr>
          <a:lstStyle/>
          <a:p>
            <a:pPr marL="287020" indent="-274320">
              <a:lnSpc>
                <a:spcPct val="100000"/>
              </a:lnSpc>
              <a:spcBef>
                <a:spcPts val="375"/>
              </a:spcBef>
              <a:buClr>
                <a:srgbClr val="FD8537"/>
              </a:buClr>
              <a:buSzPct val="68181"/>
              <a:buFont typeface="Wingdings"/>
              <a:buChar char=""/>
              <a:tabLst>
                <a:tab pos="287020" algn="l"/>
              </a:tabLst>
            </a:pPr>
            <a:r>
              <a:rPr sz="2200" spc="-25" dirty="0">
                <a:latin typeface="Arial"/>
                <a:cs typeface="Arial"/>
              </a:rPr>
              <a:t>HEPARINS </a:t>
            </a:r>
            <a:r>
              <a:rPr sz="2200" spc="-5" dirty="0">
                <a:latin typeface="Arial"/>
                <a:cs typeface="Arial"/>
              </a:rPr>
              <a:t>,</a:t>
            </a:r>
            <a:r>
              <a:rPr sz="2200" spc="30" dirty="0">
                <a:latin typeface="Arial"/>
                <a:cs typeface="Arial"/>
              </a:rPr>
              <a:t> </a:t>
            </a:r>
            <a:r>
              <a:rPr sz="2200" spc="-30" dirty="0">
                <a:latin typeface="Arial"/>
                <a:cs typeface="Arial"/>
              </a:rPr>
              <a:t>WARFARIN</a:t>
            </a:r>
            <a:endParaRPr sz="2200">
              <a:latin typeface="Arial"/>
              <a:cs typeface="Arial"/>
            </a:endParaRPr>
          </a:p>
          <a:p>
            <a:pPr marL="286385" marR="5080" indent="-41275">
              <a:lnSpc>
                <a:spcPts val="2110"/>
              </a:lnSpc>
              <a:spcBef>
                <a:spcPts val="790"/>
              </a:spcBef>
            </a:pPr>
            <a:r>
              <a:rPr sz="2200" spc="-5" dirty="0">
                <a:latin typeface="Arial"/>
                <a:cs typeface="Arial"/>
              </a:rPr>
              <a:t>-</a:t>
            </a:r>
            <a:r>
              <a:rPr sz="2200" b="1" spc="-5" dirty="0">
                <a:latin typeface="Arial"/>
                <a:cs typeface="Arial"/>
              </a:rPr>
              <a:t>heparins </a:t>
            </a:r>
            <a:r>
              <a:rPr sz="2200" spc="-5" dirty="0">
                <a:latin typeface="Arial"/>
                <a:cs typeface="Arial"/>
              </a:rPr>
              <a:t>act by accelerating the inhibition of factor II and factor X  of </a:t>
            </a:r>
            <a:r>
              <a:rPr sz="2200" dirty="0">
                <a:latin typeface="Arial"/>
                <a:cs typeface="Arial"/>
              </a:rPr>
              <a:t>coagulation</a:t>
            </a:r>
            <a:r>
              <a:rPr sz="2200" spc="-5" dirty="0">
                <a:latin typeface="Arial"/>
                <a:cs typeface="Arial"/>
              </a:rPr>
              <a:t> cascade</a:t>
            </a:r>
            <a:endParaRPr sz="2200">
              <a:latin typeface="Arial"/>
              <a:cs typeface="Arial"/>
            </a:endParaRPr>
          </a:p>
          <a:p>
            <a:pPr marL="245745">
              <a:lnSpc>
                <a:spcPts val="2375"/>
              </a:lnSpc>
              <a:spcBef>
                <a:spcPts val="295"/>
              </a:spcBef>
              <a:tabLst>
                <a:tab pos="1576070" algn="l"/>
                <a:tab pos="3234690" algn="l"/>
                <a:tab pos="4267835" algn="l"/>
                <a:tab pos="4605020" algn="l"/>
                <a:tab pos="4987290" algn="l"/>
                <a:tab pos="6069330" algn="l"/>
                <a:tab pos="7400290" algn="l"/>
                <a:tab pos="7783195" algn="l"/>
              </a:tabLst>
            </a:pPr>
            <a:r>
              <a:rPr sz="2200" dirty="0">
                <a:latin typeface="Arial"/>
                <a:cs typeface="Arial"/>
              </a:rPr>
              <a:t>-</a:t>
            </a:r>
            <a:r>
              <a:rPr sz="2200" b="1" dirty="0">
                <a:latin typeface="Arial"/>
                <a:cs typeface="Arial"/>
              </a:rPr>
              <a:t>warfarin	</a:t>
            </a:r>
            <a:r>
              <a:rPr sz="2200" spc="-5" dirty="0">
                <a:latin typeface="Arial"/>
                <a:cs typeface="Arial"/>
              </a:rPr>
              <a:t>antagonises	vitamin	K	to	prevent	activation	of	clotting</a:t>
            </a:r>
            <a:endParaRPr sz="2200">
              <a:latin typeface="Arial"/>
              <a:cs typeface="Arial"/>
            </a:endParaRPr>
          </a:p>
          <a:p>
            <a:pPr marL="286385">
              <a:lnSpc>
                <a:spcPts val="2375"/>
              </a:lnSpc>
            </a:pPr>
            <a:r>
              <a:rPr sz="2200" spc="-5" dirty="0">
                <a:latin typeface="Arial"/>
                <a:cs typeface="Arial"/>
              </a:rPr>
              <a:t>factors</a:t>
            </a:r>
            <a:endParaRPr sz="2200">
              <a:latin typeface="Arial"/>
              <a:cs typeface="Arial"/>
            </a:endParaRPr>
          </a:p>
          <a:p>
            <a:pPr marL="245745">
              <a:lnSpc>
                <a:spcPct val="100000"/>
              </a:lnSpc>
              <a:spcBef>
                <a:spcPts val="265"/>
              </a:spcBef>
            </a:pPr>
            <a:r>
              <a:rPr sz="2200" spc="-5" dirty="0">
                <a:latin typeface="Arial"/>
                <a:cs typeface="Arial"/>
              </a:rPr>
              <a:t>-decrease risk of recurrence and venous</a:t>
            </a:r>
            <a:r>
              <a:rPr sz="2200" spc="125" dirty="0">
                <a:latin typeface="Arial"/>
                <a:cs typeface="Arial"/>
              </a:rPr>
              <a:t> </a:t>
            </a:r>
            <a:r>
              <a:rPr sz="2200" spc="-5" dirty="0">
                <a:latin typeface="Arial"/>
                <a:cs typeface="Arial"/>
              </a:rPr>
              <a:t>thromboembolism</a:t>
            </a:r>
            <a:endParaRPr sz="2200">
              <a:latin typeface="Arial"/>
              <a:cs typeface="Arial"/>
            </a:endParaRPr>
          </a:p>
          <a:p>
            <a:pPr marL="245745">
              <a:lnSpc>
                <a:spcPct val="100000"/>
              </a:lnSpc>
              <a:spcBef>
                <a:spcPts val="275"/>
              </a:spcBef>
            </a:pPr>
            <a:r>
              <a:rPr sz="2200" spc="-5" dirty="0">
                <a:latin typeface="Arial"/>
                <a:cs typeface="Arial"/>
              </a:rPr>
              <a:t>-intra cranial haemorrhage to be excluded before</a:t>
            </a:r>
            <a:r>
              <a:rPr sz="2200" spc="155" dirty="0">
                <a:latin typeface="Arial"/>
                <a:cs typeface="Arial"/>
              </a:rPr>
              <a:t> </a:t>
            </a:r>
            <a:r>
              <a:rPr sz="2200" spc="-5" dirty="0">
                <a:latin typeface="Arial"/>
                <a:cs typeface="Arial"/>
              </a:rPr>
              <a:t>therapy</a:t>
            </a:r>
            <a:endParaRPr sz="2200">
              <a:latin typeface="Arial"/>
              <a:cs typeface="Arial"/>
            </a:endParaRPr>
          </a:p>
          <a:p>
            <a:pPr marL="245745">
              <a:lnSpc>
                <a:spcPct val="100000"/>
              </a:lnSpc>
              <a:spcBef>
                <a:spcPts val="275"/>
              </a:spcBef>
            </a:pPr>
            <a:r>
              <a:rPr sz="2200" spc="-5" dirty="0">
                <a:latin typeface="Arial"/>
                <a:cs typeface="Arial"/>
              </a:rPr>
              <a:t>-more useful if stroke is</a:t>
            </a:r>
            <a:r>
              <a:rPr sz="2200" spc="50" dirty="0">
                <a:latin typeface="Arial"/>
                <a:cs typeface="Arial"/>
              </a:rPr>
              <a:t> </a:t>
            </a:r>
            <a:r>
              <a:rPr sz="2200" spc="-5" dirty="0">
                <a:latin typeface="Arial"/>
                <a:cs typeface="Arial"/>
              </a:rPr>
              <a:t>evolving</a:t>
            </a:r>
            <a:endParaRPr sz="2200">
              <a:latin typeface="Arial"/>
              <a:cs typeface="Arial"/>
            </a:endParaRPr>
          </a:p>
          <a:p>
            <a:pPr marL="287020" indent="-274320">
              <a:lnSpc>
                <a:spcPct val="100000"/>
              </a:lnSpc>
              <a:spcBef>
                <a:spcPts val="75"/>
              </a:spcBef>
              <a:buClr>
                <a:srgbClr val="FD8537"/>
              </a:buClr>
              <a:buSzPct val="68181"/>
              <a:buFont typeface="Wingdings"/>
              <a:buChar char=""/>
              <a:tabLst>
                <a:tab pos="287020" algn="l"/>
              </a:tabLst>
            </a:pPr>
            <a:r>
              <a:rPr sz="2200" spc="-5" dirty="0">
                <a:latin typeface="Arial"/>
                <a:cs typeface="Arial"/>
              </a:rPr>
              <a:t>HYPEROSMOLAR</a:t>
            </a:r>
            <a:r>
              <a:rPr sz="2200" spc="-85" dirty="0">
                <a:latin typeface="Arial"/>
                <a:cs typeface="Arial"/>
              </a:rPr>
              <a:t> </a:t>
            </a:r>
            <a:r>
              <a:rPr sz="2200" spc="-5" dirty="0">
                <a:latin typeface="Arial"/>
                <a:cs typeface="Arial"/>
              </a:rPr>
              <a:t>AGENTS</a:t>
            </a:r>
            <a:endParaRPr sz="2200">
              <a:latin typeface="Arial"/>
              <a:cs typeface="Arial"/>
            </a:endParaRPr>
          </a:p>
          <a:p>
            <a:pPr marL="806450" lvl="1" indent="-172720">
              <a:lnSpc>
                <a:spcPct val="100000"/>
              </a:lnSpc>
              <a:spcBef>
                <a:spcPts val="70"/>
              </a:spcBef>
              <a:buChar char="-"/>
              <a:tabLst>
                <a:tab pos="807085" algn="l"/>
              </a:tabLst>
            </a:pPr>
            <a:r>
              <a:rPr sz="2200" spc="-5" dirty="0">
                <a:latin typeface="Arial"/>
                <a:cs typeface="Arial"/>
              </a:rPr>
              <a:t>reduce cerebral</a:t>
            </a:r>
            <a:r>
              <a:rPr sz="2200" spc="30" dirty="0">
                <a:latin typeface="Arial"/>
                <a:cs typeface="Arial"/>
              </a:rPr>
              <a:t> </a:t>
            </a:r>
            <a:r>
              <a:rPr sz="2200" spc="-5" dirty="0">
                <a:latin typeface="Arial"/>
                <a:cs typeface="Arial"/>
              </a:rPr>
              <a:t>oedema</a:t>
            </a:r>
            <a:endParaRPr sz="2200">
              <a:latin typeface="Arial"/>
              <a:cs typeface="Arial"/>
            </a:endParaRPr>
          </a:p>
          <a:p>
            <a:pPr marL="806450" lvl="1" indent="-172720">
              <a:lnSpc>
                <a:spcPct val="100000"/>
              </a:lnSpc>
              <a:spcBef>
                <a:spcPts val="75"/>
              </a:spcBef>
              <a:buChar char="-"/>
              <a:tabLst>
                <a:tab pos="807085" algn="l"/>
              </a:tabLst>
            </a:pPr>
            <a:r>
              <a:rPr sz="2200" spc="-5" dirty="0">
                <a:latin typeface="Arial"/>
                <a:cs typeface="Arial"/>
              </a:rPr>
              <a:t>20% mannitol IV – 100ml</a:t>
            </a:r>
            <a:r>
              <a:rPr sz="2200" spc="5" dirty="0">
                <a:latin typeface="Arial"/>
                <a:cs typeface="Arial"/>
              </a:rPr>
              <a:t> </a:t>
            </a:r>
            <a:r>
              <a:rPr sz="2200" spc="-5" dirty="0">
                <a:latin typeface="Arial"/>
                <a:cs typeface="Arial"/>
              </a:rPr>
              <a:t>TID</a:t>
            </a:r>
            <a:endParaRPr sz="2200">
              <a:latin typeface="Arial"/>
              <a:cs typeface="Arial"/>
            </a:endParaRPr>
          </a:p>
          <a:p>
            <a:pPr marL="806450" lvl="1" indent="-172720">
              <a:lnSpc>
                <a:spcPct val="100000"/>
              </a:lnSpc>
              <a:spcBef>
                <a:spcPts val="70"/>
              </a:spcBef>
              <a:buChar char="-"/>
              <a:tabLst>
                <a:tab pos="807085" algn="l"/>
              </a:tabLst>
            </a:pPr>
            <a:r>
              <a:rPr sz="2200" spc="-5" dirty="0">
                <a:latin typeface="Arial"/>
                <a:cs typeface="Arial"/>
              </a:rPr>
              <a:t>oral glycerol if swallow is</a:t>
            </a:r>
            <a:r>
              <a:rPr sz="2200" spc="20" dirty="0">
                <a:latin typeface="Arial"/>
                <a:cs typeface="Arial"/>
              </a:rPr>
              <a:t> </a:t>
            </a:r>
            <a:r>
              <a:rPr sz="2200" spc="-5" dirty="0">
                <a:latin typeface="Arial"/>
                <a:cs typeface="Arial"/>
              </a:rPr>
              <a:t>normal</a:t>
            </a:r>
            <a:endParaRPr sz="22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935137" y="5058232"/>
            <a:ext cx="9107761" cy="3606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1166495" algn="l"/>
                <a:tab pos="2505710" algn="l"/>
                <a:tab pos="3289300" algn="l"/>
                <a:tab pos="3775710" algn="l"/>
                <a:tab pos="4572635" algn="l"/>
                <a:tab pos="6085205" algn="l"/>
                <a:tab pos="6508115" algn="l"/>
              </a:tabLst>
            </a:pPr>
            <a:r>
              <a:rPr sz="2200" spc="-15" dirty="0">
                <a:latin typeface="Arial"/>
                <a:cs typeface="Arial"/>
              </a:rPr>
              <a:t>m</a:t>
            </a:r>
            <a:r>
              <a:rPr sz="2200" spc="-5" dirty="0">
                <a:latin typeface="Arial"/>
                <a:cs typeface="Arial"/>
              </a:rPr>
              <a:t>edical</a:t>
            </a:r>
            <a:r>
              <a:rPr sz="2200" dirty="0">
                <a:latin typeface="Arial"/>
                <a:cs typeface="Arial"/>
              </a:rPr>
              <a:t>	</a:t>
            </a:r>
            <a:r>
              <a:rPr sz="2200" spc="-5" dirty="0">
                <a:latin typeface="Arial"/>
                <a:cs typeface="Arial"/>
              </a:rPr>
              <a:t>prob</a:t>
            </a:r>
            <a:r>
              <a:rPr sz="2200" dirty="0">
                <a:latin typeface="Arial"/>
                <a:cs typeface="Arial"/>
              </a:rPr>
              <a:t>l</a:t>
            </a:r>
            <a:r>
              <a:rPr sz="2200" spc="-5" dirty="0">
                <a:latin typeface="Arial"/>
                <a:cs typeface="Arial"/>
              </a:rPr>
              <a:t>ems</a:t>
            </a:r>
            <a:r>
              <a:rPr sz="2200" dirty="0">
                <a:latin typeface="Arial"/>
                <a:cs typeface="Arial"/>
              </a:rPr>
              <a:t>	</a:t>
            </a:r>
            <a:r>
              <a:rPr sz="2200" spc="-5" dirty="0">
                <a:latin typeface="Arial"/>
                <a:cs typeface="Arial"/>
              </a:rPr>
              <a:t>s</a:t>
            </a:r>
            <a:r>
              <a:rPr sz="2200" spc="10" dirty="0">
                <a:latin typeface="Arial"/>
                <a:cs typeface="Arial"/>
              </a:rPr>
              <a:t>u</a:t>
            </a:r>
            <a:r>
              <a:rPr sz="2200" spc="-5" dirty="0">
                <a:latin typeface="Arial"/>
                <a:cs typeface="Arial"/>
              </a:rPr>
              <a:t>ch</a:t>
            </a:r>
            <a:r>
              <a:rPr sz="2200" dirty="0">
                <a:latin typeface="Arial"/>
                <a:cs typeface="Arial"/>
              </a:rPr>
              <a:t>	</a:t>
            </a:r>
            <a:r>
              <a:rPr sz="2200" spc="-5" dirty="0">
                <a:latin typeface="Arial"/>
                <a:cs typeface="Arial"/>
              </a:rPr>
              <a:t>as</a:t>
            </a:r>
            <a:r>
              <a:rPr sz="2200" dirty="0">
                <a:latin typeface="Arial"/>
                <a:cs typeface="Arial"/>
              </a:rPr>
              <a:t>	</a:t>
            </a:r>
            <a:r>
              <a:rPr sz="2200" spc="-5" dirty="0">
                <a:latin typeface="Arial"/>
                <a:cs typeface="Arial"/>
              </a:rPr>
              <a:t>atri</a:t>
            </a:r>
            <a:r>
              <a:rPr sz="2200" dirty="0">
                <a:latin typeface="Arial"/>
                <a:cs typeface="Arial"/>
              </a:rPr>
              <a:t>a</a:t>
            </a:r>
            <a:r>
              <a:rPr sz="2200" spc="-5" dirty="0">
                <a:latin typeface="Arial"/>
                <a:cs typeface="Arial"/>
              </a:rPr>
              <a:t>l</a:t>
            </a:r>
            <a:r>
              <a:rPr sz="2200" dirty="0">
                <a:latin typeface="Arial"/>
                <a:cs typeface="Arial"/>
              </a:rPr>
              <a:t>	</a:t>
            </a:r>
            <a:r>
              <a:rPr sz="2200" spc="-5" dirty="0">
                <a:latin typeface="Arial"/>
                <a:cs typeface="Arial"/>
              </a:rPr>
              <a:t>fibr</a:t>
            </a:r>
            <a:r>
              <a:rPr sz="2200" dirty="0">
                <a:latin typeface="Arial"/>
                <a:cs typeface="Arial"/>
              </a:rPr>
              <a:t>i</a:t>
            </a:r>
            <a:r>
              <a:rPr sz="2200" spc="-5" dirty="0">
                <a:latin typeface="Arial"/>
                <a:cs typeface="Arial"/>
              </a:rPr>
              <a:t>l</a:t>
            </a:r>
            <a:r>
              <a:rPr sz="2200" dirty="0">
                <a:latin typeface="Arial"/>
                <a:cs typeface="Arial"/>
              </a:rPr>
              <a:t>l</a:t>
            </a:r>
            <a:r>
              <a:rPr sz="2200" spc="-5" dirty="0">
                <a:latin typeface="Arial"/>
                <a:cs typeface="Arial"/>
              </a:rPr>
              <a:t>a</a:t>
            </a:r>
            <a:r>
              <a:rPr sz="2200" spc="-15" dirty="0">
                <a:latin typeface="Arial"/>
                <a:cs typeface="Arial"/>
              </a:rPr>
              <a:t>t</a:t>
            </a:r>
            <a:r>
              <a:rPr sz="2200" spc="-5" dirty="0">
                <a:latin typeface="Arial"/>
                <a:cs typeface="Arial"/>
              </a:rPr>
              <a:t>ions</a:t>
            </a:r>
            <a:r>
              <a:rPr sz="2200" dirty="0">
                <a:latin typeface="Arial"/>
                <a:cs typeface="Arial"/>
              </a:rPr>
              <a:t>	</a:t>
            </a:r>
            <a:r>
              <a:rPr sz="2200" spc="-5" dirty="0">
                <a:latin typeface="Arial"/>
                <a:cs typeface="Arial"/>
              </a:rPr>
              <a:t>to</a:t>
            </a:r>
            <a:r>
              <a:rPr sz="2200" dirty="0">
                <a:latin typeface="Arial"/>
                <a:cs typeface="Arial"/>
              </a:rPr>
              <a:t>	</a:t>
            </a:r>
            <a:r>
              <a:rPr sz="2200" spc="-5" dirty="0">
                <a:latin typeface="Arial"/>
                <a:cs typeface="Arial"/>
              </a:rPr>
              <a:t>be</a:t>
            </a:r>
            <a:endParaRPr sz="22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70623" y="5058233"/>
            <a:ext cx="2241389" cy="97345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87020" indent="-274320">
              <a:lnSpc>
                <a:spcPts val="2375"/>
              </a:lnSpc>
              <a:spcBef>
                <a:spcPts val="95"/>
              </a:spcBef>
              <a:buClr>
                <a:srgbClr val="FD8537"/>
              </a:buClr>
              <a:buSzPct val="68181"/>
              <a:buFont typeface="Wingdings"/>
              <a:buChar char=""/>
              <a:tabLst>
                <a:tab pos="287020" algn="l"/>
              </a:tabLst>
            </a:pPr>
            <a:r>
              <a:rPr sz="2200" spc="-5" dirty="0">
                <a:latin typeface="Arial"/>
                <a:cs typeface="Arial"/>
              </a:rPr>
              <a:t>Concurrent</a:t>
            </a:r>
            <a:endParaRPr sz="2200">
              <a:latin typeface="Arial"/>
              <a:cs typeface="Arial"/>
            </a:endParaRPr>
          </a:p>
          <a:p>
            <a:pPr marL="286385">
              <a:lnSpc>
                <a:spcPts val="2375"/>
              </a:lnSpc>
            </a:pPr>
            <a:r>
              <a:rPr sz="2200" spc="-5" dirty="0">
                <a:latin typeface="Arial"/>
                <a:cs typeface="Arial"/>
              </a:rPr>
              <a:t>tackled</a:t>
            </a:r>
            <a:endParaRPr sz="2200">
              <a:latin typeface="Arial"/>
              <a:cs typeface="Arial"/>
            </a:endParaRPr>
          </a:p>
          <a:p>
            <a:pPr marL="287020" indent="-274320">
              <a:lnSpc>
                <a:spcPct val="100000"/>
              </a:lnSpc>
              <a:spcBef>
                <a:spcPts val="75"/>
              </a:spcBef>
              <a:buClr>
                <a:srgbClr val="FD8537"/>
              </a:buClr>
              <a:buSzPct val="68181"/>
              <a:buFont typeface="Wingdings"/>
              <a:buChar char=""/>
              <a:tabLst>
                <a:tab pos="287020" algn="l"/>
              </a:tabLst>
            </a:pPr>
            <a:r>
              <a:rPr sz="2200" spc="-5" dirty="0">
                <a:latin typeface="Arial"/>
                <a:cs typeface="Arial"/>
              </a:rPr>
              <a:t>OTHERS:</a:t>
            </a:r>
            <a:endParaRPr sz="22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677834" y="6015938"/>
            <a:ext cx="7976909" cy="70485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3018155" algn="l"/>
              </a:tabLst>
            </a:pPr>
            <a:r>
              <a:rPr sz="2200" spc="-5" dirty="0">
                <a:latin typeface="Arial"/>
                <a:cs typeface="Arial"/>
              </a:rPr>
              <a:t>-</a:t>
            </a:r>
            <a:r>
              <a:rPr sz="2200" spc="25" dirty="0">
                <a:latin typeface="Arial"/>
                <a:cs typeface="Arial"/>
              </a:rPr>
              <a:t> </a:t>
            </a:r>
            <a:r>
              <a:rPr sz="2200" spc="-10" dirty="0">
                <a:latin typeface="Arial"/>
                <a:cs typeface="Arial"/>
              </a:rPr>
              <a:t>PENTOXYPHYLLINE	</a:t>
            </a:r>
            <a:r>
              <a:rPr sz="2200" spc="-5" dirty="0">
                <a:latin typeface="Arial"/>
                <a:cs typeface="Arial"/>
              </a:rPr>
              <a:t>to be used within 12 hrs</a:t>
            </a:r>
            <a:endParaRPr sz="2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70"/>
              </a:spcBef>
            </a:pPr>
            <a:r>
              <a:rPr sz="2200" spc="-5" dirty="0">
                <a:latin typeface="Arial"/>
                <a:cs typeface="Arial"/>
              </a:rPr>
              <a:t>-NEUROPROTECTIVE</a:t>
            </a:r>
            <a:r>
              <a:rPr sz="2200" spc="-75" dirty="0">
                <a:latin typeface="Arial"/>
                <a:cs typeface="Arial"/>
              </a:rPr>
              <a:t> </a:t>
            </a:r>
            <a:r>
              <a:rPr sz="2200" spc="-5" dirty="0">
                <a:latin typeface="Arial"/>
                <a:cs typeface="Arial"/>
              </a:rPr>
              <a:t>AGENTS</a:t>
            </a:r>
            <a:endParaRPr sz="2200">
              <a:latin typeface="Arial"/>
              <a:cs typeface="Arial"/>
            </a:endParaRPr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</p:spTree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14401" y="859664"/>
            <a:ext cx="6900229" cy="69057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/>
              <a:t>HAEMORRHAGIC</a:t>
            </a:r>
            <a:r>
              <a:rPr spc="-80" dirty="0"/>
              <a:t> </a:t>
            </a:r>
            <a:r>
              <a:rPr dirty="0"/>
              <a:t>STROKE</a:t>
            </a:r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88</a:t>
            </a:fld>
            <a:endParaRPr lang="en-US"/>
          </a:p>
        </p:txBody>
      </p:sp>
      <p:grpSp>
        <p:nvGrpSpPr>
          <p:cNvPr id="3" name="object 3"/>
          <p:cNvGrpSpPr/>
          <p:nvPr/>
        </p:nvGrpSpPr>
        <p:grpSpPr>
          <a:xfrm>
            <a:off x="936465" y="4094989"/>
            <a:ext cx="1328921" cy="680085"/>
            <a:chOff x="702532" y="4094988"/>
            <a:chExt cx="996950" cy="680085"/>
          </a:xfrm>
        </p:grpSpPr>
        <p:sp>
          <p:nvSpPr>
            <p:cNvPr id="4" name="object 4"/>
            <p:cNvSpPr/>
            <p:nvPr/>
          </p:nvSpPr>
          <p:spPr>
            <a:xfrm>
              <a:off x="702532" y="4336573"/>
              <a:ext cx="181418" cy="180371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769619" y="4094988"/>
              <a:ext cx="929640" cy="679704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/>
          <p:nvPr/>
        </p:nvSpPr>
        <p:spPr>
          <a:xfrm>
            <a:off x="2655996" y="4276881"/>
            <a:ext cx="1319732" cy="30634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5938724" y="4276881"/>
            <a:ext cx="648082" cy="248905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7244193" y="4276881"/>
            <a:ext cx="1976682" cy="306345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897233" y="1473074"/>
            <a:ext cx="9562303" cy="2766783"/>
          </a:xfrm>
          <a:prstGeom prst="rect">
            <a:avLst/>
          </a:prstGeom>
        </p:spPr>
        <p:txBody>
          <a:bodyPr vert="horz" wrap="square" lIns="0" tIns="128905" rIns="0" bIns="0" rtlCol="0">
            <a:spAutoFit/>
          </a:bodyPr>
          <a:lstStyle/>
          <a:p>
            <a:pPr marL="287020" indent="-274320">
              <a:lnSpc>
                <a:spcPct val="100000"/>
              </a:lnSpc>
              <a:spcBef>
                <a:spcPts val="1015"/>
              </a:spcBef>
              <a:buClr>
                <a:srgbClr val="FD8537"/>
              </a:buClr>
              <a:buSzPct val="68750"/>
              <a:buFont typeface="Wingdings"/>
              <a:buChar char=""/>
              <a:tabLst>
                <a:tab pos="287020" algn="l"/>
              </a:tabLst>
            </a:pPr>
            <a:r>
              <a:rPr sz="2400" spc="-5" dirty="0">
                <a:latin typeface="Arial"/>
                <a:cs typeface="Arial"/>
              </a:rPr>
              <a:t>Control of</a:t>
            </a:r>
            <a:r>
              <a:rPr sz="240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hypertension</a:t>
            </a:r>
            <a:endParaRPr sz="2400">
              <a:latin typeface="Arial"/>
              <a:cs typeface="Arial"/>
            </a:endParaRPr>
          </a:p>
          <a:p>
            <a:pPr marL="286385" marR="5080" indent="-274320">
              <a:lnSpc>
                <a:spcPts val="2590"/>
              </a:lnSpc>
              <a:spcBef>
                <a:spcPts val="1240"/>
              </a:spcBef>
              <a:buClr>
                <a:srgbClr val="FD8537"/>
              </a:buClr>
              <a:buSzPct val="68750"/>
              <a:buFont typeface="Wingdings"/>
              <a:buChar char=""/>
              <a:tabLst>
                <a:tab pos="287020" algn="l"/>
              </a:tabLst>
            </a:pPr>
            <a:r>
              <a:rPr sz="2400" dirty="0">
                <a:latin typeface="Arial"/>
                <a:cs typeface="Arial"/>
              </a:rPr>
              <a:t>Control coagulation </a:t>
            </a:r>
            <a:r>
              <a:rPr sz="2400" spc="-5" dirty="0">
                <a:latin typeface="Arial"/>
                <a:cs typeface="Arial"/>
              </a:rPr>
              <a:t>abnormalities (esp due </a:t>
            </a:r>
            <a:r>
              <a:rPr sz="2400" dirty="0">
                <a:latin typeface="Arial"/>
                <a:cs typeface="Arial"/>
              </a:rPr>
              <a:t>to </a:t>
            </a:r>
            <a:r>
              <a:rPr sz="2400" spc="-5" dirty="0">
                <a:latin typeface="Arial"/>
                <a:cs typeface="Arial"/>
              </a:rPr>
              <a:t>oral  anticoagulants)</a:t>
            </a:r>
            <a:endParaRPr sz="2400">
              <a:latin typeface="Arial"/>
              <a:cs typeface="Arial"/>
            </a:endParaRPr>
          </a:p>
          <a:p>
            <a:pPr marL="287020" indent="-274320">
              <a:lnSpc>
                <a:spcPct val="100000"/>
              </a:lnSpc>
              <a:spcBef>
                <a:spcPts val="875"/>
              </a:spcBef>
              <a:buClr>
                <a:srgbClr val="FD8537"/>
              </a:buClr>
              <a:buSzPct val="68750"/>
              <a:buFont typeface="Wingdings"/>
              <a:buChar char=""/>
              <a:tabLst>
                <a:tab pos="287020" algn="l"/>
              </a:tabLst>
            </a:pPr>
            <a:r>
              <a:rPr sz="2400" spc="-5" dirty="0">
                <a:latin typeface="Arial"/>
                <a:cs typeface="Arial"/>
              </a:rPr>
              <a:t>Surgical</a:t>
            </a:r>
            <a:r>
              <a:rPr sz="2400" spc="5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decompression</a:t>
            </a:r>
            <a:endParaRPr sz="2400">
              <a:latin typeface="Arial"/>
              <a:cs typeface="Arial"/>
            </a:endParaRPr>
          </a:p>
          <a:p>
            <a:pPr marL="287020" indent="-274320">
              <a:lnSpc>
                <a:spcPts val="2735"/>
              </a:lnSpc>
              <a:spcBef>
                <a:spcPts val="915"/>
              </a:spcBef>
              <a:buClr>
                <a:srgbClr val="FD8537"/>
              </a:buClr>
              <a:buSzPct val="68750"/>
              <a:buFont typeface="Wingdings"/>
              <a:buChar char=""/>
              <a:tabLst>
                <a:tab pos="287020" algn="l"/>
                <a:tab pos="1728470" algn="l"/>
                <a:tab pos="2460625" algn="l"/>
                <a:tab pos="4327525" algn="l"/>
                <a:tab pos="5210175" algn="l"/>
              </a:tabLst>
            </a:pPr>
            <a:r>
              <a:rPr sz="2400" dirty="0">
                <a:latin typeface="Arial"/>
                <a:cs typeface="Arial"/>
              </a:rPr>
              <a:t>Surgery	for	aneurysms	</a:t>
            </a:r>
            <a:r>
              <a:rPr sz="2400" spc="-5" dirty="0">
                <a:latin typeface="Arial"/>
                <a:cs typeface="Arial"/>
              </a:rPr>
              <a:t>and	arterio-venous</a:t>
            </a:r>
            <a:endParaRPr sz="2400">
              <a:latin typeface="Arial"/>
              <a:cs typeface="Arial"/>
            </a:endParaRPr>
          </a:p>
          <a:p>
            <a:pPr marL="286385">
              <a:lnSpc>
                <a:spcPts val="2735"/>
              </a:lnSpc>
            </a:pPr>
            <a:r>
              <a:rPr sz="2400" dirty="0">
                <a:latin typeface="Arial"/>
                <a:cs typeface="Arial"/>
              </a:rPr>
              <a:t>malformations</a:t>
            </a:r>
            <a:endParaRPr sz="2400">
              <a:latin typeface="Arial"/>
              <a:cs typeface="Arial"/>
            </a:endParaRPr>
          </a:p>
          <a:p>
            <a:pPr marL="286385" marR="5080" indent="-274320">
              <a:lnSpc>
                <a:spcPts val="2590"/>
              </a:lnSpc>
              <a:spcBef>
                <a:spcPts val="1240"/>
              </a:spcBef>
              <a:buClr>
                <a:srgbClr val="FD8537"/>
              </a:buClr>
              <a:buSzPct val="68750"/>
              <a:buFont typeface="Wingdings"/>
              <a:buChar char=""/>
              <a:tabLst>
                <a:tab pos="287020" algn="l"/>
                <a:tab pos="1300480" algn="l"/>
                <a:tab pos="2774315" algn="l"/>
                <a:tab pos="3772535" algn="l"/>
                <a:tab pos="4752975" algn="l"/>
                <a:tab pos="6718934" algn="l"/>
              </a:tabLst>
            </a:pPr>
            <a:r>
              <a:rPr sz="2400" dirty="0">
                <a:solidFill>
                  <a:srgbClr val="C00000"/>
                </a:solidFill>
                <a:latin typeface="Arial"/>
                <a:cs typeface="Arial"/>
              </a:rPr>
              <a:t>Anti	p</a:t>
            </a:r>
            <a:r>
              <a:rPr sz="2400" spc="-5" dirty="0">
                <a:solidFill>
                  <a:srgbClr val="C00000"/>
                </a:solidFill>
                <a:latin typeface="Arial"/>
                <a:cs typeface="Arial"/>
              </a:rPr>
              <a:t>l</a:t>
            </a:r>
            <a:r>
              <a:rPr sz="2400" spc="-15" dirty="0">
                <a:solidFill>
                  <a:srgbClr val="C00000"/>
                </a:solidFill>
                <a:latin typeface="Arial"/>
                <a:cs typeface="Arial"/>
              </a:rPr>
              <a:t>a</a:t>
            </a:r>
            <a:r>
              <a:rPr sz="2400" spc="-5" dirty="0">
                <a:solidFill>
                  <a:srgbClr val="C00000"/>
                </a:solidFill>
                <a:latin typeface="Arial"/>
                <a:cs typeface="Arial"/>
              </a:rPr>
              <a:t>te</a:t>
            </a:r>
            <a:r>
              <a:rPr sz="2400" dirty="0">
                <a:solidFill>
                  <a:srgbClr val="C00000"/>
                </a:solidFill>
                <a:latin typeface="Arial"/>
                <a:cs typeface="Arial"/>
              </a:rPr>
              <a:t>let	</a:t>
            </a:r>
            <a:r>
              <a:rPr sz="2400" spc="-10" dirty="0">
                <a:solidFill>
                  <a:srgbClr val="C00000"/>
                </a:solidFill>
                <a:latin typeface="Arial"/>
                <a:cs typeface="Arial"/>
              </a:rPr>
              <a:t>an</a:t>
            </a:r>
            <a:r>
              <a:rPr sz="2400" spc="-5" dirty="0">
                <a:solidFill>
                  <a:srgbClr val="C00000"/>
                </a:solidFill>
                <a:latin typeface="Arial"/>
                <a:cs typeface="Arial"/>
              </a:rPr>
              <a:t>d</a:t>
            </a:r>
            <a:r>
              <a:rPr sz="2400" dirty="0">
                <a:solidFill>
                  <a:srgbClr val="C00000"/>
                </a:solidFill>
                <a:latin typeface="Arial"/>
                <a:cs typeface="Arial"/>
              </a:rPr>
              <a:t>	</a:t>
            </a:r>
            <a:r>
              <a:rPr sz="2400" spc="-5" dirty="0">
                <a:solidFill>
                  <a:srgbClr val="C00000"/>
                </a:solidFill>
                <a:latin typeface="Arial"/>
                <a:cs typeface="Arial"/>
              </a:rPr>
              <a:t>anti</a:t>
            </a:r>
            <a:r>
              <a:rPr sz="2400" dirty="0">
                <a:solidFill>
                  <a:srgbClr val="C00000"/>
                </a:solidFill>
                <a:latin typeface="Arial"/>
                <a:cs typeface="Arial"/>
              </a:rPr>
              <a:t>	</a:t>
            </a:r>
            <a:r>
              <a:rPr sz="2400" spc="-5" dirty="0">
                <a:solidFill>
                  <a:srgbClr val="C00000"/>
                </a:solidFill>
                <a:latin typeface="Arial"/>
                <a:cs typeface="Arial"/>
              </a:rPr>
              <a:t>coag</a:t>
            </a:r>
            <a:r>
              <a:rPr sz="2400" spc="5" dirty="0">
                <a:solidFill>
                  <a:srgbClr val="C00000"/>
                </a:solidFill>
                <a:latin typeface="Arial"/>
                <a:cs typeface="Arial"/>
              </a:rPr>
              <a:t>u</a:t>
            </a:r>
            <a:r>
              <a:rPr sz="2400" spc="-5" dirty="0">
                <a:solidFill>
                  <a:srgbClr val="C00000"/>
                </a:solidFill>
                <a:latin typeface="Arial"/>
                <a:cs typeface="Arial"/>
              </a:rPr>
              <a:t>lant</a:t>
            </a:r>
            <a:r>
              <a:rPr sz="2400" dirty="0">
                <a:solidFill>
                  <a:srgbClr val="C00000"/>
                </a:solidFill>
                <a:latin typeface="Arial"/>
                <a:cs typeface="Arial"/>
              </a:rPr>
              <a:t>s	</a:t>
            </a:r>
            <a:r>
              <a:rPr sz="2400" spc="-5" dirty="0">
                <a:solidFill>
                  <a:srgbClr val="C00000"/>
                </a:solidFill>
                <a:latin typeface="Arial"/>
                <a:cs typeface="Arial"/>
              </a:rPr>
              <a:t>are  contraindicated</a:t>
            </a:r>
            <a:endParaRPr sz="2400">
              <a:latin typeface="Arial"/>
              <a:cs typeface="Arial"/>
            </a:endParaRPr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</p:spTree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14401" y="859664"/>
            <a:ext cx="4411677" cy="69057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/>
              <a:t>REHABILI</a:t>
            </a:r>
            <a:r>
              <a:rPr spc="-250" dirty="0"/>
              <a:t>T</a:t>
            </a:r>
            <a:r>
              <a:rPr spc="-245" dirty="0"/>
              <a:t>A</a:t>
            </a:r>
            <a:r>
              <a:rPr dirty="0"/>
              <a:t>TION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89</a:t>
            </a:fld>
            <a:endParaRPr lang="en-US"/>
          </a:p>
        </p:txBody>
      </p:sp>
      <p:sp>
        <p:nvSpPr>
          <p:cNvPr id="3" name="object 3"/>
          <p:cNvSpPr txBox="1"/>
          <p:nvPr/>
        </p:nvSpPr>
        <p:spPr>
          <a:xfrm>
            <a:off x="897233" y="1473074"/>
            <a:ext cx="6903615" cy="2696845"/>
          </a:xfrm>
          <a:prstGeom prst="rect">
            <a:avLst/>
          </a:prstGeom>
        </p:spPr>
        <p:txBody>
          <a:bodyPr vert="horz" wrap="square" lIns="0" tIns="92075" rIns="0" bIns="0" rtlCol="0">
            <a:spAutoFit/>
          </a:bodyPr>
          <a:lstStyle/>
          <a:p>
            <a:pPr marL="287020" indent="-274320">
              <a:lnSpc>
                <a:spcPct val="100000"/>
              </a:lnSpc>
              <a:spcBef>
                <a:spcPts val="725"/>
              </a:spcBef>
              <a:buClr>
                <a:srgbClr val="FD8537"/>
              </a:buClr>
              <a:buSzPct val="68750"/>
              <a:buFont typeface="Wingdings"/>
              <a:buChar char=""/>
              <a:tabLst>
                <a:tab pos="287020" algn="l"/>
              </a:tabLst>
            </a:pPr>
            <a:r>
              <a:rPr sz="2400" spc="-5" dirty="0">
                <a:latin typeface="Arial"/>
                <a:cs typeface="Arial"/>
              </a:rPr>
              <a:t>Physiotherapy </a:t>
            </a:r>
            <a:r>
              <a:rPr sz="2400" dirty="0">
                <a:latin typeface="Arial"/>
                <a:cs typeface="Arial"/>
              </a:rPr>
              <a:t>- </a:t>
            </a:r>
            <a:r>
              <a:rPr sz="2400" spc="-5" dirty="0">
                <a:latin typeface="Arial"/>
                <a:cs typeface="Arial"/>
              </a:rPr>
              <a:t>as early as</a:t>
            </a:r>
            <a:r>
              <a:rPr sz="2400" spc="55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possible</a:t>
            </a:r>
            <a:endParaRPr sz="2400">
              <a:latin typeface="Arial"/>
              <a:cs typeface="Arial"/>
            </a:endParaRPr>
          </a:p>
          <a:p>
            <a:pPr marL="287020" indent="-274320">
              <a:lnSpc>
                <a:spcPct val="100000"/>
              </a:lnSpc>
              <a:spcBef>
                <a:spcPts val="625"/>
              </a:spcBef>
              <a:buClr>
                <a:srgbClr val="FD8537"/>
              </a:buClr>
              <a:buSzPct val="68750"/>
              <a:buFont typeface="Wingdings"/>
              <a:buChar char=""/>
              <a:tabLst>
                <a:tab pos="287020" algn="l"/>
              </a:tabLst>
            </a:pPr>
            <a:r>
              <a:rPr sz="2400" dirty="0">
                <a:latin typeface="Arial"/>
                <a:cs typeface="Arial"/>
              </a:rPr>
              <a:t>Occupational</a:t>
            </a:r>
            <a:r>
              <a:rPr sz="2400" spc="1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therapy</a:t>
            </a:r>
            <a:endParaRPr sz="2400">
              <a:latin typeface="Arial"/>
              <a:cs typeface="Arial"/>
            </a:endParaRPr>
          </a:p>
          <a:p>
            <a:pPr marL="287020" indent="-274320">
              <a:lnSpc>
                <a:spcPct val="100000"/>
              </a:lnSpc>
              <a:spcBef>
                <a:spcPts val="625"/>
              </a:spcBef>
              <a:buClr>
                <a:srgbClr val="FD8537"/>
              </a:buClr>
              <a:buSzPct val="68750"/>
              <a:buFont typeface="Wingdings"/>
              <a:buChar char=""/>
              <a:tabLst>
                <a:tab pos="287020" algn="l"/>
              </a:tabLst>
            </a:pPr>
            <a:r>
              <a:rPr sz="2400" spc="-5" dirty="0">
                <a:latin typeface="Arial"/>
                <a:cs typeface="Arial"/>
              </a:rPr>
              <a:t>Speech</a:t>
            </a:r>
            <a:r>
              <a:rPr sz="2400" spc="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therapy</a:t>
            </a:r>
            <a:endParaRPr sz="2400">
              <a:latin typeface="Arial"/>
              <a:cs typeface="Arial"/>
            </a:endParaRPr>
          </a:p>
          <a:p>
            <a:pPr marL="265430" marR="1191260" indent="-253365" algn="just">
              <a:lnSpc>
                <a:spcPct val="121700"/>
              </a:lnSpc>
              <a:buClr>
                <a:srgbClr val="FD8537"/>
              </a:buClr>
              <a:buSzPct val="68750"/>
              <a:buFont typeface="Wingdings"/>
              <a:buChar char=""/>
              <a:tabLst>
                <a:tab pos="287020" algn="l"/>
              </a:tabLst>
            </a:pPr>
            <a:r>
              <a:rPr sz="2400" dirty="0">
                <a:latin typeface="Arial"/>
                <a:cs typeface="Arial"/>
              </a:rPr>
              <a:t>Improve </a:t>
            </a:r>
            <a:r>
              <a:rPr sz="2400" spc="-5" dirty="0">
                <a:latin typeface="Arial"/>
                <a:cs typeface="Arial"/>
              </a:rPr>
              <a:t>quality </a:t>
            </a:r>
            <a:r>
              <a:rPr sz="2400" dirty="0">
                <a:latin typeface="Arial"/>
                <a:cs typeface="Arial"/>
              </a:rPr>
              <a:t>of </a:t>
            </a:r>
            <a:r>
              <a:rPr sz="2400" spc="-5" dirty="0">
                <a:latin typeface="Arial"/>
                <a:cs typeface="Arial"/>
              </a:rPr>
              <a:t>life with  </a:t>
            </a:r>
            <a:r>
              <a:rPr sz="2400" dirty="0">
                <a:latin typeface="Arial"/>
                <a:cs typeface="Arial"/>
              </a:rPr>
              <a:t>motor </a:t>
            </a:r>
            <a:r>
              <a:rPr sz="2400" spc="-5" dirty="0">
                <a:latin typeface="Arial"/>
                <a:cs typeface="Arial"/>
              </a:rPr>
              <a:t>aids -leg brace, </a:t>
            </a:r>
            <a:r>
              <a:rPr sz="2400" dirty="0">
                <a:latin typeface="Arial"/>
                <a:cs typeface="Arial"/>
              </a:rPr>
              <a:t>toe  </a:t>
            </a:r>
            <a:r>
              <a:rPr sz="2400" spc="-5" dirty="0">
                <a:latin typeface="Arial"/>
                <a:cs typeface="Arial"/>
              </a:rPr>
              <a:t>spring </a:t>
            </a:r>
            <a:r>
              <a:rPr sz="2400" dirty="0">
                <a:latin typeface="Arial"/>
                <a:cs typeface="Arial"/>
              </a:rPr>
              <a:t>, </a:t>
            </a:r>
            <a:r>
              <a:rPr sz="2400" spc="-5" dirty="0">
                <a:latin typeface="Arial"/>
                <a:cs typeface="Arial"/>
              </a:rPr>
              <a:t>cane </a:t>
            </a:r>
            <a:r>
              <a:rPr sz="2400" dirty="0">
                <a:latin typeface="Arial"/>
                <a:cs typeface="Arial"/>
              </a:rPr>
              <a:t>, </a:t>
            </a:r>
            <a:r>
              <a:rPr sz="2400" spc="-5" dirty="0">
                <a:latin typeface="Arial"/>
                <a:cs typeface="Arial"/>
              </a:rPr>
              <a:t>walking</a:t>
            </a:r>
            <a:r>
              <a:rPr sz="2400" spc="1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stick</a:t>
            </a:r>
            <a:endParaRPr sz="240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7110148" y="1920239"/>
            <a:ext cx="4266089" cy="478078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217612" y="609599"/>
            <a:ext cx="9652787" cy="579272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</p:spTree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14401" y="859664"/>
            <a:ext cx="7125384" cy="69057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/>
              <a:t>SECONDARY</a:t>
            </a:r>
            <a:r>
              <a:rPr spc="-130" dirty="0"/>
              <a:t> </a:t>
            </a:r>
            <a:r>
              <a:rPr dirty="0"/>
              <a:t>PREVENTION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90</a:t>
            </a:fld>
            <a:endParaRPr lang="en-US"/>
          </a:p>
        </p:txBody>
      </p:sp>
      <p:sp>
        <p:nvSpPr>
          <p:cNvPr id="3" name="object 3"/>
          <p:cNvSpPr txBox="1"/>
          <p:nvPr/>
        </p:nvSpPr>
        <p:spPr>
          <a:xfrm>
            <a:off x="714401" y="1549272"/>
            <a:ext cx="6946784" cy="4446905"/>
          </a:xfrm>
          <a:prstGeom prst="rect">
            <a:avLst/>
          </a:prstGeom>
        </p:spPr>
        <p:txBody>
          <a:bodyPr vert="horz" wrap="square" lIns="0" tIns="88900" rIns="0" bIns="0" rtlCol="0">
            <a:spAutoFit/>
          </a:bodyPr>
          <a:lstStyle/>
          <a:p>
            <a:pPr marL="287020" indent="-274320">
              <a:lnSpc>
                <a:spcPct val="100000"/>
              </a:lnSpc>
              <a:spcBef>
                <a:spcPts val="700"/>
              </a:spcBef>
              <a:buClr>
                <a:srgbClr val="FD8537"/>
              </a:buClr>
              <a:buSzPct val="68750"/>
              <a:buFont typeface="Wingdings"/>
              <a:buChar char=""/>
              <a:tabLst>
                <a:tab pos="287020" algn="l"/>
              </a:tabLst>
            </a:pPr>
            <a:r>
              <a:rPr sz="2400" spc="-5" dirty="0">
                <a:latin typeface="Arial"/>
                <a:cs typeface="Arial"/>
              </a:rPr>
              <a:t>Blood pressure</a:t>
            </a:r>
            <a:r>
              <a:rPr sz="2400" spc="-2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control</a:t>
            </a:r>
            <a:endParaRPr sz="2400">
              <a:latin typeface="Arial"/>
              <a:cs typeface="Arial"/>
            </a:endParaRPr>
          </a:p>
          <a:p>
            <a:pPr marL="287020" indent="-274320">
              <a:lnSpc>
                <a:spcPct val="100000"/>
              </a:lnSpc>
              <a:spcBef>
                <a:spcPts val="605"/>
              </a:spcBef>
              <a:buClr>
                <a:srgbClr val="FD8537"/>
              </a:buClr>
              <a:buSzPct val="68750"/>
              <a:buFont typeface="Wingdings"/>
              <a:buChar char=""/>
              <a:tabLst>
                <a:tab pos="287020" algn="l"/>
              </a:tabLst>
            </a:pPr>
            <a:r>
              <a:rPr sz="2400" spc="-5" dirty="0">
                <a:latin typeface="Arial"/>
                <a:cs typeface="Arial"/>
              </a:rPr>
              <a:t>Diabetes</a:t>
            </a:r>
            <a:r>
              <a:rPr sz="2400" spc="-1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Management</a:t>
            </a:r>
            <a:endParaRPr sz="2400">
              <a:latin typeface="Arial"/>
              <a:cs typeface="Arial"/>
            </a:endParaRPr>
          </a:p>
          <a:p>
            <a:pPr marL="287020" indent="-274320">
              <a:lnSpc>
                <a:spcPct val="100000"/>
              </a:lnSpc>
              <a:spcBef>
                <a:spcPts val="600"/>
              </a:spcBef>
              <a:buClr>
                <a:srgbClr val="FD8537"/>
              </a:buClr>
              <a:buSzPct val="68750"/>
              <a:buFont typeface="Wingdings"/>
              <a:buChar char=""/>
              <a:tabLst>
                <a:tab pos="287020" algn="l"/>
              </a:tabLst>
            </a:pPr>
            <a:r>
              <a:rPr sz="2400" spc="-5" dirty="0">
                <a:latin typeface="Arial"/>
                <a:cs typeface="Arial"/>
              </a:rPr>
              <a:t>Lipid</a:t>
            </a:r>
            <a:r>
              <a:rPr sz="2400" spc="15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Management</a:t>
            </a:r>
            <a:endParaRPr sz="2400">
              <a:latin typeface="Arial"/>
              <a:cs typeface="Arial"/>
            </a:endParaRPr>
          </a:p>
          <a:p>
            <a:pPr marL="287020" indent="-274320">
              <a:lnSpc>
                <a:spcPct val="100000"/>
              </a:lnSpc>
              <a:spcBef>
                <a:spcPts val="600"/>
              </a:spcBef>
              <a:buClr>
                <a:srgbClr val="FD8537"/>
              </a:buClr>
              <a:buSzPct val="68750"/>
              <a:buFont typeface="Wingdings"/>
              <a:buChar char=""/>
              <a:tabLst>
                <a:tab pos="287020" algn="l"/>
              </a:tabLst>
            </a:pPr>
            <a:r>
              <a:rPr sz="2400" spc="-5" dirty="0">
                <a:latin typeface="Arial"/>
                <a:cs typeface="Arial"/>
              </a:rPr>
              <a:t>Smoking</a:t>
            </a:r>
            <a:r>
              <a:rPr sz="2400" spc="-35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Cessation</a:t>
            </a:r>
            <a:endParaRPr sz="2400">
              <a:latin typeface="Arial"/>
              <a:cs typeface="Arial"/>
            </a:endParaRPr>
          </a:p>
          <a:p>
            <a:pPr marL="287020" indent="-274320">
              <a:lnSpc>
                <a:spcPct val="100000"/>
              </a:lnSpc>
              <a:spcBef>
                <a:spcPts val="600"/>
              </a:spcBef>
              <a:buClr>
                <a:srgbClr val="FD8537"/>
              </a:buClr>
              <a:buSzPct val="68750"/>
              <a:buFont typeface="Wingdings"/>
              <a:buChar char=""/>
              <a:tabLst>
                <a:tab pos="287020" algn="l"/>
              </a:tabLst>
            </a:pPr>
            <a:r>
              <a:rPr sz="2400" spc="-5" dirty="0">
                <a:latin typeface="Arial"/>
                <a:cs typeface="Arial"/>
              </a:rPr>
              <a:t>Alcohol</a:t>
            </a:r>
            <a:r>
              <a:rPr sz="2400" spc="-7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Moderation</a:t>
            </a:r>
            <a:endParaRPr sz="2400">
              <a:latin typeface="Arial"/>
              <a:cs typeface="Arial"/>
            </a:endParaRPr>
          </a:p>
          <a:p>
            <a:pPr marL="287020" indent="-274320">
              <a:lnSpc>
                <a:spcPct val="100000"/>
              </a:lnSpc>
              <a:spcBef>
                <a:spcPts val="600"/>
              </a:spcBef>
              <a:buClr>
                <a:srgbClr val="FD8537"/>
              </a:buClr>
              <a:buSzPct val="68750"/>
              <a:buFont typeface="Wingdings"/>
              <a:buChar char=""/>
              <a:tabLst>
                <a:tab pos="287020" algn="l"/>
              </a:tabLst>
            </a:pPr>
            <a:r>
              <a:rPr sz="2400" spc="-10" dirty="0">
                <a:latin typeface="Arial"/>
                <a:cs typeface="Arial"/>
              </a:rPr>
              <a:t>Weight </a:t>
            </a:r>
            <a:r>
              <a:rPr sz="2400" spc="-5" dirty="0">
                <a:latin typeface="Arial"/>
                <a:cs typeface="Arial"/>
              </a:rPr>
              <a:t>Reduction/Physical</a:t>
            </a:r>
            <a:r>
              <a:rPr sz="2400" spc="-75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Activity</a:t>
            </a:r>
            <a:endParaRPr sz="2400">
              <a:latin typeface="Arial"/>
              <a:cs typeface="Arial"/>
            </a:endParaRPr>
          </a:p>
          <a:p>
            <a:pPr marL="287020" indent="-274320">
              <a:lnSpc>
                <a:spcPct val="100000"/>
              </a:lnSpc>
              <a:spcBef>
                <a:spcPts val="600"/>
              </a:spcBef>
              <a:buClr>
                <a:srgbClr val="FD8537"/>
              </a:buClr>
              <a:buSzPct val="68750"/>
              <a:buFont typeface="Wingdings"/>
              <a:buChar char=""/>
              <a:tabLst>
                <a:tab pos="287020" algn="l"/>
              </a:tabLst>
            </a:pPr>
            <a:r>
              <a:rPr sz="2400" spc="-5" dirty="0">
                <a:latin typeface="Arial"/>
                <a:cs typeface="Arial"/>
              </a:rPr>
              <a:t>Carotid </a:t>
            </a:r>
            <a:r>
              <a:rPr sz="2400" dirty="0">
                <a:latin typeface="Arial"/>
                <a:cs typeface="Arial"/>
              </a:rPr>
              <a:t>Artery</a:t>
            </a:r>
            <a:r>
              <a:rPr sz="2400" spc="-125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Interventions</a:t>
            </a:r>
            <a:endParaRPr sz="2400">
              <a:latin typeface="Arial"/>
              <a:cs typeface="Arial"/>
            </a:endParaRPr>
          </a:p>
          <a:p>
            <a:pPr marL="287020" indent="-274320">
              <a:lnSpc>
                <a:spcPct val="100000"/>
              </a:lnSpc>
              <a:spcBef>
                <a:spcPts val="600"/>
              </a:spcBef>
              <a:buClr>
                <a:srgbClr val="FD8537"/>
              </a:buClr>
              <a:buSzPct val="68750"/>
              <a:buFont typeface="Wingdings"/>
              <a:buChar char=""/>
              <a:tabLst>
                <a:tab pos="287020" algn="l"/>
              </a:tabLst>
            </a:pPr>
            <a:r>
              <a:rPr sz="2400" spc="-5" dirty="0">
                <a:latin typeface="Arial"/>
                <a:cs typeface="Arial"/>
              </a:rPr>
              <a:t>Anti platelet agents </a:t>
            </a:r>
            <a:r>
              <a:rPr sz="2400" dirty="0">
                <a:latin typeface="Arial"/>
                <a:cs typeface="Arial"/>
              </a:rPr>
              <a:t>/ </a:t>
            </a:r>
            <a:r>
              <a:rPr sz="2400" spc="-5" dirty="0">
                <a:latin typeface="Arial"/>
                <a:cs typeface="Arial"/>
              </a:rPr>
              <a:t>Anti</a:t>
            </a:r>
            <a:r>
              <a:rPr sz="2400" spc="-10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coagulants</a:t>
            </a:r>
            <a:endParaRPr sz="2400">
              <a:latin typeface="Arial"/>
              <a:cs typeface="Arial"/>
            </a:endParaRPr>
          </a:p>
          <a:p>
            <a:pPr marL="287020" indent="-274320">
              <a:lnSpc>
                <a:spcPct val="100000"/>
              </a:lnSpc>
              <a:spcBef>
                <a:spcPts val="605"/>
              </a:spcBef>
              <a:buClr>
                <a:srgbClr val="FD8537"/>
              </a:buClr>
              <a:buSzPct val="68750"/>
              <a:buFont typeface="Wingdings"/>
              <a:buChar char=""/>
              <a:tabLst>
                <a:tab pos="287020" algn="l"/>
              </a:tabLst>
            </a:pPr>
            <a:r>
              <a:rPr sz="2400" dirty="0">
                <a:latin typeface="Arial"/>
                <a:cs typeface="Arial"/>
              </a:rPr>
              <a:t>Statins</a:t>
            </a:r>
            <a:endParaRPr sz="2400">
              <a:latin typeface="Arial"/>
              <a:cs typeface="Arial"/>
            </a:endParaRPr>
          </a:p>
          <a:p>
            <a:pPr marL="287020" indent="-274320">
              <a:lnSpc>
                <a:spcPct val="100000"/>
              </a:lnSpc>
              <a:spcBef>
                <a:spcPts val="600"/>
              </a:spcBef>
              <a:buClr>
                <a:srgbClr val="FD8537"/>
              </a:buClr>
              <a:buSzPct val="68750"/>
              <a:buFont typeface="Wingdings"/>
              <a:buChar char=""/>
              <a:tabLst>
                <a:tab pos="287020" algn="l"/>
              </a:tabLst>
            </a:pPr>
            <a:r>
              <a:rPr sz="2400" spc="-5" dirty="0">
                <a:latin typeface="Arial"/>
                <a:cs typeface="Arial"/>
              </a:rPr>
              <a:t>Diuretics </a:t>
            </a:r>
            <a:r>
              <a:rPr sz="2400" dirty="0">
                <a:latin typeface="Arial"/>
                <a:cs typeface="Arial"/>
              </a:rPr>
              <a:t>+/- </a:t>
            </a:r>
            <a:r>
              <a:rPr sz="2400" spc="-5" dirty="0">
                <a:latin typeface="Arial"/>
                <a:cs typeface="Arial"/>
              </a:rPr>
              <a:t>ACE</a:t>
            </a:r>
            <a:r>
              <a:rPr sz="2400" spc="-135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inhibitors</a:t>
            </a:r>
            <a:endParaRPr sz="2400">
              <a:latin typeface="Arial"/>
              <a:cs typeface="Arial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</p:spTree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03147" y="0"/>
            <a:ext cx="11173090" cy="685799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91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</p:spTree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14401" y="891666"/>
            <a:ext cx="8580425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dirty="0"/>
              <a:t>P</a:t>
            </a:r>
            <a:r>
              <a:rPr sz="2400" dirty="0"/>
              <a:t>OOR </a:t>
            </a:r>
            <a:r>
              <a:rPr sz="2400" spc="-5" dirty="0"/>
              <a:t>PROGNOSTIC </a:t>
            </a:r>
            <a:r>
              <a:rPr sz="2400" spc="-30" dirty="0"/>
              <a:t>FACTORS </a:t>
            </a:r>
            <a:r>
              <a:rPr sz="2400" dirty="0"/>
              <a:t>IN</a:t>
            </a:r>
            <a:r>
              <a:rPr sz="2400" spc="660" dirty="0"/>
              <a:t> </a:t>
            </a:r>
            <a:r>
              <a:rPr sz="2400" spc="-5" dirty="0"/>
              <a:t>STROKE</a:t>
            </a:r>
            <a:endParaRPr sz="240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92</a:t>
            </a:fld>
            <a:endParaRPr lang="en-US"/>
          </a:p>
        </p:txBody>
      </p:sp>
      <p:sp>
        <p:nvSpPr>
          <p:cNvPr id="3" name="object 3"/>
          <p:cNvSpPr txBox="1"/>
          <p:nvPr/>
        </p:nvSpPr>
        <p:spPr>
          <a:xfrm>
            <a:off x="714401" y="1855673"/>
            <a:ext cx="4305025" cy="195181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10" dirty="0">
                <a:latin typeface="Courier New"/>
                <a:cs typeface="Courier New"/>
              </a:rPr>
              <a:t>o</a:t>
            </a:r>
            <a:r>
              <a:rPr sz="1800" spc="-10" dirty="0">
                <a:latin typeface="Arial"/>
                <a:cs typeface="Arial"/>
              </a:rPr>
              <a:t>Accompanying</a:t>
            </a:r>
            <a:r>
              <a:rPr sz="1800" spc="35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fever</a:t>
            </a:r>
            <a:endParaRPr sz="1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800" spc="-10" dirty="0">
                <a:latin typeface="Courier New"/>
                <a:cs typeface="Courier New"/>
              </a:rPr>
              <a:t>o</a:t>
            </a:r>
            <a:r>
              <a:rPr sz="1800" spc="-10" dirty="0">
                <a:latin typeface="Arial"/>
                <a:cs typeface="Arial"/>
              </a:rPr>
              <a:t>Hypotension</a:t>
            </a:r>
            <a:endParaRPr sz="1800">
              <a:latin typeface="Arial"/>
              <a:cs typeface="Arial"/>
            </a:endParaRPr>
          </a:p>
          <a:p>
            <a:pPr marL="12700" marR="5080">
              <a:lnSpc>
                <a:spcPct val="100000"/>
              </a:lnSpc>
            </a:pPr>
            <a:r>
              <a:rPr sz="1800" spc="-5" dirty="0">
                <a:latin typeface="Courier New"/>
                <a:cs typeface="Courier New"/>
              </a:rPr>
              <a:t>o</a:t>
            </a:r>
            <a:r>
              <a:rPr sz="1800" spc="-5" dirty="0">
                <a:latin typeface="Arial"/>
                <a:cs typeface="Arial"/>
              </a:rPr>
              <a:t>Low </a:t>
            </a:r>
            <a:r>
              <a:rPr sz="1800" spc="-10" dirty="0">
                <a:latin typeface="Arial"/>
                <a:cs typeface="Arial"/>
              </a:rPr>
              <a:t>oxygen </a:t>
            </a:r>
            <a:r>
              <a:rPr sz="1800" spc="-5" dirty="0">
                <a:latin typeface="Arial"/>
                <a:cs typeface="Arial"/>
              </a:rPr>
              <a:t>saturation  </a:t>
            </a:r>
            <a:r>
              <a:rPr sz="1800" spc="-10" dirty="0">
                <a:latin typeface="Courier New"/>
                <a:cs typeface="Courier New"/>
              </a:rPr>
              <a:t>o</a:t>
            </a:r>
            <a:r>
              <a:rPr sz="1800" spc="-10" dirty="0">
                <a:latin typeface="Arial"/>
                <a:cs typeface="Arial"/>
              </a:rPr>
              <a:t>Hypoglyemia </a:t>
            </a:r>
            <a:r>
              <a:rPr sz="1800" dirty="0">
                <a:latin typeface="Arial"/>
                <a:cs typeface="Arial"/>
              </a:rPr>
              <a:t>&amp; </a:t>
            </a:r>
            <a:r>
              <a:rPr sz="1800" spc="-5" dirty="0">
                <a:latin typeface="Arial"/>
                <a:cs typeface="Arial"/>
              </a:rPr>
              <a:t>hyperglycemia  </a:t>
            </a:r>
            <a:r>
              <a:rPr sz="1800" spc="-5" dirty="0">
                <a:latin typeface="Courier New"/>
                <a:cs typeface="Courier New"/>
              </a:rPr>
              <a:t>o</a:t>
            </a:r>
            <a:r>
              <a:rPr sz="1800" spc="-5" dirty="0">
                <a:latin typeface="Arial"/>
                <a:cs typeface="Arial"/>
              </a:rPr>
              <a:t>Pontine</a:t>
            </a:r>
            <a:r>
              <a:rPr sz="1800" spc="5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haemmorhage</a:t>
            </a:r>
            <a:endParaRPr sz="1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1800" spc="-5" dirty="0">
                <a:latin typeface="Courier New"/>
                <a:cs typeface="Courier New"/>
              </a:rPr>
              <a:t>o</a:t>
            </a:r>
            <a:r>
              <a:rPr sz="1800" spc="-5" dirty="0">
                <a:latin typeface="Arial"/>
                <a:cs typeface="Arial"/>
              </a:rPr>
              <a:t>Low </a:t>
            </a:r>
            <a:r>
              <a:rPr sz="1800" dirty="0">
                <a:latin typeface="Arial"/>
                <a:cs typeface="Arial"/>
              </a:rPr>
              <a:t>gcs </a:t>
            </a:r>
            <a:r>
              <a:rPr sz="1800" spc="-5" dirty="0">
                <a:latin typeface="Arial"/>
                <a:cs typeface="Arial"/>
              </a:rPr>
              <a:t>score</a:t>
            </a:r>
            <a:endParaRPr sz="1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1800" spc="-5" dirty="0">
                <a:latin typeface="Courier New"/>
                <a:cs typeface="Courier New"/>
              </a:rPr>
              <a:t>o</a:t>
            </a:r>
            <a:r>
              <a:rPr sz="1800" spc="-5" dirty="0">
                <a:latin typeface="Arial"/>
                <a:cs typeface="Arial"/>
              </a:rPr>
              <a:t>Heart failure</a:t>
            </a:r>
            <a:endParaRPr sz="1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1800" spc="-5" dirty="0">
                <a:latin typeface="Courier New"/>
                <a:cs typeface="Courier New"/>
              </a:rPr>
              <a:t>o</a:t>
            </a:r>
            <a:r>
              <a:rPr sz="1800" spc="-5" dirty="0">
                <a:latin typeface="Arial"/>
                <a:cs typeface="Arial"/>
              </a:rPr>
              <a:t>Severity </a:t>
            </a:r>
            <a:r>
              <a:rPr sz="1800" dirty="0">
                <a:latin typeface="Arial"/>
                <a:cs typeface="Arial"/>
              </a:rPr>
              <a:t>of</a:t>
            </a:r>
            <a:r>
              <a:rPr sz="1800" spc="5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hemiparesis</a:t>
            </a:r>
            <a:endParaRPr sz="1800">
              <a:latin typeface="Arial"/>
              <a:cs typeface="Arial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</p:spTree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14401" y="859664"/>
            <a:ext cx="3320608" cy="69057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>
                <a:solidFill>
                  <a:srgbClr val="0044AC"/>
                </a:solidFill>
              </a:rPr>
              <a:t>PROG</a:t>
            </a:r>
            <a:r>
              <a:rPr spc="5" dirty="0">
                <a:solidFill>
                  <a:srgbClr val="0044AC"/>
                </a:solidFill>
              </a:rPr>
              <a:t>N</a:t>
            </a:r>
            <a:r>
              <a:rPr dirty="0">
                <a:solidFill>
                  <a:srgbClr val="0044AC"/>
                </a:solidFill>
              </a:rPr>
              <a:t>OSIS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93</a:t>
            </a:fld>
            <a:endParaRPr lang="en-US"/>
          </a:p>
        </p:txBody>
      </p:sp>
      <p:sp>
        <p:nvSpPr>
          <p:cNvPr id="3" name="object 3"/>
          <p:cNvSpPr txBox="1"/>
          <p:nvPr/>
        </p:nvSpPr>
        <p:spPr>
          <a:xfrm>
            <a:off x="714401" y="1548663"/>
            <a:ext cx="10297018" cy="4717702"/>
          </a:xfrm>
          <a:prstGeom prst="rect">
            <a:avLst/>
          </a:prstGeom>
        </p:spPr>
        <p:txBody>
          <a:bodyPr vert="horz" wrap="square" lIns="0" tIns="889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00"/>
              </a:spcBef>
            </a:pPr>
            <a:r>
              <a:rPr sz="2200" b="1" spc="-5" dirty="0">
                <a:latin typeface="Arial"/>
                <a:cs typeface="Arial"/>
              </a:rPr>
              <a:t>ISCHAEMIC</a:t>
            </a:r>
            <a:r>
              <a:rPr sz="2200" b="1" spc="20" dirty="0">
                <a:latin typeface="Arial"/>
                <a:cs typeface="Arial"/>
              </a:rPr>
              <a:t> </a:t>
            </a:r>
            <a:r>
              <a:rPr sz="2200" b="1" spc="-5" dirty="0">
                <a:latin typeface="Arial"/>
                <a:cs typeface="Arial"/>
              </a:rPr>
              <a:t>STROKE</a:t>
            </a:r>
            <a:endParaRPr sz="2200">
              <a:latin typeface="Arial"/>
              <a:cs typeface="Arial"/>
            </a:endParaRPr>
          </a:p>
          <a:p>
            <a:pPr marL="287020" indent="-274320">
              <a:lnSpc>
                <a:spcPct val="100000"/>
              </a:lnSpc>
              <a:spcBef>
                <a:spcPts val="605"/>
              </a:spcBef>
              <a:buClr>
                <a:srgbClr val="FD8537"/>
              </a:buClr>
              <a:buSzPct val="68181"/>
              <a:buFont typeface="Wingdings"/>
              <a:buChar char=""/>
              <a:tabLst>
                <a:tab pos="287020" algn="l"/>
              </a:tabLst>
            </a:pPr>
            <a:r>
              <a:rPr sz="2200" spc="-5" dirty="0">
                <a:latin typeface="Arial"/>
                <a:cs typeface="Arial"/>
              </a:rPr>
              <a:t>Mortality rate in first 30 days is</a:t>
            </a:r>
            <a:r>
              <a:rPr sz="2200" spc="60" dirty="0">
                <a:latin typeface="Arial"/>
                <a:cs typeface="Arial"/>
              </a:rPr>
              <a:t> </a:t>
            </a:r>
            <a:r>
              <a:rPr sz="2200" dirty="0">
                <a:latin typeface="Arial"/>
                <a:cs typeface="Arial"/>
              </a:rPr>
              <a:t>8-12%</a:t>
            </a:r>
            <a:endParaRPr sz="2200">
              <a:latin typeface="Arial"/>
              <a:cs typeface="Arial"/>
            </a:endParaRPr>
          </a:p>
          <a:p>
            <a:pPr marL="286385" marR="631190" indent="-274320">
              <a:lnSpc>
                <a:spcPct val="100000"/>
              </a:lnSpc>
              <a:spcBef>
                <a:spcPts val="600"/>
              </a:spcBef>
              <a:buClr>
                <a:srgbClr val="FD8537"/>
              </a:buClr>
              <a:buSzPct val="68181"/>
              <a:buFont typeface="Wingdings"/>
              <a:buChar char=""/>
              <a:tabLst>
                <a:tab pos="364490" algn="l"/>
                <a:tab pos="365125" algn="l"/>
                <a:tab pos="3725545" algn="l"/>
              </a:tabLst>
            </a:pPr>
            <a:r>
              <a:rPr dirty="0"/>
              <a:t>	</a:t>
            </a:r>
            <a:r>
              <a:rPr sz="2200" spc="-5" dirty="0">
                <a:latin typeface="Arial"/>
                <a:cs typeface="Arial"/>
              </a:rPr>
              <a:t>Can vary</a:t>
            </a:r>
            <a:r>
              <a:rPr sz="2200" spc="60" dirty="0">
                <a:latin typeface="Arial"/>
                <a:cs typeface="Arial"/>
              </a:rPr>
              <a:t> </a:t>
            </a:r>
            <a:r>
              <a:rPr sz="2200" spc="-5" dirty="0">
                <a:latin typeface="Arial"/>
                <a:cs typeface="Arial"/>
              </a:rPr>
              <a:t>depending</a:t>
            </a:r>
            <a:r>
              <a:rPr sz="2200" spc="30" dirty="0">
                <a:latin typeface="Arial"/>
                <a:cs typeface="Arial"/>
              </a:rPr>
              <a:t> </a:t>
            </a:r>
            <a:r>
              <a:rPr sz="2200" spc="-5" dirty="0">
                <a:latin typeface="Arial"/>
                <a:cs typeface="Arial"/>
              </a:rPr>
              <a:t>upon	</a:t>
            </a:r>
            <a:r>
              <a:rPr sz="2200" dirty="0">
                <a:latin typeface="Arial"/>
                <a:cs typeface="Arial"/>
              </a:rPr>
              <a:t>size, </a:t>
            </a:r>
            <a:r>
              <a:rPr sz="2200" spc="-5" dirty="0">
                <a:latin typeface="Arial"/>
                <a:cs typeface="Arial"/>
              </a:rPr>
              <a:t>location, symptoms of  stroke</a:t>
            </a:r>
            <a:endParaRPr sz="2200">
              <a:latin typeface="Arial"/>
              <a:cs typeface="Arial"/>
            </a:endParaRPr>
          </a:p>
          <a:p>
            <a:pPr marL="287020" indent="-274320">
              <a:lnSpc>
                <a:spcPct val="100000"/>
              </a:lnSpc>
              <a:spcBef>
                <a:spcPts val="600"/>
              </a:spcBef>
              <a:buClr>
                <a:srgbClr val="FD8537"/>
              </a:buClr>
              <a:buSzPct val="68181"/>
              <a:buFont typeface="Wingdings"/>
              <a:buChar char=""/>
              <a:tabLst>
                <a:tab pos="287020" algn="l"/>
              </a:tabLst>
            </a:pPr>
            <a:r>
              <a:rPr sz="2200" spc="-25" dirty="0">
                <a:latin typeface="Arial"/>
                <a:cs typeface="Arial"/>
              </a:rPr>
              <a:t>Time </a:t>
            </a:r>
            <a:r>
              <a:rPr sz="2200" spc="-5" dirty="0">
                <a:latin typeface="Arial"/>
                <a:cs typeface="Arial"/>
              </a:rPr>
              <a:t>that elapses from the event to medical</a:t>
            </a:r>
            <a:r>
              <a:rPr sz="2200" spc="130" dirty="0">
                <a:latin typeface="Arial"/>
                <a:cs typeface="Arial"/>
              </a:rPr>
              <a:t> </a:t>
            </a:r>
            <a:r>
              <a:rPr sz="2200" spc="-5" dirty="0">
                <a:latin typeface="Arial"/>
                <a:cs typeface="Arial"/>
              </a:rPr>
              <a:t>intervention</a:t>
            </a:r>
            <a:endParaRPr sz="2200">
              <a:latin typeface="Arial"/>
              <a:cs typeface="Arial"/>
            </a:endParaRPr>
          </a:p>
          <a:p>
            <a:pPr marL="149225" marR="2115185" indent="-137160">
              <a:lnSpc>
                <a:spcPts val="3479"/>
              </a:lnSpc>
              <a:spcBef>
                <a:spcPts val="20"/>
              </a:spcBef>
              <a:buClr>
                <a:srgbClr val="FD8537"/>
              </a:buClr>
              <a:buSzPct val="68181"/>
              <a:buFont typeface="Wingdings"/>
              <a:buChar char=""/>
              <a:tabLst>
                <a:tab pos="287020" algn="l"/>
              </a:tabLst>
            </a:pPr>
            <a:r>
              <a:rPr sz="2200" spc="-5" dirty="0">
                <a:latin typeface="Arial"/>
                <a:cs typeface="Arial"/>
              </a:rPr>
              <a:t>First 3 hrs after stroke - </a:t>
            </a:r>
            <a:r>
              <a:rPr sz="2200" b="1" spc="-5" dirty="0">
                <a:latin typeface="Arial"/>
                <a:cs typeface="Arial"/>
              </a:rPr>
              <a:t>GOLDEN PERIOD  INTRACEREBRAL </a:t>
            </a:r>
            <a:r>
              <a:rPr sz="2200" b="1" spc="-10" dirty="0">
                <a:latin typeface="Arial"/>
                <a:cs typeface="Arial"/>
              </a:rPr>
              <a:t>HAEMORRHAGE</a:t>
            </a:r>
            <a:endParaRPr sz="2200">
              <a:latin typeface="Arial"/>
              <a:cs typeface="Arial"/>
            </a:endParaRPr>
          </a:p>
          <a:p>
            <a:pPr marL="424180" lvl="1" indent="-274955">
              <a:lnSpc>
                <a:spcPct val="100000"/>
              </a:lnSpc>
              <a:spcBef>
                <a:spcPts val="800"/>
              </a:spcBef>
              <a:buClr>
                <a:srgbClr val="FD8537"/>
              </a:buClr>
              <a:buSzPct val="68181"/>
              <a:buFont typeface="Wingdings"/>
              <a:buChar char=""/>
              <a:tabLst>
                <a:tab pos="424180" algn="l"/>
              </a:tabLst>
            </a:pPr>
            <a:r>
              <a:rPr sz="2200" spc="-5" dirty="0">
                <a:latin typeface="Arial"/>
                <a:cs typeface="Arial"/>
              </a:rPr>
              <a:t>Mortality rate in first 30 days is almost</a:t>
            </a:r>
            <a:r>
              <a:rPr sz="2200" spc="85" dirty="0">
                <a:latin typeface="Arial"/>
                <a:cs typeface="Arial"/>
              </a:rPr>
              <a:t> </a:t>
            </a:r>
            <a:r>
              <a:rPr sz="2200" spc="-5" dirty="0">
                <a:latin typeface="Arial"/>
                <a:cs typeface="Arial"/>
              </a:rPr>
              <a:t>50%</a:t>
            </a:r>
            <a:endParaRPr sz="2200">
              <a:latin typeface="Arial"/>
              <a:cs typeface="Arial"/>
            </a:endParaRPr>
          </a:p>
          <a:p>
            <a:pPr marL="424180" lvl="1" indent="-274955">
              <a:lnSpc>
                <a:spcPct val="100000"/>
              </a:lnSpc>
              <a:spcBef>
                <a:spcPts val="1055"/>
              </a:spcBef>
              <a:buClr>
                <a:srgbClr val="FD8537"/>
              </a:buClr>
              <a:buSzPct val="68181"/>
              <a:buFont typeface="Wingdings"/>
              <a:buChar char=""/>
              <a:tabLst>
                <a:tab pos="424180" algn="l"/>
              </a:tabLst>
            </a:pPr>
            <a:r>
              <a:rPr sz="2200" spc="-5" dirty="0">
                <a:latin typeface="Arial"/>
                <a:cs typeface="Arial"/>
              </a:rPr>
              <a:t>Site </a:t>
            </a:r>
            <a:r>
              <a:rPr sz="2200" dirty="0">
                <a:latin typeface="Arial"/>
                <a:cs typeface="Arial"/>
              </a:rPr>
              <a:t>and extent </a:t>
            </a:r>
            <a:r>
              <a:rPr sz="2200" spc="-5" dirty="0">
                <a:latin typeface="Arial"/>
                <a:cs typeface="Arial"/>
              </a:rPr>
              <a:t>of </a:t>
            </a:r>
            <a:r>
              <a:rPr sz="2200" dirty="0">
                <a:latin typeface="Arial"/>
                <a:cs typeface="Arial"/>
              </a:rPr>
              <a:t>hematoma also plays </a:t>
            </a:r>
            <a:r>
              <a:rPr sz="2200" spc="-5" dirty="0">
                <a:latin typeface="Arial"/>
                <a:cs typeface="Arial"/>
              </a:rPr>
              <a:t>a </a:t>
            </a:r>
            <a:r>
              <a:rPr sz="2200" dirty="0">
                <a:latin typeface="Arial"/>
                <a:cs typeface="Arial"/>
              </a:rPr>
              <a:t>role</a:t>
            </a:r>
            <a:r>
              <a:rPr sz="2200" spc="40" dirty="0">
                <a:latin typeface="Arial"/>
                <a:cs typeface="Arial"/>
              </a:rPr>
              <a:t> </a:t>
            </a:r>
            <a:r>
              <a:rPr sz="2200" spc="-5" dirty="0">
                <a:latin typeface="Arial"/>
                <a:cs typeface="Arial"/>
              </a:rPr>
              <a:t>in</a:t>
            </a:r>
            <a:endParaRPr sz="2200">
              <a:latin typeface="Arial"/>
              <a:cs typeface="Arial"/>
            </a:endParaRPr>
          </a:p>
          <a:p>
            <a:pPr marL="423545">
              <a:lnSpc>
                <a:spcPct val="100000"/>
              </a:lnSpc>
              <a:spcBef>
                <a:spcPts val="265"/>
              </a:spcBef>
            </a:pPr>
            <a:r>
              <a:rPr sz="2200" spc="-5" dirty="0">
                <a:latin typeface="Arial"/>
                <a:cs typeface="Arial"/>
              </a:rPr>
              <a:t>determining the</a:t>
            </a:r>
            <a:r>
              <a:rPr sz="2200" spc="30" dirty="0">
                <a:latin typeface="Arial"/>
                <a:cs typeface="Arial"/>
              </a:rPr>
              <a:t> </a:t>
            </a:r>
            <a:r>
              <a:rPr sz="2200" dirty="0">
                <a:latin typeface="Arial"/>
                <a:cs typeface="Arial"/>
              </a:rPr>
              <a:t>prognosis</a:t>
            </a:r>
            <a:endParaRPr sz="2200">
              <a:latin typeface="Arial"/>
              <a:cs typeface="Arial"/>
            </a:endParaRPr>
          </a:p>
          <a:p>
            <a:pPr marL="423545" marR="5080" lvl="1" indent="-274320">
              <a:lnSpc>
                <a:spcPct val="110000"/>
              </a:lnSpc>
              <a:spcBef>
                <a:spcPts val="795"/>
              </a:spcBef>
              <a:buClr>
                <a:srgbClr val="FD8537"/>
              </a:buClr>
              <a:buSzPct val="68181"/>
              <a:buFont typeface="Wingdings"/>
              <a:buChar char=""/>
              <a:tabLst>
                <a:tab pos="424180" algn="l"/>
              </a:tabLst>
            </a:pPr>
            <a:r>
              <a:rPr sz="2200" b="1" spc="-5" dirty="0">
                <a:latin typeface="Arial"/>
                <a:cs typeface="Arial"/>
              </a:rPr>
              <a:t>Hamorrhagic strokes have a poor prognosis compared  to ischaemic </a:t>
            </a:r>
            <a:r>
              <a:rPr sz="2200" b="1" spc="-10" dirty="0">
                <a:latin typeface="Arial"/>
                <a:cs typeface="Arial"/>
              </a:rPr>
              <a:t>type</a:t>
            </a:r>
            <a:r>
              <a:rPr sz="2200" b="1" spc="80" dirty="0">
                <a:latin typeface="Arial"/>
                <a:cs typeface="Arial"/>
              </a:rPr>
              <a:t> </a:t>
            </a:r>
            <a:r>
              <a:rPr sz="2200" b="1" spc="-5" dirty="0">
                <a:latin typeface="Arial"/>
                <a:cs typeface="Arial"/>
              </a:rPr>
              <a:t>.</a:t>
            </a:r>
            <a:endParaRPr sz="2200">
              <a:latin typeface="Arial"/>
              <a:cs typeface="Arial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</p:spTree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161358" y="5489322"/>
            <a:ext cx="1700510" cy="553085"/>
          </a:xfrm>
          <a:custGeom>
            <a:avLst/>
            <a:gdLst/>
            <a:ahLst/>
            <a:cxnLst/>
            <a:rect l="l" t="t" r="r" b="b"/>
            <a:pathLst>
              <a:path w="1275714" h="553085">
                <a:moveTo>
                  <a:pt x="80091" y="415607"/>
                </a:moveTo>
                <a:lnTo>
                  <a:pt x="57251" y="415607"/>
                </a:lnTo>
                <a:lnTo>
                  <a:pt x="103060" y="552462"/>
                </a:lnTo>
                <a:lnTo>
                  <a:pt x="123596" y="545591"/>
                </a:lnTo>
                <a:lnTo>
                  <a:pt x="80091" y="415607"/>
                </a:lnTo>
                <a:close/>
              </a:path>
              <a:path w="1275714" h="553085">
                <a:moveTo>
                  <a:pt x="122986" y="373227"/>
                </a:moveTo>
                <a:lnTo>
                  <a:pt x="0" y="414400"/>
                </a:lnTo>
                <a:lnTo>
                  <a:pt x="6121" y="432714"/>
                </a:lnTo>
                <a:lnTo>
                  <a:pt x="57251" y="415607"/>
                </a:lnTo>
                <a:lnTo>
                  <a:pt x="80091" y="415607"/>
                </a:lnTo>
                <a:lnTo>
                  <a:pt x="77787" y="408724"/>
                </a:lnTo>
                <a:lnTo>
                  <a:pt x="129120" y="391540"/>
                </a:lnTo>
                <a:lnTo>
                  <a:pt x="122986" y="373227"/>
                </a:lnTo>
                <a:close/>
              </a:path>
              <a:path w="1275714" h="553085">
                <a:moveTo>
                  <a:pt x="167208" y="358432"/>
                </a:moveTo>
                <a:lnTo>
                  <a:pt x="146672" y="365302"/>
                </a:lnTo>
                <a:lnTo>
                  <a:pt x="198615" y="520484"/>
                </a:lnTo>
                <a:lnTo>
                  <a:pt x="219151" y="513600"/>
                </a:lnTo>
                <a:lnTo>
                  <a:pt x="194665" y="440461"/>
                </a:lnTo>
                <a:lnTo>
                  <a:pt x="249373" y="422147"/>
                </a:lnTo>
                <a:lnTo>
                  <a:pt x="188544" y="422147"/>
                </a:lnTo>
                <a:lnTo>
                  <a:pt x="167208" y="358432"/>
                </a:lnTo>
                <a:close/>
              </a:path>
              <a:path w="1275714" h="553085">
                <a:moveTo>
                  <a:pt x="298161" y="413461"/>
                </a:moveTo>
                <a:lnTo>
                  <a:pt x="275323" y="413461"/>
                </a:lnTo>
                <a:lnTo>
                  <a:pt x="299808" y="486600"/>
                </a:lnTo>
                <a:lnTo>
                  <a:pt x="320344" y="479729"/>
                </a:lnTo>
                <a:lnTo>
                  <a:pt x="298161" y="413461"/>
                </a:lnTo>
                <a:close/>
              </a:path>
              <a:path w="1275714" h="553085">
                <a:moveTo>
                  <a:pt x="268401" y="324561"/>
                </a:moveTo>
                <a:lnTo>
                  <a:pt x="247865" y="331431"/>
                </a:lnTo>
                <a:lnTo>
                  <a:pt x="269201" y="395147"/>
                </a:lnTo>
                <a:lnTo>
                  <a:pt x="188544" y="422147"/>
                </a:lnTo>
                <a:lnTo>
                  <a:pt x="249373" y="422147"/>
                </a:lnTo>
                <a:lnTo>
                  <a:pt x="275323" y="413461"/>
                </a:lnTo>
                <a:lnTo>
                  <a:pt x="298161" y="413461"/>
                </a:lnTo>
                <a:lnTo>
                  <a:pt x="268401" y="324561"/>
                </a:lnTo>
                <a:close/>
              </a:path>
              <a:path w="1275714" h="553085">
                <a:moveTo>
                  <a:pt x="366788" y="291617"/>
                </a:moveTo>
                <a:lnTo>
                  <a:pt x="344678" y="299021"/>
                </a:lnTo>
                <a:lnTo>
                  <a:pt x="337019" y="474154"/>
                </a:lnTo>
                <a:lnTo>
                  <a:pt x="358825" y="466851"/>
                </a:lnTo>
                <a:lnTo>
                  <a:pt x="360133" y="414146"/>
                </a:lnTo>
                <a:lnTo>
                  <a:pt x="416047" y="395439"/>
                </a:lnTo>
                <a:lnTo>
                  <a:pt x="360464" y="395439"/>
                </a:lnTo>
                <a:lnTo>
                  <a:pt x="362267" y="344220"/>
                </a:lnTo>
                <a:lnTo>
                  <a:pt x="362237" y="332082"/>
                </a:lnTo>
                <a:lnTo>
                  <a:pt x="362116" y="327850"/>
                </a:lnTo>
                <a:lnTo>
                  <a:pt x="361572" y="319778"/>
                </a:lnTo>
                <a:lnTo>
                  <a:pt x="360718" y="311784"/>
                </a:lnTo>
                <a:lnTo>
                  <a:pt x="384167" y="311784"/>
                </a:lnTo>
                <a:lnTo>
                  <a:pt x="366788" y="291617"/>
                </a:lnTo>
                <a:close/>
              </a:path>
              <a:path w="1275714" h="553085">
                <a:moveTo>
                  <a:pt x="453662" y="392429"/>
                </a:moveTo>
                <a:lnTo>
                  <a:pt x="425043" y="392429"/>
                </a:lnTo>
                <a:lnTo>
                  <a:pt x="458825" y="433362"/>
                </a:lnTo>
                <a:lnTo>
                  <a:pt x="482193" y="425538"/>
                </a:lnTo>
                <a:lnTo>
                  <a:pt x="453662" y="392429"/>
                </a:lnTo>
                <a:close/>
              </a:path>
              <a:path w="1275714" h="553085">
                <a:moveTo>
                  <a:pt x="467461" y="257911"/>
                </a:moveTo>
                <a:lnTo>
                  <a:pt x="446379" y="264960"/>
                </a:lnTo>
                <a:lnTo>
                  <a:pt x="498322" y="420141"/>
                </a:lnTo>
                <a:lnTo>
                  <a:pt x="518007" y="413550"/>
                </a:lnTo>
                <a:lnTo>
                  <a:pt x="477240" y="291604"/>
                </a:lnTo>
                <a:lnTo>
                  <a:pt x="511043" y="291604"/>
                </a:lnTo>
                <a:lnTo>
                  <a:pt x="467461" y="257911"/>
                </a:lnTo>
                <a:close/>
              </a:path>
              <a:path w="1275714" h="553085">
                <a:moveTo>
                  <a:pt x="384167" y="311784"/>
                </a:moveTo>
                <a:lnTo>
                  <a:pt x="360718" y="311784"/>
                </a:lnTo>
                <a:lnTo>
                  <a:pt x="365008" y="317837"/>
                </a:lnTo>
                <a:lnTo>
                  <a:pt x="370070" y="324604"/>
                </a:lnTo>
                <a:lnTo>
                  <a:pt x="375900" y="332082"/>
                </a:lnTo>
                <a:lnTo>
                  <a:pt x="382498" y="340271"/>
                </a:lnTo>
                <a:lnTo>
                  <a:pt x="413105" y="377824"/>
                </a:lnTo>
                <a:lnTo>
                  <a:pt x="360464" y="395439"/>
                </a:lnTo>
                <a:lnTo>
                  <a:pt x="416047" y="395439"/>
                </a:lnTo>
                <a:lnTo>
                  <a:pt x="425043" y="392429"/>
                </a:lnTo>
                <a:lnTo>
                  <a:pt x="453662" y="392429"/>
                </a:lnTo>
                <a:lnTo>
                  <a:pt x="384167" y="311784"/>
                </a:lnTo>
                <a:close/>
              </a:path>
              <a:path w="1275714" h="553085">
                <a:moveTo>
                  <a:pt x="511043" y="291604"/>
                </a:moveTo>
                <a:lnTo>
                  <a:pt x="477240" y="291604"/>
                </a:lnTo>
                <a:lnTo>
                  <a:pt x="599541" y="386270"/>
                </a:lnTo>
                <a:lnTo>
                  <a:pt x="620623" y="379209"/>
                </a:lnTo>
                <a:lnTo>
                  <a:pt x="611670" y="352463"/>
                </a:lnTo>
                <a:lnTo>
                  <a:pt x="589762" y="352463"/>
                </a:lnTo>
                <a:lnTo>
                  <a:pt x="511043" y="291604"/>
                </a:lnTo>
                <a:close/>
              </a:path>
              <a:path w="1275714" h="553085">
                <a:moveTo>
                  <a:pt x="622401" y="206057"/>
                </a:moveTo>
                <a:lnTo>
                  <a:pt x="601827" y="212928"/>
                </a:lnTo>
                <a:lnTo>
                  <a:pt x="653770" y="368109"/>
                </a:lnTo>
                <a:lnTo>
                  <a:pt x="674344" y="361226"/>
                </a:lnTo>
                <a:lnTo>
                  <a:pt x="656310" y="307454"/>
                </a:lnTo>
                <a:lnTo>
                  <a:pt x="668907" y="283006"/>
                </a:lnTo>
                <a:lnTo>
                  <a:pt x="648182" y="283006"/>
                </a:lnTo>
                <a:lnTo>
                  <a:pt x="622401" y="206057"/>
                </a:lnTo>
                <a:close/>
              </a:path>
              <a:path w="1275714" h="553085">
                <a:moveTo>
                  <a:pt x="568680" y="224040"/>
                </a:moveTo>
                <a:lnTo>
                  <a:pt x="548995" y="230631"/>
                </a:lnTo>
                <a:lnTo>
                  <a:pt x="589762" y="352463"/>
                </a:lnTo>
                <a:lnTo>
                  <a:pt x="611670" y="352463"/>
                </a:lnTo>
                <a:lnTo>
                  <a:pt x="568680" y="224040"/>
                </a:lnTo>
                <a:close/>
              </a:path>
              <a:path w="1275714" h="553085">
                <a:moveTo>
                  <a:pt x="709614" y="274180"/>
                </a:moveTo>
                <a:lnTo>
                  <a:pt x="673455" y="274180"/>
                </a:lnTo>
                <a:lnTo>
                  <a:pt x="754989" y="334225"/>
                </a:lnTo>
                <a:lnTo>
                  <a:pt x="782040" y="325158"/>
                </a:lnTo>
                <a:lnTo>
                  <a:pt x="709614" y="274180"/>
                </a:lnTo>
                <a:close/>
              </a:path>
              <a:path w="1275714" h="553085">
                <a:moveTo>
                  <a:pt x="727303" y="170941"/>
                </a:moveTo>
                <a:lnTo>
                  <a:pt x="699490" y="180263"/>
                </a:lnTo>
                <a:lnTo>
                  <a:pt x="648182" y="283006"/>
                </a:lnTo>
                <a:lnTo>
                  <a:pt x="668907" y="283006"/>
                </a:lnTo>
                <a:lnTo>
                  <a:pt x="673455" y="274180"/>
                </a:lnTo>
                <a:lnTo>
                  <a:pt x="709614" y="274180"/>
                </a:lnTo>
                <a:lnTo>
                  <a:pt x="683234" y="255612"/>
                </a:lnTo>
                <a:lnTo>
                  <a:pt x="727303" y="170941"/>
                </a:lnTo>
                <a:close/>
              </a:path>
              <a:path w="1275714" h="553085">
                <a:moveTo>
                  <a:pt x="810996" y="142913"/>
                </a:moveTo>
                <a:lnTo>
                  <a:pt x="786104" y="151269"/>
                </a:lnTo>
                <a:lnTo>
                  <a:pt x="875766" y="220700"/>
                </a:lnTo>
                <a:lnTo>
                  <a:pt x="897864" y="286423"/>
                </a:lnTo>
                <a:lnTo>
                  <a:pt x="918311" y="279552"/>
                </a:lnTo>
                <a:lnTo>
                  <a:pt x="896340" y="213817"/>
                </a:lnTo>
                <a:lnTo>
                  <a:pt x="900229" y="200431"/>
                </a:lnTo>
                <a:lnTo>
                  <a:pt x="881862" y="200431"/>
                </a:lnTo>
                <a:lnTo>
                  <a:pt x="875961" y="195113"/>
                </a:lnTo>
                <a:lnTo>
                  <a:pt x="869892" y="189845"/>
                </a:lnTo>
                <a:lnTo>
                  <a:pt x="863681" y="184625"/>
                </a:lnTo>
                <a:lnTo>
                  <a:pt x="857351" y="179450"/>
                </a:lnTo>
                <a:lnTo>
                  <a:pt x="810996" y="142913"/>
                </a:lnTo>
                <a:close/>
              </a:path>
              <a:path w="1275714" h="553085">
                <a:moveTo>
                  <a:pt x="928344" y="103657"/>
                </a:moveTo>
                <a:lnTo>
                  <a:pt x="889609" y="167347"/>
                </a:lnTo>
                <a:lnTo>
                  <a:pt x="881862" y="200431"/>
                </a:lnTo>
                <a:lnTo>
                  <a:pt x="900229" y="200431"/>
                </a:lnTo>
                <a:lnTo>
                  <a:pt x="928344" y="103657"/>
                </a:lnTo>
                <a:close/>
              </a:path>
              <a:path w="1275714" h="553085">
                <a:moveTo>
                  <a:pt x="1035088" y="67706"/>
                </a:moveTo>
                <a:lnTo>
                  <a:pt x="985843" y="87407"/>
                </a:lnTo>
                <a:lnTo>
                  <a:pt x="962489" y="126776"/>
                </a:lnTo>
                <a:lnTo>
                  <a:pt x="960754" y="143490"/>
                </a:lnTo>
                <a:lnTo>
                  <a:pt x="962247" y="160494"/>
                </a:lnTo>
                <a:lnTo>
                  <a:pt x="975953" y="198350"/>
                </a:lnTo>
                <a:lnTo>
                  <a:pt x="1005401" y="227664"/>
                </a:lnTo>
                <a:lnTo>
                  <a:pt x="1045787" y="236883"/>
                </a:lnTo>
                <a:lnTo>
                  <a:pt x="1056527" y="235495"/>
                </a:lnTo>
                <a:lnTo>
                  <a:pt x="1067409" y="232587"/>
                </a:lnTo>
                <a:lnTo>
                  <a:pt x="1077146" y="228658"/>
                </a:lnTo>
                <a:lnTo>
                  <a:pt x="1086157" y="223650"/>
                </a:lnTo>
                <a:lnTo>
                  <a:pt x="1093853" y="217985"/>
                </a:lnTo>
                <a:lnTo>
                  <a:pt x="1039279" y="217985"/>
                </a:lnTo>
                <a:lnTo>
                  <a:pt x="1028615" y="215945"/>
                </a:lnTo>
                <a:lnTo>
                  <a:pt x="993721" y="185396"/>
                </a:lnTo>
                <a:lnTo>
                  <a:pt x="982311" y="142012"/>
                </a:lnTo>
                <a:lnTo>
                  <a:pt x="982385" y="139077"/>
                </a:lnTo>
                <a:lnTo>
                  <a:pt x="1000813" y="100156"/>
                </a:lnTo>
                <a:lnTo>
                  <a:pt x="1035056" y="86709"/>
                </a:lnTo>
                <a:lnTo>
                  <a:pt x="1089152" y="86709"/>
                </a:lnTo>
                <a:lnTo>
                  <a:pt x="1083965" y="82127"/>
                </a:lnTo>
                <a:lnTo>
                  <a:pt x="1075331" y="76469"/>
                </a:lnTo>
                <a:lnTo>
                  <a:pt x="1066006" y="72169"/>
                </a:lnTo>
                <a:lnTo>
                  <a:pt x="1055979" y="69214"/>
                </a:lnTo>
                <a:lnTo>
                  <a:pt x="1045569" y="67740"/>
                </a:lnTo>
                <a:lnTo>
                  <a:pt x="1035088" y="67706"/>
                </a:lnTo>
                <a:close/>
              </a:path>
              <a:path w="1275714" h="553085">
                <a:moveTo>
                  <a:pt x="1089152" y="86709"/>
                </a:moveTo>
                <a:lnTo>
                  <a:pt x="1035056" y="86709"/>
                </a:lnTo>
                <a:lnTo>
                  <a:pt x="1042608" y="86875"/>
                </a:lnTo>
                <a:lnTo>
                  <a:pt x="1050137" y="88137"/>
                </a:lnTo>
                <a:lnTo>
                  <a:pt x="1081464" y="110198"/>
                </a:lnTo>
                <a:lnTo>
                  <a:pt x="1097457" y="149143"/>
                </a:lnTo>
                <a:lnTo>
                  <a:pt x="1098690" y="163868"/>
                </a:lnTo>
                <a:lnTo>
                  <a:pt x="1097734" y="174779"/>
                </a:lnTo>
                <a:lnTo>
                  <a:pt x="1072203" y="210317"/>
                </a:lnTo>
                <a:lnTo>
                  <a:pt x="1039279" y="217985"/>
                </a:lnTo>
                <a:lnTo>
                  <a:pt x="1093853" y="217985"/>
                </a:lnTo>
                <a:lnTo>
                  <a:pt x="1117169" y="183652"/>
                </a:lnTo>
                <a:lnTo>
                  <a:pt x="1120376" y="162501"/>
                </a:lnTo>
                <a:lnTo>
                  <a:pt x="1120328" y="160146"/>
                </a:lnTo>
                <a:lnTo>
                  <a:pt x="1110530" y="116580"/>
                </a:lnTo>
                <a:lnTo>
                  <a:pt x="1091920" y="89153"/>
                </a:lnTo>
                <a:lnTo>
                  <a:pt x="1089152" y="86709"/>
                </a:lnTo>
                <a:close/>
              </a:path>
              <a:path w="1275714" h="553085">
                <a:moveTo>
                  <a:pt x="1136624" y="33908"/>
                </a:moveTo>
                <a:lnTo>
                  <a:pt x="1146149" y="130454"/>
                </a:lnTo>
                <a:lnTo>
                  <a:pt x="1165072" y="167373"/>
                </a:lnTo>
                <a:lnTo>
                  <a:pt x="1200650" y="183301"/>
                </a:lnTo>
                <a:lnTo>
                  <a:pt x="1209855" y="182830"/>
                </a:lnTo>
                <a:lnTo>
                  <a:pt x="1249845" y="169124"/>
                </a:lnTo>
                <a:lnTo>
                  <a:pt x="1257061" y="163868"/>
                </a:lnTo>
                <a:lnTo>
                  <a:pt x="1205458" y="163868"/>
                </a:lnTo>
                <a:lnTo>
                  <a:pt x="1190853" y="161048"/>
                </a:lnTo>
                <a:lnTo>
                  <a:pt x="1166596" y="123482"/>
                </a:lnTo>
                <a:lnTo>
                  <a:pt x="1136624" y="33908"/>
                </a:lnTo>
                <a:close/>
              </a:path>
              <a:path w="1275714" h="553085">
                <a:moveTo>
                  <a:pt x="1238097" y="0"/>
                </a:moveTo>
                <a:lnTo>
                  <a:pt x="1217523" y="6857"/>
                </a:lnTo>
                <a:lnTo>
                  <a:pt x="1247622" y="96392"/>
                </a:lnTo>
                <a:lnTo>
                  <a:pt x="1251482" y="110006"/>
                </a:lnTo>
                <a:lnTo>
                  <a:pt x="1253130" y="120269"/>
                </a:lnTo>
                <a:lnTo>
                  <a:pt x="1253248" y="131350"/>
                </a:lnTo>
                <a:lnTo>
                  <a:pt x="1251178" y="139077"/>
                </a:lnTo>
                <a:lnTo>
                  <a:pt x="1213459" y="163106"/>
                </a:lnTo>
                <a:lnTo>
                  <a:pt x="1205458" y="163868"/>
                </a:lnTo>
                <a:lnTo>
                  <a:pt x="1257061" y="163868"/>
                </a:lnTo>
                <a:lnTo>
                  <a:pt x="1275308" y="128523"/>
                </a:lnTo>
                <a:lnTo>
                  <a:pt x="1275088" y="120269"/>
                </a:lnTo>
                <a:lnTo>
                  <a:pt x="1273832" y="111036"/>
                </a:lnTo>
                <a:lnTo>
                  <a:pt x="1271504" y="100831"/>
                </a:lnTo>
                <a:lnTo>
                  <a:pt x="1268069" y="89661"/>
                </a:lnTo>
                <a:lnTo>
                  <a:pt x="1238097" y="0"/>
                </a:lnTo>
                <a:close/>
              </a:path>
            </a:pathLst>
          </a:custGeom>
          <a:solidFill>
            <a:srgbClr val="FFED74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0" y="0"/>
            <a:ext cx="12188825" cy="6858000"/>
            <a:chOff x="0" y="0"/>
            <a:chExt cx="9144000" cy="6858000"/>
          </a:xfrm>
        </p:grpSpPr>
        <p:sp>
          <p:nvSpPr>
            <p:cNvPr id="4" name="object 4"/>
            <p:cNvSpPr/>
            <p:nvPr/>
          </p:nvSpPr>
          <p:spPr>
            <a:xfrm>
              <a:off x="592640" y="2304226"/>
              <a:ext cx="5374704" cy="2141403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0"/>
              <a:ext cx="9144000" cy="6857997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94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</p:spTree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88825" cy="670712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0"/>
            <a:ext cx="12188825" cy="6858000"/>
          </a:xfrm>
          <a:custGeom>
            <a:avLst/>
            <a:gdLst/>
            <a:ahLst/>
            <a:cxnLst/>
            <a:rect l="l" t="t" r="r" b="b"/>
            <a:pathLst>
              <a:path w="9144000" h="6858000">
                <a:moveTo>
                  <a:pt x="9144000" y="0"/>
                </a:moveTo>
                <a:lnTo>
                  <a:pt x="0" y="0"/>
                </a:lnTo>
                <a:lnTo>
                  <a:pt x="0" y="6857997"/>
                </a:lnTo>
                <a:lnTo>
                  <a:pt x="9144000" y="6857997"/>
                </a:lnTo>
                <a:lnTo>
                  <a:pt x="914400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95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</TotalTime>
  <Words>2483</Words>
  <Application>Microsoft Office PowerPoint</Application>
  <PresentationFormat>Custom</PresentationFormat>
  <Paragraphs>767</Paragraphs>
  <Slides>95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95</vt:i4>
      </vt:variant>
    </vt:vector>
  </HeadingPairs>
  <TitlesOfParts>
    <vt:vector size="102" baseType="lpstr">
      <vt:lpstr>Arial</vt:lpstr>
      <vt:lpstr>Calibri</vt:lpstr>
      <vt:lpstr>Calibri Light</vt:lpstr>
      <vt:lpstr>Courier New</vt:lpstr>
      <vt:lpstr>Times New Roman</vt:lpstr>
      <vt:lpstr>Wingdings</vt:lpstr>
      <vt:lpstr>Office Theme</vt:lpstr>
      <vt:lpstr>PowerPoint Presentation</vt:lpstr>
      <vt:lpstr>OUTLINE</vt:lpstr>
      <vt:lpstr>INTRODUCTION</vt:lpstr>
      <vt:lpstr>CLINICAL CLASSIFICATION</vt:lpstr>
      <vt:lpstr>PowerPoint Presentation</vt:lpstr>
      <vt:lpstr>TYPES &amp; RISK FACTORS RISK FACTORS</vt:lpstr>
      <vt:lpstr>TYPES OF STROKE</vt:lpstr>
      <vt:lpstr>TYPES OF STROKE</vt:lpstr>
      <vt:lpstr>PowerPoint Presentation</vt:lpstr>
      <vt:lpstr>PATHOPHYSIOLOGY OF STROKE</vt:lpstr>
      <vt:lpstr>HEMORRHAGIC STROKE</vt:lpstr>
      <vt:lpstr>PATHOPHYSIOLOGY OF HEMORRHAGIC STROKE</vt:lpstr>
      <vt:lpstr>INTRACEREBRAL HEMORRHAGE</vt:lpstr>
      <vt:lpstr>ETIOLOGY OF ISCHEMIC STROKE</vt:lpstr>
      <vt:lpstr>THROMBOTIC STROKE</vt:lpstr>
      <vt:lpstr>EMBOLIC STROKE</vt:lpstr>
      <vt:lpstr>Ischemic penumbra</vt:lpstr>
      <vt:lpstr>SIGNS &amp; SYMPTOMS OF  STROKE</vt:lpstr>
      <vt:lpstr>HISTORY</vt:lpstr>
      <vt:lpstr>EXAMINATION OF A STROKE PATIENT</vt:lpstr>
      <vt:lpstr>PowerPoint Presentation</vt:lpstr>
      <vt:lpstr>LEFT AND RIGHT HEMISPHERE STROKE:  COMMON PATTERNS</vt:lpstr>
      <vt:lpstr>CLINICAL LOCALIZATION OF STROKE  SYNDROMES</vt:lpstr>
      <vt:lpstr>PowerPoint Presentation</vt:lpstr>
      <vt:lpstr>PowerPoint Presentation</vt:lpstr>
      <vt:lpstr>PowerPoint Presentation</vt:lpstr>
      <vt:lpstr>BLOOD SUPPLY OF BRAIN</vt:lpstr>
      <vt:lpstr>PowerPoint Presentation</vt:lpstr>
      <vt:lpstr>PowerPoint Presentation</vt:lpstr>
      <vt:lpstr>LOCALIZATION OF STROKE SYNDROMES</vt:lpstr>
      <vt:lpstr>PowerPoint Presentation</vt:lpstr>
      <vt:lpstr>CEREBRAL CIRCULATION</vt:lpstr>
      <vt:lpstr>ANTERIOR CIRCULATION STROKE  SYNDROMES</vt:lpstr>
      <vt:lpstr>STROKE WITHIN THE ANTERIOR  CIRCULATION</vt:lpstr>
      <vt:lpstr>PowerPoint Presentation</vt:lpstr>
      <vt:lpstr>PowerPoint Presentation</vt:lpstr>
      <vt:lpstr>MIDDLE CEREBRAL ARTERY INFARCTION - SUPERIOR BRANCH</vt:lpstr>
      <vt:lpstr>MIDDLE CEREBRAL ARTERY INFARCTION -  INFERIOR BRANCH</vt:lpstr>
      <vt:lpstr>MIDDLE CEREBRAL ARTERY INFARCTION - STEM  OCCLUSION</vt:lpstr>
      <vt:lpstr>PowerPoint Presentation</vt:lpstr>
      <vt:lpstr>MIDDLE CEREBRAL ARTERY INFARCTION-  LENTICULOSTRIATAL OCCLUSION</vt:lpstr>
      <vt:lpstr>ANTERIOR CEREBRAL ARTERY INFARCTION</vt:lpstr>
      <vt:lpstr>ANTERIOR CHOROIDAL ARTERY</vt:lpstr>
      <vt:lpstr>POSTERIOR CIRCULATION STROKE  SYNDROMES</vt:lpstr>
      <vt:lpstr>POSTERIOR CIRCULATION</vt:lpstr>
      <vt:lpstr>POSTERIOR CIRCULATION</vt:lpstr>
      <vt:lpstr>LESIONS OF THE MEDULLA</vt:lpstr>
      <vt:lpstr>MEDIAL MEDULLARY SYNDROME</vt:lpstr>
      <vt:lpstr>LATERAL MEDULLARY SYNDROME</vt:lpstr>
      <vt:lpstr>BASILAR ARTERY</vt:lpstr>
      <vt:lpstr>BASILAR ARTERY SYNDROMES</vt:lpstr>
      <vt:lpstr>INFERIOR PONTINE SYNDROME</vt:lpstr>
      <vt:lpstr>MEDIAL INFERIOR PONTINE SYNDROME</vt:lpstr>
      <vt:lpstr>LATERAL INFERIOR PONTINE SYNDROME</vt:lpstr>
      <vt:lpstr>MEDIAL PONTINE SYNDROMES</vt:lpstr>
      <vt:lpstr>MID BRAIN SYNDROME</vt:lpstr>
      <vt:lpstr>WEBER SYNDROME-OCCLUSION OF PERFORATING  BRANCH OF POSTERIOR CEREBRAL ARTERY</vt:lpstr>
      <vt:lpstr>BENEDIKT SYNDROME-OCCLUSION OF PERFORATING  BRANCH OF POSTERIOR CEREBRAL</vt:lpstr>
      <vt:lpstr>DORSAL MIDBRAIN (PARINAUD'S) SYNDROME</vt:lpstr>
      <vt:lpstr>PowerPoint Presentation</vt:lpstr>
      <vt:lpstr>DIFFERENTIAL DIAGNOSIS OF STROKE</vt:lpstr>
      <vt:lpstr>HYPOGLYCEMIA</vt:lpstr>
      <vt:lpstr>INVESTIGATION OBJECTIVES</vt:lpstr>
      <vt:lpstr>PowerPoint Presentation</vt:lpstr>
      <vt:lpstr>GENERAL INVESTIGATIONS</vt:lpstr>
      <vt:lpstr>INVESTIGATION MODALITIES: BRAIN</vt:lpstr>
      <vt:lpstr>CT SCAN</vt:lpstr>
      <vt:lpstr>PowerPoint Presentation</vt:lpstr>
      <vt:lpstr>PowerPoint Presentation</vt:lpstr>
      <vt:lpstr>ISCHEMIC  STROKE</vt:lpstr>
      <vt:lpstr>CT SCAN/MRI</vt:lpstr>
      <vt:lpstr>NORMAL CT SCAN</vt:lpstr>
      <vt:lpstr>PowerPoint Presentation</vt:lpstr>
      <vt:lpstr>TREATMENT OBJECTIVES</vt:lpstr>
      <vt:lpstr>GENERAL PICTURE OF TX</vt:lpstr>
      <vt:lpstr>PowerPoint Presentation</vt:lpstr>
      <vt:lpstr>ASSESSMENT OF A PERSON WITH  SUSPECTED STROKE &amp; EMERGENCY  SUPPORTIVE CARE</vt:lpstr>
      <vt:lpstr>PowerPoint Presentation</vt:lpstr>
      <vt:lpstr>MANAGEMENT OF A TRANSIENT  ISCHAEMIC ATTACK (TIA)</vt:lpstr>
      <vt:lpstr>MANAGEMENT OF A TRANSIENT  ISCHAEMIC ATTACK(TIA) – CONT’D</vt:lpstr>
      <vt:lpstr>MANAGEMENT OF AN ACUTE  EPISODE OF STROKE</vt:lpstr>
      <vt:lpstr>MANAGEMENT OF AN ACUTE  EPISODE OF STROKE CONT’D</vt:lpstr>
      <vt:lpstr>EARLY MANAGEMENT</vt:lpstr>
      <vt:lpstr>PowerPoint Presentation</vt:lpstr>
      <vt:lpstr>ISCHAEMIC STROKE</vt:lpstr>
      <vt:lpstr>ANTI PLATELET THERAPY</vt:lpstr>
      <vt:lpstr>ANTI COAGULANTS</vt:lpstr>
      <vt:lpstr>HAEMORRHAGIC STROKE</vt:lpstr>
      <vt:lpstr>REHABILITATION</vt:lpstr>
      <vt:lpstr>SECONDARY PREVENTION</vt:lpstr>
      <vt:lpstr>PowerPoint Presentation</vt:lpstr>
      <vt:lpstr>POOR PROGNOSTIC FACTORS IN STROKE</vt:lpstr>
      <vt:lpstr>PROGNOSIS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cp:lastModifiedBy>User</cp:lastModifiedBy>
  <cp:revision>5</cp:revision>
  <dcterms:created xsi:type="dcterms:W3CDTF">2020-09-16T05:43:22Z</dcterms:created>
  <dcterms:modified xsi:type="dcterms:W3CDTF">2024-09-17T05:03:05Z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2017-07-20T00:00:00Z</vt:filetime>
  </property>
  <property fmtid="{D5CDD505-2E9C-101B-9397-08002B2CF9AE}" pid="3" name="Creator">
    <vt:lpwstr>Microsoft® PowerPoint® 2013</vt:lpwstr>
  </property>
  <property fmtid="{D5CDD505-2E9C-101B-9397-08002B2CF9AE}" pid="4" name="LastSaved">
    <vt:filetime>2020-09-16T00:00:00Z</vt:filetime>
  </property>
</Properties>
</file>