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5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13444538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02" y="66"/>
      </p:cViewPr>
      <p:guideLst>
        <p:guide orient="horz" pos="2880"/>
        <p:guide pos="27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9F56B-7F72-4F6D-BB2D-346F811F5E68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CCC21-F4AB-4B99-80E2-D2F6F2AEA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2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CCC21-F4AB-4B99-80E2-D2F6F2AEA9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776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80567" y="1237717"/>
            <a:ext cx="10083404" cy="2632992"/>
          </a:xfrm>
        </p:spPr>
        <p:txBody>
          <a:bodyPr anchor="b"/>
          <a:lstStyle>
            <a:lvl1pPr algn="ctr">
              <a:defRPr sz="66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154" indent="0" algn="ctr">
              <a:buNone/>
              <a:defRPr sz="2205"/>
            </a:lvl2pPr>
            <a:lvl3pPr marL="1008309" indent="0" algn="ctr">
              <a:buNone/>
              <a:defRPr sz="1985"/>
            </a:lvl3pPr>
            <a:lvl4pPr marL="1512463" indent="0" algn="ctr">
              <a:buNone/>
              <a:defRPr sz="1764"/>
            </a:lvl4pPr>
            <a:lvl5pPr marL="2016618" indent="0" algn="ctr">
              <a:buNone/>
              <a:defRPr sz="1764"/>
            </a:lvl5pPr>
            <a:lvl6pPr marL="2520772" indent="0" algn="ctr">
              <a:buNone/>
              <a:defRPr sz="1764"/>
            </a:lvl6pPr>
            <a:lvl7pPr marL="3024927" indent="0" algn="ctr">
              <a:buNone/>
              <a:defRPr sz="1764"/>
            </a:lvl7pPr>
            <a:lvl8pPr marL="3529081" indent="0" algn="ctr">
              <a:buNone/>
              <a:defRPr sz="1764"/>
            </a:lvl8pPr>
            <a:lvl9pPr marL="4033236" indent="0" algn="ctr">
              <a:buNone/>
              <a:defRPr sz="176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917EB-92DD-46BB-A117-74C355320D80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70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DACBD-D6EA-4C51-BD8D-2589C769E2CC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4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1247" y="402652"/>
            <a:ext cx="2898979" cy="64091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4312" y="402652"/>
            <a:ext cx="8528879" cy="64091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918C-3410-4C69-A71B-6F75D019BD2E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147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63711-4BA6-47F7-8D14-C7459996390F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5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310" y="1885462"/>
            <a:ext cx="11595914" cy="3145935"/>
          </a:xfrm>
        </p:spPr>
        <p:txBody>
          <a:bodyPr anchor="b"/>
          <a:lstStyle>
            <a:lvl1pPr>
              <a:defRPr sz="6616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310" y="5061158"/>
            <a:ext cx="11595914" cy="1654373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4154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30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246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61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927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908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323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726B-B090-4C5C-9081-725C5EAC875E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9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4312" y="2013259"/>
            <a:ext cx="5713929" cy="47985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6297" y="2013259"/>
            <a:ext cx="5713929" cy="47985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44D3-1BC0-4E9D-9501-02E57690A1FB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8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3" y="402652"/>
            <a:ext cx="11595914" cy="14618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6064" y="1853949"/>
            <a:ext cx="5687669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6064" y="2762541"/>
            <a:ext cx="5687669" cy="40632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6297" y="1853949"/>
            <a:ext cx="5715680" cy="908592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154" indent="0">
              <a:buNone/>
              <a:defRPr sz="2205" b="1"/>
            </a:lvl2pPr>
            <a:lvl3pPr marL="1008309" indent="0">
              <a:buNone/>
              <a:defRPr sz="1985" b="1"/>
            </a:lvl3pPr>
            <a:lvl4pPr marL="1512463" indent="0">
              <a:buNone/>
              <a:defRPr sz="1764" b="1"/>
            </a:lvl4pPr>
            <a:lvl5pPr marL="2016618" indent="0">
              <a:buNone/>
              <a:defRPr sz="1764" b="1"/>
            </a:lvl5pPr>
            <a:lvl6pPr marL="2520772" indent="0">
              <a:buNone/>
              <a:defRPr sz="1764" b="1"/>
            </a:lvl6pPr>
            <a:lvl7pPr marL="3024927" indent="0">
              <a:buNone/>
              <a:defRPr sz="1764" b="1"/>
            </a:lvl7pPr>
            <a:lvl8pPr marL="3529081" indent="0">
              <a:buNone/>
              <a:defRPr sz="1764" b="1"/>
            </a:lvl8pPr>
            <a:lvl9pPr marL="4033236" indent="0">
              <a:buNone/>
              <a:defRPr sz="176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6297" y="2762541"/>
            <a:ext cx="5715680" cy="40632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B112D-B614-4DBE-BA00-7FFCDD720E20}" type="datetime1">
              <a:rPr lang="en-US" smtClean="0"/>
              <a:t>9/15/2024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12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862B6-4039-4A6C-A990-04B70B2A02EC}" type="datetime1">
              <a:rPr lang="en-US" smtClean="0"/>
              <a:t>9/15/2024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7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A5AF-9552-4938-A55A-54778642758D}" type="datetime1">
              <a:rPr lang="en-US" smtClean="0"/>
              <a:t>9/15/2024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7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680" y="1088911"/>
            <a:ext cx="6806297" cy="5374525"/>
          </a:xfrm>
        </p:spPr>
        <p:txBody>
          <a:bodyPr/>
          <a:lstStyle>
            <a:lvl1pPr>
              <a:defRPr sz="3529"/>
            </a:lvl1pPr>
            <a:lvl2pPr>
              <a:defRPr sz="3088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2F3EC-2FCB-4E88-9DB9-FB057BA5B735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0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064" y="504190"/>
            <a:ext cx="4336213" cy="1764665"/>
          </a:xfrm>
        </p:spPr>
        <p:txBody>
          <a:bodyPr anchor="b"/>
          <a:lstStyle>
            <a:lvl1pPr>
              <a:defRPr sz="352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5680" y="1088911"/>
            <a:ext cx="6806297" cy="5374525"/>
          </a:xfrm>
        </p:spPr>
        <p:txBody>
          <a:bodyPr anchor="t"/>
          <a:lstStyle>
            <a:lvl1pPr marL="0" indent="0">
              <a:buNone/>
              <a:defRPr sz="3529"/>
            </a:lvl1pPr>
            <a:lvl2pPr marL="504154" indent="0">
              <a:buNone/>
              <a:defRPr sz="3088"/>
            </a:lvl2pPr>
            <a:lvl3pPr marL="1008309" indent="0">
              <a:buNone/>
              <a:defRPr sz="2646"/>
            </a:lvl3pPr>
            <a:lvl4pPr marL="1512463" indent="0">
              <a:buNone/>
              <a:defRPr sz="2205"/>
            </a:lvl4pPr>
            <a:lvl5pPr marL="2016618" indent="0">
              <a:buNone/>
              <a:defRPr sz="2205"/>
            </a:lvl5pPr>
            <a:lvl6pPr marL="2520772" indent="0">
              <a:buNone/>
              <a:defRPr sz="2205"/>
            </a:lvl6pPr>
            <a:lvl7pPr marL="3024927" indent="0">
              <a:buNone/>
              <a:defRPr sz="2205"/>
            </a:lvl7pPr>
            <a:lvl8pPr marL="3529081" indent="0">
              <a:buNone/>
              <a:defRPr sz="2205"/>
            </a:lvl8pPr>
            <a:lvl9pPr marL="4033236" indent="0">
              <a:buNone/>
              <a:defRPr sz="220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6064" y="2268855"/>
            <a:ext cx="4336213" cy="4203335"/>
          </a:xfrm>
        </p:spPr>
        <p:txBody>
          <a:bodyPr/>
          <a:lstStyle>
            <a:lvl1pPr marL="0" indent="0">
              <a:buNone/>
              <a:defRPr sz="1764"/>
            </a:lvl1pPr>
            <a:lvl2pPr marL="504154" indent="0">
              <a:buNone/>
              <a:defRPr sz="1544"/>
            </a:lvl2pPr>
            <a:lvl3pPr marL="1008309" indent="0">
              <a:buNone/>
              <a:defRPr sz="1323"/>
            </a:lvl3pPr>
            <a:lvl4pPr marL="1512463" indent="0">
              <a:buNone/>
              <a:defRPr sz="1103"/>
            </a:lvl4pPr>
            <a:lvl5pPr marL="2016618" indent="0">
              <a:buNone/>
              <a:defRPr sz="1103"/>
            </a:lvl5pPr>
            <a:lvl6pPr marL="2520772" indent="0">
              <a:buNone/>
              <a:defRPr sz="1103"/>
            </a:lvl6pPr>
            <a:lvl7pPr marL="3024927" indent="0">
              <a:buNone/>
              <a:defRPr sz="1103"/>
            </a:lvl7pPr>
            <a:lvl8pPr marL="3529081" indent="0">
              <a:buNone/>
              <a:defRPr sz="1103"/>
            </a:lvl8pPr>
            <a:lvl9pPr marL="4033236" indent="0">
              <a:buNone/>
              <a:defRPr sz="110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D05E-87DE-4FE3-B1D5-6E1FDD30967C}" type="datetime1">
              <a:rPr lang="en-US" smtClean="0"/>
              <a:t>9/15/2024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0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4312" y="402652"/>
            <a:ext cx="11595914" cy="1461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4312" y="2013259"/>
            <a:ext cx="11595914" cy="479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4312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678D3-6251-4318-8E9C-B03783AF95F4}" type="datetime1">
              <a:rPr lang="en-US" smtClean="0"/>
              <a:t>9/15/2024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3503" y="7009642"/>
            <a:ext cx="4537532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5205" y="7009642"/>
            <a:ext cx="3025021" cy="4026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587734" y="3341493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22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1008309" rtl="0" eaLnBrk="1" latinLnBrk="0" hangingPunct="1">
        <a:lnSpc>
          <a:spcPct val="90000"/>
        </a:lnSpc>
        <a:spcBef>
          <a:spcPct val="0"/>
        </a:spcBef>
        <a:buNone/>
        <a:defRPr sz="4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77" indent="-252077" algn="l" defTabSz="1008309" rtl="0" eaLnBrk="1" latinLnBrk="0" hangingPunct="1">
        <a:lnSpc>
          <a:spcPct val="90000"/>
        </a:lnSpc>
        <a:spcBef>
          <a:spcPts val="1103"/>
        </a:spcBef>
        <a:buFont typeface="Arial" panose="020B0604020202020204" pitchFamily="34" charset="0"/>
        <a:buChar char="•"/>
        <a:defRPr sz="3088" kern="1200">
          <a:solidFill>
            <a:schemeClr val="tx1"/>
          </a:solidFill>
          <a:latin typeface="+mn-lt"/>
          <a:ea typeface="+mn-ea"/>
          <a:cs typeface="+mn-cs"/>
        </a:defRPr>
      </a:lvl1pPr>
      <a:lvl2pPr marL="756232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386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541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695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2849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7004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1158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5313" indent="-252077" algn="l" defTabSz="1008309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54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8309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2463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618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772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4927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9081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3236" algn="l" defTabSz="1008309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56371" y="2282810"/>
            <a:ext cx="7947299" cy="741229"/>
          </a:xfrm>
          <a:prstGeom prst="rect">
            <a:avLst/>
          </a:prstGeom>
        </p:spPr>
        <p:txBody>
          <a:bodyPr vert="horz" wrap="square" lIns="0" tIns="1778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4700" b="1" spc="-850" dirty="0">
                <a:latin typeface="Verdana"/>
                <a:cs typeface="Verdana"/>
              </a:rPr>
              <a:t>S</a:t>
            </a:r>
            <a:r>
              <a:rPr sz="4700" b="1" spc="-365" dirty="0">
                <a:latin typeface="Verdana"/>
                <a:cs typeface="Verdana"/>
              </a:rPr>
              <a:t>U</a:t>
            </a:r>
            <a:r>
              <a:rPr sz="4700" b="1" spc="-480" dirty="0">
                <a:latin typeface="Verdana"/>
                <a:cs typeface="Verdana"/>
              </a:rPr>
              <a:t>B</a:t>
            </a:r>
            <a:r>
              <a:rPr sz="4700" b="1" spc="-850" dirty="0">
                <a:latin typeface="Verdana"/>
                <a:cs typeface="Verdana"/>
              </a:rPr>
              <a:t>S</a:t>
            </a:r>
            <a:r>
              <a:rPr sz="4700" b="1" spc="-910" dirty="0">
                <a:latin typeface="Verdana"/>
                <a:cs typeface="Verdana"/>
              </a:rPr>
              <a:t>T</a:t>
            </a:r>
            <a:r>
              <a:rPr sz="4700" b="1" spc="290" dirty="0">
                <a:latin typeface="Verdana"/>
                <a:cs typeface="Verdana"/>
              </a:rPr>
              <a:t>A</a:t>
            </a:r>
            <a:r>
              <a:rPr sz="4700" b="1" spc="-10" dirty="0">
                <a:latin typeface="Verdana"/>
                <a:cs typeface="Verdana"/>
              </a:rPr>
              <a:t>N</a:t>
            </a:r>
            <a:r>
              <a:rPr sz="4700" b="1" spc="555" dirty="0">
                <a:latin typeface="Verdana"/>
                <a:cs typeface="Verdana"/>
              </a:rPr>
              <a:t>C</a:t>
            </a:r>
            <a:r>
              <a:rPr sz="4700" b="1" spc="-434" dirty="0">
                <a:latin typeface="Verdana"/>
                <a:cs typeface="Verdana"/>
              </a:rPr>
              <a:t>E</a:t>
            </a:r>
            <a:r>
              <a:rPr sz="4700" b="1" spc="-355" dirty="0">
                <a:latin typeface="Verdana"/>
                <a:cs typeface="Verdana"/>
              </a:rPr>
              <a:t> </a:t>
            </a:r>
            <a:r>
              <a:rPr sz="4700" b="1" spc="290" dirty="0">
                <a:latin typeface="Verdana"/>
                <a:cs typeface="Verdana"/>
              </a:rPr>
              <a:t>A</a:t>
            </a:r>
            <a:r>
              <a:rPr sz="4700" b="1" spc="-480" dirty="0">
                <a:latin typeface="Verdana"/>
                <a:cs typeface="Verdana"/>
              </a:rPr>
              <a:t>B</a:t>
            </a:r>
            <a:r>
              <a:rPr sz="4700" b="1" spc="-365" dirty="0">
                <a:latin typeface="Verdana"/>
                <a:cs typeface="Verdana"/>
              </a:rPr>
              <a:t>U</a:t>
            </a:r>
            <a:r>
              <a:rPr sz="4700" b="1" spc="-850" dirty="0">
                <a:latin typeface="Verdana"/>
                <a:cs typeface="Verdana"/>
              </a:rPr>
              <a:t>S</a:t>
            </a:r>
            <a:r>
              <a:rPr sz="4700" b="1" spc="-434" dirty="0">
                <a:latin typeface="Verdana"/>
                <a:cs typeface="Verdana"/>
              </a:rPr>
              <a:t>E</a:t>
            </a:r>
            <a:endParaRPr sz="4700" b="1" dirty="0">
              <a:latin typeface="Verdana"/>
              <a:cs typeface="Verdana"/>
            </a:endParaRPr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2294" y="352425"/>
            <a:ext cx="2593320" cy="760786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Us</a:t>
            </a:r>
            <a:r>
              <a:rPr spc="5" dirty="0"/>
              <a:t>e</a:t>
            </a:r>
            <a:r>
              <a:rPr dirty="0"/>
              <a:t>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38104" y="1419834"/>
            <a:ext cx="8766810" cy="50768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33350">
              <a:lnSpc>
                <a:spcPct val="102600"/>
              </a:lnSpc>
              <a:spcBef>
                <a:spcPts val="85"/>
              </a:spcBef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stimulant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central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nervous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system, and 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abused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widely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all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over</a:t>
            </a:r>
            <a:r>
              <a:rPr sz="1550" spc="10" dirty="0">
                <a:latin typeface="Times New Roman"/>
                <a:cs typeface="Times New Roman"/>
              </a:rPr>
              <a:t> 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world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 the form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inhalation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(cigarette,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cigar,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pipe,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beedi),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nasal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insufflation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(snuff),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chewing.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25"/>
              </a:spcBef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also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used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insecticide.</a:t>
            </a:r>
            <a:endParaRPr sz="1550">
              <a:latin typeface="Times New Roman"/>
              <a:cs typeface="Times New Roman"/>
            </a:endParaRPr>
          </a:p>
          <a:p>
            <a:pPr marL="12700"/>
            <a:r>
              <a:rPr sz="1550" i="1" spc="20" dirty="0">
                <a:latin typeface="Calibri"/>
                <a:cs typeface="Calibri"/>
              </a:rPr>
              <a:t>Mode</a:t>
            </a:r>
            <a:r>
              <a:rPr sz="1550" i="1" spc="-35" dirty="0">
                <a:latin typeface="Calibri"/>
                <a:cs typeface="Calibri"/>
              </a:rPr>
              <a:t> </a:t>
            </a:r>
            <a:r>
              <a:rPr sz="1550" i="1" spc="15" dirty="0">
                <a:latin typeface="Calibri"/>
                <a:cs typeface="Calibri"/>
              </a:rPr>
              <a:t>of</a:t>
            </a:r>
            <a:r>
              <a:rPr sz="1550" i="1" spc="-15" dirty="0">
                <a:latin typeface="Calibri"/>
                <a:cs typeface="Calibri"/>
              </a:rPr>
              <a:t> </a:t>
            </a:r>
            <a:r>
              <a:rPr sz="1550" i="1" spc="10" dirty="0">
                <a:latin typeface="Calibri"/>
                <a:cs typeface="Calibri"/>
              </a:rPr>
              <a:t>Action</a:t>
            </a:r>
            <a:endParaRPr sz="1550">
              <a:latin typeface="Calibri"/>
              <a:cs typeface="Calibri"/>
            </a:endParaRPr>
          </a:p>
          <a:p>
            <a:pPr marL="12700" marR="14604">
              <a:lnSpc>
                <a:spcPct val="101699"/>
              </a:lnSpc>
              <a:spcBef>
                <a:spcPts val="40"/>
              </a:spcBef>
              <a:buSzPct val="93548"/>
              <a:buAutoNum type="arabicPeriod"/>
              <a:tabLst>
                <a:tab pos="164465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binds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stereo-specifically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select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acetylcholine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receptors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(nicotine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receptors).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These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receptors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are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present throughout the </a:t>
            </a:r>
            <a:r>
              <a:rPr sz="1550" spc="-10" dirty="0">
                <a:latin typeface="Times New Roman"/>
                <a:cs typeface="Times New Roman"/>
              </a:rPr>
              <a:t>body, </a:t>
            </a:r>
            <a:r>
              <a:rPr sz="1550" spc="10" dirty="0">
                <a:latin typeface="Times New Roman"/>
                <a:cs typeface="Times New Roman"/>
              </a:rPr>
              <a:t>particularly </a:t>
            </a:r>
            <a:r>
              <a:rPr sz="1550" spc="20" dirty="0">
                <a:latin typeface="Times New Roman"/>
                <a:cs typeface="Times New Roman"/>
              </a:rPr>
              <a:t>in </a:t>
            </a:r>
            <a:r>
              <a:rPr sz="1550" spc="10" dirty="0">
                <a:latin typeface="Times New Roman"/>
                <a:cs typeface="Times New Roman"/>
              </a:rPr>
              <a:t>the autonomic ganglia, </a:t>
            </a:r>
            <a:r>
              <a:rPr sz="1550" spc="15" dirty="0">
                <a:latin typeface="Times New Roman"/>
                <a:cs typeface="Times New Roman"/>
              </a:rPr>
              <a:t>adrenal </a:t>
            </a:r>
            <a:r>
              <a:rPr sz="1550" spc="10" dirty="0">
                <a:latin typeface="Times New Roman"/>
                <a:cs typeface="Times New Roman"/>
              </a:rPr>
              <a:t>medulla, central </a:t>
            </a:r>
            <a:r>
              <a:rPr sz="1550" spc="15" dirty="0">
                <a:latin typeface="Times New Roman"/>
                <a:cs typeface="Times New Roman"/>
              </a:rPr>
              <a:t>nervous </a:t>
            </a:r>
            <a:r>
              <a:rPr sz="1550" spc="10" dirty="0">
                <a:latin typeface="Times New Roman"/>
                <a:cs typeface="Times New Roman"/>
              </a:rPr>
              <a:t>system,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spinal cord, neuromuscular junctions,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chemoreceptors of carotid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aortic bodies. In the CNS, the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highest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concentration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receptors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found in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limbic</a:t>
            </a:r>
            <a:r>
              <a:rPr sz="1550" spc="5" dirty="0">
                <a:latin typeface="Times New Roman"/>
                <a:cs typeface="Times New Roman"/>
              </a:rPr>
              <a:t> system,</a:t>
            </a:r>
            <a:r>
              <a:rPr sz="1550" spc="10" dirty="0">
                <a:latin typeface="Times New Roman"/>
                <a:cs typeface="Times New Roman"/>
              </a:rPr>
              <a:t> midbrain,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brainstem.</a:t>
            </a:r>
            <a:endParaRPr sz="1550">
              <a:latin typeface="Times New Roman"/>
              <a:cs typeface="Times New Roman"/>
            </a:endParaRPr>
          </a:p>
          <a:p>
            <a:pPr marL="12700" marR="117475">
              <a:lnSpc>
                <a:spcPct val="101899"/>
              </a:lnSpc>
              <a:buSzPct val="93548"/>
              <a:buAutoNum type="arabicPeriod"/>
              <a:tabLst>
                <a:tab pos="164465" algn="l"/>
              </a:tabLst>
            </a:pPr>
            <a:r>
              <a:rPr sz="1550" spc="10" dirty="0">
                <a:latin typeface="Times New Roman"/>
                <a:cs typeface="Times New Roman"/>
              </a:rPr>
              <a:t>At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moderate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doses,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stimulates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reticular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activating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system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producing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alerting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pattern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EEG,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resultant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favourable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effects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on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memory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attention.</a:t>
            </a:r>
            <a:endParaRPr sz="1550">
              <a:latin typeface="Times New Roman"/>
              <a:cs typeface="Times New Roman"/>
            </a:endParaRPr>
          </a:p>
          <a:p>
            <a:pPr marL="12700" marR="1223645">
              <a:lnSpc>
                <a:spcPct val="101299"/>
              </a:lnSpc>
              <a:spcBef>
                <a:spcPts val="10"/>
              </a:spcBef>
            </a:pPr>
            <a:r>
              <a:rPr sz="1550" spc="15" dirty="0">
                <a:latin typeface="Times New Roman"/>
                <a:cs typeface="Times New Roman"/>
              </a:rPr>
              <a:t>But higher doses </a:t>
            </a:r>
            <a:r>
              <a:rPr sz="1550" spc="10" dirty="0">
                <a:latin typeface="Times New Roman"/>
                <a:cs typeface="Times New Roman"/>
              </a:rPr>
              <a:t>cause tremor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convulsions </a:t>
            </a:r>
            <a:r>
              <a:rPr sz="1550" spc="15" dirty="0">
                <a:latin typeface="Times New Roman"/>
                <a:cs typeface="Times New Roman"/>
              </a:rPr>
              <a:t>due </a:t>
            </a:r>
            <a:r>
              <a:rPr sz="1550" spc="10" dirty="0">
                <a:latin typeface="Times New Roman"/>
                <a:cs typeface="Times New Roman"/>
              </a:rPr>
              <a:t>to </a:t>
            </a:r>
            <a:r>
              <a:rPr sz="1550" spc="15" dirty="0">
                <a:latin typeface="Times New Roman"/>
                <a:cs typeface="Times New Roman"/>
              </a:rPr>
              <a:t>a CNS </a:t>
            </a:r>
            <a:r>
              <a:rPr sz="1550" spc="10" dirty="0">
                <a:latin typeface="Times New Roman"/>
                <a:cs typeface="Times New Roman"/>
              </a:rPr>
              <a:t>disinhibition mechanism.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3.Nicotine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stimulation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</a:t>
            </a:r>
            <a:r>
              <a:rPr sz="1550" spc="15" dirty="0">
                <a:latin typeface="Times New Roman"/>
                <a:cs typeface="Times New Roman"/>
              </a:rPr>
              <a:t>vagal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centres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medulla </a:t>
            </a:r>
            <a:r>
              <a:rPr sz="1550" spc="15" dirty="0">
                <a:latin typeface="Times New Roman"/>
                <a:cs typeface="Times New Roman"/>
              </a:rPr>
              <a:t>induces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nausea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vomiting,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while the</a:t>
            </a:r>
            <a:endParaRPr sz="1550">
              <a:latin typeface="Times New Roman"/>
              <a:cs typeface="Times New Roman"/>
            </a:endParaRPr>
          </a:p>
          <a:p>
            <a:pPr marL="12700" marR="307340">
              <a:lnSpc>
                <a:spcPct val="101899"/>
              </a:lnSpc>
              <a:spcBef>
                <a:spcPts val="5"/>
              </a:spcBef>
            </a:pPr>
            <a:r>
              <a:rPr sz="1550" spc="10" dirty="0">
                <a:latin typeface="Times New Roman"/>
                <a:cs typeface="Times New Roman"/>
              </a:rPr>
              <a:t>gastrooesophagal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reflux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provoked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due</a:t>
            </a:r>
            <a:r>
              <a:rPr sz="1550" spc="10" dirty="0">
                <a:latin typeface="Times New Roman"/>
                <a:cs typeface="Times New Roman"/>
              </a:rPr>
              <a:t> to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lowering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sphincter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pressure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increased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acid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secretion.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Larger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doses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cause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diarrhoea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due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both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central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parasympathetic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excitation.</a:t>
            </a:r>
            <a:endParaRPr sz="1550">
              <a:latin typeface="Times New Roman"/>
              <a:cs typeface="Times New Roman"/>
            </a:endParaRPr>
          </a:p>
          <a:p>
            <a:pPr marL="12700" marR="377825">
              <a:lnSpc>
                <a:spcPct val="101699"/>
              </a:lnSpc>
              <a:buSzPct val="93548"/>
              <a:buAutoNum type="arabicPeriod" startAt="4"/>
              <a:tabLst>
                <a:tab pos="164465" algn="l"/>
              </a:tabLst>
            </a:pPr>
            <a:r>
              <a:rPr sz="1550" spc="15" dirty="0">
                <a:latin typeface="Times New Roman"/>
                <a:cs typeface="Times New Roman"/>
              </a:rPr>
              <a:t>By </a:t>
            </a:r>
            <a:r>
              <a:rPr sz="1550" spc="10" dirty="0">
                <a:latin typeface="Times New Roman"/>
                <a:cs typeface="Times New Roman"/>
              </a:rPr>
              <a:t>acting directly </a:t>
            </a:r>
            <a:r>
              <a:rPr sz="1550" spc="15" dirty="0">
                <a:latin typeface="Times New Roman"/>
                <a:cs typeface="Times New Roman"/>
              </a:rPr>
              <a:t>on </a:t>
            </a:r>
            <a:r>
              <a:rPr sz="1550" spc="10" dirty="0">
                <a:latin typeface="Times New Roman"/>
                <a:cs typeface="Times New Roman"/>
              </a:rPr>
              <a:t>nicotine receptors in endocrine glands, </a:t>
            </a:r>
            <a:r>
              <a:rPr sz="1550" spc="5" dirty="0">
                <a:latin typeface="Times New Roman"/>
                <a:cs typeface="Times New Roman"/>
              </a:rPr>
              <a:t>as </a:t>
            </a:r>
            <a:r>
              <a:rPr sz="1550" spc="10" dirty="0">
                <a:latin typeface="Times New Roman"/>
                <a:cs typeface="Times New Roman"/>
              </a:rPr>
              <a:t>well </a:t>
            </a:r>
            <a:r>
              <a:rPr sz="1550" spc="15" dirty="0">
                <a:latin typeface="Times New Roman"/>
                <a:cs typeface="Times New Roman"/>
              </a:rPr>
              <a:t>as by </a:t>
            </a:r>
            <a:r>
              <a:rPr sz="1550" spc="10" dirty="0">
                <a:latin typeface="Times New Roman"/>
                <a:cs typeface="Times New Roman"/>
              </a:rPr>
              <a:t>stimulating neurohumoral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pathways in the CNS, nicotine </a:t>
            </a:r>
            <a:r>
              <a:rPr sz="1550" spc="15" dirty="0">
                <a:latin typeface="Times New Roman"/>
                <a:cs typeface="Times New Roman"/>
              </a:rPr>
              <a:t>enhances </a:t>
            </a:r>
            <a:r>
              <a:rPr sz="1550" spc="10" dirty="0">
                <a:latin typeface="Times New Roman"/>
                <a:cs typeface="Times New Roman"/>
              </a:rPr>
              <a:t>release of catecholamines, vasopressin or antidiuretic hormone,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growth hormone, </a:t>
            </a:r>
            <a:r>
              <a:rPr sz="1550" spc="15" dirty="0">
                <a:latin typeface="Times New Roman"/>
                <a:cs typeface="Times New Roman"/>
              </a:rPr>
              <a:t>ACTH, </a:t>
            </a:r>
            <a:r>
              <a:rPr sz="1550" spc="10" dirty="0">
                <a:latin typeface="Times New Roman"/>
                <a:cs typeface="Times New Roman"/>
              </a:rPr>
              <a:t>cortisol, prolactin, serotonin, </a:t>
            </a:r>
            <a:r>
              <a:rPr sz="1550" spc="15" dirty="0">
                <a:latin typeface="Times New Roman"/>
                <a:cs typeface="Times New Roman"/>
              </a:rPr>
              <a:t>and beta </a:t>
            </a:r>
            <a:r>
              <a:rPr sz="1550" spc="10" dirty="0">
                <a:latin typeface="Times New Roman"/>
                <a:cs typeface="Times New Roman"/>
              </a:rPr>
              <a:t>endorphins. Nicotine also increases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amylase,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trypsin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chymotrypsin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activity.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01600"/>
              </a:lnSpc>
              <a:spcBef>
                <a:spcPts val="10"/>
              </a:spcBef>
              <a:buSzPct val="93548"/>
              <a:buAutoNum type="arabicPeriod" startAt="4"/>
              <a:tabLst>
                <a:tab pos="164465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suppresses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appetite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while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increasing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basal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energy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expenditure,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resulting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weight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loss. </a:t>
            </a:r>
            <a:r>
              <a:rPr sz="1550" spc="10" dirty="0">
                <a:latin typeface="Times New Roman"/>
                <a:cs typeface="Times New Roman"/>
              </a:rPr>
              <a:t> 6.Habitual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use</a:t>
            </a:r>
            <a:r>
              <a:rPr sz="1550" spc="10" dirty="0">
                <a:latin typeface="Times New Roman"/>
                <a:cs typeface="Times New Roman"/>
              </a:rPr>
              <a:t> of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by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women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results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decreased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oestrogen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(due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enhanced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hydroxylation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oestradiol),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thereby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increasing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risk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osteoporosis.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6024" y="2049341"/>
            <a:ext cx="6720566" cy="369045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91593" y="513532"/>
            <a:ext cx="6083359" cy="760786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" dirty="0"/>
              <a:t>Clinical</a:t>
            </a:r>
            <a:r>
              <a:rPr spc="-50" dirty="0"/>
              <a:t> </a:t>
            </a:r>
            <a:r>
              <a:rPr spc="-35" dirty="0"/>
              <a:t>(Toxic)</a:t>
            </a:r>
            <a:r>
              <a:rPr spc="-60" dirty="0"/>
              <a:t> </a:t>
            </a:r>
            <a:r>
              <a:rPr spc="-5" dirty="0"/>
              <a:t>Features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91593" y="1817650"/>
            <a:ext cx="7792720" cy="339280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550" b="1" spc="10" dirty="0">
                <a:latin typeface="Times New Roman"/>
                <a:cs typeface="Times New Roman"/>
              </a:rPr>
              <a:t>1.</a:t>
            </a:r>
            <a:r>
              <a:rPr sz="1550" b="1" spc="-90" dirty="0">
                <a:latin typeface="Times New Roman"/>
                <a:cs typeface="Times New Roman"/>
              </a:rPr>
              <a:t> </a:t>
            </a:r>
            <a:r>
              <a:rPr sz="1550" b="1" spc="15" dirty="0">
                <a:latin typeface="Times New Roman"/>
                <a:cs typeface="Times New Roman"/>
              </a:rPr>
              <a:t>A</a:t>
            </a:r>
            <a:r>
              <a:rPr sz="1550" b="1" spc="20" dirty="0">
                <a:latin typeface="Times New Roman"/>
                <a:cs typeface="Times New Roman"/>
              </a:rPr>
              <a:t>c</a:t>
            </a:r>
            <a:r>
              <a:rPr sz="1550" b="1" spc="5" dirty="0">
                <a:latin typeface="Times New Roman"/>
                <a:cs typeface="Times New Roman"/>
              </a:rPr>
              <a:t>ut</a:t>
            </a:r>
            <a:r>
              <a:rPr sz="1550" b="1" spc="15" dirty="0">
                <a:latin typeface="Times New Roman"/>
                <a:cs typeface="Times New Roman"/>
              </a:rPr>
              <a:t>e</a:t>
            </a:r>
            <a:r>
              <a:rPr sz="1550" b="1" dirty="0">
                <a:latin typeface="Times New Roman"/>
                <a:cs typeface="Times New Roman"/>
              </a:rPr>
              <a:t> </a:t>
            </a:r>
            <a:r>
              <a:rPr sz="1550" b="1" spc="30" dirty="0">
                <a:latin typeface="Times New Roman"/>
                <a:cs typeface="Times New Roman"/>
              </a:rPr>
              <a:t>P</a:t>
            </a:r>
            <a:r>
              <a:rPr sz="1550" b="1" spc="10" dirty="0">
                <a:latin typeface="Times New Roman"/>
                <a:cs typeface="Times New Roman"/>
              </a:rPr>
              <a:t>oi</a:t>
            </a:r>
            <a:r>
              <a:rPr sz="1550" b="1" spc="-5" dirty="0">
                <a:latin typeface="Times New Roman"/>
                <a:cs typeface="Times New Roman"/>
              </a:rPr>
              <a:t>s</a:t>
            </a:r>
            <a:r>
              <a:rPr sz="1550" b="1" spc="15" dirty="0">
                <a:latin typeface="Times New Roman"/>
                <a:cs typeface="Times New Roman"/>
              </a:rPr>
              <a:t>o</a:t>
            </a:r>
            <a:r>
              <a:rPr sz="1550" b="1" spc="20" dirty="0">
                <a:latin typeface="Times New Roman"/>
                <a:cs typeface="Times New Roman"/>
              </a:rPr>
              <a:t>n</a:t>
            </a:r>
            <a:r>
              <a:rPr sz="1550" b="1" spc="5" dirty="0">
                <a:latin typeface="Times New Roman"/>
                <a:cs typeface="Times New Roman"/>
              </a:rPr>
              <a:t>in</a:t>
            </a:r>
            <a:r>
              <a:rPr sz="1550" b="1" spc="10" dirty="0">
                <a:latin typeface="Times New Roman"/>
                <a:cs typeface="Times New Roman"/>
              </a:rPr>
              <a:t>g: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40"/>
              </a:spcBef>
            </a:pPr>
            <a:r>
              <a:rPr sz="1550" i="1" spc="10" dirty="0">
                <a:latin typeface="Times New Roman"/>
                <a:cs typeface="Times New Roman"/>
              </a:rPr>
              <a:t>Early</a:t>
            </a:r>
            <a:r>
              <a:rPr sz="1550" i="1" spc="-15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Effects</a:t>
            </a:r>
            <a:r>
              <a:rPr sz="1550" i="1" spc="-40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(15min</a:t>
            </a:r>
            <a:r>
              <a:rPr sz="1550" i="1" spc="-10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to </a:t>
            </a:r>
            <a:r>
              <a:rPr sz="1550" i="1" spc="15" dirty="0">
                <a:latin typeface="Times New Roman"/>
                <a:cs typeface="Times New Roman"/>
              </a:rPr>
              <a:t>1</a:t>
            </a:r>
            <a:r>
              <a:rPr sz="1550" i="1" spc="5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hour)—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20"/>
              </a:spcBef>
              <a:buChar char="–"/>
              <a:tabLst>
                <a:tab pos="163830" algn="l"/>
              </a:tabLst>
            </a:pPr>
            <a:r>
              <a:rPr sz="1550" spc="-10" dirty="0">
                <a:latin typeface="Times New Roman"/>
                <a:cs typeface="Times New Roman"/>
              </a:rPr>
              <a:t>GIT:</a:t>
            </a:r>
            <a:r>
              <a:rPr sz="1550" spc="10" dirty="0">
                <a:latin typeface="Times New Roman"/>
                <a:cs typeface="Times New Roman"/>
              </a:rPr>
              <a:t> Nausea,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salivation,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vomiting,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abdominal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pain.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40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CVS: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Tachycardia,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hypertension.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RS: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Tachypnoea,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bronchorrhoea.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ts val="1900"/>
              </a:lnSpc>
              <a:spcBef>
                <a:spcPts val="55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CNS: </a:t>
            </a:r>
            <a:r>
              <a:rPr sz="1550" spc="10" dirty="0">
                <a:latin typeface="Times New Roman"/>
                <a:cs typeface="Times New Roman"/>
              </a:rPr>
              <a:t>Agitation, </a:t>
            </a:r>
            <a:r>
              <a:rPr sz="1550" spc="-5" dirty="0">
                <a:latin typeface="Times New Roman"/>
                <a:cs typeface="Times New Roman"/>
              </a:rPr>
              <a:t>anxiety, </a:t>
            </a:r>
            <a:r>
              <a:rPr sz="1550" spc="10" dirty="0">
                <a:latin typeface="Times New Roman"/>
                <a:cs typeface="Times New Roman"/>
              </a:rPr>
              <a:t>sweating, headache, blurred vision, confusion, vertigo, </a:t>
            </a:r>
            <a:r>
              <a:rPr sz="1550" dirty="0">
                <a:latin typeface="Times New Roman"/>
                <a:cs typeface="Times New Roman"/>
              </a:rPr>
              <a:t>tremor, </a:t>
            </a:r>
            <a:r>
              <a:rPr sz="1550" spc="10" dirty="0">
                <a:latin typeface="Times New Roman"/>
                <a:cs typeface="Times New Roman"/>
              </a:rPr>
              <a:t>ataxia,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muscle fasciculations, convulsions. </a:t>
            </a:r>
            <a:r>
              <a:rPr sz="1550" spc="15" dirty="0">
                <a:latin typeface="Times New Roman"/>
                <a:cs typeface="Times New Roman"/>
              </a:rPr>
              <a:t>Pupils </a:t>
            </a:r>
            <a:r>
              <a:rPr sz="1550" spc="10" dirty="0">
                <a:latin typeface="Times New Roman"/>
                <a:cs typeface="Times New Roman"/>
              </a:rPr>
              <a:t>are </a:t>
            </a:r>
            <a:r>
              <a:rPr sz="1550" spc="5" dirty="0">
                <a:latin typeface="Times New Roman"/>
                <a:cs typeface="Times New Roman"/>
              </a:rPr>
              <a:t>at </a:t>
            </a:r>
            <a:r>
              <a:rPr sz="1550" spc="10" dirty="0">
                <a:latin typeface="Times New Roman"/>
                <a:cs typeface="Times New Roman"/>
              </a:rPr>
              <a:t>first constricted, but may dilate </a:t>
            </a:r>
            <a:r>
              <a:rPr sz="1550" spc="-5" dirty="0">
                <a:latin typeface="Times New Roman"/>
                <a:cs typeface="Times New Roman"/>
              </a:rPr>
              <a:t>later. </a:t>
            </a:r>
            <a:r>
              <a:rPr sz="1550" spc="20" dirty="0">
                <a:latin typeface="Times New Roman"/>
                <a:cs typeface="Times New Roman"/>
              </a:rPr>
              <a:t>A </a:t>
            </a:r>
            <a:r>
              <a:rPr sz="1550" spc="10" dirty="0">
                <a:latin typeface="Times New Roman"/>
                <a:cs typeface="Times New Roman"/>
              </a:rPr>
              <a:t>primary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position </a:t>
            </a:r>
            <a:r>
              <a:rPr sz="1550" spc="15" dirty="0">
                <a:latin typeface="Times New Roman"/>
                <a:cs typeface="Times New Roman"/>
              </a:rPr>
              <a:t>upbeat </a:t>
            </a:r>
            <a:r>
              <a:rPr sz="1550" spc="10" dirty="0">
                <a:latin typeface="Times New Roman"/>
                <a:cs typeface="Times New Roman"/>
              </a:rPr>
              <a:t>nystagmus is seen following cigarette smoking, </a:t>
            </a:r>
            <a:r>
              <a:rPr sz="1550" spc="15" dirty="0">
                <a:latin typeface="Times New Roman"/>
                <a:cs typeface="Times New Roman"/>
              </a:rPr>
              <a:t>chewing </a:t>
            </a:r>
            <a:r>
              <a:rPr sz="1550" spc="10" dirty="0">
                <a:latin typeface="Times New Roman"/>
                <a:cs typeface="Times New Roman"/>
              </a:rPr>
              <a:t>of nicotine gum, and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ingestion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nicotiana</a:t>
            </a:r>
            <a:r>
              <a:rPr sz="1550" i="1" spc="-20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glauca</a:t>
            </a:r>
            <a:r>
              <a:rPr sz="1550" i="1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leaves,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direct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result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nicotine.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1814"/>
              </a:lnSpc>
            </a:pPr>
            <a:r>
              <a:rPr sz="1550" i="1" spc="15" dirty="0">
                <a:latin typeface="Times New Roman"/>
                <a:cs typeface="Times New Roman"/>
              </a:rPr>
              <a:t>Delayed</a:t>
            </a:r>
            <a:r>
              <a:rPr sz="1550" i="1" spc="-40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Effects</a:t>
            </a:r>
            <a:r>
              <a:rPr sz="1550" i="1" spc="-50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(after1</a:t>
            </a:r>
            <a:r>
              <a:rPr sz="1550" i="1" spc="-20" dirty="0">
                <a:latin typeface="Times New Roman"/>
                <a:cs typeface="Times New Roman"/>
              </a:rPr>
              <a:t> </a:t>
            </a:r>
            <a:r>
              <a:rPr sz="1550" i="1" spc="15" dirty="0">
                <a:latin typeface="Times New Roman"/>
                <a:cs typeface="Times New Roman"/>
              </a:rPr>
              <a:t>hour)—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25"/>
              </a:spcBef>
              <a:buChar char="–"/>
              <a:tabLst>
                <a:tab pos="163830" algn="l"/>
              </a:tabLst>
            </a:pPr>
            <a:r>
              <a:rPr sz="1550" spc="-10" dirty="0">
                <a:latin typeface="Times New Roman"/>
                <a:cs typeface="Times New Roman"/>
              </a:rPr>
              <a:t>GIT: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Diarrhoea.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CVS: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Bradycardia,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arrhythmias,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hypotension,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shock.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RS: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Hypoventilation,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apnoea.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CNS: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Lethargy,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weakness,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hyporeflexia,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hypotonia,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paralysis,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coma.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72920" y="1070835"/>
            <a:ext cx="6478905" cy="38747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550" b="1" spc="10" dirty="0">
                <a:latin typeface="Times New Roman"/>
                <a:cs typeface="Times New Roman"/>
              </a:rPr>
              <a:t>2.</a:t>
            </a:r>
            <a:r>
              <a:rPr sz="1550" b="1" spc="-1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Chronic</a:t>
            </a:r>
            <a:r>
              <a:rPr sz="1550" b="1" spc="-15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Poisoning</a:t>
            </a:r>
            <a:r>
              <a:rPr sz="1550" b="1" spc="-25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(</a:t>
            </a:r>
            <a:r>
              <a:rPr sz="1550" b="1" i="1" spc="10" dirty="0">
                <a:latin typeface="Times New Roman"/>
                <a:cs typeface="Times New Roman"/>
              </a:rPr>
              <a:t>Addiction</a:t>
            </a:r>
            <a:r>
              <a:rPr sz="1550" b="1" spc="10" dirty="0">
                <a:latin typeface="Times New Roman"/>
                <a:cs typeface="Times New Roman"/>
              </a:rPr>
              <a:t>):</a:t>
            </a:r>
            <a:endParaRPr sz="1550">
              <a:latin typeface="Times New Roman"/>
              <a:cs typeface="Times New Roman"/>
            </a:endParaRPr>
          </a:p>
          <a:p>
            <a:pPr marL="12700" marR="57150">
              <a:lnSpc>
                <a:spcPct val="101699"/>
              </a:lnSpc>
              <a:spcBef>
                <a:spcPts val="5"/>
              </a:spcBef>
            </a:pPr>
            <a:r>
              <a:rPr sz="1550" spc="15" dirty="0">
                <a:latin typeface="Times New Roman"/>
                <a:cs typeface="Times New Roman"/>
              </a:rPr>
              <a:t>two </a:t>
            </a:r>
            <a:r>
              <a:rPr sz="1550" spc="10" dirty="0">
                <a:latin typeface="Times New Roman"/>
                <a:cs typeface="Times New Roman"/>
              </a:rPr>
              <a:t>nicotine-related disorders: nicotine </a:t>
            </a:r>
            <a:r>
              <a:rPr sz="1550" spc="15" dirty="0">
                <a:latin typeface="Times New Roman"/>
                <a:cs typeface="Times New Roman"/>
              </a:rPr>
              <a:t>dependence and </a:t>
            </a:r>
            <a:r>
              <a:rPr sz="1550" spc="10" dirty="0">
                <a:latin typeface="Times New Roman"/>
                <a:cs typeface="Times New Roman"/>
              </a:rPr>
              <a:t>nicotine withdrawal. </a:t>
            </a:r>
            <a:r>
              <a:rPr sz="1550" spc="15" dirty="0">
                <a:latin typeface="Times New Roman"/>
                <a:cs typeface="Times New Roman"/>
              </a:rPr>
              <a:t> The </a:t>
            </a:r>
            <a:r>
              <a:rPr sz="1550" spc="10" dirty="0">
                <a:latin typeface="Times New Roman"/>
                <a:cs typeface="Times New Roman"/>
              </a:rPr>
              <a:t>dependence-producing </a:t>
            </a:r>
            <a:r>
              <a:rPr sz="1550" spc="5" dirty="0">
                <a:latin typeface="Times New Roman"/>
                <a:cs typeface="Times New Roman"/>
              </a:rPr>
              <a:t>effects </a:t>
            </a:r>
            <a:r>
              <a:rPr sz="1550" spc="10" dirty="0">
                <a:latin typeface="Times New Roman"/>
                <a:cs typeface="Times New Roman"/>
              </a:rPr>
              <a:t>of nicotine </a:t>
            </a:r>
            <a:r>
              <a:rPr sz="1550" spc="15" dirty="0">
                <a:latin typeface="Times New Roman"/>
                <a:cs typeface="Times New Roman"/>
              </a:rPr>
              <a:t>appear </a:t>
            </a:r>
            <a:r>
              <a:rPr sz="1550" spc="10" dirty="0">
                <a:latin typeface="Times New Roman"/>
                <a:cs typeface="Times New Roman"/>
              </a:rPr>
              <a:t>to </a:t>
            </a:r>
            <a:r>
              <a:rPr sz="1550" spc="15" dirty="0">
                <a:latin typeface="Times New Roman"/>
                <a:cs typeface="Times New Roman"/>
              </a:rPr>
              <a:t>be </a:t>
            </a:r>
            <a:r>
              <a:rPr sz="1550" spc="10" dirty="0">
                <a:latin typeface="Times New Roman"/>
                <a:cs typeface="Times New Roman"/>
              </a:rPr>
              <a:t>modu- </a:t>
            </a:r>
            <a:r>
              <a:rPr sz="1550" spc="15" dirty="0">
                <a:latin typeface="Times New Roman"/>
                <a:cs typeface="Times New Roman"/>
              </a:rPr>
              <a:t>lated by 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dopamine </a:t>
            </a:r>
            <a:r>
              <a:rPr sz="1550" spc="15" dirty="0">
                <a:latin typeface="Times New Roman"/>
                <a:cs typeface="Times New Roman"/>
              </a:rPr>
              <a:t>which </a:t>
            </a:r>
            <a:r>
              <a:rPr sz="1550" spc="10" dirty="0">
                <a:latin typeface="Times New Roman"/>
                <a:cs typeface="Times New Roman"/>
              </a:rPr>
              <a:t>is increased in smokers. Nicotine also increases noradrenaline,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adrenaline,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serotonin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levels.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40"/>
              </a:spcBef>
            </a:pPr>
            <a:r>
              <a:rPr sz="1550" i="1" spc="10" dirty="0">
                <a:latin typeface="Times New Roman"/>
                <a:cs typeface="Times New Roman"/>
              </a:rPr>
              <a:t>1.Health</a:t>
            </a:r>
            <a:r>
              <a:rPr sz="1550" i="1" spc="-35" dirty="0">
                <a:latin typeface="Times New Roman"/>
                <a:cs typeface="Times New Roman"/>
              </a:rPr>
              <a:t> </a:t>
            </a:r>
            <a:r>
              <a:rPr sz="1550" i="1" spc="15" dirty="0">
                <a:latin typeface="Times New Roman"/>
                <a:cs typeface="Times New Roman"/>
              </a:rPr>
              <a:t>consequences</a:t>
            </a:r>
            <a:r>
              <a:rPr sz="1550" i="1" spc="-45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of</a:t>
            </a:r>
            <a:r>
              <a:rPr sz="1550" i="1" spc="-15" dirty="0">
                <a:latin typeface="Times New Roman"/>
                <a:cs typeface="Times New Roman"/>
              </a:rPr>
              <a:t> </a:t>
            </a:r>
            <a:r>
              <a:rPr sz="1550" i="1" spc="15" dirty="0">
                <a:latin typeface="Times New Roman"/>
                <a:cs typeface="Times New Roman"/>
              </a:rPr>
              <a:t>tobacco</a:t>
            </a:r>
            <a:r>
              <a:rPr sz="1550" i="1" spc="-45" dirty="0">
                <a:latin typeface="Times New Roman"/>
                <a:cs typeface="Times New Roman"/>
              </a:rPr>
              <a:t> </a:t>
            </a:r>
            <a:r>
              <a:rPr sz="1550" i="1" spc="15" dirty="0">
                <a:latin typeface="Times New Roman"/>
                <a:cs typeface="Times New Roman"/>
              </a:rPr>
              <a:t>use: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Lung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cancer.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01299"/>
              </a:lnSpc>
              <a:spcBef>
                <a:spcPts val="10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Non-pulmonary cancers: </a:t>
            </a:r>
            <a:r>
              <a:rPr sz="1550" spc="15" dirty="0">
                <a:latin typeface="Times New Roman"/>
                <a:cs typeface="Times New Roman"/>
              </a:rPr>
              <a:t>Mouth, </a:t>
            </a:r>
            <a:r>
              <a:rPr sz="1550" spc="10" dirty="0">
                <a:latin typeface="Times New Roman"/>
                <a:cs typeface="Times New Roman"/>
              </a:rPr>
              <a:t>larynx, oesophagus, stomach, </a:t>
            </a:r>
            <a:r>
              <a:rPr sz="1550" dirty="0">
                <a:latin typeface="Times New Roman"/>
                <a:cs typeface="Times New Roman"/>
              </a:rPr>
              <a:t>liver, </a:t>
            </a:r>
            <a:r>
              <a:rPr sz="1550" spc="10" dirty="0">
                <a:latin typeface="Times New Roman"/>
                <a:cs typeface="Times New Roman"/>
              </a:rPr>
              <a:t>pancreas,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bladder,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uterine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,cervix,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breast,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brain.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40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Respiratory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diseases: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Emphysema,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bronchitis,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asthma,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pneumonia.</a:t>
            </a:r>
            <a:endParaRPr sz="1550">
              <a:latin typeface="Times New Roman"/>
              <a:cs typeface="Times New Roman"/>
            </a:endParaRPr>
          </a:p>
          <a:p>
            <a:pPr marL="12700" marR="635000">
              <a:lnSpc>
                <a:spcPts val="1900"/>
              </a:lnSpc>
              <a:spcBef>
                <a:spcPts val="6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Cardiovascular diseases: </a:t>
            </a:r>
            <a:r>
              <a:rPr sz="1550" spc="15" dirty="0">
                <a:latin typeface="Times New Roman"/>
                <a:cs typeface="Times New Roman"/>
              </a:rPr>
              <a:t>Coronary </a:t>
            </a:r>
            <a:r>
              <a:rPr sz="1550" spc="10" dirty="0">
                <a:latin typeface="Times New Roman"/>
                <a:cs typeface="Times New Roman"/>
              </a:rPr>
              <a:t>heart disease, hypertension, arterial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thrombosis,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stroke.</a:t>
            </a:r>
            <a:endParaRPr sz="1550">
              <a:latin typeface="Times New Roman"/>
              <a:cs typeface="Times New Roman"/>
            </a:endParaRPr>
          </a:p>
          <a:p>
            <a:pPr marL="12700" marR="541020">
              <a:lnSpc>
                <a:spcPts val="1880"/>
              </a:lnSpc>
              <a:spcBef>
                <a:spcPts val="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Obstetric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neonatal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conditions:</a:t>
            </a:r>
            <a:r>
              <a:rPr sz="1550" spc="-1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Abortion,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abruptio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placenta,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placenta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praevia,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preterm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labour,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pre-eclampsia,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growth retardation,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congenital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1835"/>
              </a:lnSpc>
            </a:pPr>
            <a:r>
              <a:rPr sz="1550" spc="10" dirty="0">
                <a:latin typeface="Times New Roman"/>
                <a:cs typeface="Times New Roman"/>
              </a:rPr>
              <a:t>malformations,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sudden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infant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death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syndrome,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foetal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 neonatal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death.</a:t>
            </a:r>
            <a:endParaRPr sz="1550">
              <a:latin typeface="Times New Roman"/>
              <a:cs typeface="Times New Roman"/>
            </a:endParaRPr>
          </a:p>
          <a:p>
            <a:pPr marL="163195" indent="-151130">
              <a:spcBef>
                <a:spcPts val="40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Other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conditions: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Peptic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ulcer,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osteoporosis,</a:t>
            </a:r>
            <a:r>
              <a:rPr sz="1550" spc="-114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Alzheimer’s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disease.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4225" y="1927369"/>
            <a:ext cx="4996815" cy="508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95"/>
              </a:spcBef>
            </a:pPr>
            <a:r>
              <a:rPr sz="1550" i="1" spc="10" dirty="0">
                <a:latin typeface="Times New Roman"/>
                <a:cs typeface="Times New Roman"/>
              </a:rPr>
              <a:t>1.Nicotine withdrawal: </a:t>
            </a:r>
            <a:r>
              <a:rPr sz="1550" spc="10" dirty="0">
                <a:latin typeface="Times New Roman"/>
                <a:cs typeface="Times New Roman"/>
              </a:rPr>
              <a:t>Manifestations of nicotine withdrawal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can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occur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within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4</a:t>
            </a:r>
            <a:r>
              <a:rPr sz="1550" spc="10" dirty="0">
                <a:latin typeface="Times New Roman"/>
                <a:cs typeface="Times New Roman"/>
              </a:rPr>
              <a:t> to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8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hours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last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cigarette.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2252" y="2564617"/>
            <a:ext cx="6753816" cy="376178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6098" y="962025"/>
            <a:ext cx="2933154" cy="760786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" dirty="0"/>
              <a:t>Diagnosis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6098" y="2206234"/>
            <a:ext cx="6523990" cy="22156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95"/>
              </a:spcBef>
              <a:buAutoNum type="arabicPeriod"/>
              <a:tabLst>
                <a:tab pos="201930" algn="l"/>
              </a:tabLst>
            </a:pPr>
            <a:r>
              <a:rPr sz="1550" spc="15" dirty="0">
                <a:latin typeface="Times New Roman"/>
                <a:cs typeface="Times New Roman"/>
              </a:rPr>
              <a:t>Acute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poisoning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can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10" dirty="0">
                <a:latin typeface="Times New Roman"/>
                <a:cs typeface="Times New Roman"/>
              </a:rPr>
              <a:t> confirmed</a:t>
            </a:r>
            <a:r>
              <a:rPr sz="1550" spc="15" dirty="0">
                <a:latin typeface="Times New Roman"/>
                <a:cs typeface="Times New Roman"/>
              </a:rPr>
              <a:t> by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estimating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plasma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level;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but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short half-life of nicotine necessitates early withdrawal of blood. </a:t>
            </a:r>
            <a:r>
              <a:rPr sz="1550" spc="15" dirty="0">
                <a:latin typeface="Times New Roman"/>
                <a:cs typeface="Times New Roman"/>
              </a:rPr>
              <a:t>High </a:t>
            </a:r>
            <a:r>
              <a:rPr sz="1550" spc="10" dirty="0">
                <a:latin typeface="Times New Roman"/>
                <a:cs typeface="Times New Roman"/>
              </a:rPr>
              <a:t>pressure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liquid chromatography is generally utilised to assay nicotine levels. Plasma </a:t>
            </a:r>
            <a:r>
              <a:rPr sz="1550" spc="15" dirty="0">
                <a:latin typeface="Times New Roman"/>
                <a:cs typeface="Times New Roman"/>
              </a:rPr>
              <a:t>level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greater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than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40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50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ng/ml indicates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serious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dirty="0">
                <a:latin typeface="Times New Roman"/>
                <a:cs typeface="Times New Roman"/>
              </a:rPr>
              <a:t>toxicity.</a:t>
            </a:r>
            <a:endParaRPr sz="1550">
              <a:latin typeface="Times New Roman"/>
              <a:cs typeface="Times New Roman"/>
            </a:endParaRPr>
          </a:p>
          <a:p>
            <a:pPr marL="12700" marR="462280">
              <a:lnSpc>
                <a:spcPct val="101899"/>
              </a:lnSpc>
              <a:spcBef>
                <a:spcPts val="5"/>
              </a:spcBef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Polymorphonuclear leucocytosis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glycosuria are often encountered in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overdose.</a:t>
            </a:r>
            <a:endParaRPr sz="1550">
              <a:latin typeface="Times New Roman"/>
              <a:cs typeface="Times New Roman"/>
            </a:endParaRPr>
          </a:p>
          <a:p>
            <a:pPr marL="12700" marR="81280">
              <a:lnSpc>
                <a:spcPts val="1900"/>
              </a:lnSpc>
              <a:spcBef>
                <a:spcPts val="50"/>
              </a:spcBef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Passive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tobacco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smoke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exposure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usually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determined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by</a:t>
            </a:r>
            <a:r>
              <a:rPr sz="1550" spc="10" dirty="0">
                <a:latin typeface="Times New Roman"/>
                <a:cs typeface="Times New Roman"/>
              </a:rPr>
              <a:t> estimating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cotinine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levels in plasma, urine, or saliva. </a:t>
            </a:r>
            <a:r>
              <a:rPr sz="1550" spc="15" dirty="0">
                <a:latin typeface="Times New Roman"/>
                <a:cs typeface="Times New Roman"/>
              </a:rPr>
              <a:t>Urine </a:t>
            </a:r>
            <a:r>
              <a:rPr sz="1550" spc="10" dirty="0">
                <a:latin typeface="Times New Roman"/>
                <a:cs typeface="Times New Roman"/>
              </a:rPr>
              <a:t>cotinine is also </a:t>
            </a:r>
            <a:r>
              <a:rPr sz="1550" spc="15" dirty="0">
                <a:latin typeface="Times New Roman"/>
                <a:cs typeface="Times New Roman"/>
              </a:rPr>
              <a:t>used as </a:t>
            </a:r>
            <a:r>
              <a:rPr sz="1550" spc="10" dirty="0">
                <a:latin typeface="Times New Roman"/>
                <a:cs typeface="Times New Roman"/>
              </a:rPr>
              <a:t>an </a:t>
            </a:r>
            <a:r>
              <a:rPr sz="1550" spc="15" dirty="0">
                <a:latin typeface="Times New Roman"/>
                <a:cs typeface="Times New Roman"/>
              </a:rPr>
              <a:t>index </a:t>
            </a:r>
            <a:r>
              <a:rPr sz="1550" spc="10" dirty="0">
                <a:latin typeface="Times New Roman"/>
                <a:cs typeface="Times New Roman"/>
              </a:rPr>
              <a:t>to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exposure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tobacco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workers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(especially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harvesters).</a:t>
            </a:r>
            <a:endParaRPr sz="155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99882" y="829561"/>
            <a:ext cx="11595915" cy="607987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120" dirty="0"/>
              <a:t>T</a:t>
            </a:r>
            <a:r>
              <a:rPr spc="-10" dirty="0"/>
              <a:t>r</a:t>
            </a:r>
            <a:r>
              <a:rPr spc="5" dirty="0"/>
              <a:t>e</a:t>
            </a:r>
            <a:r>
              <a:rPr spc="-10" dirty="0"/>
              <a:t>a</a:t>
            </a:r>
            <a:r>
              <a:rPr spc="10" dirty="0"/>
              <a:t>t</a:t>
            </a:r>
            <a:r>
              <a:rPr dirty="0"/>
              <a:t>m</a:t>
            </a:r>
            <a:r>
              <a:rPr spc="5" dirty="0"/>
              <a:t>e</a:t>
            </a:r>
            <a:r>
              <a:rPr spc="-30" dirty="0"/>
              <a:t>n</a:t>
            </a:r>
            <a:r>
              <a:rPr dirty="0"/>
              <a:t>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26544" y="1647825"/>
            <a:ext cx="6969759" cy="48361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01295" indent="-189230">
              <a:spcBef>
                <a:spcPts val="130"/>
              </a:spcBef>
              <a:buAutoNum type="arabicPeriod"/>
              <a:tabLst>
                <a:tab pos="201930" algn="l"/>
              </a:tabLst>
            </a:pPr>
            <a:r>
              <a:rPr sz="1550" b="1" spc="10" dirty="0">
                <a:latin typeface="Times New Roman"/>
                <a:cs typeface="Times New Roman"/>
              </a:rPr>
              <a:t>Acute</a:t>
            </a:r>
            <a:r>
              <a:rPr sz="1550" b="1" spc="-2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Poisoning</a:t>
            </a:r>
            <a:endParaRPr sz="1550" dirty="0">
              <a:latin typeface="Times New Roman"/>
              <a:cs typeface="Times New Roman"/>
            </a:endParaRPr>
          </a:p>
          <a:p>
            <a:pPr marL="12700" marR="5080">
              <a:lnSpc>
                <a:spcPts val="1900"/>
              </a:lnSpc>
              <a:spcBef>
                <a:spcPts val="55"/>
              </a:spcBef>
            </a:pPr>
            <a:r>
              <a:rPr sz="1550" spc="15" dirty="0">
                <a:latin typeface="Times New Roman"/>
                <a:cs typeface="Times New Roman"/>
              </a:rPr>
              <a:t>Mild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overdose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(with spontaneous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vomiting)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requires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only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observation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for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4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15" dirty="0">
                <a:latin typeface="Times New Roman"/>
                <a:cs typeface="Times New Roman"/>
              </a:rPr>
              <a:t> 6</a:t>
            </a:r>
            <a:r>
              <a:rPr sz="1550" spc="10" dirty="0">
                <a:latin typeface="Times New Roman"/>
                <a:cs typeface="Times New Roman"/>
              </a:rPr>
              <a:t> hours,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after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which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patient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can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5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discharged.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Serious</a:t>
            </a:r>
            <a:r>
              <a:rPr sz="1550" spc="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overdose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must</a:t>
            </a:r>
            <a:r>
              <a:rPr sz="1550" spc="6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treated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as </a:t>
            </a:r>
            <a:r>
              <a:rPr sz="1550" spc="10" dirty="0">
                <a:latin typeface="Times New Roman"/>
                <a:cs typeface="Times New Roman"/>
              </a:rPr>
              <a:t> follows:</a:t>
            </a:r>
            <a:endParaRPr sz="1550" dirty="0">
              <a:latin typeface="Times New Roman"/>
              <a:cs typeface="Times New Roman"/>
            </a:endParaRPr>
          </a:p>
          <a:p>
            <a:pPr marL="12700" marR="17145">
              <a:lnSpc>
                <a:spcPts val="1880"/>
              </a:lnSpc>
              <a:spcBef>
                <a:spcPts val="5"/>
              </a:spcBef>
            </a:pPr>
            <a:r>
              <a:rPr sz="1550" spc="10" dirty="0">
                <a:latin typeface="Times New Roman"/>
                <a:cs typeface="Times New Roman"/>
              </a:rPr>
              <a:t>a.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Decontamination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by </a:t>
            </a:r>
            <a:r>
              <a:rPr sz="1550" spc="10" dirty="0">
                <a:latin typeface="Times New Roman"/>
                <a:cs typeface="Times New Roman"/>
              </a:rPr>
              <a:t>stomach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wash.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Emesis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contraindicated.</a:t>
            </a:r>
            <a:r>
              <a:rPr sz="1550" spc="-1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Activated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charcoal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effective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must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administered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usual</a:t>
            </a:r>
            <a:r>
              <a:rPr sz="1550" dirty="0">
                <a:latin typeface="Times New Roman"/>
                <a:cs typeface="Times New Roman"/>
              </a:rPr>
              <a:t> manner. </a:t>
            </a:r>
            <a:r>
              <a:rPr sz="1550" spc="15" dirty="0">
                <a:latin typeface="Times New Roman"/>
                <a:cs typeface="Times New Roman"/>
              </a:rPr>
              <a:t>In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cases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dermal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exposure</a:t>
            </a:r>
            <a:endParaRPr sz="1550" dirty="0">
              <a:latin typeface="Times New Roman"/>
              <a:cs typeface="Times New Roman"/>
            </a:endParaRPr>
          </a:p>
          <a:p>
            <a:pPr marL="12700" marR="83185">
              <a:lnSpc>
                <a:spcPts val="1900"/>
              </a:lnSpc>
              <a:spcBef>
                <a:spcPts val="5"/>
              </a:spcBef>
            </a:pPr>
            <a:r>
              <a:rPr sz="1550" spc="10" dirty="0">
                <a:latin typeface="Times New Roman"/>
                <a:cs typeface="Times New Roman"/>
              </a:rPr>
              <a:t>(e.g.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wet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tobacco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leaves,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spillage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liquid),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clothing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should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10" dirty="0">
                <a:latin typeface="Times New Roman"/>
                <a:cs typeface="Times New Roman"/>
              </a:rPr>
              <a:t> removed,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skin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thoroughly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washed.</a:t>
            </a:r>
            <a:endParaRPr sz="1550" dirty="0">
              <a:latin typeface="Times New Roman"/>
              <a:cs typeface="Times New Roman"/>
            </a:endParaRPr>
          </a:p>
          <a:p>
            <a:pPr marL="12700">
              <a:lnSpc>
                <a:spcPts val="1820"/>
              </a:lnSpc>
            </a:pPr>
            <a:r>
              <a:rPr sz="1550" spc="15" dirty="0">
                <a:latin typeface="Times New Roman"/>
                <a:cs typeface="Times New Roman"/>
              </a:rPr>
              <a:t>b</a:t>
            </a:r>
            <a:r>
              <a:rPr sz="1550" spc="10" dirty="0">
                <a:latin typeface="Times New Roman"/>
                <a:cs typeface="Times New Roman"/>
              </a:rPr>
              <a:t> Since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weakly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alkaline,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excretion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can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enhanced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by</a:t>
            </a:r>
            <a:r>
              <a:rPr sz="1550" spc="10" dirty="0">
                <a:latin typeface="Times New Roman"/>
                <a:cs typeface="Times New Roman"/>
              </a:rPr>
              <a:t> acidification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endParaRPr sz="1550" dirty="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550" spc="10" dirty="0">
                <a:latin typeface="Times New Roman"/>
                <a:cs typeface="Times New Roman"/>
              </a:rPr>
              <a:t>urine.</a:t>
            </a:r>
            <a:endParaRPr sz="1550" dirty="0">
              <a:latin typeface="Times New Roman"/>
              <a:cs typeface="Times New Roman"/>
            </a:endParaRPr>
          </a:p>
          <a:p>
            <a:pPr marL="12700" marR="69215" algn="just">
              <a:lnSpc>
                <a:spcPts val="1900"/>
              </a:lnSpc>
              <a:spcBef>
                <a:spcPts val="55"/>
              </a:spcBef>
            </a:pPr>
            <a:r>
              <a:rPr sz="1550" spc="10" dirty="0">
                <a:latin typeface="Times New Roman"/>
                <a:cs typeface="Times New Roman"/>
              </a:rPr>
              <a:t>c.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Animal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experiments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indicate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that drugs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such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pempidine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mecamylamine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may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have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antidotal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effects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against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nicotine.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Hexamethonium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(a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ganglionic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blocking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agent)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has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prevented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nicotine-induced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convulsions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animals.</a:t>
            </a:r>
            <a:endParaRPr sz="1550" dirty="0">
              <a:latin typeface="Times New Roman"/>
              <a:cs typeface="Times New Roman"/>
            </a:endParaRPr>
          </a:p>
          <a:p>
            <a:pPr marL="12700" algn="just">
              <a:lnSpc>
                <a:spcPts val="1820"/>
              </a:lnSpc>
            </a:pPr>
            <a:r>
              <a:rPr sz="1550" spc="10" dirty="0">
                <a:latin typeface="Times New Roman"/>
                <a:cs typeface="Times New Roman"/>
              </a:rPr>
              <a:t>d.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Symptomatic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supportive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measures—</a:t>
            </a:r>
            <a:endParaRPr sz="1550" dirty="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Benzodiazepines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for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convulsions.</a:t>
            </a:r>
            <a:endParaRPr sz="1550" dirty="0">
              <a:latin typeface="Times New Roman"/>
              <a:cs typeface="Times New Roman"/>
            </a:endParaRPr>
          </a:p>
          <a:p>
            <a:pPr marL="151130" indent="-139065">
              <a:spcBef>
                <a:spcPts val="25"/>
              </a:spcBef>
              <a:buChar char="–"/>
              <a:tabLst>
                <a:tab pos="151765" algn="l"/>
              </a:tabLst>
            </a:pPr>
            <a:r>
              <a:rPr sz="1550" spc="10" dirty="0">
                <a:latin typeface="Times New Roman"/>
                <a:cs typeface="Times New Roman"/>
              </a:rPr>
              <a:t>Atropine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for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bradycardia.</a:t>
            </a:r>
            <a:endParaRPr sz="1550" dirty="0">
              <a:latin typeface="Times New Roman"/>
              <a:cs typeface="Times New Roman"/>
            </a:endParaRPr>
          </a:p>
          <a:p>
            <a:pPr marL="12700" marR="2623185">
              <a:lnSpc>
                <a:spcPct val="101299"/>
              </a:lnSpc>
              <a:spcBef>
                <a:spcPts val="25"/>
              </a:spcBef>
              <a:buChar char="–"/>
              <a:tabLst>
                <a:tab pos="163830" algn="l"/>
              </a:tabLst>
            </a:pPr>
            <a:r>
              <a:rPr sz="1550" spc="15" dirty="0">
                <a:latin typeface="Times New Roman"/>
                <a:cs typeface="Times New Roman"/>
              </a:rPr>
              <a:t>IV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fluids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vasopressors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(dopamine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noradrena</a:t>
            </a:r>
            <a:r>
              <a:rPr sz="1550" spc="10" dirty="0">
                <a:latin typeface="Times New Roman"/>
                <a:cs typeface="Times New Roman"/>
              </a:rPr>
              <a:t>-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line)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hypotension.</a:t>
            </a:r>
            <a:endParaRPr sz="1550" dirty="0">
              <a:latin typeface="Times New Roman"/>
              <a:cs typeface="Times New Roman"/>
            </a:endParaRPr>
          </a:p>
          <a:p>
            <a:pPr marL="12700" marR="2921635">
              <a:lnSpc>
                <a:spcPts val="1900"/>
              </a:lnSpc>
              <a:spcBef>
                <a:spcPts val="65"/>
              </a:spcBef>
              <a:buChar char="–"/>
              <a:tabLst>
                <a:tab pos="163830" algn="l"/>
              </a:tabLst>
            </a:pPr>
            <a:r>
              <a:rPr sz="1550" spc="10" dirty="0">
                <a:latin typeface="Times New Roman"/>
                <a:cs typeface="Times New Roman"/>
              </a:rPr>
              <a:t>Respiratory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compromise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managed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by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oxygen,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intubation,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and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positive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pressure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ventilation.</a:t>
            </a:r>
            <a:endParaRPr sz="1550" dirty="0">
              <a:latin typeface="Times New Roman"/>
              <a:cs typeface="Times New Roman"/>
            </a:endParaRPr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45820" y="2003593"/>
            <a:ext cx="6840220" cy="415908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550" b="1" spc="10" dirty="0">
                <a:latin typeface="Times New Roman"/>
                <a:cs typeface="Times New Roman"/>
              </a:rPr>
              <a:t>2.</a:t>
            </a:r>
            <a:r>
              <a:rPr sz="1550" b="1" spc="-1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Chronic</a:t>
            </a:r>
            <a:r>
              <a:rPr sz="1550" b="1" spc="-15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Poisoning</a:t>
            </a:r>
            <a:r>
              <a:rPr sz="1550" b="1" spc="-20" dirty="0">
                <a:latin typeface="Times New Roman"/>
                <a:cs typeface="Times New Roman"/>
              </a:rPr>
              <a:t> </a:t>
            </a:r>
            <a:r>
              <a:rPr sz="1550" b="1" spc="10" dirty="0">
                <a:latin typeface="Times New Roman"/>
                <a:cs typeface="Times New Roman"/>
              </a:rPr>
              <a:t>(Addiction)</a:t>
            </a:r>
            <a:endParaRPr sz="1550">
              <a:latin typeface="Times New Roman"/>
              <a:cs typeface="Times New Roman"/>
            </a:endParaRPr>
          </a:p>
          <a:p>
            <a:pPr marL="12700" marR="329565">
              <a:lnSpc>
                <a:spcPct val="101899"/>
              </a:lnSpc>
              <a:spcBef>
                <a:spcPts val="5"/>
              </a:spcBef>
            </a:pPr>
            <a:r>
              <a:rPr sz="1550" spc="10" dirty="0">
                <a:latin typeface="Times New Roman"/>
                <a:cs typeface="Times New Roman"/>
              </a:rPr>
              <a:t>Nicotine withdrawal </a:t>
            </a:r>
            <a:r>
              <a:rPr sz="1550" spc="5" dirty="0">
                <a:latin typeface="Times New Roman"/>
                <a:cs typeface="Times New Roman"/>
              </a:rPr>
              <a:t>must </a:t>
            </a:r>
            <a:r>
              <a:rPr sz="1550" spc="15" dirty="0">
                <a:latin typeface="Times New Roman"/>
                <a:cs typeface="Times New Roman"/>
              </a:rPr>
              <a:t>be </a:t>
            </a:r>
            <a:r>
              <a:rPr sz="1550" spc="10" dirty="0">
                <a:latin typeface="Times New Roman"/>
                <a:cs typeface="Times New Roman"/>
              </a:rPr>
              <a:t>treated </a:t>
            </a:r>
            <a:r>
              <a:rPr sz="1550" spc="15" dirty="0">
                <a:latin typeface="Times New Roman"/>
                <a:cs typeface="Times New Roman"/>
              </a:rPr>
              <a:t>by a </a:t>
            </a:r>
            <a:r>
              <a:rPr sz="1550" spc="10" dirty="0">
                <a:latin typeface="Times New Roman"/>
                <a:cs typeface="Times New Roman"/>
              </a:rPr>
              <a:t>combination of therapies including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psychosocial,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psychopharmacological,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and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replacement.</a:t>
            </a:r>
            <a:r>
              <a:rPr sz="1550" spc="-9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A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psychiatrist’s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help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crucial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effective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management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withdrawal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prevention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relapse.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20"/>
              </a:spcBef>
              <a:buAutoNum type="alphaLcPeriod"/>
              <a:tabLst>
                <a:tab pos="311785" algn="l"/>
                <a:tab pos="313055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replacement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therapy—</a:t>
            </a:r>
            <a:endParaRPr sz="1550">
              <a:latin typeface="Times New Roman"/>
              <a:cs typeface="Times New Roman"/>
            </a:endParaRPr>
          </a:p>
          <a:p>
            <a:pPr marL="312420" marR="298450">
              <a:lnSpc>
                <a:spcPct val="101899"/>
              </a:lnSpc>
            </a:pPr>
            <a:r>
              <a:rPr sz="1550" spc="15" dirty="0">
                <a:latin typeface="Times New Roman"/>
                <a:cs typeface="Times New Roman"/>
              </a:rPr>
              <a:t>The </a:t>
            </a:r>
            <a:r>
              <a:rPr sz="1550" spc="10" dirty="0">
                <a:latin typeface="Times New Roman"/>
                <a:cs typeface="Times New Roman"/>
              </a:rPr>
              <a:t>rationale </a:t>
            </a:r>
            <a:r>
              <a:rPr sz="1550" spc="15" dirty="0">
                <a:latin typeface="Times New Roman"/>
                <a:cs typeface="Times New Roman"/>
              </a:rPr>
              <a:t>behind </a:t>
            </a:r>
            <a:r>
              <a:rPr sz="1550" spc="10" dirty="0">
                <a:latin typeface="Times New Roman"/>
                <a:cs typeface="Times New Roman"/>
              </a:rPr>
              <a:t>nicotine replacement is </a:t>
            </a:r>
            <a:r>
              <a:rPr sz="1550" spc="20" dirty="0">
                <a:latin typeface="Times New Roman"/>
                <a:cs typeface="Times New Roman"/>
              </a:rPr>
              <a:t>to </a:t>
            </a:r>
            <a:r>
              <a:rPr sz="1550" spc="10" dirty="0">
                <a:latin typeface="Times New Roman"/>
                <a:cs typeface="Times New Roman"/>
              </a:rPr>
              <a:t>prevent or relieve nicotine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withdrawal symptoms while stopping smoking </a:t>
            </a:r>
            <a:r>
              <a:rPr sz="1550" spc="15" dirty="0">
                <a:latin typeface="Times New Roman"/>
                <a:cs typeface="Times New Roman"/>
              </a:rPr>
              <a:t>behaviour by </a:t>
            </a:r>
            <a:r>
              <a:rPr sz="1550" spc="10" dirty="0">
                <a:latin typeface="Times New Roman"/>
                <a:cs typeface="Times New Roman"/>
              </a:rPr>
              <a:t>replacing </a:t>
            </a:r>
            <a:r>
              <a:rPr sz="1550" spc="5" dirty="0">
                <a:latin typeface="Times New Roman"/>
                <a:cs typeface="Times New Roman"/>
              </a:rPr>
              <a:t>it </a:t>
            </a:r>
            <a:r>
              <a:rPr sz="1550" spc="10" dirty="0">
                <a:latin typeface="Times New Roman"/>
                <a:cs typeface="Times New Roman"/>
              </a:rPr>
              <a:t>with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another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behaviour.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Pharmacological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various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forms</a:t>
            </a:r>
            <a:r>
              <a:rPr sz="1550" spc="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dosages.</a:t>
            </a:r>
            <a:endParaRPr sz="1550">
              <a:latin typeface="Times New Roman"/>
              <a:cs typeface="Times New Roman"/>
            </a:endParaRPr>
          </a:p>
          <a:p>
            <a:pPr marL="312420" marR="5080" indent="-300355" algn="just">
              <a:lnSpc>
                <a:spcPts val="1900"/>
              </a:lnSpc>
              <a:spcBef>
                <a:spcPts val="55"/>
              </a:spcBef>
              <a:buAutoNum type="alphaLcPeriod" startAt="2"/>
              <a:tabLst>
                <a:tab pos="313055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gum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(Polacrilex):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first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preparation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that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was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made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available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for </a:t>
            </a:r>
            <a:r>
              <a:rPr sz="1550" spc="15" dirty="0">
                <a:latin typeface="Times New Roman"/>
                <a:cs typeface="Times New Roman"/>
              </a:rPr>
              <a:t>use is </a:t>
            </a:r>
            <a:r>
              <a:rPr sz="1550" spc="10" dirty="0">
                <a:latin typeface="Times New Roman"/>
                <a:cs typeface="Times New Roman"/>
              </a:rPr>
              <a:t>the nicotine </a:t>
            </a:r>
            <a:r>
              <a:rPr sz="1550" spc="5" dirty="0">
                <a:latin typeface="Times New Roman"/>
                <a:cs typeface="Times New Roman"/>
              </a:rPr>
              <a:t>gum. It </a:t>
            </a:r>
            <a:r>
              <a:rPr sz="1550" spc="10" dirty="0">
                <a:latin typeface="Times New Roman"/>
                <a:cs typeface="Times New Roman"/>
              </a:rPr>
              <a:t>is designed to </a:t>
            </a:r>
            <a:r>
              <a:rPr sz="1550" spc="15" dirty="0">
                <a:latin typeface="Times New Roman"/>
                <a:cs typeface="Times New Roman"/>
              </a:rPr>
              <a:t>be chewed </a:t>
            </a:r>
            <a:r>
              <a:rPr sz="1550" spc="10" dirty="0">
                <a:latin typeface="Times New Roman"/>
                <a:cs typeface="Times New Roman"/>
              </a:rPr>
              <a:t>slowly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dirty="0">
                <a:latin typeface="Times New Roman"/>
                <a:cs typeface="Times New Roman"/>
              </a:rPr>
              <a:t>intermittently.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Approximately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50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70%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nicotine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 absorbed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through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buccal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mucosa,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while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additional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amounts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are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absorbed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through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swallowed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saliva.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Peak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plasma</a:t>
            </a:r>
            <a:endParaRPr sz="1550">
              <a:latin typeface="Times New Roman"/>
              <a:cs typeface="Times New Roman"/>
            </a:endParaRPr>
          </a:p>
          <a:p>
            <a:pPr marL="312420" marR="459740" algn="just">
              <a:lnSpc>
                <a:spcPts val="1880"/>
              </a:lnSpc>
            </a:pPr>
            <a:r>
              <a:rPr sz="1550" spc="10" dirty="0">
                <a:latin typeface="Times New Roman"/>
                <a:cs typeface="Times New Roman"/>
              </a:rPr>
              <a:t>concentration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reached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15</a:t>
            </a:r>
            <a:r>
              <a:rPr sz="1550" spc="10" dirty="0">
                <a:latin typeface="Times New Roman"/>
                <a:cs typeface="Times New Roman"/>
              </a:rPr>
              <a:t> to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30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minutes after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starting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chew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gum,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as </a:t>
            </a:r>
            <a:r>
              <a:rPr sz="1550" spc="-38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compared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minutes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after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initiating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smoking.</a:t>
            </a:r>
            <a:endParaRPr sz="1550">
              <a:latin typeface="Times New Roman"/>
              <a:cs typeface="Times New Roman"/>
            </a:endParaRPr>
          </a:p>
          <a:p>
            <a:pPr marL="12700" marR="213995">
              <a:lnSpc>
                <a:spcPts val="1900"/>
              </a:lnSpc>
              <a:spcBef>
                <a:spcPts val="5"/>
              </a:spcBef>
            </a:pPr>
            <a:r>
              <a:rPr sz="1550" spc="15" dirty="0">
                <a:latin typeface="Times New Roman"/>
                <a:cs typeface="Times New Roman"/>
              </a:rPr>
              <a:t>SIDE EFFECTS: Chewing the </a:t>
            </a:r>
            <a:r>
              <a:rPr sz="1550" spc="20" dirty="0">
                <a:latin typeface="Times New Roman"/>
                <a:cs typeface="Times New Roman"/>
              </a:rPr>
              <a:t>gum </a:t>
            </a:r>
            <a:r>
              <a:rPr sz="1550" spc="10" dirty="0">
                <a:latin typeface="Times New Roman"/>
                <a:cs typeface="Times New Roman"/>
              </a:rPr>
              <a:t>too rapidly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vigorously can raise nicotine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concentrations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uncomfortable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producing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adverse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effects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(especially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if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patient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also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smoking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at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same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time).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45821" y="791971"/>
            <a:ext cx="5418455" cy="2912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0960">
              <a:lnSpc>
                <a:spcPct val="101800"/>
              </a:lnSpc>
              <a:spcBef>
                <a:spcPts val="100"/>
              </a:spcBef>
              <a:buSzPct val="93548"/>
              <a:buFont typeface="Arial MT"/>
              <a:buChar char="•"/>
              <a:tabLst>
                <a:tab pos="83820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 transdermal patch: </a:t>
            </a:r>
            <a:r>
              <a:rPr sz="1550" spc="20" dirty="0">
                <a:latin typeface="Times New Roman"/>
                <a:cs typeface="Times New Roman"/>
              </a:rPr>
              <a:t>The </a:t>
            </a:r>
            <a:r>
              <a:rPr sz="1550" spc="10" dirty="0">
                <a:latin typeface="Times New Roman"/>
                <a:cs typeface="Times New Roman"/>
              </a:rPr>
              <a:t>disadvantages of nicotine </a:t>
            </a:r>
            <a:r>
              <a:rPr sz="1550" spc="20" dirty="0">
                <a:latin typeface="Times New Roman"/>
                <a:cs typeface="Times New Roman"/>
              </a:rPr>
              <a:t>gum 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(frequent administrations, unsightly chewing, </a:t>
            </a:r>
            <a:r>
              <a:rPr sz="1550" spc="15" dirty="0">
                <a:latin typeface="Times New Roman"/>
                <a:cs typeface="Times New Roman"/>
              </a:rPr>
              <a:t>bad </a:t>
            </a:r>
            <a:r>
              <a:rPr sz="1550" spc="10" dirty="0">
                <a:latin typeface="Times New Roman"/>
                <a:cs typeface="Times New Roman"/>
              </a:rPr>
              <a:t>taste, nausea, </a:t>
            </a:r>
            <a:r>
              <a:rPr sz="1550" spc="15" dirty="0">
                <a:latin typeface="Times New Roman"/>
                <a:cs typeface="Times New Roman"/>
              </a:rPr>
              <a:t> and </a:t>
            </a:r>
            <a:r>
              <a:rPr sz="1550" spc="10" dirty="0">
                <a:latin typeface="Times New Roman"/>
                <a:cs typeface="Times New Roman"/>
              </a:rPr>
              <a:t>dyspepsia) are mostly avoided </a:t>
            </a:r>
            <a:r>
              <a:rPr sz="1550" spc="15" dirty="0">
                <a:latin typeface="Times New Roman"/>
                <a:cs typeface="Times New Roman"/>
              </a:rPr>
              <a:t>by </a:t>
            </a:r>
            <a:r>
              <a:rPr sz="1550" spc="10" dirty="0">
                <a:latin typeface="Times New Roman"/>
                <a:cs typeface="Times New Roman"/>
              </a:rPr>
              <a:t>transdermal nicotine, </a:t>
            </a:r>
            <a:r>
              <a:rPr sz="1550" spc="15" dirty="0">
                <a:latin typeface="Times New Roman"/>
                <a:cs typeface="Times New Roman"/>
              </a:rPr>
              <a:t>which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 available </a:t>
            </a:r>
            <a:r>
              <a:rPr sz="1550" spc="5" dirty="0">
                <a:latin typeface="Times New Roman"/>
                <a:cs typeface="Times New Roman"/>
              </a:rPr>
              <a:t>as </a:t>
            </a:r>
            <a:r>
              <a:rPr sz="1550" spc="10" dirty="0">
                <a:latin typeface="Times New Roman"/>
                <a:cs typeface="Times New Roman"/>
              </a:rPr>
              <a:t>nicotine-releasing adhesive patches of varying sizes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delivery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rates.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01899"/>
              </a:lnSpc>
              <a:buSzPct val="93548"/>
              <a:buFont typeface="Arial MT"/>
              <a:buChar char="•"/>
              <a:tabLst>
                <a:tab pos="83820" algn="l"/>
              </a:tabLst>
            </a:pPr>
            <a:r>
              <a:rPr sz="1550" spc="15" dirty="0">
                <a:latin typeface="Times New Roman"/>
                <a:cs typeface="Times New Roman"/>
              </a:rPr>
              <a:t>The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</a:t>
            </a:r>
            <a:r>
              <a:rPr sz="1550" spc="5" dirty="0">
                <a:latin typeface="Times New Roman"/>
                <a:cs typeface="Times New Roman"/>
              </a:rPr>
              <a:t>c</a:t>
            </a:r>
            <a:r>
              <a:rPr sz="1550" spc="10" dirty="0">
                <a:latin typeface="Times New Roman"/>
                <a:cs typeface="Times New Roman"/>
              </a:rPr>
              <a:t>otine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</a:t>
            </a:r>
            <a:r>
              <a:rPr sz="1550" spc="5" dirty="0">
                <a:latin typeface="Times New Roman"/>
                <a:cs typeface="Times New Roman"/>
              </a:rPr>
              <a:t>at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spc="15" dirty="0">
                <a:latin typeface="Times New Roman"/>
                <a:cs typeface="Times New Roman"/>
              </a:rPr>
              <a:t>h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g</a:t>
            </a:r>
            <a:r>
              <a:rPr sz="1550" spc="5" dirty="0">
                <a:latin typeface="Times New Roman"/>
                <a:cs typeface="Times New Roman"/>
              </a:rPr>
              <a:t>e</a:t>
            </a:r>
            <a:r>
              <a:rPr sz="1550" spc="15" dirty="0">
                <a:latin typeface="Times New Roman"/>
                <a:cs typeface="Times New Roman"/>
              </a:rPr>
              <a:t>n</a:t>
            </a:r>
            <a:r>
              <a:rPr sz="1550" spc="20" dirty="0">
                <a:latin typeface="Times New Roman"/>
                <a:cs typeface="Times New Roman"/>
              </a:rPr>
              <a:t>e</a:t>
            </a:r>
            <a:r>
              <a:rPr sz="1550" spc="5" dirty="0">
                <a:latin typeface="Times New Roman"/>
                <a:cs typeface="Times New Roman"/>
              </a:rPr>
              <a:t>r</a:t>
            </a:r>
            <a:r>
              <a:rPr sz="1550" spc="20" dirty="0">
                <a:latin typeface="Times New Roman"/>
                <a:cs typeface="Times New Roman"/>
              </a:rPr>
              <a:t>a</a:t>
            </a:r>
            <a:r>
              <a:rPr sz="1550" spc="10" dirty="0">
                <a:latin typeface="Times New Roman"/>
                <a:cs typeface="Times New Roman"/>
              </a:rPr>
              <a:t>lly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a</a:t>
            </a:r>
            <a:r>
              <a:rPr sz="1550" spc="15" dirty="0">
                <a:latin typeface="Times New Roman"/>
                <a:cs typeface="Times New Roman"/>
              </a:rPr>
              <a:t>v</a:t>
            </a:r>
            <a:r>
              <a:rPr sz="1550" spc="20" dirty="0">
                <a:latin typeface="Times New Roman"/>
                <a:cs typeface="Times New Roman"/>
              </a:rPr>
              <a:t>a</a:t>
            </a:r>
            <a:r>
              <a:rPr sz="1550" spc="5" dirty="0">
                <a:latin typeface="Times New Roman"/>
                <a:cs typeface="Times New Roman"/>
              </a:rPr>
              <a:t>il</a:t>
            </a:r>
            <a:r>
              <a:rPr sz="1550" spc="20" dirty="0">
                <a:latin typeface="Times New Roman"/>
                <a:cs typeface="Times New Roman"/>
              </a:rPr>
              <a:t>a</a:t>
            </a:r>
            <a:r>
              <a:rPr sz="1550" spc="15" dirty="0">
                <a:latin typeface="Times New Roman"/>
                <a:cs typeface="Times New Roman"/>
              </a:rPr>
              <a:t>b</a:t>
            </a:r>
            <a:r>
              <a:rPr sz="1550" spc="-10" dirty="0">
                <a:latin typeface="Times New Roman"/>
                <a:cs typeface="Times New Roman"/>
              </a:rPr>
              <a:t>l</a:t>
            </a:r>
            <a:r>
              <a:rPr sz="1550" spc="15" dirty="0">
                <a:latin typeface="Times New Roman"/>
                <a:cs typeface="Times New Roman"/>
              </a:rPr>
              <a:t>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3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si</a:t>
            </a:r>
            <a:r>
              <a:rPr sz="1550" spc="20" dirty="0">
                <a:latin typeface="Times New Roman"/>
                <a:cs typeface="Times New Roman"/>
              </a:rPr>
              <a:t>z</a:t>
            </a:r>
            <a:r>
              <a:rPr sz="1550" spc="5" dirty="0">
                <a:latin typeface="Times New Roman"/>
                <a:cs typeface="Times New Roman"/>
              </a:rPr>
              <a:t>e</a:t>
            </a:r>
            <a:r>
              <a:rPr sz="1550" spc="10" dirty="0">
                <a:latin typeface="Times New Roman"/>
                <a:cs typeface="Times New Roman"/>
              </a:rPr>
              <a:t>s,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30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spc="5" dirty="0">
                <a:latin typeface="Times New Roman"/>
                <a:cs typeface="Times New Roman"/>
              </a:rPr>
              <a:t>m</a:t>
            </a:r>
            <a:r>
              <a:rPr sz="700" spc="-5" dirty="0">
                <a:latin typeface="Times New Roman"/>
                <a:cs typeface="Times New Roman"/>
              </a:rPr>
              <a:t>2</a:t>
            </a:r>
            <a:r>
              <a:rPr sz="1550" spc="5" dirty="0">
                <a:latin typeface="Times New Roman"/>
                <a:cs typeface="Times New Roman"/>
              </a:rPr>
              <a:t>,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20  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dirty="0">
                <a:latin typeface="Times New Roman"/>
                <a:cs typeface="Times New Roman"/>
              </a:rPr>
              <a:t>m</a:t>
            </a:r>
            <a:r>
              <a:rPr sz="700" spc="-5" dirty="0">
                <a:latin typeface="Times New Roman"/>
                <a:cs typeface="Times New Roman"/>
              </a:rPr>
              <a:t>2</a:t>
            </a:r>
            <a:r>
              <a:rPr sz="1550" spc="5" dirty="0">
                <a:latin typeface="Times New Roman"/>
                <a:cs typeface="Times New Roman"/>
              </a:rPr>
              <a:t>,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a</a:t>
            </a:r>
            <a:r>
              <a:rPr sz="1550" spc="15" dirty="0">
                <a:latin typeface="Times New Roman"/>
                <a:cs typeface="Times New Roman"/>
              </a:rPr>
              <a:t>nd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10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spc="-5" dirty="0">
                <a:latin typeface="Times New Roman"/>
                <a:cs typeface="Times New Roman"/>
              </a:rPr>
              <a:t>m</a:t>
            </a:r>
            <a:r>
              <a:rPr sz="700" spc="-5" dirty="0">
                <a:latin typeface="Times New Roman"/>
                <a:cs typeface="Times New Roman"/>
              </a:rPr>
              <a:t>2</a:t>
            </a:r>
            <a:r>
              <a:rPr sz="1550" spc="5" dirty="0">
                <a:latin typeface="Times New Roman"/>
                <a:cs typeface="Times New Roman"/>
              </a:rPr>
              <a:t>,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w</a:t>
            </a:r>
            <a:r>
              <a:rPr sz="1550" spc="10" dirty="0">
                <a:latin typeface="Times New Roman"/>
                <a:cs typeface="Times New Roman"/>
              </a:rPr>
              <a:t>hi</a:t>
            </a:r>
            <a:r>
              <a:rPr sz="1550" spc="5" dirty="0">
                <a:latin typeface="Times New Roman"/>
                <a:cs typeface="Times New Roman"/>
              </a:rPr>
              <a:t>c</a:t>
            </a:r>
            <a:r>
              <a:rPr sz="1550" spc="15" dirty="0">
                <a:latin typeface="Times New Roman"/>
                <a:cs typeface="Times New Roman"/>
              </a:rPr>
              <a:t>h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</a:t>
            </a:r>
            <a:r>
              <a:rPr sz="1550" spc="20" dirty="0">
                <a:latin typeface="Times New Roman"/>
                <a:cs typeface="Times New Roman"/>
              </a:rPr>
              <a:t>e</a:t>
            </a:r>
            <a:r>
              <a:rPr sz="1550" spc="10" dirty="0">
                <a:latin typeface="Times New Roman"/>
                <a:cs typeface="Times New Roman"/>
              </a:rPr>
              <a:t>liv</a:t>
            </a:r>
            <a:r>
              <a:rPr sz="1550" spc="5" dirty="0">
                <a:latin typeface="Times New Roman"/>
                <a:cs typeface="Times New Roman"/>
              </a:rPr>
              <a:t>e</a:t>
            </a:r>
            <a:r>
              <a:rPr sz="1550" spc="10" dirty="0">
                <a:latin typeface="Times New Roman"/>
                <a:cs typeface="Times New Roman"/>
              </a:rPr>
              <a:t>r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21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m</a:t>
            </a:r>
            <a:r>
              <a:rPr sz="1550" spc="10" dirty="0">
                <a:latin typeface="Times New Roman"/>
                <a:cs typeface="Times New Roman"/>
              </a:rPr>
              <a:t>g,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14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m</a:t>
            </a:r>
            <a:r>
              <a:rPr sz="1550" spc="10" dirty="0">
                <a:latin typeface="Times New Roman"/>
                <a:cs typeface="Times New Roman"/>
              </a:rPr>
              <a:t>g,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a</a:t>
            </a:r>
            <a:r>
              <a:rPr sz="1550" spc="15" dirty="0">
                <a:latin typeface="Times New Roman"/>
                <a:cs typeface="Times New Roman"/>
              </a:rPr>
              <a:t>nd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7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</a:t>
            </a:r>
            <a:r>
              <a:rPr sz="1550" spc="15" dirty="0">
                <a:latin typeface="Times New Roman"/>
                <a:cs typeface="Times New Roman"/>
              </a:rPr>
              <a:t>g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</a:t>
            </a:r>
            <a:r>
              <a:rPr sz="1550" spc="20" dirty="0">
                <a:latin typeface="Times New Roman"/>
                <a:cs typeface="Times New Roman"/>
              </a:rPr>
              <a:t>c</a:t>
            </a:r>
            <a:r>
              <a:rPr sz="1550" spc="10" dirty="0">
                <a:latin typeface="Times New Roman"/>
                <a:cs typeface="Times New Roman"/>
              </a:rPr>
              <a:t>otine  </a:t>
            </a:r>
            <a:r>
              <a:rPr sz="1550" dirty="0">
                <a:latin typeface="Times New Roman"/>
                <a:cs typeface="Times New Roman"/>
              </a:rPr>
              <a:t>respectively,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over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16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24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hours.</a:t>
            </a:r>
            <a:endParaRPr sz="1550">
              <a:latin typeface="Times New Roman"/>
              <a:cs typeface="Times New Roman"/>
            </a:endParaRPr>
          </a:p>
          <a:p>
            <a:pPr marL="12700" marR="12700">
              <a:lnSpc>
                <a:spcPts val="1900"/>
              </a:lnSpc>
              <a:spcBef>
                <a:spcPts val="55"/>
              </a:spcBef>
              <a:buSzPct val="93548"/>
              <a:buFont typeface="Arial MT"/>
              <a:buChar char="•"/>
              <a:tabLst>
                <a:tab pos="83820" algn="l"/>
              </a:tabLst>
            </a:pPr>
            <a:r>
              <a:rPr sz="1550" spc="15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released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either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directly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through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skin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 </a:t>
            </a:r>
            <a:r>
              <a:rPr sz="1550" spc="15" dirty="0">
                <a:latin typeface="Times New Roman"/>
                <a:cs typeface="Times New Roman"/>
              </a:rPr>
              <a:t>through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membrane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system in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contact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skin.</a:t>
            </a:r>
            <a:endParaRPr sz="1550">
              <a:latin typeface="Times New Roman"/>
              <a:cs typeface="Times New Roman"/>
            </a:endParaRPr>
          </a:p>
          <a:p>
            <a:pPr marL="83185" indent="-71120">
              <a:lnSpc>
                <a:spcPts val="1820"/>
              </a:lnSpc>
              <a:buSzPct val="93548"/>
              <a:buFont typeface="Arial MT"/>
              <a:buChar char="•"/>
              <a:tabLst>
                <a:tab pos="83820" algn="l"/>
              </a:tabLst>
            </a:pPr>
            <a:r>
              <a:rPr sz="1550" spc="10" dirty="0">
                <a:latin typeface="Times New Roman"/>
                <a:cs typeface="Times New Roman"/>
              </a:rPr>
              <a:t>Side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effects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are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mild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and include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dose-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related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sleep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disturbances,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550" spc="10" dirty="0">
                <a:latin typeface="Times New Roman"/>
                <a:cs typeface="Times New Roman"/>
              </a:rPr>
              <a:t>dyspepsias,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myalgias,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increased</a:t>
            </a:r>
            <a:r>
              <a:rPr sz="1550" spc="-4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cough.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7965" y="791971"/>
            <a:ext cx="6379845" cy="5799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550">
              <a:lnSpc>
                <a:spcPct val="101899"/>
              </a:lnSpc>
              <a:spcBef>
                <a:spcPts val="95"/>
              </a:spcBef>
              <a:buSzPct val="93548"/>
              <a:buFont typeface="Arial MT"/>
              <a:buChar char="•"/>
              <a:tabLst>
                <a:tab pos="83820" algn="l"/>
              </a:tabLst>
            </a:pP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spray: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It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 available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metered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dose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inhaler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containing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100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mg of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at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10</a:t>
            </a:r>
            <a:r>
              <a:rPr sz="1550" spc="10" dirty="0">
                <a:latin typeface="Times New Roman"/>
                <a:cs typeface="Times New Roman"/>
              </a:rPr>
              <a:t> mg/ml,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designed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 deliver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200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equivalent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puffs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each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releasing</a:t>
            </a:r>
            <a:endParaRPr sz="1550">
              <a:latin typeface="Times New Roman"/>
              <a:cs typeface="Times New Roman"/>
            </a:endParaRPr>
          </a:p>
          <a:p>
            <a:pPr marL="12700" marR="55880">
              <a:lnSpc>
                <a:spcPct val="101699"/>
              </a:lnSpc>
              <a:spcBef>
                <a:spcPts val="5"/>
              </a:spcBef>
            </a:pPr>
            <a:r>
              <a:rPr sz="1550" spc="10" dirty="0">
                <a:latin typeface="Times New Roman"/>
                <a:cs typeface="Times New Roman"/>
              </a:rPr>
              <a:t>0.5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mg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 nicotine.</a:t>
            </a:r>
            <a:r>
              <a:rPr sz="1550" spc="-114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Absorption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occurs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through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nasal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mucosa </a:t>
            </a:r>
            <a:r>
              <a:rPr sz="1550" spc="15" dirty="0">
                <a:latin typeface="Times New Roman"/>
                <a:cs typeface="Times New Roman"/>
              </a:rPr>
              <a:t>which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may</a:t>
            </a:r>
            <a:r>
              <a:rPr sz="1550" spc="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affected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some</a:t>
            </a:r>
            <a:r>
              <a:rPr sz="1550" spc="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extent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presence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rhinitis.</a:t>
            </a:r>
            <a:r>
              <a:rPr sz="1550" spc="-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recommended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dose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sprays (one in </a:t>
            </a:r>
            <a:r>
              <a:rPr sz="1550" spc="15" dirty="0">
                <a:latin typeface="Times New Roman"/>
                <a:cs typeface="Times New Roman"/>
              </a:rPr>
              <a:t>each </a:t>
            </a:r>
            <a:r>
              <a:rPr sz="1550" spc="10" dirty="0">
                <a:latin typeface="Times New Roman"/>
                <a:cs typeface="Times New Roman"/>
              </a:rPr>
              <a:t>nostril) </a:t>
            </a:r>
            <a:r>
              <a:rPr sz="1550" spc="15" dirty="0">
                <a:latin typeface="Times New Roman"/>
                <a:cs typeface="Times New Roman"/>
              </a:rPr>
              <a:t>every </a:t>
            </a:r>
            <a:r>
              <a:rPr sz="1550" spc="-280" dirty="0">
                <a:latin typeface="Times New Roman"/>
                <a:cs typeface="Times New Roman"/>
              </a:rPr>
              <a:t>1Ú2</a:t>
            </a:r>
            <a:r>
              <a:rPr sz="1550" spc="-2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 </a:t>
            </a:r>
            <a:r>
              <a:rPr sz="1550" spc="15" dirty="0">
                <a:latin typeface="Times New Roman"/>
                <a:cs typeface="Times New Roman"/>
              </a:rPr>
              <a:t>1 </a:t>
            </a:r>
            <a:r>
              <a:rPr sz="1550" dirty="0">
                <a:latin typeface="Times New Roman"/>
                <a:cs typeface="Times New Roman"/>
              </a:rPr>
              <a:t>hour, </a:t>
            </a:r>
            <a:r>
              <a:rPr sz="1550" spc="10" dirty="0">
                <a:latin typeface="Times New Roman"/>
                <a:cs typeface="Times New Roman"/>
              </a:rPr>
              <a:t>subject to </a:t>
            </a:r>
            <a:r>
              <a:rPr sz="1550" spc="15" dirty="0">
                <a:latin typeface="Times New Roman"/>
                <a:cs typeface="Times New Roman"/>
              </a:rPr>
              <a:t>a </a:t>
            </a:r>
            <a:r>
              <a:rPr sz="1550" spc="10" dirty="0">
                <a:latin typeface="Times New Roman"/>
                <a:cs typeface="Times New Roman"/>
              </a:rPr>
              <a:t>maximum of </a:t>
            </a:r>
            <a:r>
              <a:rPr sz="1550" spc="15" dirty="0">
                <a:latin typeface="Times New Roman"/>
                <a:cs typeface="Times New Roman"/>
              </a:rPr>
              <a:t>40 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doses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(80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puffs)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any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24-hour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period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40"/>
              </a:spcBef>
            </a:pPr>
            <a:r>
              <a:rPr sz="1550" spc="10" dirty="0">
                <a:latin typeface="Times New Roman"/>
                <a:cs typeface="Times New Roman"/>
              </a:rPr>
              <a:t>b.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Other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therapies—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550" spc="15" dirty="0">
                <a:latin typeface="Times New Roman"/>
                <a:cs typeface="Times New Roman"/>
              </a:rPr>
              <a:t>–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Clonidine:</a:t>
            </a:r>
            <a:r>
              <a:rPr sz="155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Clonidine</a:t>
            </a:r>
            <a:r>
              <a:rPr sz="155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155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an</a:t>
            </a:r>
            <a:r>
              <a:rPr sz="155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alpha2-adrenergic</a:t>
            </a:r>
            <a:r>
              <a:rPr sz="155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agonist</a:t>
            </a:r>
            <a:endParaRPr sz="1550">
              <a:latin typeface="Times New Roman"/>
              <a:cs typeface="Times New Roman"/>
            </a:endParaRPr>
          </a:p>
          <a:p>
            <a:pPr marL="12700" marR="35560">
              <a:lnSpc>
                <a:spcPct val="101800"/>
              </a:lnSpc>
            </a:pPr>
            <a:r>
              <a:rPr sz="1550" spc="10" dirty="0">
                <a:latin typeface="Times New Roman"/>
                <a:cs typeface="Times New Roman"/>
              </a:rPr>
              <a:t>that </a:t>
            </a:r>
            <a:r>
              <a:rPr sz="1550" spc="15" dirty="0">
                <a:latin typeface="Times New Roman"/>
                <a:cs typeface="Times New Roman"/>
              </a:rPr>
              <a:t>has </a:t>
            </a:r>
            <a:r>
              <a:rPr sz="1550" spc="10" dirty="0">
                <a:latin typeface="Times New Roman"/>
                <a:cs typeface="Times New Roman"/>
              </a:rPr>
              <a:t>been </a:t>
            </a:r>
            <a:r>
              <a:rPr sz="1550" spc="15" dirty="0">
                <a:latin typeface="Times New Roman"/>
                <a:cs typeface="Times New Roman"/>
              </a:rPr>
              <a:t>found </a:t>
            </a:r>
            <a:r>
              <a:rPr sz="1550" spc="10" dirty="0">
                <a:latin typeface="Times New Roman"/>
                <a:cs typeface="Times New Roman"/>
              </a:rPr>
              <a:t>useful in </a:t>
            </a:r>
            <a:r>
              <a:rPr sz="1550" spc="15" dirty="0">
                <a:latin typeface="Times New Roman"/>
                <a:cs typeface="Times New Roman"/>
              </a:rPr>
              <a:t>the </a:t>
            </a:r>
            <a:r>
              <a:rPr sz="1550" spc="10" dirty="0">
                <a:latin typeface="Times New Roman"/>
                <a:cs typeface="Times New Roman"/>
              </a:rPr>
              <a:t>treatment of alcohol and opiate withdrawal.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Antidepressants: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Since </a:t>
            </a:r>
            <a:r>
              <a:rPr sz="1550" spc="5" dirty="0">
                <a:latin typeface="Times New Roman"/>
                <a:cs typeface="Times New Roman"/>
              </a:rPr>
              <a:t>it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well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known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that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smokers</a:t>
            </a:r>
            <a:r>
              <a:rPr sz="1550" spc="15" dirty="0">
                <a:latin typeface="Times New Roman"/>
                <a:cs typeface="Times New Roman"/>
              </a:rPr>
              <a:t> who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stop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smoking</a:t>
            </a:r>
            <a:r>
              <a:rPr sz="1550" spc="15" dirty="0">
                <a:latin typeface="Times New Roman"/>
                <a:cs typeface="Times New Roman"/>
              </a:rPr>
              <a:t> have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high </a:t>
            </a:r>
            <a:r>
              <a:rPr sz="1550" spc="10" dirty="0">
                <a:latin typeface="Times New Roman"/>
                <a:cs typeface="Times New Roman"/>
              </a:rPr>
              <a:t>incidence of depression, antidepressants such </a:t>
            </a:r>
            <a:r>
              <a:rPr sz="1550" spc="15" dirty="0">
                <a:latin typeface="Times New Roman"/>
                <a:cs typeface="Times New Roman"/>
              </a:rPr>
              <a:t>as </a:t>
            </a:r>
            <a:r>
              <a:rPr sz="1550" spc="10" dirty="0">
                <a:latin typeface="Times New Roman"/>
                <a:cs typeface="Times New Roman"/>
              </a:rPr>
              <a:t>doxepin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10" dirty="0">
                <a:latin typeface="Times New Roman"/>
                <a:cs typeface="Times New Roman"/>
              </a:rPr>
              <a:t>sertraline </a:t>
            </a:r>
            <a:r>
              <a:rPr sz="1550" spc="15" dirty="0">
                <a:latin typeface="Times New Roman"/>
                <a:cs typeface="Times New Roman"/>
              </a:rPr>
              <a:t> have </a:t>
            </a:r>
            <a:r>
              <a:rPr sz="1550" spc="10" dirty="0">
                <a:latin typeface="Times New Roman"/>
                <a:cs typeface="Times New Roman"/>
              </a:rPr>
              <a:t>been tried with varying </a:t>
            </a:r>
            <a:r>
              <a:rPr sz="1550" spc="15" dirty="0">
                <a:latin typeface="Times New Roman"/>
                <a:cs typeface="Times New Roman"/>
              </a:rPr>
              <a:t>degrees </a:t>
            </a:r>
            <a:r>
              <a:rPr sz="1550" spc="10" dirty="0">
                <a:latin typeface="Times New Roman"/>
                <a:cs typeface="Times New Roman"/>
              </a:rPr>
              <a:t>of success in combating nicotine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withdrawal.</a:t>
            </a:r>
            <a:endParaRPr sz="1550">
              <a:latin typeface="Times New Roman"/>
              <a:cs typeface="Times New Roman"/>
            </a:endParaRPr>
          </a:p>
          <a:p>
            <a:pPr marL="12700" marR="121285">
              <a:lnSpc>
                <a:spcPts val="1900"/>
              </a:lnSpc>
              <a:spcBef>
                <a:spcPts val="55"/>
              </a:spcBef>
            </a:pP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Nicotine</a:t>
            </a:r>
            <a:r>
              <a:rPr sz="155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agonists</a:t>
            </a:r>
            <a:r>
              <a:rPr sz="155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55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antagonists</a:t>
            </a:r>
            <a:r>
              <a:rPr sz="1550" spc="10" dirty="0">
                <a:latin typeface="Times New Roman"/>
                <a:cs typeface="Times New Roman"/>
              </a:rPr>
              <a:t>: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These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drugs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have the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potential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15" dirty="0">
                <a:latin typeface="Times New Roman"/>
                <a:cs typeface="Times New Roman"/>
              </a:rPr>
              <a:t> block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effect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nicotine,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i.e.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removing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its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reinforcing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effect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on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smoking </a:t>
            </a:r>
            <a:r>
              <a:rPr sz="1550" spc="5" dirty="0">
                <a:latin typeface="Times New Roman"/>
                <a:cs typeface="Times New Roman"/>
              </a:rPr>
              <a:t>behaviour.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ts val="1820"/>
              </a:lnSpc>
            </a:pPr>
            <a:r>
              <a:rPr sz="1550" spc="10" dirty="0">
                <a:latin typeface="Times New Roman"/>
                <a:cs typeface="Times New Roman"/>
              </a:rPr>
              <a:t>Lobeline,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</a:t>
            </a:r>
            <a:r>
              <a:rPr sz="1550" spc="5" dirty="0">
                <a:latin typeface="Times New Roman"/>
                <a:cs typeface="Times New Roman"/>
              </a:rPr>
              <a:t> first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these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drugs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15" dirty="0">
                <a:latin typeface="Times New Roman"/>
                <a:cs typeface="Times New Roman"/>
              </a:rPr>
              <a:t> be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studied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 this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regard,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partial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agonist</a:t>
            </a:r>
            <a:endParaRPr sz="1550">
              <a:latin typeface="Times New Roman"/>
              <a:cs typeface="Times New Roman"/>
            </a:endParaRPr>
          </a:p>
          <a:p>
            <a:pPr marL="12700" marR="406400">
              <a:lnSpc>
                <a:spcPct val="101600"/>
              </a:lnSpc>
              <a:spcBef>
                <a:spcPts val="10"/>
              </a:spcBef>
            </a:pPr>
            <a:r>
              <a:rPr sz="1550" spc="10" dirty="0">
                <a:latin typeface="Times New Roman"/>
                <a:cs typeface="Times New Roman"/>
              </a:rPr>
              <a:t>that binds </a:t>
            </a:r>
            <a:r>
              <a:rPr sz="1550" spc="15" dirty="0">
                <a:latin typeface="Times New Roman"/>
                <a:cs typeface="Times New Roman"/>
              </a:rPr>
              <a:t>weakly and </a:t>
            </a:r>
            <a:r>
              <a:rPr sz="1550" spc="10" dirty="0">
                <a:latin typeface="Times New Roman"/>
                <a:cs typeface="Times New Roman"/>
              </a:rPr>
              <a:t>competitively to nicotine </a:t>
            </a:r>
            <a:r>
              <a:rPr sz="1550" spc="15" dirty="0">
                <a:latin typeface="Times New Roman"/>
                <a:cs typeface="Times New Roman"/>
              </a:rPr>
              <a:t>receptor </a:t>
            </a:r>
            <a:r>
              <a:rPr sz="1550" spc="5" dirty="0">
                <a:latin typeface="Times New Roman"/>
                <a:cs typeface="Times New Roman"/>
              </a:rPr>
              <a:t>sites. 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Mecamylamine </a:t>
            </a:r>
            <a:r>
              <a:rPr sz="1550" spc="10" dirty="0">
                <a:latin typeface="Times New Roman"/>
                <a:cs typeface="Times New Roman"/>
              </a:rPr>
              <a:t>is </a:t>
            </a:r>
            <a:r>
              <a:rPr sz="1550" spc="15" dirty="0">
                <a:latin typeface="Times New Roman"/>
                <a:cs typeface="Times New Roman"/>
              </a:rPr>
              <a:t>a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nicotine </a:t>
            </a:r>
            <a:r>
              <a:rPr sz="1550" spc="15" dirty="0">
                <a:solidFill>
                  <a:srgbClr val="FF0000"/>
                </a:solidFill>
                <a:latin typeface="Times New Roman"/>
                <a:cs typeface="Times New Roman"/>
              </a:rPr>
              <a:t>receptor </a:t>
            </a:r>
            <a:r>
              <a:rPr sz="1550" spc="10" dirty="0">
                <a:solidFill>
                  <a:srgbClr val="FF0000"/>
                </a:solidFill>
                <a:latin typeface="Times New Roman"/>
                <a:cs typeface="Times New Roman"/>
              </a:rPr>
              <a:t>antagonist </a:t>
            </a:r>
            <a:r>
              <a:rPr sz="1550" spc="10" dirty="0">
                <a:latin typeface="Times New Roman"/>
                <a:cs typeface="Times New Roman"/>
              </a:rPr>
              <a:t>that is said to </a:t>
            </a:r>
            <a:r>
              <a:rPr sz="1550" spc="15" dirty="0">
                <a:latin typeface="Times New Roman"/>
                <a:cs typeface="Times New Roman"/>
              </a:rPr>
              <a:t>reduce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15" dirty="0">
                <a:latin typeface="Times New Roman"/>
                <a:cs typeface="Times New Roman"/>
              </a:rPr>
              <a:t> craving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for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cigarettes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administered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for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more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than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6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weeks,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though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it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can</a:t>
            </a:r>
            <a:endParaRPr sz="1550">
              <a:latin typeface="Times New Roman"/>
              <a:cs typeface="Times New Roman"/>
            </a:endParaRPr>
          </a:p>
          <a:p>
            <a:pPr marL="12700" marR="48895">
              <a:lnSpc>
                <a:spcPct val="101899"/>
              </a:lnSpc>
            </a:pPr>
            <a:r>
              <a:rPr sz="1550" spc="15" dirty="0">
                <a:latin typeface="Times New Roman"/>
                <a:cs typeface="Times New Roman"/>
              </a:rPr>
              <a:t>produce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unpleasant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side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5" dirty="0">
                <a:latin typeface="Times New Roman"/>
                <a:cs typeface="Times New Roman"/>
              </a:rPr>
              <a:t>effects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including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abdominal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cramps,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constipation,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urinary retention. </a:t>
            </a:r>
            <a:r>
              <a:rPr sz="1550" spc="15" dirty="0">
                <a:latin typeface="Times New Roman"/>
                <a:cs typeface="Times New Roman"/>
              </a:rPr>
              <a:t>Adverse </a:t>
            </a:r>
            <a:r>
              <a:rPr sz="1550" spc="5" dirty="0">
                <a:latin typeface="Times New Roman"/>
                <a:cs typeface="Times New Roman"/>
              </a:rPr>
              <a:t>effects </a:t>
            </a:r>
            <a:r>
              <a:rPr sz="1550" spc="10" dirty="0">
                <a:latin typeface="Times New Roman"/>
                <a:cs typeface="Times New Roman"/>
              </a:rPr>
              <a:t>can </a:t>
            </a:r>
            <a:r>
              <a:rPr sz="1550" spc="15" dirty="0">
                <a:latin typeface="Times New Roman"/>
                <a:cs typeface="Times New Roman"/>
              </a:rPr>
              <a:t>be </a:t>
            </a:r>
            <a:r>
              <a:rPr sz="1550" spc="10" dirty="0">
                <a:latin typeface="Times New Roman"/>
                <a:cs typeface="Times New Roman"/>
              </a:rPr>
              <a:t>minimised </a:t>
            </a:r>
            <a:r>
              <a:rPr sz="1550" spc="15" dirty="0">
                <a:latin typeface="Times New Roman"/>
                <a:cs typeface="Times New Roman"/>
              </a:rPr>
              <a:t>by </a:t>
            </a:r>
            <a:r>
              <a:rPr sz="1550" spc="10" dirty="0">
                <a:latin typeface="Times New Roman"/>
                <a:cs typeface="Times New Roman"/>
              </a:rPr>
              <a:t>combining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mecamylamine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nicotine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skin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patch.</a:t>
            </a:r>
            <a:endParaRPr sz="1550">
              <a:latin typeface="Times New Roman"/>
              <a:cs typeface="Times New Roman"/>
            </a:endParaRPr>
          </a:p>
          <a:p>
            <a:pPr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1550" spc="10" dirty="0">
                <a:latin typeface="Arial MT"/>
                <a:cs typeface="Arial MT"/>
              </a:rPr>
              <a:t>•</a:t>
            </a:r>
            <a:endParaRPr sz="1550">
              <a:latin typeface="Arial MT"/>
              <a:cs typeface="Arial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2047" y="1441222"/>
            <a:ext cx="2117725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65" dirty="0">
                <a:solidFill>
                  <a:srgbClr val="EBEBEB"/>
                </a:solidFill>
                <a:latin typeface="Verdana"/>
                <a:cs typeface="Verdana"/>
              </a:rPr>
              <a:t>D</a:t>
            </a:r>
            <a:r>
              <a:rPr sz="3150" spc="-32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2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-60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62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60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2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0451" y="2982576"/>
            <a:ext cx="8665845" cy="1691639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>
              <a:spcBef>
                <a:spcPts val="1005"/>
              </a:spcBef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Substance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Dependence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01800"/>
              </a:lnSpc>
              <a:spcBef>
                <a:spcPts val="875"/>
              </a:spcBef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Substance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dependence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arises out of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maladaptive pattern of substance use, leading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cluster of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behavioural,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cognitive,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physiological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phenomena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that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develop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after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repeated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intake.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It</a:t>
            </a:r>
            <a:r>
              <a:rPr sz="155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includes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strong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desire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take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the drug,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difficulties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 controlling its use, persisting in its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use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despite harmful consequences,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a higher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priority given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drug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use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than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 other activities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obligations, increased tolerance,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sometimes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physical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withdrawal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state.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8" y="1675877"/>
            <a:ext cx="1664970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40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13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40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25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240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70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17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3656" y="2407420"/>
            <a:ext cx="7398384" cy="29775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12420" indent="-300355">
              <a:spcBef>
                <a:spcPts val="865"/>
              </a:spcBef>
              <a:buClr>
                <a:srgbClr val="B31166"/>
              </a:buClr>
              <a:buSzPct val="80769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300" i="1" spc="5" dirty="0">
                <a:solidFill>
                  <a:srgbClr val="3F3F3F"/>
                </a:solidFill>
                <a:latin typeface="Calibri"/>
                <a:cs typeface="Calibri"/>
              </a:rPr>
              <a:t>Mode</a:t>
            </a:r>
            <a:r>
              <a:rPr sz="1300" i="1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300" i="1" spc="5" dirty="0">
                <a:solidFill>
                  <a:srgbClr val="3F3F3F"/>
                </a:solidFill>
                <a:latin typeface="Calibri"/>
                <a:cs typeface="Calibri"/>
              </a:rPr>
              <a:t>of</a:t>
            </a:r>
            <a:r>
              <a:rPr sz="1300" i="1" spc="-1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300" i="1" spc="-5" dirty="0">
                <a:solidFill>
                  <a:srgbClr val="3F3F3F"/>
                </a:solidFill>
                <a:latin typeface="Calibri"/>
                <a:cs typeface="Calibri"/>
              </a:rPr>
              <a:t>Intake</a:t>
            </a:r>
            <a:endParaRPr sz="1300">
              <a:latin typeface="Calibri"/>
              <a:cs typeface="Calibri"/>
            </a:endParaRPr>
          </a:p>
          <a:p>
            <a:pPr marL="312420" marR="189230" indent="-300355">
              <a:lnSpc>
                <a:spcPct val="91100"/>
              </a:lnSpc>
              <a:spcBef>
                <a:spcPts val="905"/>
              </a:spcBef>
              <a:buClr>
                <a:srgbClr val="B31166"/>
              </a:buClr>
              <a:buSzPct val="80769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Cocaine is usually abused 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by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either chewing coca leaves, smoking coca paste, or “snorting” cocaine 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hydrochloride.</a:t>
            </a:r>
            <a:r>
              <a:rPr sz="1300" spc="-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3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last</a:t>
            </a:r>
            <a:r>
              <a:rPr sz="13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mentioned</a:t>
            </a:r>
            <a:r>
              <a:rPr sz="13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3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F3F3F"/>
                </a:solidFill>
                <a:latin typeface="Times New Roman"/>
                <a:cs typeface="Times New Roman"/>
              </a:rPr>
              <a:t>most</a:t>
            </a:r>
            <a:r>
              <a:rPr sz="13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popular</a:t>
            </a:r>
            <a:r>
              <a:rPr sz="130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form</a:t>
            </a:r>
            <a:r>
              <a:rPr sz="13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cocaine</a:t>
            </a:r>
            <a:r>
              <a:rPr sz="130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intake,</a:t>
            </a:r>
            <a:r>
              <a:rPr sz="13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i.e.</a:t>
            </a:r>
            <a:r>
              <a:rPr sz="13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3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drug</a:t>
            </a:r>
            <a:r>
              <a:rPr sz="13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3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inhaled</a:t>
            </a:r>
            <a:r>
              <a:rPr sz="13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in </a:t>
            </a:r>
            <a:r>
              <a:rPr sz="1300" spc="-3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powder form</a:t>
            </a:r>
            <a:r>
              <a:rPr sz="13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through</a:t>
            </a:r>
            <a:r>
              <a:rPr sz="13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3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nostrils.</a:t>
            </a:r>
            <a:r>
              <a:rPr sz="130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srgbClr val="3F3F3F"/>
                </a:solidFill>
                <a:latin typeface="Times New Roman"/>
                <a:cs typeface="Times New Roman"/>
              </a:rPr>
              <a:t>Occasionally,</a:t>
            </a:r>
            <a:r>
              <a:rPr sz="13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cocaine</a:t>
            </a:r>
            <a:r>
              <a:rPr sz="1300" spc="-5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hydrochloride</a:t>
            </a:r>
            <a:r>
              <a:rPr sz="13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3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3F3F3F"/>
                </a:solidFill>
                <a:latin typeface="Times New Roman"/>
                <a:cs typeface="Times New Roman"/>
              </a:rPr>
              <a:t>injected</a:t>
            </a:r>
            <a:r>
              <a:rPr sz="130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srgbClr val="3F3F3F"/>
                </a:solidFill>
                <a:latin typeface="Times New Roman"/>
                <a:cs typeface="Times New Roman"/>
              </a:rPr>
              <a:t>intravenously.</a:t>
            </a:r>
            <a:endParaRPr sz="1300">
              <a:latin typeface="Times New Roman"/>
              <a:cs typeface="Times New Roman"/>
            </a:endParaRPr>
          </a:p>
          <a:p>
            <a:pPr marL="312420" indent="-300355">
              <a:spcBef>
                <a:spcPts val="710"/>
              </a:spcBef>
              <a:buClr>
                <a:srgbClr val="B31166"/>
              </a:buClr>
              <a:buSzPct val="80769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300" i="1" spc="10" dirty="0">
                <a:solidFill>
                  <a:srgbClr val="3F3F3F"/>
                </a:solidFill>
                <a:latin typeface="Calibri"/>
                <a:cs typeface="Calibri"/>
              </a:rPr>
              <a:t>Uses</a:t>
            </a:r>
            <a:endParaRPr sz="1300">
              <a:latin typeface="Calibri"/>
              <a:cs typeface="Calibri"/>
            </a:endParaRPr>
          </a:p>
          <a:p>
            <a:pPr marL="312420" indent="-300355">
              <a:spcBef>
                <a:spcPts val="765"/>
              </a:spcBef>
              <a:buClr>
                <a:srgbClr val="B31166"/>
              </a:buClr>
              <a:buSzPct val="80769"/>
              <a:buFont typeface="Arial MT"/>
              <a:buChar char="•"/>
              <a:tabLst>
                <a:tab pos="312420" algn="l"/>
                <a:tab pos="313055" algn="l"/>
              </a:tabLst>
            </a:pP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Topical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anaesthetic</a:t>
            </a:r>
            <a:r>
              <a:rPr sz="1300" spc="-5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(4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to</a:t>
            </a:r>
            <a:r>
              <a:rPr sz="1300" spc="-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10%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solution)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for intranasal</a:t>
            </a:r>
            <a:r>
              <a:rPr sz="1300" spc="-3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and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bronchoscopic</a:t>
            </a:r>
            <a:r>
              <a:rPr sz="1300" spc="-4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procedures.</a:t>
            </a:r>
            <a:endParaRPr sz="1300">
              <a:latin typeface="Times New Roman"/>
              <a:cs typeface="Times New Roman"/>
            </a:endParaRPr>
          </a:p>
          <a:p>
            <a:pPr marL="312420" indent="-300355">
              <a:spcBef>
                <a:spcPts val="735"/>
              </a:spcBef>
              <a:buClr>
                <a:srgbClr val="B31166"/>
              </a:buClr>
              <a:buSzPct val="80769"/>
              <a:buFont typeface="Arial MT"/>
              <a:buChar char="•"/>
              <a:tabLst>
                <a:tab pos="312420" algn="l"/>
                <a:tab pos="313055" algn="l"/>
              </a:tabLst>
            </a:pP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Ophthalmologic</a:t>
            </a:r>
            <a:r>
              <a:rPr sz="1300" spc="-7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anaesthesia.</a:t>
            </a:r>
            <a:endParaRPr sz="1300">
              <a:latin typeface="Times New Roman"/>
              <a:cs typeface="Times New Roman"/>
            </a:endParaRPr>
          </a:p>
          <a:p>
            <a:pPr marL="312420" marR="245745" indent="-300355" algn="just">
              <a:lnSpc>
                <a:spcPct val="91200"/>
              </a:lnSpc>
              <a:spcBef>
                <a:spcPts val="865"/>
              </a:spcBef>
              <a:buClr>
                <a:srgbClr val="B31166"/>
              </a:buClr>
              <a:buSzPct val="80769"/>
              <a:buFont typeface="Arial MT"/>
              <a:buChar char="•"/>
              <a:tabLst>
                <a:tab pos="313055" algn="l"/>
              </a:tabLst>
            </a:pP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Relief of severe (oncologic) pain: Cocaine is one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component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of </a:t>
            </a:r>
            <a:r>
              <a:rPr sz="1300" spc="-5" dirty="0">
                <a:solidFill>
                  <a:srgbClr val="8E1D34"/>
                </a:solidFill>
                <a:latin typeface="Times New Roman"/>
                <a:cs typeface="Times New Roman"/>
              </a:rPr>
              <a:t>Brompton’s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cocktail, (the others being </a:t>
            </a:r>
            <a:r>
              <a:rPr sz="1300" spc="-3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morphine, chlorpromazine, and alcohol), which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is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popular </a:t>
            </a:r>
            <a:r>
              <a:rPr sz="1300" spc="15" dirty="0">
                <a:solidFill>
                  <a:srgbClr val="8E1D34"/>
                </a:solidFill>
                <a:latin typeface="Times New Roman"/>
                <a:cs typeface="Times New Roman"/>
              </a:rPr>
              <a:t>in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Europe for the control of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intractable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pain </a:t>
            </a:r>
            <a:r>
              <a:rPr sz="1300" spc="-3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associated</a:t>
            </a:r>
            <a:r>
              <a:rPr sz="1300" spc="-3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with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some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forms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 of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-5" dirty="0">
                <a:solidFill>
                  <a:srgbClr val="8E1D34"/>
                </a:solidFill>
                <a:latin typeface="Times New Roman"/>
                <a:cs typeface="Times New Roman"/>
              </a:rPr>
              <a:t>cancer.</a:t>
            </a:r>
            <a:endParaRPr sz="1300">
              <a:latin typeface="Times New Roman"/>
              <a:cs typeface="Times New Roman"/>
            </a:endParaRPr>
          </a:p>
          <a:p>
            <a:pPr marL="312420" marR="5080" indent="-300355">
              <a:lnSpc>
                <a:spcPts val="1420"/>
              </a:lnSpc>
              <a:spcBef>
                <a:spcPts val="910"/>
              </a:spcBef>
              <a:buClr>
                <a:srgbClr val="B31166"/>
              </a:buClr>
              <a:buSzPct val="80769"/>
              <a:buFont typeface="Arial MT"/>
              <a:buChar char="•"/>
              <a:tabLst>
                <a:tab pos="312420" algn="l"/>
                <a:tab pos="313055" algn="l"/>
              </a:tabLst>
            </a:pP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Cocaine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is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one</a:t>
            </a: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of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the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components</a:t>
            </a:r>
            <a:r>
              <a:rPr sz="1300" spc="-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of</a:t>
            </a:r>
            <a:r>
              <a:rPr sz="1300" spc="-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TAC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(the</a:t>
            </a: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others</a:t>
            </a:r>
            <a:r>
              <a:rPr sz="1300" spc="-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being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tetracaine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and</a:t>
            </a:r>
            <a:r>
              <a:rPr sz="1300" spc="-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adrenaline)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which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is</a:t>
            </a:r>
            <a:r>
              <a:rPr sz="1300" spc="-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sometimes </a:t>
            </a:r>
            <a:r>
              <a:rPr sz="1300" spc="-3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used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as</a:t>
            </a: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topical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anaesthetic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in</a:t>
            </a: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children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with</a:t>
            </a:r>
            <a:r>
              <a:rPr sz="13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scalp</a:t>
            </a:r>
            <a:r>
              <a:rPr sz="13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10" dirty="0">
                <a:solidFill>
                  <a:srgbClr val="8E1D34"/>
                </a:solidFill>
                <a:latin typeface="Times New Roman"/>
                <a:cs typeface="Times New Roman"/>
              </a:rPr>
              <a:t>and</a:t>
            </a:r>
            <a:r>
              <a:rPr sz="1300" spc="-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spc="5" dirty="0">
                <a:solidFill>
                  <a:srgbClr val="8E1D34"/>
                </a:solidFill>
                <a:latin typeface="Times New Roman"/>
                <a:cs typeface="Times New Roman"/>
              </a:rPr>
              <a:t>facial</a:t>
            </a:r>
            <a:r>
              <a:rPr sz="1300" spc="-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300" dirty="0">
                <a:solidFill>
                  <a:srgbClr val="8E1D34"/>
                </a:solidFill>
                <a:latin typeface="Times New Roman"/>
                <a:cs typeface="Times New Roman"/>
              </a:rPr>
              <a:t>lacerations.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0450" y="1260349"/>
            <a:ext cx="9055607" cy="5015483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85387" y="839191"/>
            <a:ext cx="9319895" cy="5476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050" b="1" spc="-5" dirty="0">
                <a:latin typeface="Times New Roman"/>
                <a:cs typeface="Times New Roman"/>
              </a:rPr>
              <a:t>Chronic</a:t>
            </a:r>
            <a:r>
              <a:rPr sz="1050" b="1" spc="-45" dirty="0">
                <a:latin typeface="Times New Roman"/>
                <a:cs typeface="Times New Roman"/>
              </a:rPr>
              <a:t> </a:t>
            </a:r>
            <a:r>
              <a:rPr sz="1050" b="1" dirty="0">
                <a:latin typeface="Times New Roman"/>
                <a:cs typeface="Times New Roman"/>
              </a:rPr>
              <a:t>Poisoning</a:t>
            </a:r>
            <a:endParaRPr sz="1050">
              <a:latin typeface="Times New Roman"/>
              <a:cs typeface="Times New Roman"/>
            </a:endParaRPr>
          </a:p>
          <a:p>
            <a:pPr marL="113664" indent="-101600">
              <a:buSzPct val="90476"/>
              <a:buAutoNum type="arabicPeriod"/>
              <a:tabLst>
                <a:tab pos="114300" algn="l"/>
              </a:tabLst>
            </a:pP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dependence</a:t>
            </a:r>
            <a:endParaRPr sz="1050">
              <a:latin typeface="Times New Roman"/>
              <a:cs typeface="Times New Roman"/>
            </a:endParaRPr>
          </a:p>
          <a:p>
            <a:pPr marL="662940" marR="13335" lvl="1" indent="-250190">
              <a:buAutoNum type="arabicPeriod"/>
              <a:tabLst>
                <a:tab pos="662305" algn="l"/>
                <a:tab pos="663575" algn="l"/>
              </a:tabLst>
            </a:pPr>
            <a:r>
              <a:rPr sz="1050" dirty="0">
                <a:latin typeface="Times New Roman"/>
                <a:cs typeface="Times New Roman"/>
              </a:rPr>
              <a:t>–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dependence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is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defined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in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 </a:t>
            </a:r>
            <a:r>
              <a:rPr sz="1050" spc="-5" dirty="0">
                <a:latin typeface="Times New Roman"/>
                <a:cs typeface="Times New Roman"/>
              </a:rPr>
              <a:t>cluster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physiological,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behavioural,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cognitive</a:t>
            </a:r>
            <a:r>
              <a:rPr sz="1050" spc="7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symptoms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that,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taken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together,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indicate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that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person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continues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despite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significant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problems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related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dirty="0">
                <a:latin typeface="Times New Roman"/>
                <a:cs typeface="Times New Roman"/>
              </a:rPr>
              <a:t> such use.</a:t>
            </a:r>
            <a:endParaRPr sz="105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2305" algn="l"/>
                <a:tab pos="663575" algn="l"/>
              </a:tabLst>
            </a:pPr>
            <a:r>
              <a:rPr sz="1050" dirty="0">
                <a:latin typeface="Times New Roman"/>
                <a:cs typeface="Times New Roman"/>
              </a:rPr>
              <a:t>–</a:t>
            </a:r>
            <a:r>
              <a:rPr sz="1050" spc="27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Some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users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can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use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intermittently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without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becoming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dependant,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though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not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clear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how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long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such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intermittent,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non-dependant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use </a:t>
            </a:r>
            <a:r>
              <a:rPr sz="1050" dirty="0">
                <a:latin typeface="Times New Roman"/>
                <a:cs typeface="Times New Roman"/>
              </a:rPr>
              <a:t>can</a:t>
            </a:r>
            <a:endParaRPr sz="1050">
              <a:latin typeface="Times New Roman"/>
              <a:cs typeface="Times New Roman"/>
            </a:endParaRPr>
          </a:p>
          <a:p>
            <a:pPr marL="662940" marR="17145">
              <a:spcBef>
                <a:spcPts val="10"/>
              </a:spcBef>
            </a:pPr>
            <a:r>
              <a:rPr sz="1050" dirty="0">
                <a:latin typeface="Times New Roman"/>
                <a:cs typeface="Times New Roman"/>
              </a:rPr>
              <a:t>continue.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Intermittent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 </a:t>
            </a:r>
            <a:r>
              <a:rPr sz="1050" spc="-5" dirty="0">
                <a:latin typeface="Times New Roman"/>
                <a:cs typeface="Times New Roman"/>
              </a:rPr>
              <a:t>consists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episodes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 binges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 use,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often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starting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on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weekends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paydays,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lasting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until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drug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supply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is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exhausted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 </a:t>
            </a:r>
            <a:r>
              <a:rPr sz="1050" spc="-5" dirty="0">
                <a:latin typeface="Times New Roman"/>
                <a:cs typeface="Times New Roman"/>
              </a:rPr>
              <a:t>toxicity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develops.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Such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binges,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during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which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drug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may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every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15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30</a:t>
            </a:r>
            <a:r>
              <a:rPr sz="1050" spc="-5" dirty="0">
                <a:latin typeface="Times New Roman"/>
                <a:cs typeface="Times New Roman"/>
              </a:rPr>
              <a:t> minutes,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can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last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7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more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consecutive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days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(though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usually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this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extends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only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3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 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4</a:t>
            </a:r>
            <a:r>
              <a:rPr sz="1050" spc="-5" dirty="0">
                <a:latin typeface="Times New Roman"/>
                <a:cs typeface="Times New Roman"/>
              </a:rPr>
              <a:t> days).</a:t>
            </a:r>
            <a:r>
              <a:rPr sz="1050" dirty="0">
                <a:latin typeface="Times New Roman"/>
                <a:cs typeface="Times New Roman"/>
              </a:rPr>
              <a:t> When the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binge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comes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 end, a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“</a:t>
            </a:r>
            <a:r>
              <a:rPr sz="1050" i="1" dirty="0">
                <a:latin typeface="Times New Roman"/>
                <a:cs typeface="Times New Roman"/>
              </a:rPr>
              <a:t>cocaine</a:t>
            </a:r>
            <a:r>
              <a:rPr sz="1050" i="1" spc="5" dirty="0">
                <a:latin typeface="Times New Roman"/>
                <a:cs typeface="Times New Roman"/>
              </a:rPr>
              <a:t> </a:t>
            </a:r>
            <a:r>
              <a:rPr sz="1050" i="1" dirty="0">
                <a:latin typeface="Times New Roman"/>
                <a:cs typeface="Times New Roman"/>
              </a:rPr>
              <a:t>crash</a:t>
            </a:r>
            <a:r>
              <a:rPr sz="1050" dirty="0">
                <a:latin typeface="Times New Roman"/>
                <a:cs typeface="Times New Roman"/>
              </a:rPr>
              <a:t>”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occurs.</a:t>
            </a:r>
            <a:endParaRPr sz="1050">
              <a:latin typeface="Times New Roman"/>
              <a:cs typeface="Times New Roman"/>
            </a:endParaRPr>
          </a:p>
          <a:p>
            <a:pPr marL="113664" indent="-101600">
              <a:buSzPct val="90476"/>
              <a:buAutoNum type="arabicPeriod" startAt="2"/>
              <a:tabLst>
                <a:tab pos="114300" algn="l"/>
              </a:tabLst>
            </a:pP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abuse</a:t>
            </a:r>
            <a:endParaRPr sz="105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2305" algn="l"/>
                <a:tab pos="663575" algn="l"/>
              </a:tabLst>
            </a:pPr>
            <a:r>
              <a:rPr sz="1050" dirty="0">
                <a:latin typeface="Times New Roman"/>
                <a:cs typeface="Times New Roman"/>
              </a:rPr>
              <a:t>–</a:t>
            </a:r>
            <a:r>
              <a:rPr sz="1050" spc="28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Some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abusers </a:t>
            </a:r>
            <a:r>
              <a:rPr sz="1050" spc="-5" dirty="0">
                <a:latin typeface="Times New Roman"/>
                <a:cs typeface="Times New Roman"/>
              </a:rPr>
              <a:t>develop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problems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adverse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effects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related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their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drug use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(i.e.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their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use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mala-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daptive).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Examples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such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recurrent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maladaptive</a:t>
            </a:r>
            <a:endParaRPr sz="1050">
              <a:latin typeface="Times New Roman"/>
              <a:cs typeface="Times New Roman"/>
            </a:endParaRPr>
          </a:p>
          <a:p>
            <a:pPr marL="662940" marR="17780">
              <a:spcBef>
                <a:spcPts val="15"/>
              </a:spcBef>
            </a:pPr>
            <a:r>
              <a:rPr sz="1050" spc="-5" dirty="0">
                <a:latin typeface="Times New Roman"/>
                <a:cs typeface="Times New Roman"/>
              </a:rPr>
              <a:t>patterns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include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that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leads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multiple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legal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problems,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failure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meet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major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social,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school,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work-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related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obligations,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continued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use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despite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social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 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vocational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difficulties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caused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30" dirty="0">
                <a:latin typeface="Times New Roman"/>
                <a:cs typeface="Times New Roman"/>
              </a:rPr>
              <a:t>by,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aggravated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by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use.</a:t>
            </a:r>
            <a:r>
              <a:rPr sz="1050" spc="-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When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one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more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such substance-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related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problems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occur </a:t>
            </a:r>
            <a:r>
              <a:rPr sz="1050" spc="-5" dirty="0">
                <a:latin typeface="Times New Roman"/>
                <a:cs typeface="Times New Roman"/>
              </a:rPr>
              <a:t>in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 </a:t>
            </a:r>
            <a:r>
              <a:rPr sz="1050" spc="-5" dirty="0">
                <a:latin typeface="Times New Roman"/>
                <a:cs typeface="Times New Roman"/>
              </a:rPr>
              <a:t>12-month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period,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diagnosis of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abuse</a:t>
            </a:r>
            <a:r>
              <a:rPr sz="1050" spc="-5" dirty="0">
                <a:latin typeface="Times New Roman"/>
                <a:cs typeface="Times New Roman"/>
              </a:rPr>
              <a:t> is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made.</a:t>
            </a:r>
            <a:endParaRPr sz="1050">
              <a:latin typeface="Times New Roman"/>
              <a:cs typeface="Times New Roman"/>
            </a:endParaRPr>
          </a:p>
          <a:p>
            <a:pPr marL="662940" marR="42545" lvl="1" indent="-250190">
              <a:buAutoNum type="arabicPeriod" startAt="2"/>
              <a:tabLst>
                <a:tab pos="662305" algn="l"/>
                <a:tab pos="663575" algn="l"/>
              </a:tabLst>
            </a:pPr>
            <a:r>
              <a:rPr sz="1050" dirty="0">
                <a:latin typeface="Times New Roman"/>
                <a:cs typeface="Times New Roman"/>
              </a:rPr>
              <a:t>Chronic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leads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to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CNS</a:t>
            </a:r>
            <a:r>
              <a:rPr sz="1050" spc="-5" dirty="0">
                <a:latin typeface="Times New Roman"/>
                <a:cs typeface="Times New Roman"/>
              </a:rPr>
              <a:t> dopamine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depletion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increases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the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number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sensitivity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dopamine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receptors.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dysphoric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state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associated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withdrawal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(</a:t>
            </a:r>
            <a:r>
              <a:rPr sz="1050" i="1" spc="-5" dirty="0">
                <a:latin typeface="Times New Roman"/>
                <a:cs typeface="Times New Roman"/>
              </a:rPr>
              <a:t>vide</a:t>
            </a:r>
            <a:r>
              <a:rPr sz="1050" i="1" spc="10" dirty="0">
                <a:latin typeface="Times New Roman"/>
                <a:cs typeface="Times New Roman"/>
              </a:rPr>
              <a:t> </a:t>
            </a:r>
            <a:r>
              <a:rPr sz="1050" i="1" spc="-5" dirty="0">
                <a:latin typeface="Times New Roman"/>
                <a:cs typeface="Times New Roman"/>
              </a:rPr>
              <a:t>infra</a:t>
            </a:r>
            <a:r>
              <a:rPr sz="1050" spc="-5" dirty="0">
                <a:latin typeface="Times New Roman"/>
                <a:cs typeface="Times New Roman"/>
              </a:rPr>
              <a:t>)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craving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for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appears </a:t>
            </a:r>
            <a:r>
              <a:rPr sz="1050" spc="-5" dirty="0">
                <a:latin typeface="Times New Roman"/>
                <a:cs typeface="Times New Roman"/>
              </a:rPr>
              <a:t>to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result</a:t>
            </a:r>
            <a:r>
              <a:rPr sz="1050" dirty="0">
                <a:latin typeface="Times New Roman"/>
                <a:cs typeface="Times New Roman"/>
              </a:rPr>
              <a:t> of </a:t>
            </a:r>
            <a:r>
              <a:rPr sz="1050" spc="-5" dirty="0">
                <a:latin typeface="Times New Roman"/>
                <a:cs typeface="Times New Roman"/>
              </a:rPr>
              <a:t>the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dopamine-depleted</a:t>
            </a:r>
            <a:r>
              <a:rPr sz="1050" spc="6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condition.</a:t>
            </a:r>
            <a:endParaRPr sz="1050">
              <a:latin typeface="Times New Roman"/>
              <a:cs typeface="Times New Roman"/>
            </a:endParaRPr>
          </a:p>
          <a:p>
            <a:pPr marL="729615" lvl="1" indent="-316865">
              <a:spcBef>
                <a:spcPts val="10"/>
              </a:spcBef>
              <a:buAutoNum type="arabicPeriod" startAt="2"/>
              <a:tabLst>
                <a:tab pos="729615" algn="l"/>
                <a:tab pos="730250" algn="l"/>
              </a:tabLst>
            </a:pPr>
            <a:r>
              <a:rPr sz="1050" spc="-5" dirty="0">
                <a:latin typeface="Times New Roman"/>
                <a:cs typeface="Times New Roman"/>
              </a:rPr>
              <a:t>Features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chronic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use:</a:t>
            </a:r>
            <a:endParaRPr sz="1050">
              <a:latin typeface="Times New Roman"/>
              <a:cs typeface="Times New Roman"/>
            </a:endParaRPr>
          </a:p>
          <a:p>
            <a:pPr marL="732790" lvl="2" indent="-70485">
              <a:buChar char="-"/>
              <a:tabLst>
                <a:tab pos="733425" algn="l"/>
              </a:tabLst>
            </a:pPr>
            <a:r>
              <a:rPr sz="1050" dirty="0">
                <a:latin typeface="Times New Roman"/>
                <a:cs typeface="Times New Roman"/>
              </a:rPr>
              <a:t>Anorexia,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emaciation.</a:t>
            </a:r>
            <a:endParaRPr sz="1050">
              <a:latin typeface="Times New Roman"/>
              <a:cs typeface="Times New Roman"/>
            </a:endParaRPr>
          </a:p>
          <a:p>
            <a:pPr marL="741045" lvl="2" indent="-78740">
              <a:buChar char="-"/>
              <a:tabLst>
                <a:tab pos="741680" algn="l"/>
              </a:tabLst>
            </a:pPr>
            <a:r>
              <a:rPr sz="1050" spc="-5" dirty="0">
                <a:latin typeface="Times New Roman"/>
                <a:cs typeface="Times New Roman"/>
              </a:rPr>
              <a:t>Mydriasis.</a:t>
            </a:r>
            <a:endParaRPr sz="1050">
              <a:latin typeface="Times New Roman"/>
              <a:cs typeface="Times New Roman"/>
            </a:endParaRPr>
          </a:p>
          <a:p>
            <a:pPr marL="662940" marR="245110" lvl="2">
              <a:buChar char="-"/>
              <a:tabLst>
                <a:tab pos="733425" algn="l"/>
              </a:tabLst>
            </a:pPr>
            <a:r>
              <a:rPr sz="1050" spc="-5" dirty="0">
                <a:latin typeface="Times New Roman"/>
                <a:cs typeface="Times New Roman"/>
              </a:rPr>
              <a:t>Agitation,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restlessness:</a:t>
            </a:r>
            <a:r>
              <a:rPr sz="1050" spc="-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cocaine-associated</a:t>
            </a:r>
            <a:r>
              <a:rPr sz="1050" spc="65" dirty="0">
                <a:latin typeface="Times New Roman"/>
                <a:cs typeface="Times New Roman"/>
              </a:rPr>
              <a:t> </a:t>
            </a:r>
            <a:r>
              <a:rPr sz="1050" i="1" spc="-5" dirty="0">
                <a:latin typeface="Times New Roman"/>
                <a:cs typeface="Times New Roman"/>
              </a:rPr>
              <a:t>agitated</a:t>
            </a:r>
            <a:r>
              <a:rPr sz="1050" i="1" spc="30" dirty="0">
                <a:latin typeface="Times New Roman"/>
                <a:cs typeface="Times New Roman"/>
              </a:rPr>
              <a:t> </a:t>
            </a:r>
            <a:r>
              <a:rPr sz="1050" i="1" spc="-5" dirty="0">
                <a:latin typeface="Times New Roman"/>
                <a:cs typeface="Times New Roman"/>
              </a:rPr>
              <a:t>delirium</a:t>
            </a:r>
            <a:r>
              <a:rPr sz="1050" i="1" spc="45" dirty="0">
                <a:latin typeface="Times New Roman"/>
                <a:cs typeface="Times New Roman"/>
              </a:rPr>
              <a:t> </a:t>
            </a:r>
            <a:r>
              <a:rPr sz="1050" i="1" spc="-5" dirty="0">
                <a:latin typeface="Times New Roman"/>
                <a:cs typeface="Times New Roman"/>
              </a:rPr>
              <a:t>syndrome</a:t>
            </a:r>
            <a:r>
              <a:rPr sz="1050" i="1" spc="-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has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been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identified,</a:t>
            </a:r>
            <a:r>
              <a:rPr sz="1050" spc="6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comprising</a:t>
            </a:r>
            <a:r>
              <a:rPr sz="1050" spc="5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following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sequence: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hyperthermia,</a:t>
            </a:r>
            <a:r>
              <a:rPr sz="1050" spc="7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delirium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agitation,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respiratory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arrest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death.</a:t>
            </a:r>
            <a:endParaRPr sz="1050">
              <a:latin typeface="Times New Roman"/>
              <a:cs typeface="Times New Roman"/>
            </a:endParaRPr>
          </a:p>
          <a:p>
            <a:pPr marL="662940" marR="63500" lvl="1" indent="-250190" algn="just">
              <a:spcBef>
                <a:spcPts val="15"/>
              </a:spcBef>
              <a:buAutoNum type="arabicPeriod" startAt="2"/>
              <a:tabLst>
                <a:tab pos="663575" algn="l"/>
              </a:tabLst>
            </a:pPr>
            <a:r>
              <a:rPr sz="1050" spc="-5" dirty="0">
                <a:latin typeface="Times New Roman"/>
                <a:cs typeface="Times New Roman"/>
              </a:rPr>
              <a:t>Hallucinations, especially tactile, characterised </a:t>
            </a:r>
            <a:r>
              <a:rPr sz="1050" dirty="0">
                <a:latin typeface="Times New Roman"/>
                <a:cs typeface="Times New Roman"/>
              </a:rPr>
              <a:t>by a </a:t>
            </a:r>
            <a:r>
              <a:rPr sz="1050" spc="-5" dirty="0">
                <a:latin typeface="Times New Roman"/>
                <a:cs typeface="Times New Roman"/>
              </a:rPr>
              <a:t>crawling sensation </a:t>
            </a:r>
            <a:r>
              <a:rPr sz="1050" dirty="0">
                <a:latin typeface="Times New Roman"/>
                <a:cs typeface="Times New Roman"/>
              </a:rPr>
              <a:t>under the skin (“</a:t>
            </a:r>
            <a:r>
              <a:rPr sz="1050" i="1" dirty="0">
                <a:latin typeface="Times New Roman"/>
                <a:cs typeface="Times New Roman"/>
              </a:rPr>
              <a:t>cocaine bugs</a:t>
            </a:r>
            <a:r>
              <a:rPr sz="1050" dirty="0">
                <a:latin typeface="Times New Roman"/>
                <a:cs typeface="Times New Roman"/>
              </a:rPr>
              <a:t>”) </a:t>
            </a:r>
            <a:r>
              <a:rPr sz="1050" spc="-5" dirty="0">
                <a:latin typeface="Times New Roman"/>
                <a:cs typeface="Times New Roman"/>
              </a:rPr>
              <a:t>with resultant excoriation, leading to </a:t>
            </a:r>
            <a:r>
              <a:rPr sz="1050" dirty="0">
                <a:latin typeface="Times New Roman"/>
                <a:cs typeface="Times New Roman"/>
              </a:rPr>
              <a:t>irregular </a:t>
            </a:r>
            <a:r>
              <a:rPr sz="1050" spc="-5" dirty="0">
                <a:latin typeface="Times New Roman"/>
                <a:cs typeface="Times New Roman"/>
              </a:rPr>
              <a:t>scratches </a:t>
            </a:r>
            <a:r>
              <a:rPr sz="1050" dirty="0">
                <a:latin typeface="Times New Roman"/>
                <a:cs typeface="Times New Roman"/>
              </a:rPr>
              <a:t> and </a:t>
            </a:r>
            <a:r>
              <a:rPr sz="1050" spc="-5" dirty="0">
                <a:latin typeface="Times New Roman"/>
                <a:cs typeface="Times New Roman"/>
              </a:rPr>
              <a:t>ulcers </a:t>
            </a:r>
            <a:r>
              <a:rPr sz="1050" spc="-10" dirty="0">
                <a:latin typeface="Times New Roman"/>
                <a:cs typeface="Times New Roman"/>
              </a:rPr>
              <a:t>(Magnan’s </a:t>
            </a:r>
            <a:r>
              <a:rPr sz="1050" spc="-5" dirty="0">
                <a:latin typeface="Times New Roman"/>
                <a:cs typeface="Times New Roman"/>
              </a:rPr>
              <a:t>sign). </a:t>
            </a:r>
            <a:r>
              <a:rPr sz="1050" dirty="0">
                <a:latin typeface="Times New Roman"/>
                <a:cs typeface="Times New Roman"/>
              </a:rPr>
              <a:t>Perceptual disturbances or </a:t>
            </a:r>
            <a:r>
              <a:rPr sz="1050" spc="-5" dirty="0">
                <a:latin typeface="Times New Roman"/>
                <a:cs typeface="Times New Roman"/>
              </a:rPr>
              <a:t>pseudo-hallucinations involving vision </a:t>
            </a:r>
            <a:r>
              <a:rPr sz="1050" dirty="0">
                <a:latin typeface="Times New Roman"/>
                <a:cs typeface="Times New Roman"/>
              </a:rPr>
              <a:t>(“snow </a:t>
            </a:r>
            <a:r>
              <a:rPr sz="1050" spc="-5" dirty="0">
                <a:latin typeface="Times New Roman"/>
                <a:cs typeface="Times New Roman"/>
              </a:rPr>
              <a:t>lights”, geometric patterns), smell, </a:t>
            </a:r>
            <a:r>
              <a:rPr sz="1050" dirty="0">
                <a:latin typeface="Times New Roman"/>
                <a:cs typeface="Times New Roman"/>
              </a:rPr>
              <a:t>hearing and </a:t>
            </a:r>
            <a:r>
              <a:rPr sz="1050" spc="-5" dirty="0">
                <a:latin typeface="Times New Roman"/>
                <a:cs typeface="Times New Roman"/>
              </a:rPr>
              <a:t>taste have </a:t>
            </a:r>
            <a:r>
              <a:rPr sz="10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also </a:t>
            </a:r>
            <a:r>
              <a:rPr sz="1050" dirty="0">
                <a:latin typeface="Times New Roman"/>
                <a:cs typeface="Times New Roman"/>
              </a:rPr>
              <a:t>been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reported.</a:t>
            </a:r>
            <a:endParaRPr sz="1050">
              <a:latin typeface="Times New Roman"/>
              <a:cs typeface="Times New Roman"/>
            </a:endParaRPr>
          </a:p>
          <a:p>
            <a:pPr marL="662940" lvl="1" indent="-250190" algn="just">
              <a:buAutoNum type="arabicPeriod" startAt="2"/>
              <a:tabLst>
                <a:tab pos="663575" algn="l"/>
              </a:tabLst>
            </a:pPr>
            <a:r>
              <a:rPr sz="1050" dirty="0">
                <a:latin typeface="Times New Roman"/>
                <a:cs typeface="Times New Roman"/>
              </a:rPr>
              <a:t>-</a:t>
            </a:r>
            <a:r>
              <a:rPr sz="1050" spc="-45" dirty="0">
                <a:latin typeface="Times New Roman"/>
                <a:cs typeface="Times New Roman"/>
              </a:rPr>
              <a:t> </a:t>
            </a:r>
            <a:r>
              <a:rPr sz="1050" spc="-20" dirty="0">
                <a:latin typeface="Times New Roman"/>
                <a:cs typeface="Times New Roman"/>
              </a:rPr>
              <a:t>Tremor.</a:t>
            </a:r>
            <a:endParaRPr sz="1050">
              <a:latin typeface="Times New Roman"/>
              <a:cs typeface="Times New Roman"/>
            </a:endParaRPr>
          </a:p>
          <a:p>
            <a:pPr marL="741045" lvl="2" indent="-78740">
              <a:buChar char="-"/>
              <a:tabLst>
                <a:tab pos="741680" algn="l"/>
              </a:tabLst>
            </a:pPr>
            <a:r>
              <a:rPr sz="1050" dirty="0">
                <a:latin typeface="Times New Roman"/>
                <a:cs typeface="Times New Roman"/>
              </a:rPr>
              <a:t>Recurrent</a:t>
            </a:r>
            <a:r>
              <a:rPr sz="1050" spc="-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chest</a:t>
            </a:r>
            <a:r>
              <a:rPr sz="1050" spc="-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pain.</a:t>
            </a:r>
            <a:endParaRPr sz="1050">
              <a:latin typeface="Times New Roman"/>
              <a:cs typeface="Times New Roman"/>
            </a:endParaRPr>
          </a:p>
          <a:p>
            <a:pPr marL="741045" lvl="2" indent="-78740">
              <a:spcBef>
                <a:spcPts val="10"/>
              </a:spcBef>
              <a:buChar char="-"/>
              <a:tabLst>
                <a:tab pos="741680" algn="l"/>
              </a:tabLst>
            </a:pPr>
            <a:r>
              <a:rPr sz="1050" spc="-10" dirty="0">
                <a:latin typeface="Times New Roman"/>
                <a:cs typeface="Times New Roman"/>
              </a:rPr>
              <a:t>Cardiomyopathy.</a:t>
            </a:r>
            <a:endParaRPr sz="1050">
              <a:latin typeface="Times New Roman"/>
              <a:cs typeface="Times New Roman"/>
            </a:endParaRPr>
          </a:p>
          <a:p>
            <a:pPr marL="741045" lvl="2" indent="-78740">
              <a:buChar char="-"/>
              <a:tabLst>
                <a:tab pos="741680" algn="l"/>
              </a:tabLst>
            </a:pPr>
            <a:r>
              <a:rPr sz="1050" spc="-5" dirty="0">
                <a:latin typeface="Times New Roman"/>
                <a:cs typeface="Times New Roman"/>
              </a:rPr>
              <a:t>Psychiatric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changes: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depression,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psychosis,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panic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disorders,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attention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deficit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disorders,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eating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disorders.</a:t>
            </a:r>
            <a:endParaRPr sz="1050">
              <a:latin typeface="Times New Roman"/>
              <a:cs typeface="Times New Roman"/>
            </a:endParaRPr>
          </a:p>
          <a:p>
            <a:pPr marL="93345" indent="-81280">
              <a:buFont typeface="Arial MT"/>
              <a:buChar char="•"/>
              <a:tabLst>
                <a:tab pos="93980" algn="l"/>
              </a:tabLst>
            </a:pPr>
            <a:r>
              <a:rPr sz="1050" dirty="0">
                <a:latin typeface="Times New Roman"/>
                <a:cs typeface="Times New Roman"/>
              </a:rPr>
              <a:t>Decreased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libido,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impotence,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gynaecomastia,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galactorrhoea,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amenorrhoea,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sexual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dysfunction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are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common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chronic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abuse.</a:t>
            </a:r>
            <a:endParaRPr sz="1050">
              <a:latin typeface="Times New Roman"/>
              <a:cs typeface="Times New Roman"/>
            </a:endParaRPr>
          </a:p>
          <a:p>
            <a:pPr marL="59690" indent="-47625">
              <a:buFont typeface="Arial MT"/>
              <a:buChar char="•"/>
              <a:tabLst>
                <a:tab pos="60325" algn="l"/>
              </a:tabLst>
            </a:pP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-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abuse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may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associated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with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cerebral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15" dirty="0">
                <a:latin typeface="Times New Roman"/>
                <a:cs typeface="Times New Roman"/>
              </a:rPr>
              <a:t>atrophy.</a:t>
            </a:r>
            <a:endParaRPr sz="1050">
              <a:latin typeface="Times New Roman"/>
              <a:cs typeface="Times New Roman"/>
            </a:endParaRPr>
          </a:p>
          <a:p>
            <a:pPr marL="12700" marR="276860">
              <a:lnSpc>
                <a:spcPts val="1270"/>
              </a:lnSpc>
              <a:spcBef>
                <a:spcPts val="35"/>
              </a:spcBef>
              <a:buFont typeface="Arial MT"/>
              <a:buChar char="•"/>
              <a:tabLst>
                <a:tab pos="60325" algn="l"/>
              </a:tabLst>
            </a:pPr>
            <a:r>
              <a:rPr sz="1050" dirty="0">
                <a:latin typeface="Times New Roman"/>
                <a:cs typeface="Times New Roman"/>
              </a:rPr>
              <a:t>-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i="1" dirty="0">
                <a:latin typeface="Times New Roman"/>
                <a:cs typeface="Times New Roman"/>
              </a:rPr>
              <a:t>“Crack</a:t>
            </a:r>
            <a:r>
              <a:rPr sz="1050" i="1" spc="-10" dirty="0">
                <a:latin typeface="Times New Roman"/>
                <a:cs typeface="Times New Roman"/>
              </a:rPr>
              <a:t> </a:t>
            </a:r>
            <a:r>
              <a:rPr sz="1050" i="1" dirty="0">
                <a:latin typeface="Times New Roman"/>
                <a:cs typeface="Times New Roman"/>
              </a:rPr>
              <a:t>hands”</a:t>
            </a:r>
            <a:r>
              <a:rPr sz="1050" dirty="0">
                <a:latin typeface="Times New Roman"/>
                <a:cs typeface="Times New Roman"/>
              </a:rPr>
              <a:t>:</a:t>
            </a:r>
            <a:r>
              <a:rPr sz="1050" spc="-8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syndrome</a:t>
            </a:r>
            <a:r>
              <a:rPr sz="1050" spc="4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multiple,</a:t>
            </a:r>
            <a:r>
              <a:rPr sz="1050" spc="6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blackened,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hyperkeratotic</a:t>
            </a:r>
            <a:r>
              <a:rPr sz="1050" spc="7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lesions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(linear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or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circular),</a:t>
            </a:r>
            <a:r>
              <a:rPr sz="1050" spc="4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the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fingers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palms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has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been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described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in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crack</a:t>
            </a:r>
            <a:r>
              <a:rPr sz="1050" spc="3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smokers.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These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lesions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probably result from the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heat of</a:t>
            </a:r>
            <a:r>
              <a:rPr sz="1050" spc="-5" dirty="0">
                <a:latin typeface="Times New Roman"/>
                <a:cs typeface="Times New Roman"/>
              </a:rPr>
              <a:t> the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glass</a:t>
            </a:r>
            <a:r>
              <a:rPr sz="1050" dirty="0">
                <a:latin typeface="Times New Roman"/>
                <a:cs typeface="Times New Roman"/>
              </a:rPr>
              <a:t> cocaine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pipe.</a:t>
            </a:r>
            <a:endParaRPr sz="1050">
              <a:latin typeface="Times New Roman"/>
              <a:cs typeface="Times New Roman"/>
            </a:endParaRPr>
          </a:p>
          <a:p>
            <a:pPr marL="12700" marR="5080">
              <a:lnSpc>
                <a:spcPts val="1260"/>
              </a:lnSpc>
              <a:buFont typeface="Arial MT"/>
              <a:buChar char="•"/>
              <a:tabLst>
                <a:tab pos="60325" algn="l"/>
              </a:tabLst>
            </a:pPr>
            <a:r>
              <a:rPr sz="1050" dirty="0">
                <a:latin typeface="Times New Roman"/>
                <a:cs typeface="Times New Roman"/>
              </a:rPr>
              <a:t>-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Maternal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chronic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use during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pregnancy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has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been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suggested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as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 possible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factor</a:t>
            </a:r>
            <a:r>
              <a:rPr sz="1050" spc="1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in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Sudden </a:t>
            </a:r>
            <a:r>
              <a:rPr sz="1050" spc="-5" dirty="0">
                <a:latin typeface="Times New Roman"/>
                <a:cs typeface="Times New Roman"/>
              </a:rPr>
              <a:t>Infant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Death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Syndrome.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Cocaine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readily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passes</a:t>
            </a:r>
            <a:r>
              <a:rPr sz="1050" spc="-5" dirty="0">
                <a:latin typeface="Times New Roman"/>
                <a:cs typeface="Times New Roman"/>
              </a:rPr>
              <a:t> into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breast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milk</a:t>
            </a:r>
            <a:r>
              <a:rPr sz="1050" spc="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and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can </a:t>
            </a:r>
            <a:r>
              <a:rPr sz="1050" spc="-250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cause </a:t>
            </a:r>
            <a:r>
              <a:rPr sz="1050" spc="-5" dirty="0">
                <a:latin typeface="Times New Roman"/>
                <a:cs typeface="Times New Roman"/>
              </a:rPr>
              <a:t>adverse</a:t>
            </a:r>
            <a:r>
              <a:rPr sz="1050" spc="1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effects</a:t>
            </a:r>
            <a:r>
              <a:rPr sz="1050" spc="20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in</a:t>
            </a:r>
            <a:r>
              <a:rPr sz="1050" dirty="0">
                <a:latin typeface="Times New Roman"/>
                <a:cs typeface="Times New Roman"/>
              </a:rPr>
              <a:t> the</a:t>
            </a:r>
            <a:r>
              <a:rPr sz="1050" spc="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nursing </a:t>
            </a:r>
            <a:r>
              <a:rPr sz="1050" spc="-5" dirty="0">
                <a:latin typeface="Times New Roman"/>
                <a:cs typeface="Times New Roman"/>
              </a:rPr>
              <a:t>infant.</a:t>
            </a:r>
            <a:endParaRPr sz="1050">
              <a:latin typeface="Times New Roman"/>
              <a:cs typeface="Times New Roman"/>
            </a:endParaRPr>
          </a:p>
          <a:p>
            <a:pPr marL="59690" indent="-47625">
              <a:lnSpc>
                <a:spcPts val="1220"/>
              </a:lnSpc>
              <a:buFont typeface="Arial MT"/>
              <a:buChar char="•"/>
              <a:tabLst>
                <a:tab pos="60325" algn="l"/>
              </a:tabLst>
            </a:pPr>
            <a:r>
              <a:rPr sz="1050" dirty="0">
                <a:latin typeface="Times New Roman"/>
                <a:cs typeface="Times New Roman"/>
              </a:rPr>
              <a:t>-</a:t>
            </a:r>
            <a:r>
              <a:rPr sz="1050" spc="254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Evidence</a:t>
            </a:r>
            <a:r>
              <a:rPr sz="1050" spc="25" dirty="0">
                <a:latin typeface="Times New Roman"/>
                <a:cs typeface="Times New Roman"/>
              </a:rPr>
              <a:t> </a:t>
            </a:r>
            <a:r>
              <a:rPr sz="1050" dirty="0">
                <a:latin typeface="Times New Roman"/>
                <a:cs typeface="Times New Roman"/>
              </a:rPr>
              <a:t>of</a:t>
            </a:r>
            <a:r>
              <a:rPr sz="1050" spc="-5" dirty="0">
                <a:latin typeface="Times New Roman"/>
                <a:cs typeface="Times New Roman"/>
              </a:rPr>
              <a:t> medical</a:t>
            </a:r>
            <a:r>
              <a:rPr sz="1050" spc="35" dirty="0">
                <a:latin typeface="Times New Roman"/>
                <a:cs typeface="Times New Roman"/>
              </a:rPr>
              <a:t> </a:t>
            </a:r>
            <a:r>
              <a:rPr sz="1050" spc="-5" dirty="0">
                <a:latin typeface="Times New Roman"/>
                <a:cs typeface="Times New Roman"/>
              </a:rPr>
              <a:t>complications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47" y="933694"/>
            <a:ext cx="9022080" cy="4942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850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</a:t>
            </a:r>
            <a:endParaRPr sz="1400">
              <a:latin typeface="Times New Roman"/>
              <a:cs typeface="Times New Roman"/>
            </a:endParaRPr>
          </a:p>
          <a:p>
            <a:pPr marL="12700" marR="5172075"/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Conventionally, </a:t>
            </a:r>
            <a:r>
              <a:rPr sz="1400" dirty="0">
                <a:latin typeface="Times New Roman"/>
                <a:cs typeface="Times New Roman"/>
              </a:rPr>
              <a:t>cocaine withdrawal is said to occur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 phases:</a:t>
            </a:r>
            <a:endParaRPr sz="1400">
              <a:latin typeface="Times New Roman"/>
              <a:cs typeface="Times New Roman"/>
            </a:endParaRPr>
          </a:p>
          <a:p>
            <a:pPr marL="12700" marR="158115">
              <a:spcBef>
                <a:spcPts val="10"/>
              </a:spcBef>
            </a:pPr>
            <a:r>
              <a:rPr sz="1400" i="1" dirty="0">
                <a:latin typeface="Times New Roman"/>
                <a:cs typeface="Times New Roman"/>
              </a:rPr>
              <a:t>Phase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I</a:t>
            </a:r>
            <a:r>
              <a:rPr sz="1400" i="1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(“Crash”):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total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duration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phase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lasts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 </a:t>
            </a:r>
            <a:r>
              <a:rPr sz="1400" spc="-5" dirty="0">
                <a:latin typeface="Times New Roman"/>
                <a:cs typeface="Times New Roman"/>
              </a:rPr>
              <a:t>anywhere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between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hours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4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days,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subdivided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further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following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stages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lnSpc>
                <a:spcPts val="1655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Calibri"/>
                <a:cs typeface="Calibri"/>
              </a:rPr>
              <a:t>»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Early: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Agitation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depression,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anorexia,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intense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craving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 cocaine.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Calibri"/>
                <a:cs typeface="Calibri"/>
              </a:rPr>
              <a:t>»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Intermediate: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Fatigue,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tendency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to </a:t>
            </a:r>
            <a:r>
              <a:rPr sz="1400" dirty="0">
                <a:latin typeface="Times New Roman"/>
                <a:cs typeface="Times New Roman"/>
              </a:rPr>
              <a:t>sleep,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decreased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craving.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Calibri"/>
                <a:cs typeface="Calibri"/>
              </a:rPr>
              <a:t>»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Late: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Exhaustion,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hypersomnia,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hyperphagia,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absence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craving.</a:t>
            </a:r>
            <a:endParaRPr sz="1400">
              <a:latin typeface="Times New Roman"/>
              <a:cs typeface="Times New Roman"/>
            </a:endParaRPr>
          </a:p>
          <a:p>
            <a:pPr marL="12700" marR="125095">
              <a:spcBef>
                <a:spcPts val="35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i="1" dirty="0">
                <a:latin typeface="Times New Roman"/>
                <a:cs typeface="Times New Roman"/>
              </a:rPr>
              <a:t>Phase</a:t>
            </a:r>
            <a:r>
              <a:rPr sz="1400" i="1" spc="-1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II</a:t>
            </a:r>
            <a:r>
              <a:rPr sz="1400" spc="-5" dirty="0">
                <a:latin typeface="Times New Roman"/>
                <a:cs typeface="Times New Roman"/>
              </a:rPr>
              <a:t>: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Normalised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sleep,</a:t>
            </a:r>
            <a:r>
              <a:rPr sz="1400" spc="-5" dirty="0">
                <a:latin typeface="Times New Roman"/>
                <a:cs typeface="Times New Roman"/>
              </a:rPr>
              <a:t> improved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mood,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followed subsequently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return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anergia,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anhedonia,</a:t>
            </a:r>
            <a:r>
              <a:rPr sz="1400" spc="-15" dirty="0">
                <a:latin typeface="Times New Roman"/>
                <a:cs typeface="Times New Roman"/>
              </a:rPr>
              <a:t> anxiety,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increased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craving.</a:t>
            </a:r>
            <a:endParaRPr sz="1400">
              <a:latin typeface="Times New Roman"/>
              <a:cs typeface="Times New Roman"/>
            </a:endParaRPr>
          </a:p>
          <a:p>
            <a:pPr marL="12700" marR="581025">
              <a:spcBef>
                <a:spcPts val="10"/>
              </a:spcBef>
            </a:pPr>
            <a:r>
              <a:rPr sz="1400" i="1" dirty="0">
                <a:latin typeface="Times New Roman"/>
                <a:cs typeface="Times New Roman"/>
              </a:rPr>
              <a:t>Phase III</a:t>
            </a:r>
            <a:r>
              <a:rPr sz="1400" dirty="0">
                <a:latin typeface="Times New Roman"/>
                <a:cs typeface="Times New Roman"/>
              </a:rPr>
              <a:t>: (“Extinction”): Increased tendency to relapse. The extinction phase </a:t>
            </a:r>
            <a:r>
              <a:rPr sz="1400" spc="-5" dirty="0">
                <a:latin typeface="Times New Roman"/>
                <a:cs typeface="Times New Roman"/>
              </a:rPr>
              <a:t>may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prolonged and consists of brief,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episodically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evoked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cravings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occur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months to </a:t>
            </a:r>
            <a:r>
              <a:rPr sz="1400" spc="-5" dirty="0">
                <a:latin typeface="Times New Roman"/>
                <a:cs typeface="Times New Roman"/>
              </a:rPr>
              <a:t>years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after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withdrawal.</a:t>
            </a:r>
            <a:endParaRPr sz="1400">
              <a:latin typeface="Times New Roman"/>
              <a:cs typeface="Times New Roman"/>
            </a:endParaRPr>
          </a:p>
          <a:p>
            <a:pPr marL="12700" marR="2667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spc="-5" dirty="0">
                <a:latin typeface="Times New Roman"/>
                <a:cs typeface="Times New Roman"/>
              </a:rPr>
              <a:t>impaired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colour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vision</a:t>
            </a:r>
            <a:r>
              <a:rPr sz="1400" spc="-5" dirty="0">
                <a:latin typeface="Times New Roman"/>
                <a:cs typeface="Times New Roman"/>
              </a:rPr>
              <a:t> (blue-yellow),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which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persist for up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months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more,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been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reported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some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withdrawal.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dysregulation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blue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function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been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suggested,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since significantly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reduced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blue</a:t>
            </a:r>
            <a:r>
              <a:rPr sz="1400" dirty="0">
                <a:latin typeface="Times New Roman"/>
                <a:cs typeface="Times New Roman"/>
              </a:rPr>
              <a:t> cone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electroretinogram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responses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been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observed 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recently withdrawn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cocaine-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dependant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patients.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Silent</a:t>
            </a:r>
            <a:r>
              <a:rPr sz="1400" spc="-5" dirty="0">
                <a:latin typeface="Times New Roman"/>
                <a:cs typeface="Times New Roman"/>
              </a:rPr>
              <a:t> ischaemia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occurred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upon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acute </a:t>
            </a:r>
            <a:r>
              <a:rPr sz="1400" spc="-5" dirty="0">
                <a:latin typeface="Times New Roman"/>
                <a:cs typeface="Times New Roman"/>
              </a:rPr>
              <a:t>myocardial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infarction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occur up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weeks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after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last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ECG</a:t>
            </a:r>
            <a:r>
              <a:rPr sz="1400" dirty="0">
                <a:latin typeface="Times New Roman"/>
                <a:cs typeface="Times New Roman"/>
              </a:rPr>
              <a:t> changes: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Increased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intervals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been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found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correlate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length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abstinence,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which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thought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reflect</a:t>
            </a:r>
            <a:endParaRPr sz="1400">
              <a:latin typeface="Times New Roman"/>
              <a:cs typeface="Times New Roman"/>
            </a:endParaRPr>
          </a:p>
          <a:p>
            <a:pPr marL="12700" marR="162560">
              <a:spcBef>
                <a:spcPts val="10"/>
              </a:spcBef>
            </a:pP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remediation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depolarisation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variant.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Chronic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users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subject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rapid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cardiac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depolarisation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(decreased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intervals)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gradually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returns to </a:t>
            </a:r>
            <a:r>
              <a:rPr sz="1400" spc="-5" dirty="0">
                <a:latin typeface="Times New Roman"/>
                <a:cs typeface="Times New Roman"/>
              </a:rPr>
              <a:t>normal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over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20–30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days.</a:t>
            </a:r>
            <a:endParaRPr sz="1400">
              <a:latin typeface="Times New Roman"/>
              <a:cs typeface="Times New Roman"/>
            </a:endParaRPr>
          </a:p>
          <a:p>
            <a:pPr marL="12700" marR="208915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EEG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changes: Evaluation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quantitative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EEGs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cocaine-dependant persons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after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10-day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drug</a:t>
            </a:r>
            <a:r>
              <a:rPr sz="1400" spc="-5" dirty="0">
                <a:latin typeface="Times New Roman"/>
                <a:cs typeface="Times New Roman"/>
              </a:rPr>
              <a:t> free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interval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revealed </a:t>
            </a:r>
            <a:r>
              <a:rPr sz="1400" dirty="0">
                <a:latin typeface="Times New Roman"/>
                <a:cs typeface="Times New Roman"/>
              </a:rPr>
              <a:t> increased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power in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dirty="0">
                <a:latin typeface="Times New Roman"/>
                <a:cs typeface="Times New Roman"/>
              </a:rPr>
              <a:t> beta-2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correlated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dirty="0">
                <a:latin typeface="Times New Roman"/>
                <a:cs typeface="Times New Roman"/>
              </a:rPr>
              <a:t> frequency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cocaine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during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dirty="0">
                <a:latin typeface="Times New Roman"/>
                <a:cs typeface="Times New Roman"/>
              </a:rPr>
              <a:t> last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30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days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before hospital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admission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2184" y="944401"/>
            <a:ext cx="8836660" cy="323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dirty="0">
                <a:latin typeface="Calibri"/>
                <a:cs typeface="Calibri"/>
              </a:rPr>
              <a:t>1.Diagnosis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00299"/>
              </a:lnSpc>
              <a:spcBef>
                <a:spcPts val="30"/>
              </a:spcBef>
            </a:pPr>
            <a:r>
              <a:rPr sz="1400" dirty="0">
                <a:latin typeface="Times New Roman"/>
                <a:cs typeface="Times New Roman"/>
              </a:rPr>
              <a:t>1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Blood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 </a:t>
            </a:r>
            <a:r>
              <a:rPr sz="1400" spc="-5" dirty="0">
                <a:latin typeface="Times New Roman"/>
                <a:cs typeface="Times New Roman"/>
              </a:rPr>
              <a:t>plasma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levels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5" dirty="0">
                <a:latin typeface="Times New Roman"/>
                <a:cs typeface="Times New Roman"/>
              </a:rPr>
              <a:t> not</a:t>
            </a:r>
            <a:r>
              <a:rPr sz="1400" dirty="0">
                <a:latin typeface="Times New Roman"/>
                <a:cs typeface="Times New Roman"/>
              </a:rPr>
              <a:t> clinically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useful,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although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advisable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to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medicolegal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cases.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Qualitative urine tests </a:t>
            </a:r>
            <a:r>
              <a:rPr sz="1400" spc="5" dirty="0">
                <a:latin typeface="Times New Roman"/>
                <a:cs typeface="Times New Roman"/>
              </a:rPr>
              <a:t>using kits </a:t>
            </a:r>
            <a:r>
              <a:rPr sz="1400" spc="-5" dirty="0">
                <a:latin typeface="Times New Roman"/>
                <a:cs typeface="Times New Roman"/>
              </a:rPr>
              <a:t>may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helpful in clinical diagnosis (by utilising </a:t>
            </a:r>
            <a:r>
              <a:rPr sz="1400" spc="-10" dirty="0">
                <a:latin typeface="Times New Roman"/>
                <a:cs typeface="Times New Roman"/>
              </a:rPr>
              <a:t>chromatography, radioimmunoassay,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enzyme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immunoassay,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fluorescence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polarisation </a:t>
            </a:r>
            <a:r>
              <a:rPr sz="1400" spc="-15" dirty="0">
                <a:latin typeface="Times New Roman"/>
                <a:cs typeface="Times New Roman"/>
              </a:rPr>
              <a:t>immunoassay,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and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enzyme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multiplied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immunoassay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technique).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metabolites can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identified in the urine and provide a </a:t>
            </a:r>
            <a:r>
              <a:rPr sz="1400" spc="-5" dirty="0">
                <a:latin typeface="Times New Roman"/>
                <a:cs typeface="Times New Roman"/>
              </a:rPr>
              <a:t>method </a:t>
            </a:r>
            <a:r>
              <a:rPr sz="1400" dirty="0">
                <a:latin typeface="Times New Roman"/>
                <a:cs typeface="Times New Roman"/>
              </a:rPr>
              <a:t>for qualitatively identifying </a:t>
            </a:r>
            <a:r>
              <a:rPr sz="1400" spc="5" dirty="0">
                <a:latin typeface="Times New Roman"/>
                <a:cs typeface="Times New Roman"/>
              </a:rPr>
              <a:t>suspected </a:t>
            </a:r>
            <a:r>
              <a:rPr sz="1400" dirty="0">
                <a:latin typeface="Times New Roman"/>
                <a:cs typeface="Times New Roman"/>
              </a:rPr>
              <a:t>cocaine poisoning </a:t>
            </a:r>
            <a:r>
              <a:rPr sz="1400" spc="5" dirty="0">
                <a:latin typeface="Times New Roman"/>
                <a:cs typeface="Times New Roman"/>
              </a:rPr>
              <a:t>or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abuse. Benzoylecgonine,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10" dirty="0">
                <a:latin typeface="Times New Roman"/>
                <a:cs typeface="Times New Roman"/>
              </a:rPr>
              <a:t>major </a:t>
            </a:r>
            <a:r>
              <a:rPr sz="1400" dirty="0">
                <a:latin typeface="Times New Roman"/>
                <a:cs typeface="Times New Roman"/>
              </a:rPr>
              <a:t>metabolite of cocaine, can usually be detected in urine for </a:t>
            </a:r>
            <a:r>
              <a:rPr sz="1400" spc="5" dirty="0">
                <a:latin typeface="Times New Roman"/>
                <a:cs typeface="Times New Roman"/>
              </a:rPr>
              <a:t>48 </a:t>
            </a:r>
            <a:r>
              <a:rPr sz="1400" dirty="0">
                <a:latin typeface="Times New Roman"/>
                <a:cs typeface="Times New Roman"/>
              </a:rPr>
              <a:t>to </a:t>
            </a:r>
            <a:r>
              <a:rPr sz="1400" spc="5" dirty="0">
                <a:latin typeface="Times New Roman"/>
                <a:cs typeface="Times New Roman"/>
              </a:rPr>
              <a:t>72 </a:t>
            </a:r>
            <a:r>
              <a:rPr sz="1400" dirty="0">
                <a:latin typeface="Times New Roman"/>
                <a:cs typeface="Times New Roman"/>
              </a:rPr>
              <a:t>hours after cocaine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use.</a:t>
            </a:r>
            <a:endParaRPr sz="1400">
              <a:latin typeface="Times New Roman"/>
              <a:cs typeface="Times New Roman"/>
            </a:endParaRPr>
          </a:p>
          <a:p>
            <a:pPr marL="190500" indent="-178435">
              <a:buAutoNum type="arabicPeriod" startAt="2"/>
              <a:tabLst>
                <a:tab pos="191135" algn="l"/>
              </a:tabLst>
            </a:pPr>
            <a:r>
              <a:rPr sz="1400" dirty="0">
                <a:latin typeface="Times New Roman"/>
                <a:cs typeface="Times New Roman"/>
              </a:rPr>
              <a:t>Other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diagnostic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clues—</a:t>
            </a:r>
            <a:endParaRPr sz="1400">
              <a:latin typeface="Times New Roman"/>
              <a:cs typeface="Times New Roman"/>
            </a:endParaRPr>
          </a:p>
          <a:p>
            <a:pPr marL="180340" lvl="1" indent="-168275">
              <a:buFont typeface="Times New Roman"/>
              <a:buAutoNum type="alphaLcPeriod"/>
              <a:tabLst>
                <a:tab pos="180975" algn="l"/>
              </a:tabLst>
            </a:pPr>
            <a:r>
              <a:rPr sz="1400" i="1" dirty="0">
                <a:latin typeface="Times New Roman"/>
                <a:cs typeface="Times New Roman"/>
              </a:rPr>
              <a:t>Hair</a:t>
            </a:r>
            <a:r>
              <a:rPr sz="1400" i="1" spc="2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analysis</a:t>
            </a:r>
            <a:r>
              <a:rPr sz="1400" dirty="0">
                <a:latin typeface="Times New Roman"/>
                <a:cs typeface="Times New Roman"/>
              </a:rPr>
              <a:t>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benzoylecgonine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ecgonine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methylester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can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analysed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hair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samples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GC-MS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RIA.</a:t>
            </a:r>
            <a:endParaRPr sz="1400">
              <a:latin typeface="Times New Roman"/>
              <a:cs typeface="Times New Roman"/>
            </a:endParaRPr>
          </a:p>
          <a:p>
            <a:pPr marL="12700" marR="278765" lvl="1">
              <a:lnSpc>
                <a:spcPts val="1689"/>
              </a:lnSpc>
              <a:spcBef>
                <a:spcPts val="45"/>
              </a:spcBef>
              <a:buFont typeface="Times New Roman"/>
              <a:buAutoNum type="alphaLcPeriod"/>
              <a:tabLst>
                <a:tab pos="191135" algn="l"/>
              </a:tabLst>
            </a:pPr>
            <a:r>
              <a:rPr sz="1400" i="1" spc="-5" dirty="0">
                <a:latin typeface="Times New Roman"/>
                <a:cs typeface="Times New Roman"/>
              </a:rPr>
              <a:t>ECG</a:t>
            </a:r>
            <a:r>
              <a:rPr sz="1400" spc="-5" dirty="0">
                <a:latin typeface="Times New Roman"/>
                <a:cs typeface="Times New Roman"/>
              </a:rPr>
              <a:t>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Non-Q-wave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myocardial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infarction,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presence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T-wave</a:t>
            </a:r>
            <a:r>
              <a:rPr sz="1400" dirty="0">
                <a:latin typeface="Times New Roman"/>
                <a:cs typeface="Times New Roman"/>
              </a:rPr>
              <a:t> infarct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ECG</a:t>
            </a:r>
            <a:r>
              <a:rPr sz="1400" dirty="0">
                <a:latin typeface="Times New Roman"/>
                <a:cs typeface="Times New Roman"/>
              </a:rPr>
              <a:t> pattern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often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seen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users.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During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acute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 use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abnormalities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are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more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prevalent,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the QT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interval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prolonged.</a:t>
            </a:r>
            <a:endParaRPr sz="1400">
              <a:latin typeface="Times New Roman"/>
              <a:cs typeface="Times New Roman"/>
            </a:endParaRPr>
          </a:p>
          <a:p>
            <a:pPr marL="176530" lvl="1" indent="-164465">
              <a:lnSpc>
                <a:spcPts val="1625"/>
              </a:lnSpc>
              <a:buAutoNum type="alphaLcPeriod"/>
              <a:tabLst>
                <a:tab pos="177165" algn="l"/>
              </a:tabLst>
            </a:pPr>
            <a:r>
              <a:rPr sz="1400" spc="-5" dirty="0">
                <a:latin typeface="Times New Roman"/>
                <a:cs typeface="Times New Roman"/>
              </a:rPr>
              <a:t>Troponin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levels</a:t>
            </a:r>
            <a:r>
              <a:rPr sz="1400" spc="-5" dirty="0">
                <a:latin typeface="Times New Roman"/>
                <a:cs typeface="Times New Roman"/>
              </a:rPr>
              <a:t> 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more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useful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evaluating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potential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myocardial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injury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creatinine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kinase.</a:t>
            </a:r>
            <a:endParaRPr sz="1400">
              <a:latin typeface="Times New Roman"/>
              <a:cs typeface="Times New Roman"/>
            </a:endParaRPr>
          </a:p>
          <a:p>
            <a:pPr marL="12700" marR="192405" lvl="1">
              <a:buFont typeface="Times New Roman"/>
              <a:buAutoNum type="alphaLcPeriod"/>
              <a:tabLst>
                <a:tab pos="191135" algn="l"/>
              </a:tabLst>
            </a:pPr>
            <a:r>
              <a:rPr sz="1400" i="1" dirty="0">
                <a:latin typeface="Times New Roman"/>
                <a:cs typeface="Times New Roman"/>
              </a:rPr>
              <a:t>Acid-base abnormalities</a:t>
            </a:r>
            <a:r>
              <a:rPr sz="1400" dirty="0">
                <a:latin typeface="Times New Roman"/>
                <a:cs typeface="Times New Roman"/>
              </a:rPr>
              <a:t>: </a:t>
            </a:r>
            <a:r>
              <a:rPr sz="1400" spc="-5" dirty="0">
                <a:latin typeface="Times New Roman"/>
                <a:cs typeface="Times New Roman"/>
              </a:rPr>
              <a:t>Arterial </a:t>
            </a:r>
            <a:r>
              <a:rPr sz="1400" spc="5" dirty="0">
                <a:latin typeface="Times New Roman"/>
                <a:cs typeface="Times New Roman"/>
              </a:rPr>
              <a:t>blood </a:t>
            </a:r>
            <a:r>
              <a:rPr sz="1400" dirty="0">
                <a:latin typeface="Times New Roman"/>
                <a:cs typeface="Times New Roman"/>
              </a:rPr>
              <a:t>gases in cocaine abusers show a pH varying from 7.35 </a:t>
            </a:r>
            <a:r>
              <a:rPr sz="1400" spc="5" dirty="0">
                <a:latin typeface="Times New Roman"/>
                <a:cs typeface="Times New Roman"/>
              </a:rPr>
              <a:t>to </a:t>
            </a:r>
            <a:r>
              <a:rPr sz="1400" dirty="0">
                <a:latin typeface="Times New Roman"/>
                <a:cs typeface="Times New Roman"/>
              </a:rPr>
              <a:t>7.5. Alkalosis (pH &gt;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7.45)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is</a:t>
            </a:r>
            <a:r>
              <a:rPr sz="1400" dirty="0">
                <a:latin typeface="Times New Roman"/>
                <a:cs typeface="Times New Roman"/>
              </a:rPr>
              <a:t> caused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hyperventilation,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 </a:t>
            </a:r>
            <a:r>
              <a:rPr sz="1400" spc="-5" dirty="0">
                <a:latin typeface="Times New Roman"/>
                <a:cs typeface="Times New Roman"/>
              </a:rPr>
              <a:t>manifested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tachypnoea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low</a:t>
            </a:r>
            <a:r>
              <a:rPr sz="1400" dirty="0">
                <a:latin typeface="Times New Roman"/>
                <a:cs typeface="Times New Roman"/>
              </a:rPr>
              <a:t> PaCO2.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5"/>
              </a:spcBef>
            </a:pPr>
            <a:r>
              <a:rPr sz="1400" spc="-5" dirty="0">
                <a:latin typeface="Times New Roman"/>
                <a:cs typeface="Times New Roman"/>
              </a:rPr>
              <a:t>f.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X-ray</a:t>
            </a:r>
            <a:r>
              <a:rPr sz="1400" dirty="0">
                <a:latin typeface="Times New Roman"/>
                <a:cs typeface="Times New Roman"/>
              </a:rPr>
              <a:t>: Body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packer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syndrome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diagnosed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plain</a:t>
            </a:r>
            <a:r>
              <a:rPr sz="1400" spc="-5" dirty="0">
                <a:latin typeface="Times New Roman"/>
                <a:cs typeface="Times New Roman"/>
              </a:rPr>
              <a:t> films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abdomen</a:t>
            </a:r>
            <a:r>
              <a:rPr sz="1400" spc="5" dirty="0">
                <a:latin typeface="Times New Roman"/>
                <a:cs typeface="Times New Roman"/>
              </a:rPr>
              <a:t> 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supine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upright </a:t>
            </a:r>
            <a:r>
              <a:rPr sz="1400" spc="5" dirty="0">
                <a:latin typeface="Times New Roman"/>
                <a:cs typeface="Times New Roman"/>
              </a:rPr>
              <a:t>positions.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5" y="880409"/>
            <a:ext cx="8731885" cy="5160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0" dirty="0">
                <a:latin typeface="Calibri"/>
                <a:cs typeface="Calibri"/>
              </a:rPr>
              <a:t>Treatment</a:t>
            </a:r>
            <a:endParaRPr sz="1400">
              <a:latin typeface="Calibri"/>
              <a:cs typeface="Calibri"/>
            </a:endParaRPr>
          </a:p>
          <a:p>
            <a:pPr marL="190500" indent="-178435">
              <a:spcBef>
                <a:spcPts val="35"/>
              </a:spcBef>
              <a:buFont typeface="Times New Roman"/>
              <a:buAutoNum type="arabicPeriod"/>
              <a:tabLst>
                <a:tab pos="191135" algn="l"/>
              </a:tabLst>
            </a:pPr>
            <a:r>
              <a:rPr sz="1400" b="1" spc="-5" dirty="0">
                <a:latin typeface="Times New Roman"/>
                <a:cs typeface="Times New Roman"/>
              </a:rPr>
              <a:t>Acute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</a:t>
            </a:r>
            <a:endParaRPr sz="1400">
              <a:latin typeface="Times New Roman"/>
              <a:cs typeface="Times New Roman"/>
            </a:endParaRPr>
          </a:p>
          <a:p>
            <a:pPr marL="12700" marR="13970">
              <a:lnSpc>
                <a:spcPts val="1689"/>
              </a:lnSpc>
              <a:spcBef>
                <a:spcPts val="45"/>
              </a:spcBef>
            </a:pPr>
            <a:r>
              <a:rPr sz="1400" dirty="0">
                <a:latin typeface="Times New Roman"/>
                <a:cs typeface="Times New Roman"/>
              </a:rPr>
              <a:t>Activated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charcoal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adsorbs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cocaine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vitro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under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both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acidic </a:t>
            </a:r>
            <a:r>
              <a:rPr sz="1400" spc="-5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alkaline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conditions,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administered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cases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ingestion.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5"/>
              </a:lnSpc>
            </a:pPr>
            <a:r>
              <a:rPr sz="1400" spc="-5" dirty="0">
                <a:latin typeface="Times New Roman"/>
                <a:cs typeface="Times New Roman"/>
              </a:rPr>
              <a:t>a.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Hyperthermia: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Minimise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physical activity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sedate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 benzodiazepines.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spcBef>
                <a:spcPts val="15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Ice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baths,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packs,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cool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water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fans,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etc.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Oxygen</a:t>
            </a:r>
            <a:r>
              <a:rPr sz="1400" dirty="0">
                <a:latin typeface="Times New Roman"/>
                <a:cs typeface="Times New Roman"/>
              </a:rPr>
              <a:t> D50W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(as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necessary).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Diazepam</a:t>
            </a:r>
            <a:r>
              <a:rPr sz="1400" dirty="0">
                <a:latin typeface="Times New Roman"/>
                <a:cs typeface="Times New Roman"/>
              </a:rPr>
              <a:t> 5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2–4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spcBef>
                <a:spcPts val="10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Paracetamol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2000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(in</a:t>
            </a:r>
            <a:r>
              <a:rPr sz="1400" spc="5" dirty="0">
                <a:latin typeface="Times New Roman"/>
                <a:cs typeface="Times New Roman"/>
              </a:rPr>
              <a:t> 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form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</a:t>
            </a:r>
            <a:r>
              <a:rPr sz="1400" spc="5" dirty="0">
                <a:latin typeface="Times New Roman"/>
                <a:cs typeface="Times New Roman"/>
              </a:rPr>
              <a:t>500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rectal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suppositories).</a:t>
            </a:r>
            <a:endParaRPr sz="1400">
              <a:latin typeface="Times New Roman"/>
              <a:cs typeface="Times New Roman"/>
            </a:endParaRPr>
          </a:p>
          <a:p>
            <a:pPr marL="12700" marR="382905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Severe, intractable cases </a:t>
            </a:r>
            <a:r>
              <a:rPr sz="1400" spc="-10" dirty="0">
                <a:latin typeface="Times New Roman"/>
                <a:cs typeface="Times New Roman"/>
              </a:rPr>
              <a:t>may </a:t>
            </a:r>
            <a:r>
              <a:rPr sz="1400" dirty="0">
                <a:latin typeface="Times New Roman"/>
                <a:cs typeface="Times New Roman"/>
              </a:rPr>
              <a:t>respond to dantrolene (1 mg/kg) every 6 </a:t>
            </a:r>
            <a:r>
              <a:rPr sz="1400" spc="5" dirty="0">
                <a:latin typeface="Times New Roman"/>
                <a:cs typeface="Times New Roman"/>
              </a:rPr>
              <a:t>hours. </a:t>
            </a:r>
            <a:r>
              <a:rPr sz="1400" spc="-10" dirty="0">
                <a:latin typeface="Times New Roman"/>
                <a:cs typeface="Times New Roman"/>
              </a:rPr>
              <a:t>Alternatively, </a:t>
            </a:r>
            <a:r>
              <a:rPr sz="1400" dirty="0">
                <a:latin typeface="Times New Roman"/>
                <a:cs typeface="Times New Roman"/>
              </a:rPr>
              <a:t>bromocriptine can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administered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orally 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nasogastric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tube.</a:t>
            </a:r>
            <a:endParaRPr sz="1400">
              <a:latin typeface="Times New Roman"/>
              <a:cs typeface="Times New Roman"/>
            </a:endParaRPr>
          </a:p>
          <a:p>
            <a:pPr marL="146685" indent="-134620">
              <a:buSzPct val="92857"/>
              <a:buAutoNum type="arabicPeriod" startAt="2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Anxiety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agitation:</a:t>
            </a:r>
            <a:endParaRPr sz="1400">
              <a:latin typeface="Times New Roman"/>
              <a:cs typeface="Times New Roman"/>
            </a:endParaRPr>
          </a:p>
          <a:p>
            <a:pPr marL="563880" lvl="1" indent="-151130">
              <a:buFont typeface="Arial MT"/>
              <a:buChar char="•"/>
              <a:tabLst>
                <a:tab pos="564515" algn="l"/>
              </a:tabLst>
            </a:pPr>
            <a:r>
              <a:rPr sz="1400" spc="-5" dirty="0">
                <a:latin typeface="Times New Roman"/>
                <a:cs typeface="Times New Roman"/>
              </a:rPr>
              <a:t>Diazepam</a:t>
            </a:r>
            <a:r>
              <a:rPr sz="1400" dirty="0">
                <a:latin typeface="Times New Roman"/>
                <a:cs typeface="Times New Roman"/>
              </a:rPr>
              <a:t> 5–10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IV,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2–4</a:t>
            </a:r>
            <a:r>
              <a:rPr sz="1400" spc="-10" dirty="0">
                <a:latin typeface="Times New Roman"/>
                <a:cs typeface="Times New Roman"/>
              </a:rPr>
              <a:t> 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effect.</a:t>
            </a:r>
            <a:endParaRPr sz="1400">
              <a:latin typeface="Times New Roman"/>
              <a:cs typeface="Times New Roman"/>
            </a:endParaRPr>
          </a:p>
          <a:p>
            <a:pPr marL="563880" lvl="1" indent="-151130">
              <a:spcBef>
                <a:spcPts val="10"/>
              </a:spcBef>
              <a:buFont typeface="Arial MT"/>
              <a:buChar char="•"/>
              <a:tabLst>
                <a:tab pos="564515" algn="l"/>
              </a:tabLst>
            </a:pPr>
            <a:r>
              <a:rPr sz="1400" spc="-5" dirty="0">
                <a:latin typeface="Times New Roman"/>
                <a:cs typeface="Times New Roman"/>
              </a:rPr>
              <a:t>Physical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restraints.</a:t>
            </a:r>
            <a:endParaRPr sz="1400">
              <a:latin typeface="Times New Roman"/>
              <a:cs typeface="Times New Roman"/>
            </a:endParaRPr>
          </a:p>
          <a:p>
            <a:pPr marL="563880" marR="46990" lvl="1" indent="-151130">
              <a:buFont typeface="Arial MT"/>
              <a:buChar char="•"/>
              <a:tabLst>
                <a:tab pos="564515" algn="l"/>
              </a:tabLst>
            </a:pPr>
            <a:r>
              <a:rPr sz="1400" dirty="0">
                <a:latin typeface="Times New Roman"/>
                <a:cs typeface="Times New Roman"/>
              </a:rPr>
              <a:t>Antipsychotics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such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haloperidol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droperidol,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phenothiazines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recommended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since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induce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malignant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hyperthermia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convulsions.</a:t>
            </a:r>
            <a:endParaRPr sz="1400">
              <a:latin typeface="Times New Roman"/>
              <a:cs typeface="Times New Roman"/>
            </a:endParaRPr>
          </a:p>
          <a:p>
            <a:pPr marL="146685" indent="-134620">
              <a:buSzPct val="92857"/>
              <a:buAutoNum type="arabicPeriod" startAt="2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Convulsions:</a:t>
            </a:r>
            <a:endParaRPr sz="1400">
              <a:latin typeface="Times New Roman"/>
              <a:cs typeface="Times New Roman"/>
            </a:endParaRPr>
          </a:p>
          <a:p>
            <a:pPr marL="563880" lvl="1" indent="-151130">
              <a:spcBef>
                <a:spcPts val="15"/>
              </a:spcBef>
              <a:buFont typeface="Arial MT"/>
              <a:buChar char="•"/>
              <a:tabLst>
                <a:tab pos="564515" algn="l"/>
              </a:tabLst>
            </a:pPr>
            <a:r>
              <a:rPr sz="1400" spc="-5" dirty="0">
                <a:latin typeface="Times New Roman"/>
                <a:cs typeface="Times New Roman"/>
              </a:rPr>
              <a:t>Diazepam</a:t>
            </a:r>
            <a:r>
              <a:rPr sz="1400" dirty="0">
                <a:latin typeface="Times New Roman"/>
                <a:cs typeface="Times New Roman"/>
              </a:rPr>
              <a:t> 5–10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IV,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2–4</a:t>
            </a:r>
            <a:r>
              <a:rPr sz="1400" spc="-10" dirty="0">
                <a:latin typeface="Times New Roman"/>
                <a:cs typeface="Times New Roman"/>
              </a:rPr>
              <a:t> 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effect.</a:t>
            </a:r>
            <a:endParaRPr sz="1400">
              <a:latin typeface="Times New Roman"/>
              <a:cs typeface="Times New Roman"/>
            </a:endParaRPr>
          </a:p>
          <a:p>
            <a:pPr marL="563880" lvl="1" indent="-151130">
              <a:buFont typeface="Arial MT"/>
              <a:buChar char="•"/>
              <a:tabLst>
                <a:tab pos="564515" algn="l"/>
              </a:tabLst>
            </a:pPr>
            <a:r>
              <a:rPr sz="1400" dirty="0">
                <a:latin typeface="Times New Roman"/>
                <a:cs typeface="Times New Roman"/>
              </a:rPr>
              <a:t>Phenobarbitone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25–50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mg/min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10–20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mg/kg.</a:t>
            </a:r>
            <a:endParaRPr sz="1400">
              <a:latin typeface="Times New Roman"/>
              <a:cs typeface="Times New Roman"/>
            </a:endParaRPr>
          </a:p>
          <a:p>
            <a:pPr marL="563880" marR="5080" lvl="1" indent="-151130">
              <a:buFont typeface="Arial MT"/>
              <a:buChar char="•"/>
              <a:tabLst>
                <a:tab pos="564515" algn="l"/>
              </a:tabLst>
            </a:pPr>
            <a:r>
              <a:rPr sz="1400" spc="-5" dirty="0">
                <a:latin typeface="Times New Roman"/>
                <a:cs typeface="Times New Roman"/>
              </a:rPr>
              <a:t>If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seizures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not</a:t>
            </a:r>
            <a:r>
              <a:rPr sz="1400" dirty="0">
                <a:latin typeface="Times New Roman"/>
                <a:cs typeface="Times New Roman"/>
              </a:rPr>
              <a:t> controlled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above </a:t>
            </a:r>
            <a:r>
              <a:rPr sz="1400" spc="-5" dirty="0">
                <a:latin typeface="Times New Roman"/>
                <a:cs typeface="Times New Roman"/>
              </a:rPr>
              <a:t>measures,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consider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continuous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infusion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midazolam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(0.2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mg/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kg </a:t>
            </a:r>
            <a:r>
              <a:rPr sz="1400" dirty="0">
                <a:latin typeface="Times New Roman"/>
                <a:cs typeface="Times New Roman"/>
              </a:rPr>
              <a:t>slow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bolus,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0.75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mcg/kg/min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infusion),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</a:t>
            </a:r>
            <a:r>
              <a:rPr sz="1400" dirty="0">
                <a:latin typeface="Times New Roman"/>
                <a:cs typeface="Times New Roman"/>
              </a:rPr>
              <a:t> propofol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(1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 mg/kg,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 to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 mg/kg/hr)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</a:t>
            </a:r>
            <a:endParaRPr sz="1400">
              <a:latin typeface="Times New Roman"/>
              <a:cs typeface="Times New Roman"/>
            </a:endParaRPr>
          </a:p>
          <a:p>
            <a:pPr marL="56388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pentobarbitone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(10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15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mg/kg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 a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rate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</a:t>
            </a:r>
            <a:r>
              <a:rPr sz="1400" spc="5" dirty="0">
                <a:latin typeface="Times New Roman"/>
                <a:cs typeface="Times New Roman"/>
              </a:rPr>
              <a:t>50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mg/min,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0.5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 1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mg/kg/hr).</a:t>
            </a:r>
            <a:endParaRPr sz="1400">
              <a:latin typeface="Times New Roman"/>
              <a:cs typeface="Times New Roman"/>
            </a:endParaRPr>
          </a:p>
          <a:p>
            <a:pPr marL="608330" lvl="1" indent="-195580">
              <a:buFont typeface="Arial MT"/>
              <a:buChar char="•"/>
              <a:tabLst>
                <a:tab pos="608330" algn="l"/>
                <a:tab pos="608965" algn="l"/>
              </a:tabLst>
            </a:pPr>
            <a:r>
              <a:rPr sz="1400" dirty="0">
                <a:latin typeface="Times New Roman"/>
                <a:cs typeface="Times New Roman"/>
              </a:rPr>
              <a:t>Intractable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convulsions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require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neuromuscular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paralysis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 intubation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mechanical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ventilaion.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20406" y="1756627"/>
            <a:ext cx="10036810" cy="4300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685" indent="-134620">
              <a:spcBef>
                <a:spcPts val="105"/>
              </a:spcBef>
              <a:buSzPct val="92857"/>
              <a:buAutoNum type="arabicPeriod" startAt="2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Cerebrovascular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accidents: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Neurosurgical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consultation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mandatory.</a:t>
            </a:r>
            <a:endParaRPr sz="1400">
              <a:latin typeface="Times New Roman"/>
              <a:cs typeface="Times New Roman"/>
            </a:endParaRPr>
          </a:p>
          <a:p>
            <a:pPr marL="12700" marR="217804">
              <a:buSzPct val="92857"/>
              <a:buAutoNum type="arabicPeriod" startAt="2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Hypertension: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It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usually short-lived</a:t>
            </a:r>
            <a:r>
              <a:rPr sz="1400" spc="-5" dirty="0">
                <a:latin typeface="Times New Roman"/>
                <a:cs typeface="Times New Roman"/>
              </a:rPr>
              <a:t> and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often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followed by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significant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hypotension.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hypertension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generally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responds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sedation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benzodiazepines.</a:t>
            </a:r>
            <a:endParaRPr sz="1400">
              <a:latin typeface="Times New Roman"/>
              <a:cs typeface="Times New Roman"/>
            </a:endParaRPr>
          </a:p>
          <a:p>
            <a:pPr marL="163195" indent="-151130">
              <a:spcBef>
                <a:spcPts val="10"/>
              </a:spcBef>
              <a:buFont typeface="Arial MT"/>
              <a:buChar char="•"/>
              <a:tabLst>
                <a:tab pos="163830" algn="l"/>
              </a:tabLst>
            </a:pPr>
            <a:r>
              <a:rPr sz="1400" dirty="0">
                <a:latin typeface="Times New Roman"/>
                <a:cs typeface="Times New Roman"/>
              </a:rPr>
              <a:t>For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severe hypertension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without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tachycardia: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Phentolamine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0.02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0.1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mg/kg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IV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Nifedipine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0.1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 0.2</a:t>
            </a:r>
            <a:r>
              <a:rPr sz="1400" spc="-5" dirty="0">
                <a:latin typeface="Times New Roman"/>
                <a:cs typeface="Times New Roman"/>
              </a:rPr>
              <a:t> mg/kg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Nitroprusside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 to 10 </a:t>
            </a:r>
            <a:r>
              <a:rPr sz="1400" spc="-5" dirty="0">
                <a:latin typeface="Times New Roman"/>
                <a:cs typeface="Times New Roman"/>
              </a:rPr>
              <a:t>mcg/kg/min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endParaRPr sz="1400">
              <a:latin typeface="Times New Roman"/>
              <a:cs typeface="Times New Roman"/>
            </a:endParaRPr>
          </a:p>
          <a:p>
            <a:pPr marL="204470" indent="-192405">
              <a:spcBef>
                <a:spcPts val="10"/>
              </a:spcBef>
              <a:buFont typeface="Arial MT"/>
              <a:buChar char="•"/>
              <a:tabLst>
                <a:tab pos="204470" algn="l"/>
                <a:tab pos="205104" algn="l"/>
              </a:tabLst>
            </a:pPr>
            <a:r>
              <a:rPr sz="1400" spc="-20" dirty="0">
                <a:latin typeface="Times New Roman"/>
                <a:cs typeface="Times New Roman"/>
              </a:rPr>
              <a:t>With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tachycardia: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If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above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measures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5" dirty="0">
                <a:latin typeface="Times New Roman"/>
                <a:cs typeface="Times New Roman"/>
              </a:rPr>
              <a:t> not</a:t>
            </a:r>
            <a:r>
              <a:rPr sz="1400" spc="-5" dirty="0">
                <a:latin typeface="Times New Roman"/>
                <a:cs typeface="Times New Roman"/>
              </a:rPr>
              <a:t> effective,</a:t>
            </a:r>
            <a:r>
              <a:rPr sz="1400" spc="5" dirty="0">
                <a:latin typeface="Times New Roman"/>
                <a:cs typeface="Times New Roman"/>
              </a:rPr>
              <a:t> 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dirty="0">
                <a:latin typeface="Times New Roman"/>
                <a:cs typeface="Times New Roman"/>
              </a:rPr>
              <a:t> used—</a:t>
            </a:r>
            <a:endParaRPr sz="1400">
              <a:latin typeface="Times New Roman"/>
              <a:cs typeface="Times New Roman"/>
            </a:endParaRPr>
          </a:p>
          <a:p>
            <a:pPr marL="163195" indent="-151130">
              <a:buFont typeface="Arial MT"/>
              <a:buChar char="•"/>
              <a:tabLst>
                <a:tab pos="163830" algn="l"/>
              </a:tabLst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Labetolol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10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20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60" dirty="0">
                <a:latin typeface="Times New Roman"/>
                <a:cs typeface="Times New Roman"/>
              </a:rPr>
              <a:t>IV,</a:t>
            </a:r>
            <a:r>
              <a:rPr sz="1400" dirty="0">
                <a:latin typeface="Times New Roman"/>
                <a:cs typeface="Times New Roman"/>
              </a:rPr>
              <a:t> repeated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every 10 minutes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(max: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300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mg).</a:t>
            </a:r>
            <a:endParaRPr sz="1400">
              <a:latin typeface="Times New Roman"/>
              <a:cs typeface="Times New Roman"/>
            </a:endParaRPr>
          </a:p>
          <a:p>
            <a:pPr marL="163195" indent="-151130">
              <a:buFont typeface="Arial MT"/>
              <a:buChar char="•"/>
              <a:tabLst>
                <a:tab pos="163830" algn="l"/>
              </a:tabLst>
            </a:pP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Nitroglycerine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IV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effect.</a:t>
            </a:r>
            <a:endParaRPr sz="1400">
              <a:latin typeface="Times New Roman"/>
              <a:cs typeface="Times New Roman"/>
            </a:endParaRPr>
          </a:p>
          <a:p>
            <a:pPr marL="163195" indent="-151130">
              <a:spcBef>
                <a:spcPts val="15"/>
              </a:spcBef>
              <a:buFont typeface="Arial MT"/>
              <a:buChar char="•"/>
              <a:tabLst>
                <a:tab pos="163830" algn="l"/>
              </a:tabLst>
            </a:pPr>
            <a:r>
              <a:rPr sz="1400" spc="-20" dirty="0">
                <a:latin typeface="Times New Roman"/>
                <a:cs typeface="Times New Roman"/>
              </a:rPr>
              <a:t>With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chest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pain—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Nitroglycerine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drip.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spc="-5" dirty="0">
                <a:latin typeface="Times New Roman"/>
                <a:cs typeface="Times New Roman"/>
              </a:rPr>
              <a:t>Oxygen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nasal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cannula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L/min).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Monitor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cardiac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status.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spcBef>
                <a:spcPts val="10"/>
              </a:spcBef>
              <a:buChar char="-"/>
              <a:tabLst>
                <a:tab pos="267335" algn="l"/>
              </a:tabLst>
            </a:pPr>
            <a:r>
              <a:rPr sz="1400" spc="-5" dirty="0">
                <a:latin typeface="Times New Roman"/>
                <a:cs typeface="Times New Roman"/>
              </a:rPr>
              <a:t>If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systolic BP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higher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than</a:t>
            </a:r>
            <a:r>
              <a:rPr sz="1400" spc="5" dirty="0">
                <a:latin typeface="Times New Roman"/>
                <a:cs typeface="Times New Roman"/>
              </a:rPr>
              <a:t> 120</a:t>
            </a:r>
            <a:r>
              <a:rPr sz="1400" spc="-10" dirty="0">
                <a:latin typeface="Times New Roman"/>
                <a:cs typeface="Times New Roman"/>
              </a:rPr>
              <a:t> mmHg,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administer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nitroglycerine sublingually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(up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tablets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sprays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0.4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each).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spc="-5" dirty="0">
                <a:latin typeface="Times New Roman"/>
                <a:cs typeface="Times New Roman"/>
              </a:rPr>
              <a:t>If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pain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not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respond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nitroglycerine,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morphine (2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relief).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Obtain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ECG.</a:t>
            </a:r>
            <a:endParaRPr sz="1400">
              <a:latin typeface="Times New Roman"/>
              <a:cs typeface="Times New Roman"/>
            </a:endParaRPr>
          </a:p>
          <a:p>
            <a:pPr marL="163195" marR="5080" lvl="1">
              <a:lnSpc>
                <a:spcPts val="1689"/>
              </a:lnSpc>
              <a:spcBef>
                <a:spcPts val="50"/>
              </a:spcBef>
              <a:buChar char="-"/>
              <a:tabLst>
                <a:tab pos="267335" algn="l"/>
              </a:tabLst>
            </a:pPr>
            <a:r>
              <a:rPr sz="1400" spc="-5" dirty="0">
                <a:latin typeface="Times New Roman"/>
                <a:cs typeface="Times New Roman"/>
              </a:rPr>
              <a:t>If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chest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strongly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suggestive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myocardial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infarction,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consider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thrombolytic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therapy.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-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Diazepam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65" dirty="0">
                <a:latin typeface="Times New Roman"/>
                <a:cs typeface="Times New Roman"/>
              </a:rPr>
              <a:t>IV,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2–4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mg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IV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 </a:t>
            </a:r>
            <a:r>
              <a:rPr sz="1400" spc="5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effect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prevent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excess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production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catecholamines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5" dirty="0">
                <a:latin typeface="Times New Roman"/>
                <a:cs typeface="Times New Roman"/>
              </a:rPr>
              <a:t> CNS.</a:t>
            </a:r>
            <a:endParaRPr sz="1400">
              <a:latin typeface="Times New Roman"/>
              <a:cs typeface="Times New Roman"/>
            </a:endParaRPr>
          </a:p>
          <a:p>
            <a:pPr marL="266700" lvl="1" indent="-104139">
              <a:lnSpc>
                <a:spcPts val="1625"/>
              </a:lnSpc>
              <a:buChar char="-"/>
              <a:tabLst>
                <a:tab pos="267335" algn="l"/>
              </a:tabLst>
            </a:pPr>
            <a:r>
              <a:rPr sz="1400" dirty="0">
                <a:latin typeface="Times New Roman"/>
                <a:cs typeface="Times New Roman"/>
              </a:rPr>
              <a:t>Mechanical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reperfusion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(angioplasty).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9399" y="915439"/>
            <a:ext cx="9144000" cy="5772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3195" indent="-151130">
              <a:spcBef>
                <a:spcPts val="12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Arrhythmias: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0"/>
              </a:spcBef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Sinus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tachycardia</a:t>
            </a:r>
            <a:endParaRPr sz="1200">
              <a:latin typeface="Times New Roman"/>
              <a:cs typeface="Times New Roman"/>
            </a:endParaRPr>
          </a:p>
          <a:p>
            <a:pPr marL="102235" indent="-90170">
              <a:spcBef>
                <a:spcPts val="35"/>
              </a:spcBef>
              <a:buChar char="-"/>
              <a:tabLst>
                <a:tab pos="102870" algn="l"/>
              </a:tabLst>
            </a:pPr>
            <a:r>
              <a:rPr sz="1200" spc="10" dirty="0">
                <a:latin typeface="Times New Roman"/>
                <a:cs typeface="Times New Roman"/>
              </a:rPr>
              <a:t>Oxygen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D50W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necessary)</a:t>
            </a:r>
            <a:endParaRPr sz="1200">
              <a:latin typeface="Times New Roman"/>
              <a:cs typeface="Times New Roman"/>
            </a:endParaRPr>
          </a:p>
          <a:p>
            <a:pPr marL="12700" marR="4106545">
              <a:lnSpc>
                <a:spcPct val="102499"/>
              </a:lnSpc>
              <a:spcBef>
                <a:spcPts val="5"/>
              </a:spcBef>
              <a:buChar char="-"/>
              <a:tabLst>
                <a:tab pos="102870" algn="l"/>
              </a:tabLst>
            </a:pPr>
            <a:r>
              <a:rPr sz="1200" spc="5" dirty="0">
                <a:latin typeface="Times New Roman"/>
                <a:cs typeface="Times New Roman"/>
              </a:rPr>
              <a:t>Diazepam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5–10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IV,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lorazepam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2–4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titrated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effect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(if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indicated).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Supraventricular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tachycardia</a:t>
            </a:r>
            <a:endParaRPr sz="1200">
              <a:latin typeface="Times New Roman"/>
              <a:cs typeface="Times New Roman"/>
            </a:endParaRPr>
          </a:p>
          <a:p>
            <a:pPr marL="102235" indent="-90170">
              <a:spcBef>
                <a:spcPts val="35"/>
              </a:spcBef>
              <a:buChar char="-"/>
              <a:tabLst>
                <a:tab pos="102870" algn="l"/>
              </a:tabLst>
            </a:pPr>
            <a:r>
              <a:rPr sz="1200" spc="10" dirty="0">
                <a:latin typeface="Times New Roman"/>
                <a:cs typeface="Times New Roman"/>
              </a:rPr>
              <a:t>Oxygen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D50W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neccesary)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spcBef>
                <a:spcPts val="2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-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Diltiazem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20</a:t>
            </a:r>
            <a:r>
              <a:rPr sz="1200" dirty="0">
                <a:latin typeface="Times New Roman"/>
                <a:cs typeface="Times New Roman"/>
              </a:rPr>
              <a:t> mg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IV,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verapamil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endParaRPr sz="1200">
              <a:latin typeface="Times New Roman"/>
              <a:cs typeface="Times New Roman"/>
            </a:endParaRPr>
          </a:p>
          <a:p>
            <a:pPr marL="245745" lvl="1" indent="-83185">
              <a:spcBef>
                <a:spcPts val="35"/>
              </a:spcBef>
              <a:buChar char="-"/>
              <a:tabLst>
                <a:tab pos="246379" algn="l"/>
              </a:tabLst>
            </a:pPr>
            <a:r>
              <a:rPr sz="1200" spc="10" dirty="0">
                <a:latin typeface="Times New Roman"/>
                <a:cs typeface="Times New Roman"/>
              </a:rPr>
              <a:t>Ad</a:t>
            </a:r>
            <a:r>
              <a:rPr sz="1200" spc="15" dirty="0">
                <a:latin typeface="Times New Roman"/>
                <a:cs typeface="Times New Roman"/>
              </a:rPr>
              <a:t>e</a:t>
            </a:r>
            <a:r>
              <a:rPr sz="1200" spc="10" dirty="0">
                <a:latin typeface="Times New Roman"/>
                <a:cs typeface="Times New Roman"/>
              </a:rPr>
              <a:t>nos</a:t>
            </a:r>
            <a:r>
              <a:rPr sz="1200" spc="-5" dirty="0">
                <a:latin typeface="Times New Roman"/>
                <a:cs typeface="Times New Roman"/>
              </a:rPr>
              <a:t>i</a:t>
            </a:r>
            <a:r>
              <a:rPr sz="1200" spc="10" dirty="0">
                <a:latin typeface="Times New Roman"/>
                <a:cs typeface="Times New Roman"/>
              </a:rPr>
              <a:t>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6–12</a:t>
            </a:r>
            <a:r>
              <a:rPr sz="1200" spc="5" dirty="0">
                <a:latin typeface="Times New Roman"/>
                <a:cs typeface="Times New Roman"/>
              </a:rPr>
              <a:t> m</a:t>
            </a:r>
            <a:r>
              <a:rPr sz="1200" spc="10" dirty="0">
                <a:latin typeface="Times New Roman"/>
                <a:cs typeface="Times New Roman"/>
              </a:rPr>
              <a:t>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</a:t>
            </a:r>
            <a:r>
              <a:rPr sz="1200" spc="15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f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35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node r</a:t>
            </a:r>
            <a:r>
              <a:rPr sz="1200" dirty="0">
                <a:latin typeface="Times New Roman"/>
                <a:cs typeface="Times New Roman"/>
              </a:rPr>
              <a:t>e-e</a:t>
            </a:r>
            <a:r>
              <a:rPr sz="1200" spc="5" dirty="0">
                <a:latin typeface="Times New Roman"/>
                <a:cs typeface="Times New Roman"/>
              </a:rPr>
              <a:t>nt</a:t>
            </a:r>
            <a:r>
              <a:rPr sz="1200" dirty="0">
                <a:latin typeface="Times New Roman"/>
                <a:cs typeface="Times New Roman"/>
              </a:rPr>
              <a:t>r</a:t>
            </a:r>
            <a:r>
              <a:rPr sz="1200" spc="10" dirty="0">
                <a:latin typeface="Times New Roman"/>
                <a:cs typeface="Times New Roman"/>
              </a:rPr>
              <a:t>y</a:t>
            </a:r>
            <a:endParaRPr sz="1200">
              <a:latin typeface="Times New Roman"/>
              <a:cs typeface="Times New Roman"/>
            </a:endParaRPr>
          </a:p>
          <a:p>
            <a:pPr marL="253365" lvl="1" indent="-90805">
              <a:spcBef>
                <a:spcPts val="35"/>
              </a:spcBef>
              <a:buChar char="-"/>
              <a:tabLst>
                <a:tab pos="254000" algn="l"/>
              </a:tabLst>
            </a:pPr>
            <a:r>
              <a:rPr sz="1200" spc="5" dirty="0">
                <a:latin typeface="Times New Roman"/>
                <a:cs typeface="Times New Roman"/>
              </a:rPr>
              <a:t>Cardioversion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(if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necessary).</a:t>
            </a:r>
            <a:endParaRPr sz="1200">
              <a:latin typeface="Times New Roman"/>
              <a:cs typeface="Times New Roman"/>
            </a:endParaRPr>
          </a:p>
          <a:p>
            <a:pPr marL="163195" marR="200025" indent="-151130">
              <a:lnSpc>
                <a:spcPts val="1480"/>
              </a:lnSpc>
              <a:spcBef>
                <a:spcPts val="40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-5" dirty="0">
                <a:latin typeface="Times New Roman"/>
                <a:cs typeface="Times New Roman"/>
              </a:rPr>
              <a:t>Ventricular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arrhythmias: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Obtain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ECG,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institute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continuous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cardiac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monitoring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administer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oxygen.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Evaluate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hypoxia,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acidosis,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electrolyte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disorders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(particularly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hypokalaemia,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hypocalcaemia,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hypomagnesaemia).</a:t>
            </a:r>
            <a:endParaRPr sz="1200">
              <a:latin typeface="Times New Roman"/>
              <a:cs typeface="Times New Roman"/>
            </a:endParaRPr>
          </a:p>
          <a:p>
            <a:pPr marL="253365" lvl="1" indent="-90805">
              <a:lnSpc>
                <a:spcPts val="1415"/>
              </a:lnSpc>
              <a:buChar char="-"/>
              <a:tabLst>
                <a:tab pos="254000" algn="l"/>
              </a:tabLst>
            </a:pPr>
            <a:r>
              <a:rPr sz="1200" spc="10" dirty="0">
                <a:latin typeface="Times New Roman"/>
                <a:cs typeface="Times New Roman"/>
              </a:rPr>
              <a:t>Oxygen </a:t>
            </a:r>
            <a:r>
              <a:rPr sz="1200" spc="15" dirty="0">
                <a:latin typeface="Times New Roman"/>
                <a:cs typeface="Times New Roman"/>
              </a:rPr>
              <a:t>D50W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(as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necessary)</a:t>
            </a:r>
            <a:endParaRPr sz="1200">
              <a:latin typeface="Times New Roman"/>
              <a:cs typeface="Times New Roman"/>
            </a:endParaRPr>
          </a:p>
          <a:p>
            <a:pPr marL="253365" lvl="1" indent="-90805">
              <a:spcBef>
                <a:spcPts val="35"/>
              </a:spcBef>
              <a:buChar char="-"/>
              <a:tabLst>
                <a:tab pos="254000" algn="l"/>
              </a:tabLst>
            </a:pPr>
            <a:r>
              <a:rPr sz="1200" spc="5" dirty="0">
                <a:latin typeface="Times New Roman"/>
                <a:cs typeface="Times New Roman"/>
              </a:rPr>
              <a:t>Hypertonic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sodium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bicarbonate: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Sodium</a:t>
            </a:r>
            <a:endParaRPr sz="1200">
              <a:latin typeface="Times New Roman"/>
              <a:cs typeface="Times New Roman"/>
            </a:endParaRPr>
          </a:p>
          <a:p>
            <a:pPr marL="163195" marR="320675" indent="-151130">
              <a:lnSpc>
                <a:spcPts val="1480"/>
              </a:lnSpc>
              <a:spcBef>
                <a:spcPts val="40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bicarbonate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useful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QRS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widening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ventricular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use.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reason-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able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starting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0" dirty="0">
                <a:latin typeface="Times New Roman"/>
                <a:cs typeface="Times New Roman"/>
              </a:rPr>
              <a:t> 1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</a:t>
            </a:r>
            <a:r>
              <a:rPr sz="1200" spc="5" dirty="0">
                <a:latin typeface="Times New Roman"/>
                <a:cs typeface="Times New Roman"/>
              </a:rPr>
              <a:t> mEq/kg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repeated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needed.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Monitor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arterial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blood</a:t>
            </a:r>
            <a:r>
              <a:rPr sz="1200" spc="5" dirty="0">
                <a:latin typeface="Times New Roman"/>
                <a:cs typeface="Times New Roman"/>
              </a:rPr>
              <a:t> gases,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maintain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pH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7.45</a:t>
            </a:r>
            <a:r>
              <a:rPr sz="1200" spc="5" dirty="0">
                <a:latin typeface="Times New Roman"/>
                <a:cs typeface="Times New Roman"/>
              </a:rPr>
              <a:t> to</a:t>
            </a:r>
            <a:r>
              <a:rPr sz="1200" spc="10" dirty="0">
                <a:latin typeface="Times New Roman"/>
                <a:cs typeface="Times New Roman"/>
              </a:rPr>
              <a:t> 7.55.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5" dirty="0">
                <a:latin typeface="Times New Roman"/>
                <a:cs typeface="Times New Roman"/>
              </a:rPr>
              <a:t>- 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Diazepam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IV,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lorazepam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2–4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IV.</a:t>
            </a:r>
            <a:endParaRPr sz="1200">
              <a:latin typeface="Times New Roman"/>
              <a:cs typeface="Times New Roman"/>
            </a:endParaRPr>
          </a:p>
          <a:p>
            <a:pPr marL="163195">
              <a:spcBef>
                <a:spcPts val="25"/>
              </a:spcBef>
            </a:pPr>
            <a:r>
              <a:rPr sz="1200" spc="5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Lignocaine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1.5</a:t>
            </a:r>
            <a:r>
              <a:rPr sz="1200" spc="5" dirty="0">
                <a:latin typeface="Times New Roman"/>
                <a:cs typeface="Times New Roman"/>
              </a:rPr>
              <a:t> mg/kg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bolus,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followed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mg/min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infusion.</a:t>
            </a:r>
            <a:endParaRPr sz="1200">
              <a:latin typeface="Times New Roman"/>
              <a:cs typeface="Times New Roman"/>
            </a:endParaRPr>
          </a:p>
          <a:p>
            <a:pPr marL="163195" marR="172085" indent="-151130">
              <a:lnSpc>
                <a:spcPct val="102499"/>
              </a:lnSpc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infarction: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infarction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due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toxicity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must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treated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same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lines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as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non-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users,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except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 of</a:t>
            </a:r>
            <a:r>
              <a:rPr sz="1200" spc="5" dirty="0">
                <a:latin typeface="Times New Roman"/>
                <a:cs typeface="Times New Roman"/>
              </a:rPr>
              <a:t> beta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blockers.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following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measures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recommended: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spc="-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line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2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Oxygen</a:t>
            </a:r>
            <a:endParaRPr sz="1200">
              <a:latin typeface="Times New Roman"/>
              <a:cs typeface="Times New Roman"/>
            </a:endParaRPr>
          </a:p>
          <a:p>
            <a:pPr marL="12700" marR="6565900">
              <a:lnSpc>
                <a:spcPct val="102499"/>
              </a:lnSpc>
              <a:buChar char="–"/>
              <a:tabLst>
                <a:tab pos="121920" algn="l"/>
              </a:tabLst>
            </a:pPr>
            <a:r>
              <a:rPr sz="1200" spc="5" dirty="0">
                <a:latin typeface="Times New Roman"/>
                <a:cs typeface="Times New Roman"/>
              </a:rPr>
              <a:t>Aspirin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inhibit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platelet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aggregation.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-15" dirty="0">
                <a:latin typeface="Times New Roman"/>
                <a:cs typeface="Times New Roman"/>
              </a:rPr>
              <a:t>Watch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out</a:t>
            </a:r>
            <a:r>
              <a:rPr sz="1200" spc="5" dirty="0">
                <a:latin typeface="Times New Roman"/>
                <a:cs typeface="Times New Roman"/>
              </a:rPr>
              <a:t> for increased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thyroxine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levels.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2499"/>
              </a:lnSpc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For</a:t>
            </a:r>
            <a:r>
              <a:rPr sz="1200" spc="5" dirty="0">
                <a:latin typeface="Times New Roman"/>
                <a:cs typeface="Times New Roman"/>
              </a:rPr>
              <a:t> systolic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BP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higher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100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mmHg,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administer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sublingual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nitroglycerine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5" dirty="0">
                <a:latin typeface="Times New Roman"/>
                <a:cs typeface="Times New Roman"/>
              </a:rPr>
              <a:t> nifedipine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 mg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orally,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5" dirty="0">
                <a:latin typeface="Times New Roman"/>
                <a:cs typeface="Times New Roman"/>
              </a:rPr>
              <a:t> phentolamine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5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(followed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by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 </a:t>
            </a:r>
            <a:r>
              <a:rPr sz="1200" spc="5" dirty="0">
                <a:latin typeface="Times New Roman"/>
                <a:cs typeface="Times New Roman"/>
              </a:rPr>
              <a:t>drip </a:t>
            </a:r>
            <a:r>
              <a:rPr sz="1200" spc="10" dirty="0">
                <a:latin typeface="Times New Roman"/>
                <a:cs typeface="Times New Roman"/>
              </a:rPr>
              <a:t>of 10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litre</a:t>
            </a:r>
            <a:r>
              <a:rPr sz="1200" spc="10" dirty="0">
                <a:latin typeface="Times New Roman"/>
                <a:cs typeface="Times New Roman"/>
              </a:rPr>
              <a:t> of </a:t>
            </a:r>
            <a:r>
              <a:rPr sz="1200" spc="15" dirty="0">
                <a:latin typeface="Times New Roman"/>
                <a:cs typeface="Times New Roman"/>
              </a:rPr>
              <a:t>D5W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ml/min).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2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5" dirty="0">
                <a:latin typeface="Times New Roman"/>
                <a:cs typeface="Times New Roman"/>
              </a:rPr>
              <a:t>-  </a:t>
            </a:r>
            <a:r>
              <a:rPr sz="1200" spc="10" dirty="0">
                <a:latin typeface="Times New Roman"/>
                <a:cs typeface="Times New Roman"/>
              </a:rPr>
              <a:t>For</a:t>
            </a:r>
            <a:r>
              <a:rPr sz="1200" spc="5" dirty="0">
                <a:latin typeface="Times New Roman"/>
                <a:cs typeface="Times New Roman"/>
              </a:rPr>
              <a:t> life-threatening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type </a:t>
            </a:r>
            <a:r>
              <a:rPr sz="1200" spc="15" dirty="0">
                <a:latin typeface="Times New Roman"/>
                <a:cs typeface="Times New Roman"/>
              </a:rPr>
              <a:t>IA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antiarrhythmic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agents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considered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(with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caution).</a:t>
            </a:r>
            <a:endParaRPr sz="1200">
              <a:latin typeface="Times New Roman"/>
              <a:cs typeface="Times New Roman"/>
            </a:endParaRPr>
          </a:p>
          <a:p>
            <a:pPr marL="12700" marR="52705">
              <a:lnSpc>
                <a:spcPct val="102200"/>
              </a:lnSpc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5" dirty="0">
                <a:latin typeface="Times New Roman"/>
                <a:cs typeface="Times New Roman"/>
              </a:rPr>
              <a:t>-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Thrombolytic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therapy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necessary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 </a:t>
            </a:r>
            <a:r>
              <a:rPr sz="1200" spc="10" dirty="0">
                <a:latin typeface="Times New Roman"/>
                <a:cs typeface="Times New Roman"/>
              </a:rPr>
              <a:t>not </a:t>
            </a:r>
            <a:r>
              <a:rPr sz="1200" spc="5" dirty="0">
                <a:latin typeface="Times New Roman"/>
                <a:cs typeface="Times New Roman"/>
              </a:rPr>
              <a:t>amenable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relief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nitrates,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calcium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channel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blockers,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phentolamine.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Caution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about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thrombolytics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cocaine-associated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(AMI)</a:t>
            </a:r>
            <a:r>
              <a:rPr sz="1200" spc="5" dirty="0">
                <a:latin typeface="Times New Roman"/>
                <a:cs typeface="Times New Roman"/>
              </a:rPr>
              <a:t> 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generally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advocated.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Thrombolytics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should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avoided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patients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cocaine-induced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uncontrolled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because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increased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risk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intracranial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haemorrhage.</a:t>
            </a:r>
            <a:endParaRPr sz="1200">
              <a:latin typeface="Times New Roman"/>
              <a:cs typeface="Times New Roman"/>
            </a:endParaRPr>
          </a:p>
          <a:p>
            <a:pPr marL="12065">
              <a:spcBef>
                <a:spcPts val="55"/>
              </a:spcBef>
            </a:pPr>
            <a:r>
              <a:rPr sz="850" spc="5" dirty="0">
                <a:latin typeface="Times New Roman"/>
                <a:cs typeface="Times New Roman"/>
              </a:rPr>
              <a:t>-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9021" y="1195824"/>
            <a:ext cx="8789035" cy="39522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3195" indent="-151130">
              <a:spcBef>
                <a:spcPts val="12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Aortic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dissection: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nitroprusside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calcium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channel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blockers.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spcBef>
                <a:spcPts val="20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Pulmonary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oedema: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5" dirty="0">
                <a:latin typeface="Times New Roman"/>
                <a:cs typeface="Times New Roman"/>
              </a:rPr>
              <a:t>Frusemide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20–40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45" dirty="0">
                <a:latin typeface="Times New Roman"/>
                <a:cs typeface="Times New Roman"/>
              </a:rPr>
              <a:t>IV.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40"/>
              </a:spcBef>
              <a:buChar char="–"/>
              <a:tabLst>
                <a:tab pos="280670" algn="l"/>
              </a:tabLst>
            </a:pPr>
            <a:r>
              <a:rPr sz="1200" spc="10" dirty="0">
                <a:latin typeface="Times New Roman"/>
                <a:cs typeface="Times New Roman"/>
              </a:rPr>
              <a:t>Morphine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sulfate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titrated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pain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relief.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5" dirty="0">
                <a:latin typeface="Times New Roman"/>
                <a:cs typeface="Times New Roman"/>
              </a:rPr>
              <a:t>Nitroglycerine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drip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titrated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blood </a:t>
            </a:r>
            <a:r>
              <a:rPr sz="1200" spc="5" dirty="0">
                <a:latin typeface="Times New Roman"/>
                <a:cs typeface="Times New Roman"/>
              </a:rPr>
              <a:t>pressure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spcBef>
                <a:spcPts val="2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respiratory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status.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5" dirty="0">
                <a:latin typeface="Times New Roman"/>
                <a:cs typeface="Times New Roman"/>
              </a:rPr>
              <a:t>Phentolamine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5" dirty="0">
                <a:latin typeface="Times New Roman"/>
                <a:cs typeface="Times New Roman"/>
              </a:rPr>
              <a:t> nitroprusside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(if necessary).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Incubate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ventilate.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10" dirty="0">
                <a:latin typeface="Times New Roman"/>
                <a:cs typeface="Times New Roman"/>
              </a:rPr>
              <a:t>Monitor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fluids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 pulmonary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artery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catheter.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spcBef>
                <a:spcPts val="3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Rhabdomyolysis: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Early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aggressive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fluid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replacement.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Diuretics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such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mannitol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furosemide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needed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maintain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urine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output.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spcBef>
                <a:spcPts val="2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Cardiac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monitoring.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5" dirty="0">
                <a:latin typeface="Times New Roman"/>
                <a:cs typeface="Times New Roman"/>
              </a:rPr>
              <a:t>Serial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potassium </a:t>
            </a:r>
            <a:r>
              <a:rPr sz="1200" spc="5" dirty="0">
                <a:latin typeface="Times New Roman"/>
                <a:cs typeface="Times New Roman"/>
              </a:rPr>
              <a:t>determinations.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40"/>
              </a:spcBef>
              <a:buChar char="–"/>
              <a:tabLst>
                <a:tab pos="280670" algn="l"/>
              </a:tabLst>
            </a:pPr>
            <a:r>
              <a:rPr sz="1200" spc="5" dirty="0">
                <a:latin typeface="Times New Roman"/>
                <a:cs typeface="Times New Roman"/>
              </a:rPr>
              <a:t>Serial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serum </a:t>
            </a:r>
            <a:r>
              <a:rPr sz="1200" spc="5" dirty="0">
                <a:latin typeface="Times New Roman"/>
                <a:cs typeface="Times New Roman"/>
              </a:rPr>
              <a:t>creatine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kinase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 </a:t>
            </a:r>
            <a:r>
              <a:rPr sz="1200" spc="5" dirty="0">
                <a:latin typeface="Times New Roman"/>
                <a:cs typeface="Times New Roman"/>
              </a:rPr>
              <a:t>urine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myoglobin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studies.</a:t>
            </a:r>
            <a:endParaRPr sz="1200">
              <a:latin typeface="Times New Roman"/>
              <a:cs typeface="Times New Roman"/>
            </a:endParaRPr>
          </a:p>
          <a:p>
            <a:pPr marL="280035" lvl="1" indent="-117475">
              <a:spcBef>
                <a:spcPts val="35"/>
              </a:spcBef>
              <a:buChar char="–"/>
              <a:tabLst>
                <a:tab pos="280670" algn="l"/>
              </a:tabLst>
            </a:pP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hydration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(urine </a:t>
            </a:r>
            <a:r>
              <a:rPr sz="1200" spc="10" dirty="0">
                <a:latin typeface="Times New Roman"/>
                <a:cs typeface="Times New Roman"/>
              </a:rPr>
              <a:t>output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must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maintained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5"/>
              </a:spcBef>
            </a:pPr>
            <a:r>
              <a:rPr sz="1200" spc="10" dirty="0">
                <a:latin typeface="Times New Roman"/>
                <a:cs typeface="Times New Roman"/>
              </a:rPr>
              <a:t>8.3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ml/kg/hr).</a:t>
            </a:r>
            <a:endParaRPr sz="1200">
              <a:latin typeface="Times New Roman"/>
              <a:cs typeface="Times New Roman"/>
            </a:endParaRPr>
          </a:p>
          <a:p>
            <a:pPr marL="12700" marR="56515">
              <a:lnSpc>
                <a:spcPct val="102499"/>
              </a:lnSpc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Dopamine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(3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mcg/kg/day)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frusemide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(60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three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day)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reduce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renal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vascular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resistance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reducing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number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haemodialysis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required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reverse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oliguria.</a:t>
            </a:r>
            <a:endParaRPr sz="1200">
              <a:latin typeface="Times New Roman"/>
              <a:cs typeface="Times New Roman"/>
            </a:endParaRPr>
          </a:p>
          <a:p>
            <a:pPr marL="163195" marR="428625" indent="-151130">
              <a:lnSpc>
                <a:spcPts val="1480"/>
              </a:lnSpc>
              <a:spcBef>
                <a:spcPts val="35"/>
              </a:spcBef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Acidosis: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Correction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acidaemia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through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supportive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measures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such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hyperventilation,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sedation,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active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cooling,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sodium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bicarbonate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infusion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 </a:t>
            </a:r>
            <a:r>
              <a:rPr sz="1200" spc="5" dirty="0">
                <a:latin typeface="Times New Roman"/>
                <a:cs typeface="Times New Roman"/>
              </a:rPr>
              <a:t>beneficial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effects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conduction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defects.</a:t>
            </a:r>
            <a:endParaRPr sz="1200">
              <a:latin typeface="Times New Roman"/>
              <a:cs typeface="Times New Roman"/>
            </a:endParaRPr>
          </a:p>
          <a:p>
            <a:pPr marL="163195" indent="-151130">
              <a:lnSpc>
                <a:spcPts val="1415"/>
              </a:lnSpc>
              <a:buFont typeface="Arial MT"/>
              <a:buChar char="•"/>
              <a:tabLst>
                <a:tab pos="163830" algn="l"/>
              </a:tabLst>
            </a:pPr>
            <a:r>
              <a:rPr sz="1200" spc="5" dirty="0">
                <a:latin typeface="Times New Roman"/>
                <a:cs typeface="Times New Roman"/>
              </a:rPr>
              <a:t>Elimination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enhancement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measures: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rapidly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metabolised.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Forced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diuresis,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urine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acidification,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dialysis,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haemoperfusion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endParaRPr sz="1200">
              <a:latin typeface="Times New Roman"/>
              <a:cs typeface="Times New Roman"/>
            </a:endParaRPr>
          </a:p>
          <a:p>
            <a:pPr marL="163195" marR="162560">
              <a:lnSpc>
                <a:spcPct val="101699"/>
              </a:lnSpc>
              <a:spcBef>
                <a:spcPts val="15"/>
              </a:spcBef>
            </a:pPr>
            <a:r>
              <a:rPr sz="1200" dirty="0">
                <a:latin typeface="Times New Roman"/>
                <a:cs typeface="Times New Roman"/>
              </a:rPr>
              <a:t>ineffective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significantly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altering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elimination.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Increasing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level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butyrylcholinesterase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blood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(which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metabolises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inactive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compounds)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could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rapidly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inactivating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intoxications</a:t>
            </a:r>
            <a:r>
              <a:rPr sz="850" spc="5" dirty="0">
                <a:latin typeface="Times New Roman"/>
                <a:cs typeface="Times New Roman"/>
              </a:rPr>
              <a:t>.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8115" y="852960"/>
            <a:ext cx="8772525" cy="32054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3825" indent="-111760">
              <a:spcBef>
                <a:spcPts val="125"/>
              </a:spcBef>
              <a:buSzPct val="70833"/>
              <a:buAutoNum type="arabicPeriod" startAt="2"/>
              <a:tabLst>
                <a:tab pos="124460" algn="l"/>
              </a:tabLst>
            </a:pPr>
            <a:r>
              <a:rPr sz="1200" b="1" spc="5" dirty="0">
                <a:latin typeface="Times New Roman"/>
                <a:cs typeface="Times New Roman"/>
              </a:rPr>
              <a:t>Chronic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0"/>
              </a:spcBef>
            </a:pPr>
            <a:r>
              <a:rPr sz="1200" spc="5" dirty="0">
                <a:latin typeface="Times New Roman"/>
                <a:cs typeface="Times New Roman"/>
              </a:rPr>
              <a:t>a.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Psychotherapy: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This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involves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cognitive-behavioural,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psychodynamic,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general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supportive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techniques.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b.Group </a:t>
            </a:r>
            <a:r>
              <a:rPr sz="1200" spc="5" dirty="0">
                <a:latin typeface="Times New Roman"/>
                <a:cs typeface="Times New Roman"/>
              </a:rPr>
              <a:t>psychotherapy:</a:t>
            </a:r>
            <a:endParaRPr sz="1200">
              <a:latin typeface="Times New Roman"/>
              <a:cs typeface="Times New Roman"/>
            </a:endParaRPr>
          </a:p>
          <a:p>
            <a:pPr marL="12700" marR="243204">
              <a:lnSpc>
                <a:spcPct val="102499"/>
              </a:lnSpc>
            </a:pPr>
            <a:r>
              <a:rPr sz="1200" spc="10" dirty="0">
                <a:latin typeface="Times New Roman"/>
                <a:cs typeface="Times New Roman"/>
              </a:rPr>
              <a:t>– </a:t>
            </a:r>
            <a:r>
              <a:rPr sz="1200" spc="5" dirty="0">
                <a:latin typeface="Times New Roman"/>
                <a:cs typeface="Times New Roman"/>
              </a:rPr>
              <a:t>Interpersonal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group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therapy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focuses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relationships,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group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interactions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illustrate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interpersonal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causes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individual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distress,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offer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alternative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behaviours.</a:t>
            </a:r>
            <a:endParaRPr sz="1200">
              <a:latin typeface="Times New Roman"/>
              <a:cs typeface="Times New Roman"/>
            </a:endParaRPr>
          </a:p>
          <a:p>
            <a:pPr marL="12700" marR="66040" indent="39370">
              <a:lnSpc>
                <a:spcPct val="102200"/>
              </a:lnSpc>
              <a:spcBef>
                <a:spcPts val="5"/>
              </a:spcBef>
            </a:pPr>
            <a:r>
              <a:rPr sz="1200" spc="5" dirty="0">
                <a:latin typeface="Times New Roman"/>
                <a:cs typeface="Times New Roman"/>
              </a:rPr>
              <a:t>c.</a:t>
            </a:r>
            <a:r>
              <a:rPr sz="1200" spc="10" dirty="0">
                <a:latin typeface="Times New Roman"/>
                <a:cs typeface="Times New Roman"/>
              </a:rPr>
              <a:t> Group </a:t>
            </a:r>
            <a:r>
              <a:rPr sz="1200" spc="5" dirty="0">
                <a:latin typeface="Times New Roman"/>
                <a:cs typeface="Times New Roman"/>
              </a:rPr>
              <a:t>counselling: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widely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form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psychosocial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dependence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0" dirty="0">
                <a:latin typeface="Times New Roman"/>
                <a:cs typeface="Times New Roman"/>
              </a:rPr>
              <a:t> group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counselling,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which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 </a:t>
            </a:r>
            <a:r>
              <a:rPr sz="1200" spc="10" dirty="0">
                <a:latin typeface="Times New Roman"/>
                <a:cs typeface="Times New Roman"/>
              </a:rPr>
              <a:t> group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open-ended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rolling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admissions;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0" dirty="0">
                <a:latin typeface="Times New Roman"/>
                <a:cs typeface="Times New Roman"/>
              </a:rPr>
              <a:t> group </a:t>
            </a:r>
            <a:r>
              <a:rPr sz="1200" spc="5" dirty="0">
                <a:latin typeface="Times New Roman"/>
                <a:cs typeface="Times New Roman"/>
              </a:rPr>
              <a:t>leaders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drug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counsellors,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15" dirty="0">
                <a:latin typeface="Times New Roman"/>
                <a:cs typeface="Times New Roman"/>
              </a:rPr>
              <a:t>whom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recovering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from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addiction,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emphasis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providing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supportive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atmosphere,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discussing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problems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recovery,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encouraging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participation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multistep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programmes.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d.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Pharmacotherapy:</a:t>
            </a:r>
            <a:endParaRPr sz="1200">
              <a:latin typeface="Times New Roman"/>
              <a:cs typeface="Times New Roman"/>
            </a:endParaRPr>
          </a:p>
          <a:p>
            <a:pPr marL="12700" marR="332105">
              <a:lnSpc>
                <a:spcPts val="1480"/>
              </a:lnSpc>
              <a:spcBef>
                <a:spcPts val="4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drugs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tried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ameliorate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manifestations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cocaine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withdrawal.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Many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these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(fenfluramine,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trazodone,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neuroleptic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agents,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etc.)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either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</a:t>
            </a:r>
            <a:r>
              <a:rPr sz="1200" spc="5" dirty="0">
                <a:latin typeface="Times New Roman"/>
                <a:cs typeface="Times New Roman"/>
              </a:rPr>
              <a:t> demonstrated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clinical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efficacy,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 produced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serious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side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effects.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lnSpc>
                <a:spcPts val="1415"/>
              </a:lnSpc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 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Bromocriptine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successfully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reduced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craving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decreased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withdrawal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symptoms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studies.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Oral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0.625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mg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1699"/>
              </a:lnSpc>
              <a:spcBef>
                <a:spcPts val="15"/>
              </a:spcBef>
            </a:pPr>
            <a:r>
              <a:rPr sz="1200" spc="5" dirty="0">
                <a:latin typeface="Times New Roman"/>
                <a:cs typeface="Times New Roman"/>
              </a:rPr>
              <a:t>given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4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times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daily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produce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rapid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decrease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psychiatric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symptoms.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When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given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 </a:t>
            </a:r>
            <a:r>
              <a:rPr sz="1200" spc="5" dirty="0">
                <a:latin typeface="Times New Roman"/>
                <a:cs typeface="Times New Roman"/>
              </a:rPr>
              <a:t>single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1.25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bromocriptine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found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decrease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craving.</a:t>
            </a:r>
            <a:endParaRPr sz="1200">
              <a:latin typeface="Times New Roman"/>
              <a:cs typeface="Times New Roman"/>
            </a:endParaRPr>
          </a:p>
          <a:p>
            <a:pPr marL="12700" marR="487680">
              <a:lnSpc>
                <a:spcPct val="102499"/>
              </a:lnSpc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Amantadine,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dopamimetic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agent,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increases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dopaminergic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transmission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found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useful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early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withdrawal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symptoms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short-term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abstinence.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The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usual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 </a:t>
            </a:r>
            <a:r>
              <a:rPr sz="1200" spc="5" dirty="0">
                <a:latin typeface="Times New Roman"/>
                <a:cs typeface="Times New Roman"/>
              </a:rPr>
              <a:t>recommended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200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400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orally,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daily,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up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12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days.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3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3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Tricyclic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antidepressants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useful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selected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cocaine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users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comorbid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depression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intra-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nasal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9" y="1435155"/>
            <a:ext cx="7483475" cy="98806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95"/>
              </a:spcBef>
            </a:pPr>
            <a:r>
              <a:rPr sz="3150" spc="-65" dirty="0">
                <a:solidFill>
                  <a:srgbClr val="EBEBEB"/>
                </a:solidFill>
                <a:latin typeface="Verdana"/>
                <a:cs typeface="Verdana"/>
              </a:rPr>
              <a:t>D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295" dirty="0">
                <a:solidFill>
                  <a:srgbClr val="EBEBEB"/>
                </a:solidFill>
                <a:latin typeface="Verdana"/>
                <a:cs typeface="Verdana"/>
              </a:rPr>
              <a:t>G</a:t>
            </a:r>
            <a:r>
              <a:rPr sz="3150" spc="-2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36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23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32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60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22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305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275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21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61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225" dirty="0">
                <a:solidFill>
                  <a:srgbClr val="EBEBEB"/>
                </a:solidFill>
                <a:latin typeface="Verdana"/>
                <a:cs typeface="Verdana"/>
              </a:rPr>
              <a:t>U</a:t>
            </a:r>
            <a:r>
              <a:rPr sz="3150" spc="-365" dirty="0">
                <a:solidFill>
                  <a:srgbClr val="EBEBEB"/>
                </a:solidFill>
                <a:latin typeface="Verdana"/>
                <a:cs typeface="Verdana"/>
              </a:rPr>
              <a:t>B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2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215" dirty="0">
                <a:solidFill>
                  <a:srgbClr val="EBEBEB"/>
                </a:solidFill>
                <a:latin typeface="Verdana"/>
                <a:cs typeface="Verdana"/>
              </a:rPr>
              <a:t>E  </a:t>
            </a:r>
            <a:r>
              <a:rPr sz="3150" spc="-260" dirty="0">
                <a:solidFill>
                  <a:srgbClr val="EBEBEB"/>
                </a:solidFill>
                <a:latin typeface="Verdana"/>
                <a:cs typeface="Verdana"/>
              </a:rPr>
              <a:t>ABUSE</a:t>
            </a:r>
            <a:endParaRPr sz="315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4517" y="2569465"/>
            <a:ext cx="8001000" cy="3985259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8" y="1675877"/>
            <a:ext cx="1828800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35" dirty="0">
                <a:solidFill>
                  <a:srgbClr val="EBEBEB"/>
                </a:solidFill>
                <a:latin typeface="Verdana"/>
                <a:cs typeface="Verdana"/>
              </a:rPr>
              <a:t>cannabis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85959" y="2674763"/>
            <a:ext cx="8563610" cy="358902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312420" indent="-300355">
              <a:spcBef>
                <a:spcPts val="104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i="1" spc="20" dirty="0">
                <a:solidFill>
                  <a:srgbClr val="3F3F3F"/>
                </a:solidFill>
                <a:latin typeface="Calibri"/>
                <a:cs typeface="Calibri"/>
              </a:rPr>
              <a:t>Mode</a:t>
            </a:r>
            <a:r>
              <a:rPr sz="1550" i="1" spc="-4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i="1" spc="15" dirty="0">
                <a:solidFill>
                  <a:srgbClr val="3F3F3F"/>
                </a:solidFill>
                <a:latin typeface="Calibri"/>
                <a:cs typeface="Calibri"/>
              </a:rPr>
              <a:t>of</a:t>
            </a:r>
            <a:r>
              <a:rPr sz="1550" i="1" spc="-1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i="1" spc="-5" dirty="0">
                <a:solidFill>
                  <a:srgbClr val="3F3F3F"/>
                </a:solidFill>
                <a:latin typeface="Calibri"/>
                <a:cs typeface="Calibri"/>
              </a:rPr>
              <a:t>Intake</a:t>
            </a:r>
            <a:endParaRPr sz="1550">
              <a:latin typeface="Calibri"/>
              <a:cs typeface="Calibri"/>
            </a:endParaRPr>
          </a:p>
          <a:p>
            <a:pPr marL="312420" marR="22860" indent="-300355">
              <a:lnSpc>
                <a:spcPct val="101600"/>
              </a:lnSpc>
              <a:spcBef>
                <a:spcPts val="92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Marijuana: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The term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“marijuana” refers to any part of the plant or its extract that is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used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induce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psychotomimetic or therapeutic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effects.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Synonyms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include Mary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Jane, MJ, maconha, pot,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weed,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grass,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puff,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dagga.</a:t>
            </a:r>
            <a:endParaRPr sz="1550">
              <a:latin typeface="Times New Roman"/>
              <a:cs typeface="Times New Roman"/>
            </a:endParaRPr>
          </a:p>
          <a:p>
            <a:pPr marL="312420" marR="46355" indent="-300355">
              <a:lnSpc>
                <a:spcPct val="101899"/>
              </a:lnSpc>
              <a:spcBef>
                <a:spcPts val="87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Ganja: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Although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some texts refer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ganja as being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synonymous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with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marijuana,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it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used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 refer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crushed leaves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inflorescences of female plants.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It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 usually smoked in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pipe (“chillum”) or in the </a:t>
            </a:r>
            <a:r>
              <a:rPr sz="1550" spc="-38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form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cigarettes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(“reefer”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“joint”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“number”).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Ganja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 said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contain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1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2%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THC.</a:t>
            </a:r>
            <a:endParaRPr sz="1550">
              <a:latin typeface="Times New Roman"/>
              <a:cs typeface="Times New Roman"/>
            </a:endParaRPr>
          </a:p>
          <a:p>
            <a:pPr marL="312420" marR="5080" indent="-300355">
              <a:lnSpc>
                <a:spcPct val="101899"/>
              </a:lnSpc>
              <a:spcBef>
                <a:spcPts val="87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Bhang: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Bhang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consists of dried mature leaves and flower stems that are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ground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water and mixed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milk or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fruit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juice.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It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 consumed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by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Hindus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India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during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festivals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such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as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Holi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Shiv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Ratri.</a:t>
            </a:r>
            <a:endParaRPr sz="1550">
              <a:latin typeface="Times New Roman"/>
              <a:cs typeface="Times New Roman"/>
            </a:endParaRPr>
          </a:p>
          <a:p>
            <a:pPr marL="312420" marR="43180" indent="-300355">
              <a:lnSpc>
                <a:spcPct val="101899"/>
              </a:lnSpc>
              <a:spcBef>
                <a:spcPts val="87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Hashish (Charas) (This preparation is made out of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dried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resin collected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from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flower tops, and contains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varying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concentrations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THC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up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10%.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Marijuana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“Blunts”:</a:t>
            </a:r>
            <a:r>
              <a:rPr sz="1550" spc="-4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This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nothing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but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cheap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cigars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sliced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open,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packed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cannabis,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resealed.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599" y="690281"/>
            <a:ext cx="8761730" cy="5533694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312420" indent="-300355">
              <a:spcBef>
                <a:spcPts val="550"/>
              </a:spcBef>
              <a:buClr>
                <a:srgbClr val="B31166"/>
              </a:buClr>
              <a:buSzPct val="81578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900" i="1" spc="5" dirty="0">
                <a:solidFill>
                  <a:srgbClr val="3F3F3F"/>
                </a:solidFill>
                <a:latin typeface="Calibri"/>
                <a:cs typeface="Calibri"/>
              </a:rPr>
              <a:t>Clinical</a:t>
            </a:r>
            <a:r>
              <a:rPr sz="1900" i="1" spc="-3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900" i="1" spc="5" dirty="0">
                <a:solidFill>
                  <a:srgbClr val="3F3F3F"/>
                </a:solidFill>
                <a:latin typeface="Calibri"/>
                <a:cs typeface="Calibri"/>
              </a:rPr>
              <a:t>Features</a:t>
            </a:r>
            <a:endParaRPr sz="1900">
              <a:latin typeface="Calibri"/>
              <a:cs typeface="Calibri"/>
            </a:endParaRPr>
          </a:p>
          <a:p>
            <a:pPr marL="312420" indent="-300355">
              <a:spcBef>
                <a:spcPts val="455"/>
              </a:spcBef>
              <a:buClr>
                <a:srgbClr val="B31166"/>
              </a:buClr>
              <a:buSzPct val="81578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90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1.</a:t>
            </a:r>
            <a:r>
              <a:rPr sz="1900" b="1" spc="-1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900" b="1" spc="20" dirty="0">
                <a:solidFill>
                  <a:srgbClr val="3F3F3F"/>
                </a:solidFill>
                <a:latin typeface="Times New Roman"/>
                <a:cs typeface="Times New Roman"/>
              </a:rPr>
              <a:t>c</a:t>
            </a:r>
            <a:r>
              <a:rPr sz="1900" b="1" dirty="0">
                <a:solidFill>
                  <a:srgbClr val="3F3F3F"/>
                </a:solidFill>
                <a:latin typeface="Times New Roman"/>
                <a:cs typeface="Times New Roman"/>
              </a:rPr>
              <a:t>u</a:t>
            </a:r>
            <a:r>
              <a:rPr sz="1900" b="1" spc="20" dirty="0">
                <a:solidFill>
                  <a:srgbClr val="3F3F3F"/>
                </a:solidFill>
                <a:latin typeface="Times New Roman"/>
                <a:cs typeface="Times New Roman"/>
              </a:rPr>
              <a:t>t</a:t>
            </a:r>
            <a:r>
              <a:rPr sz="190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e</a:t>
            </a:r>
            <a:r>
              <a:rPr sz="1900" b="1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Pois</a:t>
            </a:r>
            <a:r>
              <a:rPr sz="1900" b="1" spc="30" dirty="0">
                <a:solidFill>
                  <a:srgbClr val="3F3F3F"/>
                </a:solidFill>
                <a:latin typeface="Times New Roman"/>
                <a:cs typeface="Times New Roman"/>
              </a:rPr>
              <a:t>o</a:t>
            </a:r>
            <a:r>
              <a:rPr sz="1900" b="1" dirty="0">
                <a:solidFill>
                  <a:srgbClr val="3F3F3F"/>
                </a:solidFill>
                <a:latin typeface="Times New Roman"/>
                <a:cs typeface="Times New Roman"/>
              </a:rPr>
              <a:t>n</a:t>
            </a:r>
            <a:r>
              <a:rPr sz="190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i</a:t>
            </a:r>
            <a:r>
              <a:rPr sz="1900" b="1" spc="20" dirty="0">
                <a:solidFill>
                  <a:srgbClr val="3F3F3F"/>
                </a:solidFill>
                <a:latin typeface="Times New Roman"/>
                <a:cs typeface="Times New Roman"/>
              </a:rPr>
              <a:t>n</a:t>
            </a:r>
            <a:r>
              <a:rPr sz="190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g</a:t>
            </a:r>
            <a:endParaRPr sz="1900">
              <a:latin typeface="Times New Roman"/>
              <a:cs typeface="Times New Roman"/>
            </a:endParaRPr>
          </a:p>
          <a:p>
            <a:pPr marL="312420" marR="412750" indent="-300355">
              <a:lnSpc>
                <a:spcPts val="1860"/>
              </a:lnSpc>
              <a:spcBef>
                <a:spcPts val="855"/>
              </a:spcBef>
              <a:buClr>
                <a:srgbClr val="B31166"/>
              </a:buClr>
              <a:buSzPct val="81578"/>
              <a:buAutoNum type="arabicPeriod"/>
              <a:tabLst>
                <a:tab pos="312420" algn="l"/>
                <a:tab pos="313055" algn="l"/>
              </a:tabLst>
            </a:pP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Euphoria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with increased garrulity and 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hilarity,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especially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when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smoked in a social </a:t>
            </a:r>
            <a:r>
              <a:rPr sz="1900" spc="-459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group</a:t>
            </a:r>
            <a:r>
              <a:rPr sz="19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setting.</a:t>
            </a:r>
            <a:endParaRPr sz="1900">
              <a:latin typeface="Times New Roman"/>
              <a:cs typeface="Times New Roman"/>
            </a:endParaRPr>
          </a:p>
          <a:p>
            <a:pPr marL="312420" marR="99695" indent="-300355">
              <a:lnSpc>
                <a:spcPct val="81300"/>
              </a:lnSpc>
              <a:spcBef>
                <a:spcPts val="880"/>
              </a:spcBef>
              <a:buClr>
                <a:srgbClr val="B31166"/>
              </a:buClr>
              <a:buSzPct val="81578"/>
              <a:buAutoNum type="arabicPeriod"/>
              <a:tabLst>
                <a:tab pos="312420" algn="l"/>
                <a:tab pos="313055" algn="l"/>
              </a:tabLst>
            </a:pP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Temporal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spatial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disorientation with intensification of sensation (colours become </a:t>
            </a:r>
            <a:r>
              <a:rPr sz="1900" spc="-459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brighter,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sounds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become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more distinct, music is heard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with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heightened fidelity) and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increased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clarity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perception.</a:t>
            </a:r>
            <a:endParaRPr sz="1900">
              <a:latin typeface="Times New Roman"/>
              <a:cs typeface="Times New Roman"/>
            </a:endParaRPr>
          </a:p>
          <a:p>
            <a:pPr marL="312420" marR="412115" indent="-300355">
              <a:lnSpc>
                <a:spcPts val="1850"/>
              </a:lnSpc>
              <a:spcBef>
                <a:spcPts val="860"/>
              </a:spcBef>
              <a:buClr>
                <a:srgbClr val="B31166"/>
              </a:buClr>
              <a:buSzPct val="81578"/>
              <a:buAutoNum type="arabicPeriod"/>
              <a:tabLst>
                <a:tab pos="312420" algn="l"/>
                <a:tab pos="313055" algn="l"/>
              </a:tabLst>
            </a:pP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At</a:t>
            </a:r>
            <a:r>
              <a:rPr sz="19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high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doses,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the user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experiences</a:t>
            </a:r>
            <a:r>
              <a:rPr sz="19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ataxia,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dizziness,</a:t>
            </a:r>
            <a:r>
              <a:rPr sz="190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hallucinations,</a:t>
            </a:r>
            <a:r>
              <a:rPr sz="190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sedation,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900" spc="-459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sometimes</a:t>
            </a:r>
            <a:r>
              <a:rPr sz="1900" spc="4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dysphoria</a:t>
            </a:r>
            <a:r>
              <a:rPr sz="19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characterised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by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 unpleasant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sensations,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fear,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panic.</a:t>
            </a:r>
            <a:endParaRPr sz="1900">
              <a:latin typeface="Times New Roman"/>
              <a:cs typeface="Times New Roman"/>
            </a:endParaRPr>
          </a:p>
          <a:p>
            <a:pPr marL="312420" marR="5080" indent="-300355">
              <a:lnSpc>
                <a:spcPts val="1850"/>
              </a:lnSpc>
              <a:spcBef>
                <a:spcPts val="885"/>
              </a:spcBef>
              <a:buClr>
                <a:srgbClr val="B31166"/>
              </a:buClr>
              <a:buSzPct val="81578"/>
              <a:buAutoNum type="arabicPeriod"/>
              <a:tabLst>
                <a:tab pos="312420" algn="l"/>
                <a:tab pos="313055" algn="l"/>
              </a:tabLst>
            </a:pP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Sometimes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an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acute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toxic psychosis is precipitated with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suicidal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ideation, 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anxiety,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900" spc="-459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paranoia. 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Occasionally,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schizophrenic symptoms 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occur.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Flashback phenomena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have </a:t>
            </a:r>
            <a:r>
              <a:rPr sz="19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been</a:t>
            </a:r>
            <a:r>
              <a:rPr sz="19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reported.</a:t>
            </a:r>
            <a:endParaRPr sz="1900">
              <a:latin typeface="Times New Roman"/>
              <a:cs typeface="Times New Roman"/>
            </a:endParaRPr>
          </a:p>
          <a:p>
            <a:pPr marL="312420" marR="344805" indent="-300355">
              <a:lnSpc>
                <a:spcPts val="1860"/>
              </a:lnSpc>
              <a:spcBef>
                <a:spcPts val="860"/>
              </a:spcBef>
              <a:buClr>
                <a:srgbClr val="B31166"/>
              </a:buClr>
              <a:buSzPct val="81578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e.</a:t>
            </a:r>
            <a:r>
              <a:rPr sz="190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Tachycardia,</a:t>
            </a:r>
            <a:r>
              <a:rPr sz="19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palpitations,</a:t>
            </a:r>
            <a:r>
              <a:rPr sz="190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hypertension</a:t>
            </a:r>
            <a:r>
              <a:rPr sz="190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(high</a:t>
            </a:r>
            <a:r>
              <a:rPr sz="19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doses).</a:t>
            </a:r>
            <a:r>
              <a:rPr sz="1900" spc="-5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Large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 doses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can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also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cause </a:t>
            </a:r>
            <a:r>
              <a:rPr sz="1900" spc="-459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postural</a:t>
            </a:r>
            <a:r>
              <a:rPr sz="190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hypotension.</a:t>
            </a:r>
            <a:endParaRPr sz="1900">
              <a:latin typeface="Times New Roman"/>
              <a:cs typeface="Times New Roman"/>
            </a:endParaRPr>
          </a:p>
          <a:p>
            <a:pPr marL="312420" indent="-300355">
              <a:lnSpc>
                <a:spcPts val="2065"/>
              </a:lnSpc>
              <a:spcBef>
                <a:spcPts val="455"/>
              </a:spcBef>
              <a:buClr>
                <a:srgbClr val="B31166"/>
              </a:buClr>
              <a:buSzPct val="81578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f.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Stimulation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appetite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(especially</a:t>
            </a:r>
            <a:r>
              <a:rPr sz="190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for</a:t>
            </a:r>
            <a:r>
              <a:rPr sz="19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sweets).</a:t>
            </a:r>
            <a:endParaRPr sz="1900">
              <a:latin typeface="Times New Roman"/>
              <a:cs typeface="Times New Roman"/>
            </a:endParaRPr>
          </a:p>
          <a:p>
            <a:pPr marL="558165" lvl="1" indent="-246379">
              <a:lnSpc>
                <a:spcPts val="1855"/>
              </a:lnSpc>
              <a:buAutoNum type="alphaLcPeriod" startAt="7"/>
              <a:tabLst>
                <a:tab pos="558800" algn="l"/>
              </a:tabLst>
            </a:pP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Reduced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bowel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motility and urinary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retention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have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occasionally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been observed.</a:t>
            </a:r>
            <a:endParaRPr sz="1900">
              <a:latin typeface="Times New Roman"/>
              <a:cs typeface="Times New Roman"/>
            </a:endParaRPr>
          </a:p>
          <a:p>
            <a:pPr marL="558165" lvl="1" indent="-246379">
              <a:lnSpc>
                <a:spcPts val="1855"/>
              </a:lnSpc>
              <a:buAutoNum type="alphaLcPeriod" startAt="7"/>
              <a:tabLst>
                <a:tab pos="558800" algn="l"/>
              </a:tabLst>
            </a:pP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Bloodshot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eyes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due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to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conjunctival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congestion.</a:t>
            </a:r>
            <a:endParaRPr sz="1900">
              <a:latin typeface="Times New Roman"/>
              <a:cs typeface="Times New Roman"/>
            </a:endParaRPr>
          </a:p>
          <a:p>
            <a:pPr marL="504190" lvl="1" indent="-192405">
              <a:lnSpc>
                <a:spcPts val="1855"/>
              </a:lnSpc>
              <a:buAutoNum type="alphaLcPeriod" startAt="7"/>
              <a:tabLst>
                <a:tab pos="504825" algn="l"/>
              </a:tabLst>
            </a:pP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Pupils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are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usually</a:t>
            </a:r>
            <a:r>
              <a:rPr sz="190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5" dirty="0">
                <a:solidFill>
                  <a:srgbClr val="3F3F3F"/>
                </a:solidFill>
                <a:latin typeface="Times New Roman"/>
                <a:cs typeface="Times New Roman"/>
              </a:rPr>
              <a:t>not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affected.</a:t>
            </a:r>
            <a:r>
              <a:rPr sz="1900" spc="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Occasionally,</a:t>
            </a:r>
            <a:r>
              <a:rPr sz="190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mydriasis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and nystagmus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may</a:t>
            </a:r>
            <a:r>
              <a:rPr sz="19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occur.</a:t>
            </a:r>
            <a:endParaRPr sz="1900">
              <a:latin typeface="Times New Roman"/>
              <a:cs typeface="Times New Roman"/>
            </a:endParaRPr>
          </a:p>
          <a:p>
            <a:pPr marL="504190" lvl="1" indent="-192405">
              <a:lnSpc>
                <a:spcPts val="2070"/>
              </a:lnSpc>
              <a:buAutoNum type="alphaLcPeriod" startAt="7"/>
              <a:tabLst>
                <a:tab pos="504825" algn="l"/>
              </a:tabLst>
            </a:pP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Coma</a:t>
            </a:r>
            <a:r>
              <a:rPr sz="190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has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been</a:t>
            </a:r>
            <a:r>
              <a:rPr sz="19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reported</a:t>
            </a:r>
            <a:r>
              <a:rPr sz="190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9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900" spc="10" dirty="0">
                <a:solidFill>
                  <a:srgbClr val="3F3F3F"/>
                </a:solidFill>
                <a:latin typeface="Times New Roman"/>
                <a:cs typeface="Times New Roman"/>
              </a:rPr>
              <a:t>children.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5" y="793519"/>
            <a:ext cx="8890635" cy="3446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spcBef>
                <a:spcPts val="105"/>
              </a:spcBef>
            </a:pPr>
            <a:r>
              <a:rPr sz="1400" b="1" spc="-5" dirty="0">
                <a:latin typeface="Times New Roman"/>
                <a:cs typeface="Times New Roman"/>
              </a:rPr>
              <a:t>chronic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</a:t>
            </a:r>
            <a:endParaRPr sz="1400">
              <a:latin typeface="Times New Roman"/>
              <a:cs typeface="Times New Roman"/>
            </a:endParaRPr>
          </a:p>
          <a:p>
            <a:pPr marL="12700" marR="92710" algn="just">
              <a:buSzPct val="92857"/>
              <a:buAutoNum type="arabicPeriod"/>
              <a:tabLst>
                <a:tab pos="147320" algn="l"/>
              </a:tabLst>
            </a:pPr>
            <a:r>
              <a:rPr sz="1400" i="1" dirty="0">
                <a:latin typeface="Times New Roman"/>
                <a:cs typeface="Times New Roman"/>
              </a:rPr>
              <a:t>Amotivational </a:t>
            </a:r>
            <a:r>
              <a:rPr sz="1400" i="1" spc="-5" dirty="0">
                <a:latin typeface="Times New Roman"/>
                <a:cs typeface="Times New Roman"/>
              </a:rPr>
              <a:t>Syndrome: </a:t>
            </a:r>
            <a:r>
              <a:rPr sz="1400" dirty="0">
                <a:latin typeface="Times New Roman"/>
                <a:cs typeface="Times New Roman"/>
              </a:rPr>
              <a:t>Chronic indulgence is said to induce an a motivational </a:t>
            </a:r>
            <a:r>
              <a:rPr sz="1400" spc="-5" dirty="0">
                <a:latin typeface="Times New Roman"/>
                <a:cs typeface="Times New Roman"/>
              </a:rPr>
              <a:t>syndrome </a:t>
            </a:r>
            <a:r>
              <a:rPr sz="1400" dirty="0">
                <a:latin typeface="Times New Roman"/>
                <a:cs typeface="Times New Roman"/>
              </a:rPr>
              <a:t>characterised </a:t>
            </a:r>
            <a:r>
              <a:rPr sz="1400" spc="5" dirty="0">
                <a:latin typeface="Times New Roman"/>
                <a:cs typeface="Times New Roman"/>
              </a:rPr>
              <a:t>by </a:t>
            </a:r>
            <a:r>
              <a:rPr sz="1400" spc="-15" dirty="0">
                <a:latin typeface="Times New Roman"/>
                <a:cs typeface="Times New Roman"/>
              </a:rPr>
              <a:t>apathy, </a:t>
            </a:r>
            <a:r>
              <a:rPr sz="1400" spc="5" dirty="0">
                <a:latin typeface="Times New Roman"/>
                <a:cs typeface="Times New Roman"/>
              </a:rPr>
              <a:t>poor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concentration,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social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lack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motivation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study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work.</a:t>
            </a:r>
            <a:endParaRPr sz="1400">
              <a:latin typeface="Times New Roman"/>
              <a:cs typeface="Times New Roman"/>
            </a:endParaRPr>
          </a:p>
          <a:p>
            <a:pPr marL="12700" marR="31115" algn="just">
              <a:spcBef>
                <a:spcPts val="10"/>
              </a:spcBef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Heavy cannabis users demonstrate </a:t>
            </a:r>
            <a:r>
              <a:rPr sz="1400" spc="-5" dirty="0">
                <a:latin typeface="Times New Roman"/>
                <a:cs typeface="Times New Roman"/>
              </a:rPr>
              <a:t>an </a:t>
            </a:r>
            <a:r>
              <a:rPr sz="1400" dirty="0">
                <a:latin typeface="Times New Roman"/>
                <a:cs typeface="Times New Roman"/>
              </a:rPr>
              <a:t>increased tendency </a:t>
            </a:r>
            <a:r>
              <a:rPr sz="1400" spc="5" dirty="0">
                <a:latin typeface="Times New Roman"/>
                <a:cs typeface="Times New Roman"/>
              </a:rPr>
              <a:t>to </a:t>
            </a:r>
            <a:r>
              <a:rPr sz="1400" dirty="0">
                <a:latin typeface="Times New Roman"/>
                <a:cs typeface="Times New Roman"/>
              </a:rPr>
              <a:t>develop </a:t>
            </a:r>
            <a:r>
              <a:rPr sz="1400" spc="-5" dirty="0">
                <a:latin typeface="Times New Roman"/>
                <a:cs typeface="Times New Roman"/>
              </a:rPr>
              <a:t>manic, </a:t>
            </a:r>
            <a:r>
              <a:rPr sz="1400" dirty="0">
                <a:latin typeface="Times New Roman"/>
                <a:cs typeface="Times New Roman"/>
              </a:rPr>
              <a:t>schizophreniform, and confusional psychoses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over a period of </a:t>
            </a:r>
            <a:r>
              <a:rPr sz="1400" spc="-10" dirty="0">
                <a:latin typeface="Times New Roman"/>
                <a:cs typeface="Times New Roman"/>
              </a:rPr>
              <a:t>time. </a:t>
            </a:r>
            <a:r>
              <a:rPr sz="1400" dirty="0">
                <a:latin typeface="Times New Roman"/>
                <a:cs typeface="Times New Roman"/>
              </a:rPr>
              <a:t>The development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acute psychosis </a:t>
            </a:r>
            <a:r>
              <a:rPr sz="1400" spc="-5" dirty="0">
                <a:latin typeface="Times New Roman"/>
                <a:cs typeface="Times New Roman"/>
              </a:rPr>
              <a:t>after </a:t>
            </a:r>
            <a:r>
              <a:rPr sz="1400" spc="5" dirty="0">
                <a:latin typeface="Times New Roman"/>
                <a:cs typeface="Times New Roman"/>
              </a:rPr>
              <a:t>chronic use </a:t>
            </a:r>
            <a:r>
              <a:rPr sz="1400" dirty="0">
                <a:latin typeface="Times New Roman"/>
                <a:cs typeface="Times New Roman"/>
              </a:rPr>
              <a:t>is controversial because of questions about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contribution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premorbid personalities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multiple-drug </a:t>
            </a:r>
            <a:r>
              <a:rPr sz="1400" spc="5" dirty="0">
                <a:latin typeface="Times New Roman"/>
                <a:cs typeface="Times New Roman"/>
              </a:rPr>
              <a:t>use.</a:t>
            </a:r>
            <a:endParaRPr sz="1400">
              <a:latin typeface="Times New Roman"/>
              <a:cs typeface="Times New Roman"/>
            </a:endParaRPr>
          </a:p>
          <a:p>
            <a:pPr marL="146685" indent="-134620" algn="just"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Medical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complications: Chronic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heavy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cannabis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associated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increased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incidence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conditions:</a:t>
            </a:r>
            <a:endParaRPr sz="1400">
              <a:latin typeface="Times New Roman"/>
              <a:cs typeface="Times New Roman"/>
            </a:endParaRPr>
          </a:p>
          <a:p>
            <a:pPr marL="662940" marR="50800" lvl="1" indent="-250190" algn="just">
              <a:spcBef>
                <a:spcPts val="10"/>
              </a:spcBef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Chronic lung disease and carcinogenesis: Long term smoking of cannabis has been associated with chronic sore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throat,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rhinitis,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bronchitis,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deterioration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pulmonary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function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suggesting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airway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narrowing.</a:t>
            </a:r>
            <a:endParaRPr sz="1400">
              <a:latin typeface="Times New Roman"/>
              <a:cs typeface="Times New Roman"/>
            </a:endParaRPr>
          </a:p>
          <a:p>
            <a:pPr marL="662940" lvl="1" indent="-250190" algn="just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Cancers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mouth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larynx.</a:t>
            </a:r>
            <a:endParaRPr sz="1400">
              <a:latin typeface="Times New Roman"/>
              <a:cs typeface="Times New Roman"/>
            </a:endParaRPr>
          </a:p>
          <a:p>
            <a:pPr marL="662940" marR="559435" lvl="1" indent="-250190">
              <a:spcBef>
                <a:spcPts val="15"/>
              </a:spcBef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Non-specific </a:t>
            </a:r>
            <a:r>
              <a:rPr sz="1400" spc="-5" dirty="0">
                <a:latin typeface="Times New Roman"/>
                <a:cs typeface="Times New Roman"/>
              </a:rPr>
              <a:t>ST </a:t>
            </a:r>
            <a:r>
              <a:rPr sz="1400" dirty="0">
                <a:latin typeface="Times New Roman"/>
                <a:cs typeface="Times New Roman"/>
              </a:rPr>
              <a:t>wave changes have been reported. Prolonged intake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high doses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spc="-10" dirty="0">
                <a:latin typeface="Times New Roman"/>
                <a:cs typeface="Times New Roman"/>
              </a:rPr>
              <a:t>THC may </a:t>
            </a:r>
            <a:r>
              <a:rPr sz="1400" dirty="0">
                <a:latin typeface="Times New Roman"/>
                <a:cs typeface="Times New Roman"/>
              </a:rPr>
              <a:t>result in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bradycardia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congestive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heart</a:t>
            </a:r>
            <a:r>
              <a:rPr sz="1400" dirty="0">
                <a:latin typeface="Times New Roman"/>
                <a:cs typeface="Times New Roman"/>
              </a:rPr>
              <a:t> failure. .</a:t>
            </a:r>
            <a:endParaRPr sz="140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Digital clubbing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 been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reported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dirty="0">
                <a:latin typeface="Times New Roman"/>
                <a:cs typeface="Times New Roman"/>
              </a:rPr>
              <a:t> chronic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hashish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users.</a:t>
            </a:r>
            <a:endParaRPr sz="140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Gynaecomastia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been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observed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males.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Chronic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also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decrease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sperm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count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fertility.</a:t>
            </a:r>
            <a:endParaRPr sz="1400">
              <a:latin typeface="Times New Roman"/>
              <a:cs typeface="Times New Roman"/>
            </a:endParaRPr>
          </a:p>
          <a:p>
            <a:pPr marL="662940" marR="213360" lvl="1" indent="-250190">
              <a:spcBef>
                <a:spcPts val="10"/>
              </a:spcBef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Abrupt discontinuation of chronic cannabis use can cause a </a:t>
            </a:r>
            <a:r>
              <a:rPr sz="1400" spc="-5" dirty="0">
                <a:latin typeface="Times New Roman"/>
                <a:cs typeface="Times New Roman"/>
              </a:rPr>
              <a:t>mild </a:t>
            </a:r>
            <a:r>
              <a:rPr sz="1400" dirty="0">
                <a:latin typeface="Times New Roman"/>
                <a:cs typeface="Times New Roman"/>
              </a:rPr>
              <a:t>abstinence </a:t>
            </a:r>
            <a:r>
              <a:rPr sz="1400" spc="-5" dirty="0">
                <a:latin typeface="Times New Roman"/>
                <a:cs typeface="Times New Roman"/>
              </a:rPr>
              <a:t>syndrome </a:t>
            </a:r>
            <a:r>
              <a:rPr sz="1400" dirty="0">
                <a:latin typeface="Times New Roman"/>
                <a:cs typeface="Times New Roman"/>
              </a:rPr>
              <a:t>consisting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agitation,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aggressiveness,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tremulousness,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insomnia,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sweating,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recurrent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migraine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headaches.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5" y="788903"/>
            <a:ext cx="8879205" cy="2809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7955" indent="-135890">
              <a:spcBef>
                <a:spcPts val="105"/>
              </a:spcBef>
              <a:buSzPct val="92857"/>
              <a:buAutoNum type="arabicPeriod"/>
              <a:tabLst>
                <a:tab pos="148590" algn="l"/>
              </a:tabLst>
            </a:pPr>
            <a:r>
              <a:rPr sz="1400" i="1" dirty="0">
                <a:latin typeface="Calibri"/>
                <a:cs typeface="Calibri"/>
              </a:rPr>
              <a:t>Diagnosis</a:t>
            </a:r>
            <a:endParaRPr sz="1400">
              <a:latin typeface="Calibri"/>
              <a:cs typeface="Calibri"/>
            </a:endParaRPr>
          </a:p>
          <a:p>
            <a:pPr marL="662940" lvl="1" indent="-250190">
              <a:spcBef>
                <a:spcPts val="35"/>
              </a:spcBef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Clinical:</a:t>
            </a:r>
            <a:endParaRPr sz="1400">
              <a:latin typeface="Times New Roman"/>
              <a:cs typeface="Times New Roman"/>
            </a:endParaRPr>
          </a:p>
          <a:p>
            <a:pPr marL="830580" lvl="2" indent="-168275">
              <a:buAutoNum type="alphaLcPeriod"/>
              <a:tabLst>
                <a:tab pos="831215" algn="l"/>
              </a:tabLst>
            </a:pPr>
            <a:r>
              <a:rPr sz="1400" spc="-5" dirty="0">
                <a:latin typeface="Times New Roman"/>
                <a:cs typeface="Times New Roman"/>
              </a:rPr>
              <a:t>Symptomatology</a:t>
            </a:r>
            <a:endParaRPr sz="1400">
              <a:latin typeface="Times New Roman"/>
              <a:cs typeface="Times New Roman"/>
            </a:endParaRPr>
          </a:p>
          <a:p>
            <a:pPr marL="841375" lvl="2" indent="-179070">
              <a:spcBef>
                <a:spcPts val="10"/>
              </a:spcBef>
              <a:buAutoNum type="alphaLcPeriod"/>
              <a:tabLst>
                <a:tab pos="842010" algn="l"/>
              </a:tabLst>
            </a:pPr>
            <a:r>
              <a:rPr sz="1400" dirty="0">
                <a:latin typeface="Times New Roman"/>
                <a:cs typeface="Times New Roman"/>
              </a:rPr>
              <a:t>Characteristic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‘burnt rope’</a:t>
            </a:r>
            <a:r>
              <a:rPr sz="1400" spc="-1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odour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dirty="0">
                <a:latin typeface="Times New Roman"/>
                <a:cs typeface="Times New Roman"/>
              </a:rPr>
              <a:t> the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breath 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recent </a:t>
            </a:r>
            <a:r>
              <a:rPr sz="1400" spc="-15" dirty="0">
                <a:latin typeface="Times New Roman"/>
                <a:cs typeface="Times New Roman"/>
              </a:rPr>
              <a:t>smoker.</a:t>
            </a:r>
            <a:endParaRPr sz="1400">
              <a:latin typeface="Times New Roman"/>
              <a:cs typeface="Times New Roman"/>
            </a:endParaRPr>
          </a:p>
          <a:p>
            <a:pPr marL="662940" marR="35560" lvl="1" indent="-250190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Identification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suspected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specimen: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Suspend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leaf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stem </a:t>
            </a:r>
            <a:r>
              <a:rPr sz="1400" spc="-5" dirty="0">
                <a:latin typeface="Times New Roman"/>
                <a:cs typeface="Times New Roman"/>
              </a:rPr>
              <a:t>fragments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several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drops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chloral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hydrate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(10%)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on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microscope </a:t>
            </a:r>
            <a:r>
              <a:rPr sz="1400" spc="5" dirty="0">
                <a:latin typeface="Times New Roman"/>
                <a:cs typeface="Times New Roman"/>
              </a:rPr>
              <a:t>slide </a:t>
            </a:r>
            <a:r>
              <a:rPr sz="1400" dirty="0">
                <a:latin typeface="Times New Roman"/>
                <a:cs typeface="Times New Roman"/>
              </a:rPr>
              <a:t>and </a:t>
            </a:r>
            <a:r>
              <a:rPr sz="1400" spc="-5" dirty="0">
                <a:latin typeface="Times New Roman"/>
                <a:cs typeface="Times New Roman"/>
              </a:rPr>
              <a:t>examine </a:t>
            </a:r>
            <a:r>
              <a:rPr sz="1400" dirty="0">
                <a:latin typeface="Times New Roman"/>
                <a:cs typeface="Times New Roman"/>
              </a:rPr>
              <a:t>under </a:t>
            </a:r>
            <a:r>
              <a:rPr sz="1400" spc="5" dirty="0">
                <a:latin typeface="Times New Roman"/>
                <a:cs typeface="Times New Roman"/>
              </a:rPr>
              <a:t>low </a:t>
            </a:r>
            <a:r>
              <a:rPr sz="1400" dirty="0">
                <a:latin typeface="Times New Roman"/>
                <a:cs typeface="Times New Roman"/>
              </a:rPr>
              <a:t>power </a:t>
            </a:r>
            <a:r>
              <a:rPr sz="1400" spc="-5" dirty="0">
                <a:latin typeface="Times New Roman"/>
                <a:cs typeface="Times New Roman"/>
              </a:rPr>
              <a:t>for </a:t>
            </a:r>
            <a:r>
              <a:rPr sz="1400" dirty="0">
                <a:latin typeface="Times New Roman"/>
                <a:cs typeface="Times New Roman"/>
              </a:rPr>
              <a:t>characteristic “cystolith hairs”. These hairs look like bear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claws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elephant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tusks.</a:t>
            </a:r>
            <a:r>
              <a:rPr sz="1400" spc="-9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these </a:t>
            </a:r>
            <a:r>
              <a:rPr sz="1400" spc="-5" dirty="0">
                <a:latin typeface="Times New Roman"/>
                <a:cs typeface="Times New Roman"/>
              </a:rPr>
              <a:t>claws</a:t>
            </a:r>
            <a:r>
              <a:rPr sz="1400" spc="5" dirty="0">
                <a:latin typeface="Times New Roman"/>
                <a:cs typeface="Times New Roman"/>
              </a:rPr>
              <a:t> 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wart-like cluster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composed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calcium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carbonate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deposit.</a:t>
            </a:r>
            <a:endParaRPr sz="1400">
              <a:latin typeface="Times New Roman"/>
              <a:cs typeface="Times New Roman"/>
            </a:endParaRPr>
          </a:p>
          <a:p>
            <a:pPr marL="662940"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Add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drop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20%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HCl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note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gentle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effervescent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release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carbon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dioxide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gas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 </a:t>
            </a:r>
            <a:r>
              <a:rPr sz="1400" dirty="0">
                <a:latin typeface="Times New Roman"/>
                <a:cs typeface="Times New Roman"/>
              </a:rPr>
              <a:t>tiny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bubbles.</a:t>
            </a:r>
            <a:endParaRPr sz="1400">
              <a:latin typeface="Times New Roman"/>
              <a:cs typeface="Times New Roman"/>
            </a:endParaRPr>
          </a:p>
          <a:p>
            <a:pPr marL="662940" marR="5080" lvl="1" indent="-250190">
              <a:buAutoNum type="arabicPeriod" startAt="3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Urine levels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cannabinoids: </a:t>
            </a:r>
            <a:r>
              <a:rPr sz="1400" spc="-5" dirty="0">
                <a:latin typeface="Times New Roman"/>
                <a:cs typeface="Times New Roman"/>
              </a:rPr>
              <a:t>THC </a:t>
            </a:r>
            <a:r>
              <a:rPr sz="1400" dirty="0">
                <a:latin typeface="Times New Roman"/>
                <a:cs typeface="Times New Roman"/>
              </a:rPr>
              <a:t>is hydrophobic and accumulates in </a:t>
            </a:r>
            <a:r>
              <a:rPr sz="1400" spc="5" dirty="0">
                <a:latin typeface="Times New Roman"/>
                <a:cs typeface="Times New Roman"/>
              </a:rPr>
              <a:t>adipose </a:t>
            </a:r>
            <a:r>
              <a:rPr sz="1400" dirty="0">
                <a:latin typeface="Times New Roman"/>
                <a:cs typeface="Times New Roman"/>
              </a:rPr>
              <a:t>tissue. Concomitant testing of urine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specific </a:t>
            </a:r>
            <a:r>
              <a:rPr sz="1400" spc="-15" dirty="0">
                <a:latin typeface="Times New Roman"/>
                <a:cs typeface="Times New Roman"/>
              </a:rPr>
              <a:t>gravity,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temperature,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creatinine could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help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eliminating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confounders.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Screening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tests</a:t>
            </a:r>
            <a:endParaRPr sz="1400">
              <a:latin typeface="Times New Roman"/>
              <a:cs typeface="Times New Roman"/>
            </a:endParaRPr>
          </a:p>
          <a:p>
            <a:pPr marL="662940" marR="1778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usually </a:t>
            </a:r>
            <a:r>
              <a:rPr sz="1400" spc="-5" dirty="0">
                <a:latin typeface="Times New Roman"/>
                <a:cs typeface="Times New Roman"/>
              </a:rPr>
              <a:t>employ EMIT </a:t>
            </a:r>
            <a:r>
              <a:rPr sz="1400" dirty="0">
                <a:latin typeface="Times New Roman"/>
                <a:cs typeface="Times New Roman"/>
              </a:rPr>
              <a:t>or </a:t>
            </a:r>
            <a:r>
              <a:rPr sz="1400" spc="-5" dirty="0">
                <a:latin typeface="Times New Roman"/>
                <a:cs typeface="Times New Roman"/>
              </a:rPr>
              <a:t>RIA, while </a:t>
            </a:r>
            <a:r>
              <a:rPr sz="1400" dirty="0">
                <a:latin typeface="Times New Roman"/>
                <a:cs typeface="Times New Roman"/>
              </a:rPr>
              <a:t>confirmation is done </a:t>
            </a:r>
            <a:r>
              <a:rPr sz="1400" spc="5" dirty="0">
                <a:latin typeface="Times New Roman"/>
                <a:cs typeface="Times New Roman"/>
              </a:rPr>
              <a:t>by </a:t>
            </a:r>
            <a:r>
              <a:rPr sz="1400" dirty="0">
                <a:latin typeface="Times New Roman"/>
                <a:cs typeface="Times New Roman"/>
              </a:rPr>
              <a:t>using GCMS. A semiquantitative </a:t>
            </a:r>
            <a:r>
              <a:rPr sz="1400" spc="-5" dirty="0">
                <a:latin typeface="Times New Roman"/>
                <a:cs typeface="Times New Roman"/>
              </a:rPr>
              <a:t>EMIT </a:t>
            </a:r>
            <a:r>
              <a:rPr sz="1400" dirty="0">
                <a:latin typeface="Times New Roman"/>
                <a:cs typeface="Times New Roman"/>
              </a:rPr>
              <a:t>homogenous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enzyme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immunoassay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available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measurement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cannabinoids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urine.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Hair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analysis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detect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usage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 to </a:t>
            </a:r>
            <a:r>
              <a:rPr sz="1400" spc="5" dirty="0">
                <a:latin typeface="Times New Roman"/>
                <a:cs typeface="Times New Roman"/>
              </a:rPr>
              <a:t>90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days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after </a:t>
            </a:r>
            <a:r>
              <a:rPr sz="1400" dirty="0">
                <a:latin typeface="Times New Roman"/>
                <a:cs typeface="Times New Roman"/>
              </a:rPr>
              <a:t>cessation,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cut-off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values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lower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hair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than urine.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5232" y="788904"/>
            <a:ext cx="8882380" cy="4092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0" dirty="0">
                <a:latin typeface="Calibri"/>
                <a:cs typeface="Calibri"/>
              </a:rPr>
              <a:t>Treatment</a:t>
            </a:r>
            <a:endParaRPr sz="1400">
              <a:latin typeface="Calibri"/>
              <a:cs typeface="Calibri"/>
            </a:endParaRPr>
          </a:p>
          <a:p>
            <a:pPr marL="179705" indent="-167640">
              <a:spcBef>
                <a:spcPts val="35"/>
              </a:spcBef>
              <a:buAutoNum type="arabicPeriod"/>
              <a:tabLst>
                <a:tab pos="180340" algn="l"/>
              </a:tabLst>
            </a:pPr>
            <a:r>
              <a:rPr sz="1400" b="1" spc="-5" dirty="0">
                <a:latin typeface="Times New Roman"/>
                <a:cs typeface="Times New Roman"/>
              </a:rPr>
              <a:t>Acute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Poisoning:</a:t>
            </a:r>
            <a:endParaRPr sz="1400">
              <a:latin typeface="Times New Roman"/>
              <a:cs typeface="Times New Roman"/>
            </a:endParaRPr>
          </a:p>
          <a:p>
            <a:pPr marL="179705" lvl="1" indent="-167640">
              <a:spcBef>
                <a:spcPts val="10"/>
              </a:spcBef>
              <a:buAutoNum type="alphaLcPeriod"/>
              <a:tabLst>
                <a:tab pos="180340" algn="l"/>
              </a:tabLst>
            </a:pPr>
            <a:r>
              <a:rPr sz="1400" spc="-5" dirty="0">
                <a:latin typeface="Times New Roman"/>
                <a:cs typeface="Times New Roman"/>
              </a:rPr>
              <a:t>D</a:t>
            </a:r>
            <a:r>
              <a:rPr sz="1400" spc="-10" dirty="0">
                <a:latin typeface="Times New Roman"/>
                <a:cs typeface="Times New Roman"/>
              </a:rPr>
              <a:t>e</a:t>
            </a:r>
            <a:r>
              <a:rPr sz="1400" spc="5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o</a:t>
            </a:r>
            <a:r>
              <a:rPr sz="1400" spc="10" dirty="0">
                <a:latin typeface="Times New Roman"/>
                <a:cs typeface="Times New Roman"/>
              </a:rPr>
              <a:t>n</a:t>
            </a:r>
            <a:r>
              <a:rPr sz="1400" dirty="0">
                <a:latin typeface="Times New Roman"/>
                <a:cs typeface="Times New Roman"/>
              </a:rPr>
              <a:t>t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-25" dirty="0">
                <a:latin typeface="Times New Roman"/>
                <a:cs typeface="Times New Roman"/>
              </a:rPr>
              <a:t>m</a:t>
            </a:r>
            <a:r>
              <a:rPr sz="1400" spc="15" dirty="0">
                <a:latin typeface="Times New Roman"/>
                <a:cs typeface="Times New Roman"/>
              </a:rPr>
              <a:t>i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t</a:t>
            </a:r>
            <a:r>
              <a:rPr sz="1400" dirty="0">
                <a:latin typeface="Times New Roman"/>
                <a:cs typeface="Times New Roman"/>
              </a:rPr>
              <a:t>ion </a:t>
            </a:r>
            <a:r>
              <a:rPr sz="1400" spc="-25" dirty="0">
                <a:latin typeface="Times New Roman"/>
                <a:cs typeface="Times New Roman"/>
              </a:rPr>
              <a:t>m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s</a:t>
            </a:r>
            <a:r>
              <a:rPr sz="1400" dirty="0">
                <a:latin typeface="Times New Roman"/>
                <a:cs typeface="Times New Roman"/>
              </a:rPr>
              <a:t>u</a:t>
            </a:r>
            <a:r>
              <a:rPr sz="1400" spc="-5" dirty="0">
                <a:latin typeface="Times New Roman"/>
                <a:cs typeface="Times New Roman"/>
              </a:rPr>
              <a:t>r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s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c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s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s 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g</a:t>
            </a:r>
            <a:r>
              <a:rPr sz="1400" spc="-10" dirty="0">
                <a:latin typeface="Times New Roman"/>
                <a:cs typeface="Times New Roman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s</a:t>
            </a:r>
            <a:r>
              <a:rPr sz="1400" spc="15" dirty="0">
                <a:latin typeface="Times New Roman"/>
                <a:cs typeface="Times New Roman"/>
              </a:rPr>
              <a:t>t</a:t>
            </a:r>
            <a:r>
              <a:rPr sz="1400" dirty="0">
                <a:latin typeface="Times New Roman"/>
                <a:cs typeface="Times New Roman"/>
              </a:rPr>
              <a:t>io</a:t>
            </a:r>
            <a:r>
              <a:rPr sz="1400" spc="10" dirty="0">
                <a:latin typeface="Times New Roman"/>
                <a:cs typeface="Times New Roman"/>
              </a:rPr>
              <a:t>n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ti</a:t>
            </a:r>
            <a:r>
              <a:rPr sz="1400" spc="10" dirty="0">
                <a:latin typeface="Times New Roman"/>
                <a:cs typeface="Times New Roman"/>
              </a:rPr>
              <a:t>v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t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h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r</a:t>
            </a:r>
            <a:r>
              <a:rPr sz="1400" spc="-10" dirty="0">
                <a:latin typeface="Times New Roman"/>
                <a:cs typeface="Times New Roman"/>
              </a:rPr>
              <a:t>c</a:t>
            </a:r>
            <a:r>
              <a:rPr sz="1400" spc="10" dirty="0">
                <a:latin typeface="Times New Roman"/>
                <a:cs typeface="Times New Roman"/>
              </a:rPr>
              <a:t>o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 </a:t>
            </a:r>
            <a:r>
              <a:rPr sz="1400" spc="10" dirty="0">
                <a:latin typeface="Times New Roman"/>
                <a:cs typeface="Times New Roman"/>
              </a:rPr>
              <a:t>b</a:t>
            </a:r>
            <a:r>
              <a:rPr sz="1400" spc="-10" dirty="0">
                <a:latin typeface="Times New Roman"/>
                <a:cs typeface="Times New Roman"/>
              </a:rPr>
              <a:t>e</a:t>
            </a:r>
            <a:r>
              <a:rPr sz="1400" spc="10" dirty="0">
                <a:latin typeface="Times New Roman"/>
                <a:cs typeface="Times New Roman"/>
              </a:rPr>
              <a:t>n</a:t>
            </a:r>
            <a:r>
              <a:rPr sz="1400" spc="-10" dirty="0">
                <a:latin typeface="Times New Roman"/>
                <a:cs typeface="Times New Roman"/>
              </a:rPr>
              <a:t>e</a:t>
            </a:r>
            <a:r>
              <a:rPr sz="1400" spc="5" dirty="0">
                <a:latin typeface="Times New Roman"/>
                <a:cs typeface="Times New Roman"/>
              </a:rPr>
              <a:t>f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-10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5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l.</a:t>
            </a:r>
            <a:endParaRPr sz="1400">
              <a:latin typeface="Times New Roman"/>
              <a:cs typeface="Times New Roman"/>
            </a:endParaRPr>
          </a:p>
          <a:p>
            <a:pPr marL="179705" lvl="1" indent="-167640">
              <a:buAutoNum type="alphaLcPeriod"/>
              <a:tabLst>
                <a:tab pos="180340" algn="l"/>
              </a:tabLst>
            </a:pPr>
            <a:r>
              <a:rPr sz="1400" dirty="0">
                <a:latin typeface="Times New Roman"/>
                <a:cs typeface="Times New Roman"/>
              </a:rPr>
              <a:t>Acute psychotic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reactions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respond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benzodiazepines.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5" dirty="0">
                <a:latin typeface="Times New Roman"/>
                <a:cs typeface="Times New Roman"/>
              </a:rPr>
              <a:t> 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milligrams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diazepam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orally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usually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sufficient.</a:t>
            </a:r>
            <a:endParaRPr sz="1400">
              <a:latin typeface="Times New Roman"/>
              <a:cs typeface="Times New Roman"/>
            </a:endParaRPr>
          </a:p>
          <a:p>
            <a:pPr marL="12700" marR="396240" lvl="1">
              <a:buAutoNum type="alphaLcPeriod"/>
              <a:tabLst>
                <a:tab pos="180340" algn="l"/>
              </a:tabLst>
            </a:pPr>
            <a:r>
              <a:rPr sz="1400" dirty="0">
                <a:latin typeface="Times New Roman"/>
                <a:cs typeface="Times New Roman"/>
              </a:rPr>
              <a:t>Patients </a:t>
            </a:r>
            <a:r>
              <a:rPr sz="1400" spc="-5" dirty="0">
                <a:latin typeface="Times New Roman"/>
                <a:cs typeface="Times New Roman"/>
              </a:rPr>
              <a:t>suffering </a:t>
            </a:r>
            <a:r>
              <a:rPr sz="1400" dirty="0">
                <a:latin typeface="Times New Roman"/>
                <a:cs typeface="Times New Roman"/>
              </a:rPr>
              <a:t>from postural hypotension </a:t>
            </a:r>
            <a:r>
              <a:rPr sz="1400" spc="5" dirty="0">
                <a:latin typeface="Times New Roman"/>
                <a:cs typeface="Times New Roman"/>
              </a:rPr>
              <a:t>should </a:t>
            </a:r>
            <a:r>
              <a:rPr sz="1400" dirty="0">
                <a:latin typeface="Times New Roman"/>
                <a:cs typeface="Times New Roman"/>
              </a:rPr>
              <a:t>be placed in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Trendelenberg </a:t>
            </a:r>
            <a:r>
              <a:rPr sz="1400" dirty="0">
                <a:latin typeface="Times New Roman"/>
                <a:cs typeface="Times New Roman"/>
              </a:rPr>
              <a:t>position </a:t>
            </a:r>
            <a:r>
              <a:rPr sz="1400" spc="5" dirty="0">
                <a:latin typeface="Times New Roman"/>
                <a:cs typeface="Times New Roman"/>
              </a:rPr>
              <a:t>until the </a:t>
            </a:r>
            <a:r>
              <a:rPr sz="1400" dirty="0">
                <a:latin typeface="Times New Roman"/>
                <a:cs typeface="Times New Roman"/>
              </a:rPr>
              <a:t>blood pressure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stabilises.</a:t>
            </a:r>
            <a:endParaRPr sz="1400">
              <a:latin typeface="Times New Roman"/>
              <a:cs typeface="Times New Roman"/>
            </a:endParaRPr>
          </a:p>
          <a:p>
            <a:pPr marL="190500" lvl="1" indent="-178435">
              <a:spcBef>
                <a:spcPts val="10"/>
              </a:spcBef>
              <a:buAutoNum type="alphaLcPeriod"/>
              <a:tabLst>
                <a:tab pos="191135" algn="l"/>
              </a:tabLst>
            </a:pPr>
            <a:r>
              <a:rPr sz="1400" dirty="0">
                <a:latin typeface="Times New Roman"/>
                <a:cs typeface="Times New Roman"/>
              </a:rPr>
              <a:t>Supportive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measures.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1400" b="1" dirty="0">
                <a:latin typeface="Times New Roman"/>
                <a:cs typeface="Times New Roman"/>
              </a:rPr>
              <a:t>2.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Chronic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Poisoning:</a:t>
            </a:r>
            <a:endParaRPr sz="1400">
              <a:latin typeface="Times New Roman"/>
              <a:cs typeface="Times New Roman"/>
            </a:endParaRPr>
          </a:p>
          <a:p>
            <a:pPr marL="12700" marR="39370"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Psychosocial therapy consisting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spc="-5" dirty="0">
                <a:latin typeface="Times New Roman"/>
                <a:cs typeface="Times New Roman"/>
              </a:rPr>
              <a:t>attempts </a:t>
            </a:r>
            <a:r>
              <a:rPr sz="1400" dirty="0">
                <a:latin typeface="Times New Roman"/>
                <a:cs typeface="Times New Roman"/>
              </a:rPr>
              <a:t>to promote realistic and rewarding alternatives to </a:t>
            </a:r>
            <a:r>
              <a:rPr sz="1400" spc="5" dirty="0">
                <a:latin typeface="Times New Roman"/>
                <a:cs typeface="Times New Roman"/>
              </a:rPr>
              <a:t>the drug </a:t>
            </a:r>
            <a:r>
              <a:rPr sz="1400" dirty="0">
                <a:latin typeface="Times New Roman"/>
                <a:cs typeface="Times New Roman"/>
              </a:rPr>
              <a:t>and associated life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styles,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along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 a </a:t>
            </a:r>
            <a:r>
              <a:rPr sz="1400" spc="-5" dirty="0">
                <a:latin typeface="Times New Roman"/>
                <a:cs typeface="Times New Roman"/>
              </a:rPr>
              <a:t>commitment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abstinence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from self-administered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unprescribed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psychotropic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drugs.</a:t>
            </a:r>
            <a:endParaRPr sz="1400">
              <a:latin typeface="Times New Roman"/>
              <a:cs typeface="Times New Roman"/>
            </a:endParaRPr>
          </a:p>
          <a:p>
            <a:pPr marL="12700" marR="653415">
              <a:spcBef>
                <a:spcPts val="10"/>
              </a:spcBef>
              <a:buSzPct val="92857"/>
              <a:buAutoNum type="arabicPeriod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A combination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interventions is </a:t>
            </a:r>
            <a:r>
              <a:rPr sz="1400" spc="-5" dirty="0">
                <a:latin typeface="Times New Roman"/>
                <a:cs typeface="Times New Roman"/>
              </a:rPr>
              <a:t>recommended, </a:t>
            </a:r>
            <a:r>
              <a:rPr sz="1400" dirty="0">
                <a:latin typeface="Times New Roman"/>
                <a:cs typeface="Times New Roman"/>
              </a:rPr>
              <a:t>including urine testing, participation in multi-step </a:t>
            </a:r>
            <a:r>
              <a:rPr sz="1400" spc="-5" dirty="0">
                <a:latin typeface="Times New Roman"/>
                <a:cs typeface="Times New Roman"/>
              </a:rPr>
              <a:t>programmes,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education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about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effects,</a:t>
            </a:r>
            <a:r>
              <a:rPr sz="1400" spc="5" dirty="0">
                <a:latin typeface="Times New Roman"/>
                <a:cs typeface="Times New Roman"/>
              </a:rPr>
              <a:t> drug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counselling,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psychotherapy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family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therapy.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Drug-focussed group therapy comprising strategies such as social pressure to reinforce abstinence, teaching socialisation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problem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solving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skills,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reducing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stress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 sense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isolation</a:t>
            </a:r>
            <a:r>
              <a:rPr sz="1400" spc="-10" dirty="0">
                <a:latin typeface="Times New Roman"/>
                <a:cs typeface="Times New Roman"/>
              </a:rPr>
              <a:t> common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drug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abuse,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relapse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prevention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exercises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varying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degrees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confrontation.</a:t>
            </a:r>
            <a:endParaRPr sz="1400">
              <a:latin typeface="Times New Roman"/>
              <a:cs typeface="Times New Roman"/>
            </a:endParaRPr>
          </a:p>
          <a:p>
            <a:pPr marL="12700" marR="52069">
              <a:buSzPct val="92857"/>
              <a:buAutoNum type="arabicPeriod" startAt="4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Short-term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anxiolytic agents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such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dirty="0">
                <a:latin typeface="Times New Roman"/>
                <a:cs typeface="Times New Roman"/>
              </a:rPr>
              <a:t> necessary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some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cases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when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anxiety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symptoms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severe.</a:t>
            </a:r>
            <a:endParaRPr sz="1400">
              <a:latin typeface="Times New Roman"/>
              <a:cs typeface="Times New Roman"/>
            </a:endParaRPr>
          </a:p>
          <a:p>
            <a:pPr marL="12700" marR="266700">
              <a:lnSpc>
                <a:spcPts val="1689"/>
              </a:lnSpc>
              <a:spcBef>
                <a:spcPts val="50"/>
              </a:spcBef>
              <a:buSzPct val="92857"/>
              <a:buAutoNum type="arabicPeriod" startAt="4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Short-term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antipsychotic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medication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 required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if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persistent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delusional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ideas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or </a:t>
            </a:r>
            <a:r>
              <a:rPr sz="1400" dirty="0">
                <a:latin typeface="Times New Roman"/>
                <a:cs typeface="Times New Roman"/>
              </a:rPr>
              <a:t>frightening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flash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backs.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9" y="1675877"/>
            <a:ext cx="3002915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20" dirty="0">
                <a:solidFill>
                  <a:srgbClr val="EBEBEB"/>
                </a:solidFill>
                <a:latin typeface="Verdana"/>
                <a:cs typeface="Verdana"/>
              </a:rPr>
              <a:t>Amphetamines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6323" y="2661012"/>
            <a:ext cx="10162540" cy="3014345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312420" indent="-300355">
              <a:spcBef>
                <a:spcPts val="104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i="1" spc="5" dirty="0">
                <a:solidFill>
                  <a:srgbClr val="3F3F3F"/>
                </a:solidFill>
                <a:latin typeface="Calibri"/>
                <a:cs typeface="Calibri"/>
              </a:rPr>
              <a:t>Clinical</a:t>
            </a:r>
            <a:r>
              <a:rPr sz="1550" i="1" spc="-35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Calibri"/>
                <a:cs typeface="Calibri"/>
              </a:rPr>
              <a:t>Features</a:t>
            </a:r>
            <a:endParaRPr sz="1550">
              <a:latin typeface="Calibri"/>
              <a:cs typeface="Calibri"/>
            </a:endParaRPr>
          </a:p>
          <a:p>
            <a:pPr marL="312420" indent="-300355">
              <a:spcBef>
                <a:spcPts val="95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1.</a:t>
            </a:r>
            <a:r>
              <a:rPr sz="1550" b="1" spc="-9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550" b="1" spc="20" dirty="0">
                <a:solidFill>
                  <a:srgbClr val="3F3F3F"/>
                </a:solidFill>
                <a:latin typeface="Times New Roman"/>
                <a:cs typeface="Times New Roman"/>
              </a:rPr>
              <a:t>c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ut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e</a:t>
            </a:r>
            <a:r>
              <a:rPr sz="1550" b="1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30" dirty="0">
                <a:solidFill>
                  <a:srgbClr val="3F3F3F"/>
                </a:solidFill>
                <a:latin typeface="Times New Roman"/>
                <a:cs typeface="Times New Roman"/>
              </a:rPr>
              <a:t>P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oi</a:t>
            </a:r>
            <a:r>
              <a:rPr sz="1550" b="1" spc="-5" dirty="0">
                <a:solidFill>
                  <a:srgbClr val="3F3F3F"/>
                </a:solidFill>
                <a:latin typeface="Times New Roman"/>
                <a:cs typeface="Times New Roman"/>
              </a:rPr>
              <a:t>s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o</a:t>
            </a:r>
            <a:r>
              <a:rPr sz="1550" b="1" spc="20" dirty="0">
                <a:solidFill>
                  <a:srgbClr val="3F3F3F"/>
                </a:solidFill>
                <a:latin typeface="Times New Roman"/>
                <a:cs typeface="Times New Roman"/>
              </a:rPr>
              <a:t>n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g: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a.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5" dirty="0">
                <a:solidFill>
                  <a:srgbClr val="3F3F3F"/>
                </a:solidFill>
                <a:latin typeface="Times New Roman"/>
                <a:cs typeface="Times New Roman"/>
              </a:rPr>
              <a:t>CNS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–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Euphoria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,Agitation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,Headache,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Paranoia,</a:t>
            </a:r>
            <a:r>
              <a:rPr sz="1550" spc="-10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Anorexia</a:t>
            </a:r>
            <a:endParaRPr sz="1550">
              <a:latin typeface="Times New Roman"/>
              <a:cs typeface="Times New Roman"/>
            </a:endParaRPr>
          </a:p>
          <a:p>
            <a:pPr marL="312420" marR="323850" lvl="1">
              <a:lnSpc>
                <a:spcPts val="1900"/>
              </a:lnSpc>
              <a:spcBef>
                <a:spcPts val="55"/>
              </a:spcBef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Hyperthermia: can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severe,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may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result from hypothalamic dysfunction, metabolic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muscle 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hyperactivity,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prolonged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seizures.</a:t>
            </a:r>
            <a:endParaRPr sz="1550">
              <a:latin typeface="Times New Roman"/>
              <a:cs typeface="Times New Roman"/>
            </a:endParaRPr>
          </a:p>
          <a:p>
            <a:pPr marL="463550" lvl="1" indent="-151765">
              <a:lnSpc>
                <a:spcPts val="1820"/>
              </a:lnSpc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Hyperreflexia</a:t>
            </a:r>
            <a:endParaRPr sz="1550">
              <a:latin typeface="Times New Roman"/>
              <a:cs typeface="Times New Roman"/>
            </a:endParaRPr>
          </a:p>
          <a:p>
            <a:pPr marL="463550" lvl="1" indent="-151765">
              <a:spcBef>
                <a:spcPts val="35"/>
              </a:spcBef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Choreoathetoid</a:t>
            </a:r>
            <a:r>
              <a:rPr sz="1550" spc="-5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movements</a:t>
            </a:r>
            <a:endParaRPr sz="1550">
              <a:latin typeface="Times New Roman"/>
              <a:cs typeface="Times New Roman"/>
            </a:endParaRPr>
          </a:p>
          <a:p>
            <a:pPr marL="463550" lvl="1" indent="-151765">
              <a:spcBef>
                <a:spcPts val="35"/>
              </a:spcBef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Convulsions: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Seizures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are associated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high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mortality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rate</a:t>
            </a:r>
            <a:endParaRPr sz="1550">
              <a:latin typeface="Times New Roman"/>
              <a:cs typeface="Times New Roman"/>
            </a:endParaRPr>
          </a:p>
          <a:p>
            <a:pPr marL="312420" marR="5080" lvl="1">
              <a:lnSpc>
                <a:spcPts val="1900"/>
              </a:lnSpc>
              <a:spcBef>
                <a:spcPts val="55"/>
              </a:spcBef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Intracerebral haemorrhage: Abuse of amphetamine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related drugs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can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increase the risk for cerebro- vascular incidents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young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adults</a:t>
            </a:r>
            <a:endParaRPr sz="1550">
              <a:latin typeface="Times New Roman"/>
              <a:cs typeface="Times New Roman"/>
            </a:endParaRPr>
          </a:p>
          <a:p>
            <a:pPr marL="463550" lvl="1" indent="-151765">
              <a:lnSpc>
                <a:spcPts val="1820"/>
              </a:lnSpc>
              <a:buChar char="–"/>
              <a:tabLst>
                <a:tab pos="464184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Coma: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If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it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occurs,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associated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with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 high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mortality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rate.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41157" y="795052"/>
            <a:ext cx="8817610" cy="5450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850" spc="10" dirty="0">
                <a:latin typeface="Times New Roman"/>
                <a:cs typeface="Times New Roman"/>
              </a:rPr>
              <a:t>b.</a:t>
            </a:r>
            <a:r>
              <a:rPr sz="850" spc="-4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CVS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3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dirty="0">
                <a:latin typeface="Times New Roman"/>
                <a:cs typeface="Times New Roman"/>
              </a:rPr>
              <a:t>Tachycardia: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2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dirty="0">
                <a:latin typeface="Times New Roman"/>
                <a:cs typeface="Times New Roman"/>
              </a:rPr>
              <a:t>reflex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bradycardia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secondary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occur.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2499"/>
              </a:lnSpc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Hypertension: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common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following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result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organ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damage.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Pulmonary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has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methamphetamine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use.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Hypotension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cardiovascular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collapse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result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from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toxicity,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 high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fatality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rate.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2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3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29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Vasospasm.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4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Myocardial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ischaemia: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3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 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Cardiomyopathy: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chronic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cardiomyopathy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result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from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necrosis,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-5" dirty="0">
                <a:latin typeface="Verdana"/>
                <a:cs typeface="Verdana"/>
              </a:rPr>
              <a:t>i</a:t>
            </a:r>
            <a:r>
              <a:rPr sz="1200" spc="-5" dirty="0">
                <a:latin typeface="Times New Roman"/>
                <a:cs typeface="Times New Roman"/>
              </a:rPr>
              <a:t>schaemia.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5"/>
              </a:spcBef>
            </a:pPr>
            <a:r>
              <a:rPr sz="1200" spc="5" dirty="0">
                <a:latin typeface="Times New Roman"/>
                <a:cs typeface="Times New Roman"/>
              </a:rPr>
              <a:t>c.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Sympathetic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Effects: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5" dirty="0">
                <a:latin typeface="Times New Roman"/>
                <a:cs typeface="Times New Roman"/>
              </a:rPr>
              <a:t> Mydriasis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Sweating</a:t>
            </a:r>
            <a:endParaRPr sz="1200">
              <a:latin typeface="Times New Roman"/>
              <a:cs typeface="Times New Roman"/>
            </a:endParaRPr>
          </a:p>
          <a:p>
            <a:pPr marL="127635" indent="-115570">
              <a:spcBef>
                <a:spcPts val="35"/>
              </a:spcBef>
              <a:buChar char="–"/>
              <a:tabLst>
                <a:tab pos="128270" algn="l"/>
              </a:tabLst>
            </a:pPr>
            <a:r>
              <a:rPr sz="1200" spc="-5" dirty="0">
                <a:latin typeface="Times New Roman"/>
                <a:cs typeface="Times New Roman"/>
              </a:rPr>
              <a:t>Tremor</a:t>
            </a:r>
            <a:endParaRPr sz="1200">
              <a:latin typeface="Times New Roman"/>
              <a:cs typeface="Times New Roman"/>
            </a:endParaRPr>
          </a:p>
          <a:p>
            <a:pPr marL="127635" indent="-115570">
              <a:spcBef>
                <a:spcPts val="25"/>
              </a:spcBef>
              <a:buChar char="–"/>
              <a:tabLst>
                <a:tab pos="128270" algn="l"/>
              </a:tabLst>
            </a:pPr>
            <a:r>
              <a:rPr sz="1200" dirty="0">
                <a:latin typeface="Times New Roman"/>
                <a:cs typeface="Times New Roman"/>
              </a:rPr>
              <a:t>Tachypnoea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Nausea.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d.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Other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Effects: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Muscle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rigidity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2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Pulmonary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oedema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Ischaemic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colitis: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More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common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chronic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poisoning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</a:t>
            </a:r>
            <a:r>
              <a:rPr sz="1200" i="1" spc="5" dirty="0">
                <a:latin typeface="Times New Roman"/>
                <a:cs typeface="Times New Roman"/>
              </a:rPr>
              <a:t>vide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infra</a:t>
            </a:r>
            <a:r>
              <a:rPr sz="1200" spc="5" dirty="0">
                <a:latin typeface="Times New Roman"/>
                <a:cs typeface="Times New Roman"/>
              </a:rPr>
              <a:t>).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Rhabdomyolysis: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Develops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patients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agitation,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muscular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hyperactivity,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seizures.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40"/>
              </a:spcBef>
            </a:pPr>
            <a:r>
              <a:rPr sz="1200" spc="5" dirty="0">
                <a:latin typeface="Times New Roman"/>
                <a:cs typeface="Times New Roman"/>
              </a:rPr>
              <a:t>-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Metabolic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acidosis: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This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occurs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poisoning,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even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been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reported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after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smoking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crystal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methamphetamine.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0"/>
              </a:spcBef>
            </a:pPr>
            <a:r>
              <a:rPr sz="1200" spc="5" dirty="0">
                <a:latin typeface="Times New Roman"/>
                <a:cs typeface="Times New Roman"/>
              </a:rPr>
              <a:t>e.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Complications: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40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Psychosis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 visual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tactile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hallucinations.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Cerebral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infarction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Myocardial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infarction</a:t>
            </a:r>
            <a:endParaRPr sz="1200">
              <a:latin typeface="Times New Roman"/>
              <a:cs typeface="Times New Roman"/>
            </a:endParaRPr>
          </a:p>
          <a:p>
            <a:pPr marL="121285" indent="-109220">
              <a:spcBef>
                <a:spcPts val="25"/>
              </a:spcBef>
              <a:buChar char="–"/>
              <a:tabLst>
                <a:tab pos="121920" algn="l"/>
              </a:tabLst>
            </a:pPr>
            <a:r>
              <a:rPr sz="1200" spc="5" dirty="0">
                <a:latin typeface="Times New Roman"/>
                <a:cs typeface="Times New Roman"/>
              </a:rPr>
              <a:t>Aortic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dissection: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Several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cases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dirty="0">
                <a:latin typeface="Times New Roman"/>
                <a:cs typeface="Times New Roman"/>
              </a:rPr>
              <a:t>fatal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aortic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dissection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chronic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reported.</a:t>
            </a:r>
            <a:endParaRPr sz="1200">
              <a:latin typeface="Times New Roman"/>
              <a:cs typeface="Times New Roman"/>
            </a:endParaRPr>
          </a:p>
          <a:p>
            <a:pPr marL="127635" indent="-115570">
              <a:spcBef>
                <a:spcPts val="35"/>
              </a:spcBef>
              <a:buChar char="–"/>
              <a:tabLst>
                <a:tab pos="128270" algn="l"/>
              </a:tabLst>
            </a:pPr>
            <a:r>
              <a:rPr sz="1200" spc="-10" dirty="0">
                <a:latin typeface="Times New Roman"/>
                <a:cs typeface="Times New Roman"/>
              </a:rPr>
              <a:t>Ventricular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fibrillation</a:t>
            </a:r>
            <a:endParaRPr sz="1200">
              <a:latin typeface="Times New Roman"/>
              <a:cs typeface="Times New Roman"/>
            </a:endParaRPr>
          </a:p>
          <a:p>
            <a:pPr marL="121285" indent="-109220">
              <a:spcBef>
                <a:spcPts val="35"/>
              </a:spcBef>
              <a:buChar char="–"/>
              <a:tabLst>
                <a:tab pos="121920" algn="l"/>
              </a:tabLst>
            </a:pP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renal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failure: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Renal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failure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develop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secondary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dehydration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rhabdomyolysis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endParaRPr sz="1200">
              <a:latin typeface="Times New Roman"/>
              <a:cs typeface="Times New Roman"/>
            </a:endParaRPr>
          </a:p>
          <a:p>
            <a:pPr marL="12700" marR="16510">
              <a:lnSpc>
                <a:spcPct val="102499"/>
              </a:lnSpc>
            </a:pPr>
            <a:r>
              <a:rPr sz="1200" spc="5" dirty="0">
                <a:latin typeface="Times New Roman"/>
                <a:cs typeface="Times New Roman"/>
              </a:rPr>
              <a:t>patients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poisoning.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Death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due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toxicity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most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commonly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results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from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intracerebral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haemorrhage.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0233" y="793518"/>
            <a:ext cx="8919845" cy="4729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b="1" dirty="0">
                <a:latin typeface="Times New Roman"/>
                <a:cs typeface="Times New Roman"/>
              </a:rPr>
              <a:t>2.</a:t>
            </a:r>
            <a:r>
              <a:rPr sz="1400" b="1" spc="-5" dirty="0">
                <a:latin typeface="Times New Roman"/>
                <a:cs typeface="Times New Roman"/>
              </a:rPr>
              <a:t> Chronic </a:t>
            </a:r>
            <a:r>
              <a:rPr sz="1400" b="1" dirty="0">
                <a:latin typeface="Times New Roman"/>
                <a:cs typeface="Times New Roman"/>
              </a:rPr>
              <a:t>Poisoning: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Amphetamines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 be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taken</a:t>
            </a:r>
            <a:r>
              <a:rPr sz="1400" spc="-15" dirty="0">
                <a:latin typeface="Times New Roman"/>
                <a:cs typeface="Times New Roman"/>
              </a:rPr>
              <a:t> orally,</a:t>
            </a:r>
            <a:endParaRPr sz="1400">
              <a:latin typeface="Times New Roman"/>
              <a:cs typeface="Times New Roman"/>
            </a:endParaRPr>
          </a:p>
          <a:p>
            <a:pPr marL="12700" marR="234950"/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injection,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absorption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through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nasal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buccal </a:t>
            </a:r>
            <a:r>
              <a:rPr sz="1400" spc="-5" dirty="0">
                <a:latin typeface="Times New Roman"/>
                <a:cs typeface="Times New Roman"/>
              </a:rPr>
              <a:t>membranes;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5" dirty="0">
                <a:latin typeface="Times New Roman"/>
                <a:cs typeface="Times New Roman"/>
              </a:rPr>
              <a:t> by</a:t>
            </a:r>
            <a:r>
              <a:rPr sz="1400" dirty="0">
                <a:latin typeface="Times New Roman"/>
                <a:cs typeface="Times New Roman"/>
              </a:rPr>
              <a:t> heating,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inhalation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the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vapours,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absorption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through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pulmonary alveoli.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"/>
              </a:spcBef>
            </a:pPr>
            <a:r>
              <a:rPr sz="1400" b="1" dirty="0">
                <a:latin typeface="Times New Roman"/>
                <a:cs typeface="Times New Roman"/>
              </a:rPr>
              <a:t>Manifestations</a:t>
            </a:r>
            <a:r>
              <a:rPr sz="1400" b="1" spc="-1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of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heavy</a:t>
            </a:r>
            <a:r>
              <a:rPr sz="1400" b="1" spc="-5" dirty="0">
                <a:latin typeface="Times New Roman"/>
                <a:cs typeface="Times New Roman"/>
              </a:rPr>
              <a:t> chronic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amphetamine</a:t>
            </a:r>
            <a:r>
              <a:rPr sz="1400" b="1" spc="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use: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0" dirty="0">
                <a:latin typeface="Times New Roman"/>
                <a:cs typeface="Times New Roman"/>
              </a:rPr>
              <a:t> Hyperactivity,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hyperexcitability.</a:t>
            </a:r>
            <a:endParaRPr sz="1400">
              <a:latin typeface="Times New Roman"/>
              <a:cs typeface="Times New Roman"/>
            </a:endParaRPr>
          </a:p>
          <a:p>
            <a:pPr marL="12700"/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n</a:t>
            </a:r>
            <a:r>
              <a:rPr sz="1400" spc="10" dirty="0">
                <a:latin typeface="Times New Roman"/>
                <a:cs typeface="Times New Roman"/>
              </a:rPr>
              <a:t>o</a:t>
            </a:r>
            <a:r>
              <a:rPr sz="1400" spc="-5" dirty="0">
                <a:latin typeface="Times New Roman"/>
                <a:cs typeface="Times New Roman"/>
              </a:rPr>
              <a:t>r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dirty="0">
                <a:latin typeface="Times New Roman"/>
                <a:cs typeface="Times New Roman"/>
              </a:rPr>
              <a:t>xi</a:t>
            </a:r>
            <a:r>
              <a:rPr sz="1400" spc="5" dirty="0">
                <a:latin typeface="Times New Roman"/>
                <a:cs typeface="Times New Roman"/>
              </a:rPr>
              <a:t>a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l</a:t>
            </a:r>
            <a:r>
              <a:rPr sz="1400" dirty="0">
                <a:latin typeface="Times New Roman"/>
                <a:cs typeface="Times New Roman"/>
              </a:rPr>
              <a:t>oss of</a:t>
            </a:r>
            <a:r>
              <a:rPr sz="1400" spc="-5" dirty="0">
                <a:latin typeface="Times New Roman"/>
                <a:cs typeface="Times New Roman"/>
              </a:rPr>
              <a:t> w</a:t>
            </a:r>
            <a:r>
              <a:rPr sz="1400" spc="-10" dirty="0">
                <a:latin typeface="Times New Roman"/>
                <a:cs typeface="Times New Roman"/>
              </a:rPr>
              <a:t>e</a:t>
            </a:r>
            <a:r>
              <a:rPr sz="1400" spc="15" dirty="0">
                <a:latin typeface="Times New Roman"/>
                <a:cs typeface="Times New Roman"/>
              </a:rPr>
              <a:t>i</a:t>
            </a:r>
            <a:r>
              <a:rPr sz="1400" dirty="0">
                <a:latin typeface="Times New Roman"/>
                <a:cs typeface="Times New Roman"/>
              </a:rPr>
              <a:t>gh</a:t>
            </a:r>
            <a:r>
              <a:rPr sz="1400" spc="15" dirty="0">
                <a:latin typeface="Times New Roman"/>
                <a:cs typeface="Times New Roman"/>
              </a:rPr>
              <a:t>t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e</a:t>
            </a:r>
            <a:r>
              <a:rPr sz="1400" spc="-25" dirty="0">
                <a:latin typeface="Times New Roman"/>
                <a:cs typeface="Times New Roman"/>
              </a:rPr>
              <a:t>m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i</a:t>
            </a:r>
            <a:r>
              <a:rPr sz="1400" spc="-1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t</a:t>
            </a:r>
            <a:r>
              <a:rPr sz="1400" dirty="0">
                <a:latin typeface="Times New Roman"/>
                <a:cs typeface="Times New Roman"/>
              </a:rPr>
              <a:t>io</a:t>
            </a:r>
            <a:r>
              <a:rPr sz="1400" spc="10" dirty="0">
                <a:latin typeface="Times New Roman"/>
                <a:cs typeface="Times New Roman"/>
              </a:rPr>
              <a:t>n</a:t>
            </a:r>
            <a:r>
              <a:rPr sz="1400" dirty="0">
                <a:latin typeface="Times New Roman"/>
                <a:cs typeface="Times New Roman"/>
              </a:rPr>
              <a:t>:.</a:t>
            </a:r>
            <a:endParaRPr sz="1400">
              <a:latin typeface="Times New Roman"/>
              <a:cs typeface="Times New Roman"/>
            </a:endParaRPr>
          </a:p>
          <a:p>
            <a:pPr marL="146685" indent="-134620">
              <a:buSzPct val="92857"/>
              <a:buAutoNum type="arabicPeriod" startAt="4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Vomiting</a:t>
            </a:r>
            <a:r>
              <a:rPr sz="1400" dirty="0">
                <a:latin typeface="Times New Roman"/>
                <a:cs typeface="Times New Roman"/>
              </a:rPr>
              <a:t> and diarrhoea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common.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Ischaemic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colitis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occur.</a:t>
            </a:r>
            <a:endParaRPr sz="1400">
              <a:latin typeface="Times New Roman"/>
              <a:cs typeface="Times New Roman"/>
            </a:endParaRPr>
          </a:p>
          <a:p>
            <a:pPr marL="12700" marR="3510279">
              <a:lnSpc>
                <a:spcPts val="1689"/>
              </a:lnSpc>
              <a:spcBef>
                <a:spcPts val="45"/>
              </a:spcBef>
              <a:buSzPct val="92857"/>
              <a:buAutoNum type="arabicPeriod" startAt="4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– Stereotyped behaviour (skin picking, pacing, </a:t>
            </a:r>
            <a:r>
              <a:rPr sz="1400" spc="-5" dirty="0">
                <a:latin typeface="Times New Roman"/>
                <a:cs typeface="Times New Roman"/>
              </a:rPr>
              <a:t>inter- </a:t>
            </a:r>
            <a:r>
              <a:rPr sz="1400" dirty="0">
                <a:latin typeface="Times New Roman"/>
                <a:cs typeface="Times New Roman"/>
              </a:rPr>
              <a:t>minable chattering).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6.–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Dyskinesias: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bruxism,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tics.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5"/>
              </a:lnSpc>
            </a:pPr>
            <a:r>
              <a:rPr sz="1400" dirty="0">
                <a:latin typeface="Times New Roman"/>
                <a:cs typeface="Times New Roman"/>
              </a:rPr>
              <a:t>– Paranoid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psychosis,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unpredictable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violence: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In</a:t>
            </a:r>
            <a:endParaRPr sz="1400">
              <a:latin typeface="Times New Roman"/>
              <a:cs typeface="Times New Roman"/>
            </a:endParaRPr>
          </a:p>
          <a:p>
            <a:pPr marL="12700" marR="325755">
              <a:lnSpc>
                <a:spcPts val="1689"/>
              </a:lnSpc>
              <a:spcBef>
                <a:spcPts val="50"/>
              </a:spcBef>
              <a:buSzPct val="92857"/>
              <a:buAutoNum type="arabicPeriod" startAt="7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They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also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demonstrated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high</a:t>
            </a:r>
            <a:r>
              <a:rPr sz="1400" dirty="0">
                <a:latin typeface="Times New Roman"/>
                <a:cs typeface="Times New Roman"/>
              </a:rPr>
              <a:t> tendency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major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depressive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disorder,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alcohol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dependence,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antisocial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personality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disorder.</a:t>
            </a:r>
            <a:endParaRPr sz="1400">
              <a:latin typeface="Times New Roman"/>
              <a:cs typeface="Times New Roman"/>
            </a:endParaRPr>
          </a:p>
          <a:p>
            <a:pPr marL="146685" indent="-134620">
              <a:lnSpc>
                <a:spcPts val="1625"/>
              </a:lnSpc>
              <a:buSzPct val="92857"/>
              <a:buAutoNum type="arabicPeriod" startAt="7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– Heightened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sexual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activity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initially,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impotence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sexual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dysfunction.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buSzPct val="92857"/>
              <a:buAutoNum type="arabicPeriod" startAt="7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Occasionally,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very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rapid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IV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injection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large</a:t>
            </a:r>
            <a:r>
              <a:rPr sz="1400" dirty="0">
                <a:latin typeface="Times New Roman"/>
                <a:cs typeface="Times New Roman"/>
              </a:rPr>
              <a:t> dose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produces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condition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called</a:t>
            </a:r>
            <a:r>
              <a:rPr sz="1400" spc="-5" dirty="0">
                <a:latin typeface="Times New Roman"/>
                <a:cs typeface="Times New Roman"/>
              </a:rPr>
              <a:t> “overamped”,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characterised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inability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speak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 </a:t>
            </a:r>
            <a:r>
              <a:rPr sz="1400" spc="-5" dirty="0">
                <a:latin typeface="Times New Roman"/>
                <a:cs typeface="Times New Roman"/>
              </a:rPr>
              <a:t>move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even</a:t>
            </a:r>
            <a:r>
              <a:rPr sz="1400" spc="5" dirty="0">
                <a:latin typeface="Times New Roman"/>
                <a:cs typeface="Times New Roman"/>
              </a:rPr>
              <a:t> though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consciousness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fully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retained.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Blood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pressure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temperature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are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usually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elevated.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There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5" dirty="0">
                <a:latin typeface="Times New Roman"/>
                <a:cs typeface="Times New Roman"/>
              </a:rPr>
              <a:t> be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respiratory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distress.</a:t>
            </a:r>
            <a:endParaRPr sz="1400">
              <a:latin typeface="Times New Roman"/>
              <a:cs typeface="Times New Roman"/>
            </a:endParaRPr>
          </a:p>
          <a:p>
            <a:pPr marL="12700" marR="609600">
              <a:spcBef>
                <a:spcPts val="5"/>
              </a:spcBef>
              <a:buSzPct val="92857"/>
              <a:buAutoNum type="arabicPeriod" startAt="10"/>
              <a:tabLst>
                <a:tab pos="238125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Deterioration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social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(family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problems), </a:t>
            </a:r>
            <a:r>
              <a:rPr sz="1400" i="1" dirty="0">
                <a:latin typeface="Times New Roman"/>
                <a:cs typeface="Times New Roman"/>
              </a:rPr>
              <a:t>physical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(slovenly, </a:t>
            </a:r>
            <a:r>
              <a:rPr sz="1400" spc="-5" dirty="0">
                <a:latin typeface="Times New Roman"/>
                <a:cs typeface="Times New Roman"/>
              </a:rPr>
              <a:t>unkempt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appearance),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economic</a:t>
            </a:r>
            <a:r>
              <a:rPr sz="1400" i="1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(loss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job,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bankruptcy)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status.</a:t>
            </a:r>
            <a:endParaRPr sz="1400">
              <a:latin typeface="Times New Roman"/>
              <a:cs typeface="Times New Roman"/>
            </a:endParaRPr>
          </a:p>
          <a:p>
            <a:pPr marL="12700" marR="277495">
              <a:lnSpc>
                <a:spcPts val="1689"/>
              </a:lnSpc>
              <a:spcBef>
                <a:spcPts val="45"/>
              </a:spcBef>
              <a:buSzPct val="92857"/>
              <a:buAutoNum type="arabicPeriod" startAt="10"/>
              <a:tabLst>
                <a:tab pos="238125" algn="l"/>
              </a:tabLst>
            </a:pPr>
            <a:r>
              <a:rPr sz="1400" dirty="0">
                <a:latin typeface="Times New Roman"/>
                <a:cs typeface="Times New Roman"/>
              </a:rPr>
              <a:t>– Adverse psychological reactions—anxiety reactions, </a:t>
            </a:r>
            <a:r>
              <a:rPr sz="1400" spc="-5" dirty="0">
                <a:latin typeface="Times New Roman"/>
                <a:cs typeface="Times New Roman"/>
              </a:rPr>
              <a:t>amphetamine </a:t>
            </a:r>
            <a:r>
              <a:rPr sz="1400" dirty="0">
                <a:latin typeface="Times New Roman"/>
                <a:cs typeface="Times New Roman"/>
              </a:rPr>
              <a:t>psychosis, exhaustion </a:t>
            </a:r>
            <a:r>
              <a:rPr sz="1400" spc="-5" dirty="0">
                <a:latin typeface="Times New Roman"/>
                <a:cs typeface="Times New Roman"/>
              </a:rPr>
              <a:t>syndrome, </a:t>
            </a:r>
            <a:r>
              <a:rPr sz="1400" dirty="0">
                <a:latin typeface="Times New Roman"/>
                <a:cs typeface="Times New Roman"/>
              </a:rPr>
              <a:t>depression and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hallucinosis.</a:t>
            </a:r>
            <a:endParaRPr sz="1400">
              <a:latin typeface="Times New Roman"/>
              <a:cs typeface="Times New Roman"/>
            </a:endParaRPr>
          </a:p>
          <a:p>
            <a:pPr marL="12700" marR="63500">
              <a:lnSpc>
                <a:spcPts val="1680"/>
              </a:lnSpc>
              <a:buAutoNum type="arabicPeriod" startAt="10"/>
              <a:tabLst>
                <a:tab pos="276860" algn="l"/>
              </a:tabLst>
            </a:pPr>
            <a:r>
              <a:rPr sz="1400" b="1" dirty="0">
                <a:latin typeface="Times New Roman"/>
                <a:cs typeface="Times New Roman"/>
              </a:rPr>
              <a:t>Withdrawal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syndrome: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Withdrawal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after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prolonged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amphetamine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abuse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precipitate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severe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depression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suicide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attempts.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Anxiety,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abdominal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cramps,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gastroenteritis,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headache,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diaphoresis,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lethargy,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dyspnoea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result.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Increased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35"/>
              </a:lnSpc>
            </a:pPr>
            <a:r>
              <a:rPr sz="1400" dirty="0">
                <a:latin typeface="Times New Roman"/>
                <a:cs typeface="Times New Roman"/>
              </a:rPr>
              <a:t>appetite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common.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4" y="793518"/>
            <a:ext cx="8241030" cy="19494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5" dirty="0">
                <a:latin typeface="Times New Roman"/>
                <a:cs typeface="Times New Roman"/>
              </a:rPr>
              <a:t>DIAGNOSIS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ct val="100400"/>
              </a:lnSpc>
              <a:spcBef>
                <a:spcPts val="5"/>
              </a:spcBef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Urine is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specimen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choice.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Levels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above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mg/100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ml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indicate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acute </a:t>
            </a:r>
            <a:r>
              <a:rPr sz="1400" spc="-10" dirty="0">
                <a:latin typeface="Times New Roman"/>
                <a:cs typeface="Times New Roman"/>
              </a:rPr>
              <a:t>toxicity.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Methods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analysis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include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TLC,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RIA,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HPLC,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GC-MS.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first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three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methods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often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give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false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positive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results,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hence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confirmation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positive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test </a:t>
            </a:r>
            <a:r>
              <a:rPr sz="1400" spc="-5" dirty="0">
                <a:latin typeface="Times New Roman"/>
                <a:cs typeface="Times New Roman"/>
              </a:rPr>
              <a:t>must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always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done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GC-MS.</a:t>
            </a:r>
            <a:endParaRPr sz="1400">
              <a:latin typeface="Times New Roman"/>
              <a:cs typeface="Times New Roman"/>
            </a:endParaRPr>
          </a:p>
          <a:p>
            <a:pPr marL="12700" marR="1024890">
              <a:buSzPct val="92857"/>
              <a:buAutoNum type="arabicPeriod"/>
              <a:tabLst>
                <a:tab pos="146685" algn="l"/>
              </a:tabLst>
            </a:pPr>
            <a:r>
              <a:rPr sz="1400" dirty="0">
                <a:latin typeface="Times New Roman"/>
                <a:cs typeface="Times New Roman"/>
              </a:rPr>
              <a:t>A new method (electron-impact </a:t>
            </a:r>
            <a:r>
              <a:rPr sz="1400" spc="-5" dirty="0">
                <a:latin typeface="Times New Roman"/>
                <a:cs typeface="Times New Roman"/>
              </a:rPr>
              <a:t>mass fragmentography) </a:t>
            </a:r>
            <a:r>
              <a:rPr sz="1400" dirty="0">
                <a:latin typeface="Times New Roman"/>
                <a:cs typeface="Times New Roman"/>
              </a:rPr>
              <a:t>enables detection and even quantitation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methamphetamine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hair,</a:t>
            </a:r>
            <a:r>
              <a:rPr sz="1400" dirty="0">
                <a:latin typeface="Times New Roman"/>
                <a:cs typeface="Times New Roman"/>
              </a:rPr>
              <a:t> nails,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sweat</a:t>
            </a:r>
            <a:r>
              <a:rPr sz="1400" dirty="0">
                <a:latin typeface="Times New Roman"/>
                <a:cs typeface="Times New Roman"/>
              </a:rPr>
              <a:t> 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saliva.</a:t>
            </a:r>
            <a:endParaRPr sz="1400">
              <a:latin typeface="Times New Roman"/>
              <a:cs typeface="Times New Roman"/>
            </a:endParaRPr>
          </a:p>
          <a:p>
            <a:pPr marL="12700" marR="306070">
              <a:spcBef>
                <a:spcPts val="10"/>
              </a:spcBef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Hair analysis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provide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documentation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spc="-5" dirty="0">
                <a:latin typeface="Times New Roman"/>
                <a:cs typeface="Times New Roman"/>
              </a:rPr>
              <a:t>methamphetamine</a:t>
            </a:r>
            <a:r>
              <a:rPr sz="1400" spc="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other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exposure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several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months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longer.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96989" y="791945"/>
            <a:ext cx="8929370" cy="54521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200" i="1" dirty="0">
                <a:latin typeface="Calibri"/>
                <a:cs typeface="Calibri"/>
              </a:rPr>
              <a:t>Treatment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60"/>
              </a:spcBef>
            </a:pPr>
            <a:r>
              <a:rPr sz="1200" b="1" spc="5" dirty="0">
                <a:latin typeface="Times New Roman"/>
                <a:cs typeface="Times New Roman"/>
              </a:rPr>
              <a:t>1.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0"/>
              </a:spcBef>
            </a:pPr>
            <a:r>
              <a:rPr sz="1200" b="1" spc="10" dirty="0">
                <a:latin typeface="Times New Roman"/>
                <a:cs typeface="Times New Roman"/>
              </a:rPr>
              <a:t>Acute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Poisoning: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40"/>
              </a:spcBef>
            </a:pPr>
            <a:r>
              <a:rPr sz="1200" i="1" spc="5" dirty="0">
                <a:latin typeface="Times New Roman"/>
                <a:cs typeface="Times New Roman"/>
              </a:rPr>
              <a:t>1.Stabilisation</a:t>
            </a:r>
            <a:r>
              <a:rPr sz="1200" spc="5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line,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cardiac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monitoring.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2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Oxygen.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Evaluate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blood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glucose,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BUN,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electrolyte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levels.</a:t>
            </a:r>
            <a:endParaRPr sz="1200">
              <a:latin typeface="Times New Roman"/>
              <a:cs typeface="Times New Roman"/>
            </a:endParaRPr>
          </a:p>
          <a:p>
            <a:pPr marL="12700" marR="408940">
              <a:lnSpc>
                <a:spcPct val="102499"/>
              </a:lnSpc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Consider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necessity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CBC,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urinalysis,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coagulation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profile,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chest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X-ray,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CT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scan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head,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lumbar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puncture,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depending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 </a:t>
            </a:r>
            <a:r>
              <a:rPr sz="1200" spc="5" dirty="0">
                <a:latin typeface="Times New Roman"/>
                <a:cs typeface="Times New Roman"/>
              </a:rPr>
              <a:t>the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presentation.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25"/>
              </a:spcBef>
            </a:pPr>
            <a:r>
              <a:rPr sz="1200" i="1" spc="5" dirty="0">
                <a:latin typeface="Times New Roman"/>
                <a:cs typeface="Times New Roman"/>
              </a:rPr>
              <a:t>2.Supportive Measures</a:t>
            </a:r>
            <a:r>
              <a:rPr sz="1200" spc="5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1285" indent="-109220">
              <a:spcBef>
                <a:spcPts val="35"/>
              </a:spcBef>
              <a:buChar char="–"/>
              <a:tabLst>
                <a:tab pos="121920" algn="l"/>
              </a:tabLst>
            </a:pPr>
            <a:r>
              <a:rPr sz="1200" spc="10" dirty="0">
                <a:latin typeface="Times New Roman"/>
                <a:cs typeface="Times New Roman"/>
              </a:rPr>
              <a:t>Airway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management,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ventilatory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support.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Rapid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rehydration.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Char char="–"/>
              <a:tabLst>
                <a:tab pos="129539" algn="l"/>
              </a:tabLst>
            </a:pPr>
            <a:r>
              <a:rPr sz="1200" spc="10" dirty="0">
                <a:latin typeface="Times New Roman"/>
                <a:cs typeface="Times New Roman"/>
              </a:rPr>
              <a:t>Mannitol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diuresis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promotes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myoglobin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clearance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prevent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renal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failure.</a:t>
            </a:r>
            <a:endParaRPr sz="1200">
              <a:latin typeface="Times New Roman"/>
              <a:cs typeface="Times New Roman"/>
            </a:endParaRPr>
          </a:p>
          <a:p>
            <a:pPr marL="121285" indent="-109220">
              <a:spcBef>
                <a:spcPts val="25"/>
              </a:spcBef>
              <a:buChar char="–"/>
              <a:tabLst>
                <a:tab pos="121920" algn="l"/>
              </a:tabLst>
            </a:pPr>
            <a:r>
              <a:rPr sz="1200" spc="10" dirty="0">
                <a:latin typeface="Times New Roman"/>
                <a:cs typeface="Times New Roman"/>
              </a:rPr>
              <a:t>Assess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psychological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neurological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status.</a:t>
            </a:r>
            <a:endParaRPr sz="1200">
              <a:latin typeface="Times New Roman"/>
              <a:cs typeface="Times New Roman"/>
            </a:endParaRPr>
          </a:p>
          <a:p>
            <a:pPr marL="12700" marR="4803140">
              <a:lnSpc>
                <a:spcPct val="102099"/>
              </a:lnSpc>
              <a:spcBef>
                <a:spcPts val="5"/>
              </a:spcBef>
              <a:buChar char="–"/>
              <a:tabLst>
                <a:tab pos="129539" algn="l"/>
              </a:tabLst>
            </a:pPr>
            <a:r>
              <a:rPr sz="1200" spc="5" dirty="0">
                <a:latin typeface="Times New Roman"/>
                <a:cs typeface="Times New Roman"/>
              </a:rPr>
              <a:t>Gastric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decontamination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cases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ingestion)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3.appropriate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tracheal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protection.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Activated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charcoal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beneficial.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4.Specific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Measures</a:t>
            </a:r>
            <a:r>
              <a:rPr sz="120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662940" marR="45085" lvl="1" indent="-250190">
              <a:lnSpc>
                <a:spcPct val="102299"/>
              </a:lnSpc>
              <a:spcBef>
                <a:spcPts val="5"/>
              </a:spcBef>
              <a:buAutoNum type="arabicPeriod"/>
              <a:tabLst>
                <a:tab pos="663575" algn="l"/>
                <a:tab pos="664210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Anxiety,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agitation,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 </a:t>
            </a:r>
            <a:r>
              <a:rPr sz="1200" spc="5" dirty="0">
                <a:latin typeface="Times New Roman"/>
                <a:cs typeface="Times New Roman"/>
              </a:rPr>
              <a:t>hyperactivity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usually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controlled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benzodiazepines.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Diazepam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drug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choice,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 </a:t>
            </a:r>
            <a:r>
              <a:rPr sz="1200" spc="5" dirty="0">
                <a:latin typeface="Times New Roman"/>
                <a:cs typeface="Times New Roman"/>
              </a:rPr>
              <a:t> administered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intervals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(up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maximum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100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mg).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Much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larger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(hundreds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dirty="0">
                <a:latin typeface="Times New Roman"/>
                <a:cs typeface="Times New Roman"/>
              </a:rPr>
              <a:t>milligrams)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required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obtain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adequate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sedation.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Titrate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clinical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response.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Control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agitation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important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aspect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overdose,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since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often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leads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common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cause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mortality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overdose.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Neuroleptics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generally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 </a:t>
            </a:r>
            <a:r>
              <a:rPr sz="1200" spc="5" dirty="0">
                <a:latin typeface="Times New Roman"/>
                <a:cs typeface="Times New Roman"/>
              </a:rPr>
              <a:t>preferred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since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aggravate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convulsions,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cardiac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arrhythmias.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Physical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restraint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inadvisable,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since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resistance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against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such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measures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will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aggravate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rhabdomyolysis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hyperthermia.</a:t>
            </a:r>
            <a:endParaRPr sz="1200">
              <a:latin typeface="Times New Roman"/>
              <a:cs typeface="Times New Roman"/>
            </a:endParaRPr>
          </a:p>
          <a:p>
            <a:pPr marL="662940" marR="5080" lvl="1" indent="-250190">
              <a:lnSpc>
                <a:spcPct val="101699"/>
              </a:lnSpc>
              <a:spcBef>
                <a:spcPts val="10"/>
              </a:spcBef>
              <a:buAutoNum type="arabicPeriod"/>
              <a:tabLst>
                <a:tab pos="663575" algn="l"/>
                <a:tab pos="664210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Extreme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agitation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hallucinations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require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administration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droperidol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(up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0.1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mg/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kg).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Since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haloperidol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lowers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seizures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threshold,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 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neuroleptic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malignant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syndrome,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 </a:t>
            </a:r>
            <a:r>
              <a:rPr sz="1200" spc="5" dirty="0">
                <a:latin typeface="Times New Roman"/>
                <a:cs typeface="Times New Roman"/>
              </a:rPr>
              <a:t>advisable.</a:t>
            </a:r>
            <a:endParaRPr sz="1200">
              <a:latin typeface="Times New Roman"/>
              <a:cs typeface="Times New Roman"/>
            </a:endParaRPr>
          </a:p>
          <a:p>
            <a:pPr marL="662940" marR="363220" lvl="1" indent="-250190">
              <a:lnSpc>
                <a:spcPct val="102499"/>
              </a:lnSpc>
              <a:buAutoNum type="arabicPeriod"/>
              <a:tabLst>
                <a:tab pos="663575" algn="l"/>
                <a:tab pos="664210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Convulsions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managed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(IV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diazepam),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phenytoin,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5" dirty="0">
                <a:latin typeface="Times New Roman"/>
                <a:cs typeface="Times New Roman"/>
              </a:rPr>
              <a:t> barbiturates.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Refractory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cases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may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require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curarisation.</a:t>
            </a:r>
            <a:endParaRPr sz="1200">
              <a:latin typeface="Times New Roman"/>
              <a:cs typeface="Times New Roman"/>
            </a:endParaRPr>
          </a:p>
          <a:p>
            <a:pPr marL="662940" marR="148590" lvl="1" indent="-250190">
              <a:lnSpc>
                <a:spcPct val="101699"/>
              </a:lnSpc>
              <a:spcBef>
                <a:spcPts val="10"/>
              </a:spcBef>
              <a:buAutoNum type="arabicPeriod"/>
              <a:tabLst>
                <a:tab pos="663575" algn="l"/>
                <a:tab pos="664210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Hyperthermia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should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tackled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aggressively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hypothermic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blankets,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ice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baths,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dantrolene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infusions.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Large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IV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doses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help.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Refractory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cases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must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subjected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neuromuscular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paralysis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mechanical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ventilation.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12" y="938878"/>
            <a:ext cx="8479155" cy="381444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spcBef>
                <a:spcPts val="980"/>
              </a:spcBef>
            </a:pP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1550" spc="-125" dirty="0">
                <a:solidFill>
                  <a:srgbClr val="3F3F3F"/>
                </a:solidFill>
                <a:latin typeface="Verdana"/>
                <a:cs typeface="Verdana"/>
              </a:rPr>
              <a:t>U</a:t>
            </a:r>
            <a:r>
              <a:rPr sz="1550" spc="-150" dirty="0">
                <a:solidFill>
                  <a:srgbClr val="3F3F3F"/>
                </a:solidFill>
                <a:latin typeface="Verdana"/>
                <a:cs typeface="Verdana"/>
              </a:rPr>
              <a:t>B</a:t>
            </a: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S</a:t>
            </a:r>
            <a:r>
              <a:rPr sz="1550" spc="-29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1550" spc="125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1550" spc="1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1550" spc="20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1550" spc="-13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1550" spc="-13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1550" spc="25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1550" spc="-310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1550" spc="170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1550" spc="-114" dirty="0">
                <a:solidFill>
                  <a:srgbClr val="3F3F3F"/>
                </a:solidFill>
                <a:latin typeface="Verdana"/>
                <a:cs typeface="Verdana"/>
              </a:rPr>
              <a:t>X</a:t>
            </a: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1550" spc="-150" dirty="0">
                <a:solidFill>
                  <a:srgbClr val="3F3F3F"/>
                </a:solidFill>
                <a:latin typeface="Verdana"/>
                <a:cs typeface="Verdana"/>
              </a:rPr>
              <a:t>F</a:t>
            </a: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1550" spc="20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1550" spc="110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1550" spc="-295" dirty="0">
                <a:solidFill>
                  <a:srgbClr val="3F3F3F"/>
                </a:solidFill>
                <a:latin typeface="Verdana"/>
                <a:cs typeface="Verdana"/>
              </a:rPr>
              <a:t>T</a:t>
            </a:r>
            <a:r>
              <a:rPr sz="1550" spc="-290" dirty="0">
                <a:solidFill>
                  <a:srgbClr val="3F3F3F"/>
                </a:solidFill>
                <a:latin typeface="Verdana"/>
                <a:cs typeface="Verdana"/>
              </a:rPr>
              <a:t>I</a:t>
            </a:r>
            <a:r>
              <a:rPr sz="1550" spc="155" dirty="0">
                <a:solidFill>
                  <a:srgbClr val="3F3F3F"/>
                </a:solidFill>
                <a:latin typeface="Verdana"/>
                <a:cs typeface="Verdana"/>
              </a:rPr>
              <a:t>O</a:t>
            </a:r>
            <a:r>
              <a:rPr sz="1550" spc="1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endParaRPr sz="1550">
              <a:latin typeface="Verdana"/>
              <a:cs typeface="Verdana"/>
            </a:endParaRPr>
          </a:p>
          <a:p>
            <a:pPr marL="12700" marR="184150">
              <a:lnSpc>
                <a:spcPct val="101600"/>
              </a:lnSpc>
              <a:spcBef>
                <a:spcPts val="860"/>
              </a:spcBef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This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term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refers to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unwanted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physiological or psychological effects that cause maladaptive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behaviour.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Intoxication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must</a:t>
            </a:r>
            <a:r>
              <a:rPr sz="155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produce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disturbances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in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level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consciousness,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cognition,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perception,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affect, </a:t>
            </a:r>
            <a:r>
              <a:rPr sz="1550" spc="-37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behaviour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that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are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clinically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significant.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910"/>
              </a:spcBef>
            </a:pP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SUBSTANCE</a:t>
            </a:r>
            <a:r>
              <a:rPr sz="1550" spc="37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INDUCED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DISORDERS</a:t>
            </a:r>
            <a:endParaRPr sz="1550">
              <a:latin typeface="Times New Roman"/>
              <a:cs typeface="Times New Roman"/>
            </a:endParaRPr>
          </a:p>
          <a:p>
            <a:pPr marL="12700" marR="476250">
              <a:lnSpc>
                <a:spcPct val="101899"/>
              </a:lnSpc>
              <a:spcBef>
                <a:spcPts val="875"/>
              </a:spcBef>
            </a:pP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Use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 certain psychoactive substances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can induce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syndromes (formerly called “organic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mental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disorders”)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which include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the following: substance intoxication, substance withdrawal, intoxication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delirium, withdrawal delirium, dementia, amnestic disorders, psychotic disorders, mood disorders,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anxiety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disorders,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sexual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dysfunctions,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sleep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disorders.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900"/>
              </a:spcBef>
            </a:pP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SUBSTANCE</a:t>
            </a:r>
            <a:r>
              <a:rPr sz="1550" spc="-6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WITHDRAWAL</a:t>
            </a:r>
            <a:endParaRPr sz="15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1899"/>
              </a:lnSpc>
              <a:spcBef>
                <a:spcPts val="880"/>
              </a:spcBef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“substance withdrawal”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should be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restricted to major symptoms resulting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from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the cessation of substance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abuse,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accompanied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by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maladaptive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behaviour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change.</a:t>
            </a:r>
            <a:r>
              <a:rPr sz="1550" spc="-6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There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should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be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clinically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significant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distress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impairment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social,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occupational,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other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important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areas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functioning.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29" y="862079"/>
            <a:ext cx="8970010" cy="39535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86995">
              <a:lnSpc>
                <a:spcPct val="102200"/>
              </a:lnSpc>
              <a:spcBef>
                <a:spcPts val="9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dirty="0">
                <a:latin typeface="Times New Roman"/>
                <a:cs typeface="Times New Roman"/>
              </a:rPr>
              <a:t>T</a:t>
            </a:r>
            <a:r>
              <a:rPr sz="1200" dirty="0">
                <a:solidFill>
                  <a:srgbClr val="FF0000"/>
                </a:solidFill>
                <a:latin typeface="Times New Roman"/>
                <a:cs typeface="Times New Roman"/>
              </a:rPr>
              <a:t>achycardia</a:t>
            </a:r>
            <a:r>
              <a:rPr sz="1200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managed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beta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blockers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(atenolol).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Labetolol</a:t>
            </a:r>
            <a:r>
              <a:rPr sz="12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which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combined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alpha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beta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blocking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effects,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preferable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tachycardia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associated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Sedation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intravenous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(diazepam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mg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repeated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every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minutes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needed)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usually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sufficient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treating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hypertension.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short </a:t>
            </a:r>
            <a:r>
              <a:rPr sz="1200" spc="5" dirty="0">
                <a:latin typeface="Times New Roman"/>
                <a:cs typeface="Times New Roman"/>
              </a:rPr>
              <a:t>acting,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titratable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agent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such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sodium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nitroprusside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should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 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considered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if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unresponsive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benzodiazepines.</a:t>
            </a:r>
            <a:endParaRPr sz="1200">
              <a:latin typeface="Times New Roman"/>
              <a:cs typeface="Times New Roman"/>
            </a:endParaRPr>
          </a:p>
          <a:p>
            <a:pPr marL="12700" marR="103505">
              <a:lnSpc>
                <a:spcPct val="102099"/>
              </a:lnSpc>
              <a:spcBef>
                <a:spcPts val="5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 ventricular</a:t>
            </a:r>
            <a:r>
              <a:rPr sz="1200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arrhyt</a:t>
            </a:r>
            <a:r>
              <a:rPr sz="1200" spc="5" dirty="0">
                <a:latin typeface="Times New Roman"/>
                <a:cs typeface="Times New Roman"/>
              </a:rPr>
              <a:t>hmias: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Lignocaine</a:t>
            </a:r>
            <a:r>
              <a:rPr sz="1200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200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amiodarone</a:t>
            </a:r>
            <a:r>
              <a:rPr sz="12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are</a:t>
            </a:r>
            <a:r>
              <a:rPr sz="1200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generally</a:t>
            </a:r>
            <a:r>
              <a:rPr sz="12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first</a:t>
            </a:r>
            <a:r>
              <a:rPr sz="1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line</a:t>
            </a:r>
            <a:r>
              <a:rPr sz="1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agents</a:t>
            </a:r>
            <a:r>
              <a:rPr sz="12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for</a:t>
            </a:r>
            <a:r>
              <a:rPr sz="12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stable</a:t>
            </a:r>
            <a:r>
              <a:rPr sz="12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monomorphic</a:t>
            </a:r>
            <a:r>
              <a:rPr sz="1200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ventricular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tachycardia. 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Sotalol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good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alternative.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Amiodarone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sotalol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should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caution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QT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interval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prolonged,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Atropine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when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bradycardia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present,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PVCs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thought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represent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escape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complex.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2499"/>
              </a:lnSpc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For </a:t>
            </a:r>
            <a:r>
              <a:rPr sz="1200" spc="5" dirty="0">
                <a:latin typeface="Times New Roman"/>
                <a:cs typeface="Times New Roman"/>
              </a:rPr>
              <a:t>rhabdomyolysis: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Early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aggressive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FF0000"/>
                </a:solidFill>
                <a:latin typeface="Times New Roman"/>
                <a:cs typeface="Times New Roman"/>
              </a:rPr>
              <a:t>fluid</a:t>
            </a:r>
            <a:r>
              <a:rPr sz="1200" spc="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replacement</a:t>
            </a:r>
            <a:r>
              <a:rPr sz="1200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mainstay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therapy,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prevent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renal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insufficiency.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Diuretics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such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mannitol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 </a:t>
            </a:r>
            <a:r>
              <a:rPr sz="1200" spc="5" dirty="0">
                <a:latin typeface="Times New Roman"/>
                <a:cs typeface="Times New Roman"/>
              </a:rPr>
              <a:t>furosemide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5" dirty="0">
                <a:latin typeface="Times New Roman"/>
                <a:cs typeface="Times New Roman"/>
              </a:rPr>
              <a:t> needed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maintain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urine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output.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Urinary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alkalinisation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 </a:t>
            </a:r>
            <a:r>
              <a:rPr sz="1200" spc="5" dirty="0">
                <a:latin typeface="Times New Roman"/>
                <a:cs typeface="Times New Roman"/>
              </a:rPr>
              <a:t>routinely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recommended.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4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 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Diazepam</a:t>
            </a:r>
            <a:r>
              <a:rPr sz="1200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200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chlorpromazine</a:t>
            </a:r>
            <a:r>
              <a:rPr sz="1200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effective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amphetamine</a:t>
            </a:r>
            <a:r>
              <a:rPr sz="1200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induced</a:t>
            </a:r>
            <a:r>
              <a:rPr sz="1200" spc="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chorea</a:t>
            </a:r>
            <a:r>
              <a:rPr sz="1200" spc="5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2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3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Other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complications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should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anticipated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 treated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when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arise.</a:t>
            </a:r>
            <a:endParaRPr sz="1200">
              <a:latin typeface="Times New Roman"/>
              <a:cs typeface="Times New Roman"/>
            </a:endParaRPr>
          </a:p>
          <a:p>
            <a:pPr marL="67310" indent="-55244">
              <a:spcBef>
                <a:spcPts val="40"/>
              </a:spcBef>
              <a:buSzPct val="91666"/>
              <a:buFont typeface="Arial MT"/>
              <a:buChar char="•"/>
              <a:tabLst>
                <a:tab pos="67945" algn="l"/>
              </a:tabLst>
            </a:pPr>
            <a:r>
              <a:rPr sz="1200" spc="10" dirty="0">
                <a:latin typeface="Times New Roman"/>
                <a:cs typeface="Times New Roman"/>
              </a:rPr>
              <a:t>–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Although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peritoneal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dialysis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haemodialysis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demonstrated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enhance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elimination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amphetamine.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b="1" spc="5" dirty="0">
                <a:latin typeface="Times New Roman"/>
                <a:cs typeface="Times New Roman"/>
              </a:rPr>
              <a:t>Chronic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Poisoning:</a:t>
            </a:r>
            <a:endParaRPr sz="1200">
              <a:latin typeface="Times New Roman"/>
              <a:cs typeface="Times New Roman"/>
            </a:endParaRPr>
          </a:p>
          <a:p>
            <a:pPr marL="12700" marR="198755">
              <a:lnSpc>
                <a:spcPts val="1480"/>
              </a:lnSpc>
              <a:spcBef>
                <a:spcPts val="40"/>
              </a:spcBef>
            </a:pP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Most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casual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users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 </a:t>
            </a:r>
            <a:r>
              <a:rPr sz="1200" spc="5" dirty="0">
                <a:latin typeface="Times New Roman"/>
                <a:cs typeface="Times New Roman"/>
              </a:rPr>
              <a:t>need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treatment.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Those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moderately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severe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dependence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can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on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outpatient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basis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without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using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drugs.</a:t>
            </a:r>
            <a:endParaRPr sz="1200">
              <a:latin typeface="Times New Roman"/>
              <a:cs typeface="Times New Roman"/>
            </a:endParaRPr>
          </a:p>
          <a:p>
            <a:pPr marL="52069">
              <a:lnSpc>
                <a:spcPts val="1415"/>
              </a:lnSpc>
            </a:pPr>
            <a:r>
              <a:rPr sz="1200" dirty="0">
                <a:latin typeface="Times New Roman"/>
                <a:cs typeface="Times New Roman"/>
              </a:rPr>
              <a:t>It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preferable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provide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structured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manualised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cognitive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behavioural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making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use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 </a:t>
            </a:r>
            <a:r>
              <a:rPr sz="1200" spc="5" dirty="0">
                <a:latin typeface="Times New Roman"/>
                <a:cs typeface="Times New Roman"/>
              </a:rPr>
              <a:t>combination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group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individual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counselling.</a:t>
            </a:r>
            <a:endParaRPr sz="1200">
              <a:latin typeface="Times New Roman"/>
              <a:cs typeface="Times New Roman"/>
            </a:endParaRPr>
          </a:p>
          <a:p>
            <a:pPr marL="12700" marR="173990">
              <a:lnSpc>
                <a:spcPts val="1480"/>
              </a:lnSpc>
              <a:spcBef>
                <a:spcPts val="40"/>
              </a:spcBef>
            </a:pPr>
            <a:r>
              <a:rPr sz="1200" spc="5" dirty="0">
                <a:latin typeface="Times New Roman"/>
                <a:cs typeface="Times New Roman"/>
              </a:rPr>
              <a:t>b.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15" dirty="0">
                <a:latin typeface="Times New Roman"/>
                <a:cs typeface="Times New Roman"/>
              </a:rPr>
              <a:t>A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wide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variety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pharmacological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agents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tried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adjuncts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(or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major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elements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in)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treatment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amphetamine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dependence.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These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include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drugs</a:t>
            </a:r>
            <a:r>
              <a:rPr sz="1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such</a:t>
            </a:r>
            <a:r>
              <a:rPr sz="1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as</a:t>
            </a:r>
            <a:r>
              <a:rPr sz="12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imipramine</a:t>
            </a:r>
            <a:r>
              <a:rPr sz="1200" spc="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2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FF0000"/>
                </a:solidFill>
                <a:latin typeface="Times New Roman"/>
                <a:cs typeface="Times New Roman"/>
              </a:rPr>
              <a:t>fluoxetine</a:t>
            </a:r>
            <a:r>
              <a:rPr sz="1200" spc="5" dirty="0">
                <a:latin typeface="Times New Roman"/>
                <a:cs typeface="Times New Roman"/>
              </a:rPr>
              <a:t>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but</a:t>
            </a:r>
            <a:r>
              <a:rPr sz="1200" spc="5" dirty="0">
                <a:latin typeface="Times New Roman"/>
                <a:cs typeface="Times New Roman"/>
              </a:rPr>
              <a:t> results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have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been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disappointing.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5"/>
              </a:lnSpc>
            </a:pPr>
            <a:r>
              <a:rPr sz="1200" spc="5" dirty="0">
                <a:latin typeface="Times New Roman"/>
                <a:cs typeface="Times New Roman"/>
              </a:rPr>
              <a:t>c.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some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European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countries,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low-dose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amphetamines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administered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addicts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part</a:t>
            </a:r>
            <a:r>
              <a:rPr sz="1200" spc="10" dirty="0">
                <a:latin typeface="Times New Roman"/>
                <a:cs typeface="Times New Roman"/>
              </a:rPr>
              <a:t> 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detoxification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programme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initial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spc="5" dirty="0">
                <a:latin typeface="Times New Roman"/>
                <a:cs typeface="Times New Roman"/>
              </a:rPr>
              <a:t>stages,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assist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 subject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over-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phase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“craving”.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3691" y="1087576"/>
            <a:ext cx="3996690" cy="146812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</a:pPr>
            <a:r>
              <a:rPr sz="3150" spc="-114" dirty="0">
                <a:solidFill>
                  <a:srgbClr val="EBEBEB"/>
                </a:solidFill>
                <a:latin typeface="Verdana"/>
                <a:cs typeface="Verdana"/>
              </a:rPr>
              <a:t>HALLUCINOGENS </a:t>
            </a:r>
            <a:r>
              <a:rPr sz="3150" spc="-110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210" dirty="0">
                <a:solidFill>
                  <a:srgbClr val="EBEBEB"/>
                </a:solidFill>
                <a:latin typeface="Verdana"/>
                <a:cs typeface="Verdana"/>
              </a:rPr>
              <a:t>(PSYCHEDELICS, </a:t>
            </a:r>
            <a:r>
              <a:rPr sz="3150" spc="-204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45" dirty="0">
                <a:solidFill>
                  <a:srgbClr val="EBEBEB"/>
                </a:solidFill>
                <a:latin typeface="Verdana"/>
                <a:cs typeface="Verdana"/>
              </a:rPr>
              <a:t>P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85" dirty="0">
                <a:solidFill>
                  <a:srgbClr val="EBEBEB"/>
                </a:solidFill>
                <a:latin typeface="Verdana"/>
                <a:cs typeface="Verdana"/>
              </a:rPr>
              <a:t>Y</a:t>
            </a:r>
            <a:r>
              <a:rPr sz="3150" spc="38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225" dirty="0">
                <a:solidFill>
                  <a:srgbClr val="EBEBEB"/>
                </a:solidFill>
                <a:latin typeface="Verdana"/>
                <a:cs typeface="Verdana"/>
              </a:rPr>
              <a:t>H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245" dirty="0">
                <a:solidFill>
                  <a:srgbClr val="EBEBEB"/>
                </a:solidFill>
                <a:latin typeface="Verdana"/>
                <a:cs typeface="Verdana"/>
              </a:rPr>
              <a:t>M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245" dirty="0">
                <a:solidFill>
                  <a:srgbClr val="EBEBEB"/>
                </a:solidFill>
                <a:latin typeface="Verdana"/>
                <a:cs typeface="Verdana"/>
              </a:rPr>
              <a:t>M</a:t>
            </a:r>
            <a:r>
              <a:rPr sz="3150" spc="-29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58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89971" y="3074951"/>
            <a:ext cx="8867775" cy="772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2200"/>
              </a:lnSpc>
              <a:spcBef>
                <a:spcPts val="90"/>
              </a:spcBef>
            </a:pP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Hallucinogens</a:t>
            </a:r>
            <a:r>
              <a:rPr sz="1200" spc="6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are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substances</a:t>
            </a:r>
            <a:r>
              <a:rPr sz="1200" spc="6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that</a:t>
            </a:r>
            <a:r>
              <a:rPr sz="12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induce</a:t>
            </a:r>
            <a:r>
              <a:rPr sz="12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changes</a:t>
            </a:r>
            <a:r>
              <a:rPr sz="1200" spc="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thought,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perception,</a:t>
            </a:r>
            <a:r>
              <a:rPr sz="1200" spc="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mood,</a:t>
            </a:r>
            <a:r>
              <a:rPr sz="1200" spc="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without</a:t>
            </a:r>
            <a:r>
              <a:rPr sz="12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causing</a:t>
            </a:r>
            <a:r>
              <a:rPr sz="1200" spc="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major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disturbances</a:t>
            </a:r>
            <a:r>
              <a:rPr sz="1200" spc="6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autonomic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nervous</a:t>
            </a:r>
            <a:r>
              <a:rPr sz="12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system.</a:t>
            </a:r>
            <a:r>
              <a:rPr sz="1200" spc="4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Perceptual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alterations</a:t>
            </a:r>
            <a:r>
              <a:rPr sz="1200" spc="6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can</a:t>
            </a:r>
            <a:r>
              <a:rPr sz="12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take</a:t>
            </a:r>
            <a:r>
              <a:rPr sz="1200" spc="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form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illusions,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synaesthesias,</a:t>
            </a:r>
            <a:r>
              <a:rPr sz="1200" spc="6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or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hallucinations.</a:t>
            </a:r>
            <a:r>
              <a:rPr sz="120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An</a:t>
            </a:r>
            <a:r>
              <a:rPr sz="120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i="1" spc="5" dirty="0">
                <a:solidFill>
                  <a:srgbClr val="3F3F3F"/>
                </a:solidFill>
                <a:latin typeface="Times New Roman"/>
                <a:cs typeface="Times New Roman"/>
              </a:rPr>
              <a:t>illusion</a:t>
            </a:r>
            <a:r>
              <a:rPr sz="1200" i="1" spc="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result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 of 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misinterpretation</a:t>
            </a:r>
            <a:r>
              <a:rPr sz="1200" spc="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2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an</a:t>
            </a:r>
            <a:r>
              <a:rPr sz="12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actual</a:t>
            </a:r>
            <a:r>
              <a:rPr sz="1200" spc="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experience,</a:t>
            </a:r>
            <a:r>
              <a:rPr sz="1200" spc="7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while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i="1" spc="5" dirty="0">
                <a:solidFill>
                  <a:srgbClr val="3F3F3F"/>
                </a:solidFill>
                <a:latin typeface="Times New Roman"/>
                <a:cs typeface="Times New Roman"/>
              </a:rPr>
              <a:t>synaesthesias</a:t>
            </a:r>
            <a:r>
              <a:rPr sz="1200" i="1" spc="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are</a:t>
            </a:r>
            <a:r>
              <a:rPr sz="1200" spc="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sensory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misperceptions</a:t>
            </a:r>
            <a:r>
              <a:rPr sz="1200" spc="9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(e.g.</a:t>
            </a:r>
            <a:r>
              <a:rPr sz="120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hearing</a:t>
            </a:r>
            <a:r>
              <a:rPr sz="1200" spc="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colour</a:t>
            </a:r>
            <a:r>
              <a:rPr sz="1200" spc="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or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seeing</a:t>
            </a:r>
            <a:r>
              <a:rPr sz="1200" spc="4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sounds).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Both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require </a:t>
            </a:r>
            <a:r>
              <a:rPr sz="1200" spc="-28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external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stimuli</a:t>
            </a:r>
            <a:r>
              <a:rPr sz="1200" spc="4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3F3F3F"/>
                </a:solidFill>
                <a:latin typeface="Times New Roman"/>
                <a:cs typeface="Times New Roman"/>
              </a:rPr>
              <a:t>for</a:t>
            </a:r>
            <a:r>
              <a:rPr sz="120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their</a:t>
            </a:r>
            <a:r>
              <a:rPr sz="1200" spc="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5" dirty="0">
                <a:solidFill>
                  <a:srgbClr val="3F3F3F"/>
                </a:solidFill>
                <a:latin typeface="Times New Roman"/>
                <a:cs typeface="Times New Roman"/>
              </a:rPr>
              <a:t>institution.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0221" y="4338827"/>
            <a:ext cx="6903719" cy="218694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30" y="795059"/>
            <a:ext cx="8966835" cy="4139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200" b="1" dirty="0">
                <a:latin typeface="Times New Roman"/>
                <a:cs typeface="Times New Roman"/>
              </a:rPr>
              <a:t>Lysergic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Acid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Diethylamide</a:t>
            </a:r>
            <a:endParaRPr sz="1200">
              <a:latin typeface="Times New Roman"/>
              <a:cs typeface="Times New Roman"/>
            </a:endParaRPr>
          </a:p>
          <a:p>
            <a:pPr marL="12700" marR="518159">
              <a:lnSpc>
                <a:spcPct val="100899"/>
              </a:lnSpc>
              <a:spcBef>
                <a:spcPts val="10"/>
              </a:spcBef>
            </a:pPr>
            <a:r>
              <a:rPr sz="1200" spc="-5" dirty="0">
                <a:latin typeface="Times New Roman"/>
                <a:cs typeface="Times New Roman"/>
              </a:rPr>
              <a:t>Lysergic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acid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diethylamide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(LSD)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synthetic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diethylamide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derivative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dirty="0">
                <a:latin typeface="Times New Roman"/>
                <a:cs typeface="Times New Roman"/>
              </a:rPr>
              <a:t>ergot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alkaloids,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LSD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said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powerful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all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hallucinogens,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active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10" dirty="0">
                <a:latin typeface="Times New Roman"/>
                <a:cs typeface="Times New Roman"/>
              </a:rPr>
              <a:t> doses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50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100 </a:t>
            </a:r>
            <a:r>
              <a:rPr sz="1200" spc="5" dirty="0">
                <a:latin typeface="Calibri"/>
                <a:cs typeface="Calibri"/>
              </a:rPr>
              <a:t>m</a:t>
            </a:r>
            <a:r>
              <a:rPr sz="1200" spc="5" dirty="0">
                <a:latin typeface="Times New Roman"/>
                <a:cs typeface="Times New Roman"/>
              </a:rPr>
              <a:t>g.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It </a:t>
            </a:r>
            <a:r>
              <a:rPr sz="1200" spc="5" dirty="0">
                <a:latin typeface="Times New Roman"/>
                <a:cs typeface="Times New Roman"/>
              </a:rPr>
              <a:t>occurs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water-soluble,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colourless,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tasteless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odourless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powder.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i="1" spc="5" dirty="0">
                <a:latin typeface="Calibri"/>
                <a:cs typeface="Calibri"/>
              </a:rPr>
              <a:t>Mode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5" dirty="0">
                <a:latin typeface="Calibri"/>
                <a:cs typeface="Calibri"/>
              </a:rPr>
              <a:t>of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Intake</a:t>
            </a:r>
            <a:endParaRPr sz="1200">
              <a:latin typeface="Calibri"/>
              <a:cs typeface="Calibri"/>
            </a:endParaRPr>
          </a:p>
          <a:p>
            <a:pPr marL="12700" marR="173990">
              <a:lnSpc>
                <a:spcPct val="101699"/>
              </a:lnSpc>
              <a:spcBef>
                <a:spcPts val="35"/>
              </a:spcBef>
            </a:pPr>
            <a:r>
              <a:rPr sz="1200" spc="10" dirty="0">
                <a:latin typeface="Times New Roman"/>
                <a:cs typeface="Times New Roman"/>
              </a:rPr>
              <a:t>The LSD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almost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always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ingested.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Other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less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common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routes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intake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include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intranasal,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sublingual,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smoking,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conjuctival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instillation,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very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rarely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injection.</a:t>
            </a:r>
            <a:endParaRPr sz="12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/>
            <a:r>
              <a:rPr sz="1200" i="1" dirty="0">
                <a:latin typeface="Calibri"/>
                <a:cs typeface="Calibri"/>
              </a:rPr>
              <a:t>Clinical</a:t>
            </a:r>
            <a:r>
              <a:rPr sz="1200" i="1" spc="45" dirty="0">
                <a:latin typeface="Calibri"/>
                <a:cs typeface="Calibri"/>
              </a:rPr>
              <a:t> </a:t>
            </a:r>
            <a:r>
              <a:rPr sz="1200" i="1" spc="-15" dirty="0">
                <a:latin typeface="Calibri"/>
                <a:cs typeface="Calibri"/>
              </a:rPr>
              <a:t>(Toxic)</a:t>
            </a:r>
            <a:r>
              <a:rPr sz="1200" i="1" spc="35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Features</a:t>
            </a:r>
            <a:endParaRPr sz="1200">
              <a:latin typeface="Calibri"/>
              <a:cs typeface="Calibri"/>
            </a:endParaRPr>
          </a:p>
          <a:p>
            <a:pPr marL="117475" marR="7700645" indent="-117475" algn="r">
              <a:spcBef>
                <a:spcPts val="60"/>
              </a:spcBef>
              <a:buSzPct val="91666"/>
              <a:buAutoNum type="arabicPeriod"/>
              <a:tabLst>
                <a:tab pos="117475" algn="l"/>
              </a:tabLst>
            </a:pPr>
            <a:r>
              <a:rPr sz="1200" b="1" spc="10" dirty="0">
                <a:latin typeface="Times New Roman"/>
                <a:cs typeface="Times New Roman"/>
              </a:rPr>
              <a:t>Acute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Poisoning:</a:t>
            </a:r>
            <a:endParaRPr sz="1200">
              <a:latin typeface="Times New Roman"/>
              <a:cs typeface="Times New Roman"/>
            </a:endParaRPr>
          </a:p>
          <a:p>
            <a:pPr marL="250190" marR="7741920" lvl="1" indent="-250190" algn="r">
              <a:spcBef>
                <a:spcPts val="25"/>
              </a:spcBef>
              <a:buAutoNum type="arabicPeriod"/>
              <a:tabLst>
                <a:tab pos="250190" algn="l"/>
                <a:tab pos="250825" algn="l"/>
              </a:tabLst>
            </a:pPr>
            <a:r>
              <a:rPr sz="1200" b="1" spc="5" dirty="0">
                <a:latin typeface="Times New Roman"/>
                <a:cs typeface="Times New Roman"/>
              </a:rPr>
              <a:t>P</a:t>
            </a:r>
            <a:r>
              <a:rPr sz="1200" b="1" dirty="0">
                <a:latin typeface="Times New Roman"/>
                <a:cs typeface="Times New Roman"/>
              </a:rPr>
              <a:t>h</a:t>
            </a:r>
            <a:r>
              <a:rPr sz="1200" b="1" spc="20" dirty="0">
                <a:latin typeface="Times New Roman"/>
                <a:cs typeface="Times New Roman"/>
              </a:rPr>
              <a:t>ys</a:t>
            </a:r>
            <a:r>
              <a:rPr sz="1200" b="1" spc="-5" dirty="0">
                <a:latin typeface="Times New Roman"/>
                <a:cs typeface="Times New Roman"/>
              </a:rPr>
              <a:t>i</a:t>
            </a:r>
            <a:r>
              <a:rPr sz="1200" b="1" spc="5" dirty="0">
                <a:latin typeface="Times New Roman"/>
                <a:cs typeface="Times New Roman"/>
              </a:rPr>
              <a:t>cal</a:t>
            </a:r>
            <a:endParaRPr sz="1200">
              <a:latin typeface="Times New Roman"/>
              <a:cs typeface="Times New Roman"/>
            </a:endParaRPr>
          </a:p>
          <a:p>
            <a:pPr marL="779780" lvl="2" indent="-117475">
              <a:spcBef>
                <a:spcPts val="35"/>
              </a:spcBef>
              <a:buChar char="–"/>
              <a:tabLst>
                <a:tab pos="780415" algn="l"/>
              </a:tabLst>
            </a:pPr>
            <a:r>
              <a:rPr sz="1200" b="1" spc="10" dirty="0">
                <a:latin typeface="Times New Roman"/>
                <a:cs typeface="Times New Roman"/>
              </a:rPr>
              <a:t>Mydriasis,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hippus.</a:t>
            </a:r>
            <a:endParaRPr sz="1200">
              <a:latin typeface="Times New Roman"/>
              <a:cs typeface="Times New Roman"/>
            </a:endParaRPr>
          </a:p>
          <a:p>
            <a:pPr marL="778510" lvl="2" indent="-116205">
              <a:spcBef>
                <a:spcPts val="35"/>
              </a:spcBef>
              <a:buChar char="–"/>
              <a:tabLst>
                <a:tab pos="779145" algn="l"/>
              </a:tabLst>
            </a:pPr>
            <a:r>
              <a:rPr sz="1200" b="1" spc="-10" dirty="0">
                <a:latin typeface="Times New Roman"/>
                <a:cs typeface="Times New Roman"/>
              </a:rPr>
              <a:t>Vertigo.</a:t>
            </a:r>
            <a:endParaRPr sz="1200">
              <a:latin typeface="Times New Roman"/>
              <a:cs typeface="Times New Roman"/>
            </a:endParaRPr>
          </a:p>
          <a:p>
            <a:pPr marL="778510" lvl="2" indent="-116205">
              <a:spcBef>
                <a:spcPts val="35"/>
              </a:spcBef>
              <a:buChar char="–"/>
              <a:tabLst>
                <a:tab pos="779145" algn="l"/>
              </a:tabLst>
            </a:pPr>
            <a:r>
              <a:rPr sz="1200" b="1" dirty="0">
                <a:latin typeface="Times New Roman"/>
                <a:cs typeface="Times New Roman"/>
              </a:rPr>
              <a:t>Tachycardia, </a:t>
            </a:r>
            <a:r>
              <a:rPr sz="1200" b="1" spc="10" dirty="0">
                <a:latin typeface="Times New Roman"/>
                <a:cs typeface="Times New Roman"/>
              </a:rPr>
              <a:t>hypertension.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–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Sweating,</a:t>
            </a:r>
            <a:r>
              <a:rPr sz="1200" b="1" spc="-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piloerection.</a:t>
            </a:r>
            <a:endParaRPr sz="1200">
              <a:latin typeface="Times New Roman"/>
              <a:cs typeface="Times New Roman"/>
            </a:endParaRPr>
          </a:p>
          <a:p>
            <a:pPr marL="779780" lvl="2" indent="-117475">
              <a:spcBef>
                <a:spcPts val="25"/>
              </a:spcBef>
              <a:buChar char="–"/>
              <a:tabLst>
                <a:tab pos="780415" algn="l"/>
              </a:tabLst>
            </a:pPr>
            <a:r>
              <a:rPr sz="1200" b="1" spc="5" dirty="0">
                <a:latin typeface="Times New Roman"/>
                <a:cs typeface="Times New Roman"/>
              </a:rPr>
              <a:t>Hyperthermia.</a:t>
            </a:r>
            <a:endParaRPr sz="1200">
              <a:latin typeface="Times New Roman"/>
              <a:cs typeface="Times New Roman"/>
            </a:endParaRPr>
          </a:p>
          <a:p>
            <a:pPr marL="778510" lvl="2" indent="-116205">
              <a:spcBef>
                <a:spcPts val="35"/>
              </a:spcBef>
              <a:buChar char="–"/>
              <a:tabLst>
                <a:tab pos="779145" algn="l"/>
              </a:tabLst>
            </a:pPr>
            <a:r>
              <a:rPr sz="1200" b="1" dirty="0">
                <a:latin typeface="Times New Roman"/>
                <a:cs typeface="Times New Roman"/>
              </a:rPr>
              <a:t>Tachypnoea.</a:t>
            </a:r>
            <a:endParaRPr sz="1200">
              <a:latin typeface="Times New Roman"/>
              <a:cs typeface="Times New Roman"/>
            </a:endParaRPr>
          </a:p>
          <a:p>
            <a:pPr marL="779780" lvl="2" indent="-117475">
              <a:spcBef>
                <a:spcPts val="40"/>
              </a:spcBef>
              <a:buChar char="–"/>
              <a:tabLst>
                <a:tab pos="780415" algn="l"/>
              </a:tabLst>
            </a:pPr>
            <a:r>
              <a:rPr sz="1200" b="1" spc="10" dirty="0">
                <a:latin typeface="Times New Roman"/>
                <a:cs typeface="Times New Roman"/>
              </a:rPr>
              <a:t>Muscle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weakness, </a:t>
            </a:r>
            <a:r>
              <a:rPr sz="1200" b="1" spc="5" dirty="0">
                <a:latin typeface="Times New Roman"/>
                <a:cs typeface="Times New Roman"/>
              </a:rPr>
              <a:t>ataxia.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–</a:t>
            </a:r>
            <a:r>
              <a:rPr sz="1200" b="1" dirty="0">
                <a:latin typeface="Times New Roman"/>
                <a:cs typeface="Times New Roman"/>
              </a:rPr>
              <a:t> Hyperactivity.</a:t>
            </a:r>
            <a:endParaRPr sz="1200">
              <a:latin typeface="Times New Roman"/>
              <a:cs typeface="Times New Roman"/>
            </a:endParaRPr>
          </a:p>
          <a:p>
            <a:pPr marL="779780" lvl="2" indent="-117475">
              <a:spcBef>
                <a:spcPts val="20"/>
              </a:spcBef>
              <a:buChar char="–"/>
              <a:tabLst>
                <a:tab pos="780415" algn="l"/>
              </a:tabLst>
            </a:pPr>
            <a:r>
              <a:rPr sz="1200" b="1" spc="5" dirty="0">
                <a:latin typeface="Times New Roman"/>
                <a:cs typeface="Times New Roman"/>
              </a:rPr>
              <a:t>Coma.</a:t>
            </a:r>
            <a:endParaRPr sz="1200">
              <a:latin typeface="Times New Roman"/>
              <a:cs typeface="Times New Roman"/>
            </a:endParaRPr>
          </a:p>
          <a:p>
            <a:pPr marL="663575" lvl="1" indent="-250825">
              <a:spcBef>
                <a:spcPts val="40"/>
              </a:spcBef>
              <a:buAutoNum type="arabicPeriod"/>
              <a:tabLst>
                <a:tab pos="663575" algn="l"/>
                <a:tab pos="664210" algn="l"/>
              </a:tabLst>
            </a:pPr>
            <a:r>
              <a:rPr sz="1200" b="1" spc="5" dirty="0">
                <a:latin typeface="Times New Roman"/>
                <a:cs typeface="Times New Roman"/>
              </a:rPr>
              <a:t>Psychological</a:t>
            </a:r>
            <a:endParaRPr sz="1200">
              <a:latin typeface="Times New Roman"/>
              <a:cs typeface="Times New Roman"/>
            </a:endParaRPr>
          </a:p>
          <a:p>
            <a:pPr marL="779780" lvl="2" indent="-117475">
              <a:spcBef>
                <a:spcPts val="35"/>
              </a:spcBef>
              <a:buChar char="–"/>
              <a:tabLst>
                <a:tab pos="780415" algn="l"/>
              </a:tabLst>
            </a:pPr>
            <a:r>
              <a:rPr sz="1200" b="1" spc="10" dirty="0">
                <a:latin typeface="Times New Roman"/>
                <a:cs typeface="Times New Roman"/>
              </a:rPr>
              <a:t>Euphoria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or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dysphoria.</a:t>
            </a:r>
            <a:endParaRPr sz="1200">
              <a:latin typeface="Times New Roman"/>
              <a:cs typeface="Times New Roman"/>
            </a:endParaRPr>
          </a:p>
          <a:p>
            <a:pPr marL="778510" lvl="2" indent="-116205">
              <a:spcBef>
                <a:spcPts val="35"/>
              </a:spcBef>
              <a:buChar char="–"/>
              <a:tabLst>
                <a:tab pos="779145" algn="l"/>
              </a:tabLst>
            </a:pPr>
            <a:r>
              <a:rPr sz="1200" b="1" spc="-5" dirty="0">
                <a:latin typeface="Times New Roman"/>
                <a:cs typeface="Times New Roman"/>
              </a:rPr>
              <a:t>Vivid</a:t>
            </a:r>
            <a:r>
              <a:rPr sz="1200" b="1" spc="5" dirty="0">
                <a:latin typeface="Times New Roman"/>
                <a:cs typeface="Times New Roman"/>
              </a:rPr>
              <a:t> hallucinations,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synaesthesias.</a:t>
            </a:r>
            <a:endParaRPr sz="1200">
              <a:latin typeface="Times New Roman"/>
              <a:cs typeface="Times New Roman"/>
            </a:endParaRPr>
          </a:p>
          <a:p>
            <a:pPr marL="662940" marR="5080" lvl="2">
              <a:lnSpc>
                <a:spcPts val="1480"/>
              </a:lnSpc>
              <a:spcBef>
                <a:spcPts val="40"/>
              </a:spcBef>
              <a:buFont typeface="Times New Roman"/>
              <a:buChar char="–"/>
              <a:tabLst>
                <a:tab pos="781050" algn="l"/>
              </a:tabLst>
            </a:pPr>
            <a:r>
              <a:rPr sz="1200" b="1" i="1" spc="10" dirty="0">
                <a:latin typeface="Times New Roman"/>
                <a:cs typeface="Times New Roman"/>
              </a:rPr>
              <a:t>Bizarre</a:t>
            </a:r>
            <a:r>
              <a:rPr sz="1200" b="1" i="1" spc="20" dirty="0">
                <a:latin typeface="Times New Roman"/>
                <a:cs typeface="Times New Roman"/>
              </a:rPr>
              <a:t> </a:t>
            </a:r>
            <a:r>
              <a:rPr sz="1200" b="1" i="1" spc="5" dirty="0">
                <a:latin typeface="Times New Roman"/>
                <a:cs typeface="Times New Roman"/>
              </a:rPr>
              <a:t>perceptual</a:t>
            </a:r>
            <a:r>
              <a:rPr sz="1200" b="1" i="1" spc="55" dirty="0">
                <a:latin typeface="Times New Roman"/>
                <a:cs typeface="Times New Roman"/>
              </a:rPr>
              <a:t> </a:t>
            </a:r>
            <a:r>
              <a:rPr sz="1200" b="1" i="1" spc="5" dirty="0">
                <a:latin typeface="Times New Roman"/>
                <a:cs typeface="Times New Roman"/>
              </a:rPr>
              <a:t>changes:</a:t>
            </a:r>
            <a:r>
              <a:rPr sz="1200" b="1" i="1" spc="3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People’s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faces</a:t>
            </a:r>
            <a:r>
              <a:rPr sz="1200" b="1" spc="4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and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body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parts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appear </a:t>
            </a:r>
            <a:r>
              <a:rPr sz="1200" b="1" spc="5" dirty="0">
                <a:latin typeface="Times New Roman"/>
                <a:cs typeface="Times New Roman"/>
              </a:rPr>
              <a:t>distorted,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objects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undulate,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sounds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may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be</a:t>
            </a:r>
            <a:r>
              <a:rPr sz="1200" b="1" spc="2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magnified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and </a:t>
            </a:r>
            <a:r>
              <a:rPr sz="1200" b="1" spc="-28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distorted,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colours</a:t>
            </a:r>
            <a:r>
              <a:rPr sz="1200" b="1" spc="30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seem</a:t>
            </a:r>
            <a:r>
              <a:rPr sz="1200" b="1" spc="2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brighter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15" dirty="0">
                <a:latin typeface="Times New Roman"/>
                <a:cs typeface="Times New Roman"/>
              </a:rPr>
              <a:t>with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halos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around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objects.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2097" y="793519"/>
            <a:ext cx="9024620" cy="3872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6685" indent="-134620">
              <a:spcBef>
                <a:spcPts val="105"/>
              </a:spcBef>
              <a:buSzPct val="92857"/>
              <a:buAutoNum type="arabicPeriod"/>
              <a:tabLst>
                <a:tab pos="147320" algn="l"/>
              </a:tabLst>
            </a:pPr>
            <a:r>
              <a:rPr sz="1400" dirty="0">
                <a:latin typeface="Times New Roman"/>
                <a:cs typeface="Times New Roman"/>
              </a:rPr>
              <a:t>Chronic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Poisoning:</a:t>
            </a:r>
            <a:endParaRPr sz="140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Prolonged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psychotic reactions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which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mainly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schizophrenic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 </a:t>
            </a:r>
            <a:r>
              <a:rPr sz="1400" dirty="0">
                <a:latin typeface="Times New Roman"/>
                <a:cs typeface="Times New Roman"/>
              </a:rPr>
              <a:t>nature.</a:t>
            </a:r>
            <a:endParaRPr sz="1400">
              <a:latin typeface="Times New Roman"/>
              <a:cs typeface="Times New Roman"/>
            </a:endParaRPr>
          </a:p>
          <a:p>
            <a:pPr marL="662940" lvl="1" indent="-250190">
              <a:buAutoNum type="arabicPeriod"/>
              <a:tabLst>
                <a:tab pos="663575" algn="l"/>
              </a:tabLst>
            </a:pPr>
            <a:r>
              <a:rPr sz="1400" dirty="0">
                <a:latin typeface="Times New Roman"/>
                <a:cs typeface="Times New Roman"/>
              </a:rPr>
              <a:t>Severe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depression.</a:t>
            </a:r>
            <a:endParaRPr sz="1400">
              <a:latin typeface="Times New Roman"/>
              <a:cs typeface="Times New Roman"/>
            </a:endParaRPr>
          </a:p>
          <a:p>
            <a:pPr marL="662940" marR="34290" lvl="1" indent="-250190">
              <a:spcBef>
                <a:spcPts val="10"/>
              </a:spcBef>
              <a:buAutoNum type="arabicPeriod"/>
              <a:tabLst>
                <a:tab pos="663575" algn="l"/>
              </a:tabLst>
            </a:pPr>
            <a:r>
              <a:rPr sz="1400" i="1" dirty="0">
                <a:latin typeface="Times New Roman"/>
                <a:cs typeface="Times New Roman"/>
              </a:rPr>
              <a:t>Flashback phenomena: </a:t>
            </a:r>
            <a:r>
              <a:rPr sz="1400" dirty="0">
                <a:latin typeface="Times New Roman"/>
                <a:cs typeface="Times New Roman"/>
              </a:rPr>
              <a:t>The person relives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LSD </a:t>
            </a:r>
            <a:r>
              <a:rPr sz="1400" dirty="0">
                <a:latin typeface="Times New Roman"/>
                <a:cs typeface="Times New Roman"/>
              </a:rPr>
              <a:t>experience periodically in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dirty="0">
                <a:latin typeface="Times New Roman"/>
                <a:cs typeface="Times New Roman"/>
              </a:rPr>
              <a:t>absence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drug </a:t>
            </a:r>
            <a:r>
              <a:rPr sz="1400" spc="5" dirty="0">
                <a:latin typeface="Times New Roman"/>
                <a:cs typeface="Times New Roman"/>
              </a:rPr>
              <a:t>intake </a:t>
            </a:r>
            <a:r>
              <a:rPr sz="1400" dirty="0">
                <a:latin typeface="Times New Roman"/>
                <a:cs typeface="Times New Roman"/>
              </a:rPr>
              <a:t>for months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years.</a:t>
            </a:r>
            <a:endParaRPr sz="1400">
              <a:latin typeface="Times New Roman"/>
              <a:cs typeface="Times New Roman"/>
            </a:endParaRPr>
          </a:p>
          <a:p>
            <a:pPr marL="662940" marR="5080" lvl="1" indent="-250190">
              <a:buAutoNum type="arabicPeriod"/>
              <a:tabLst>
                <a:tab pos="663575" algn="l"/>
              </a:tabLst>
            </a:pPr>
            <a:r>
              <a:rPr sz="1400" i="1" dirty="0">
                <a:latin typeface="Times New Roman"/>
                <a:cs typeface="Times New Roman"/>
              </a:rPr>
              <a:t>Post-hallucinogen </a:t>
            </a:r>
            <a:r>
              <a:rPr sz="1400" i="1" spc="-5" dirty="0">
                <a:latin typeface="Times New Roman"/>
                <a:cs typeface="Times New Roman"/>
              </a:rPr>
              <a:t>perception disorder: </a:t>
            </a:r>
            <a:r>
              <a:rPr sz="1400" dirty="0">
                <a:latin typeface="Times New Roman"/>
                <a:cs typeface="Times New Roman"/>
              </a:rPr>
              <a:t>A persistent perceptual disorder often described by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dirty="0">
                <a:latin typeface="Times New Roman"/>
                <a:cs typeface="Times New Roman"/>
              </a:rPr>
              <a:t>person </a:t>
            </a:r>
            <a:r>
              <a:rPr sz="1400" spc="-5" dirty="0">
                <a:latin typeface="Times New Roman"/>
                <a:cs typeface="Times New Roman"/>
              </a:rPr>
              <a:t>as </a:t>
            </a:r>
            <a:r>
              <a:rPr sz="1400" dirty="0">
                <a:latin typeface="Times New Roman"/>
                <a:cs typeface="Times New Roman"/>
              </a:rPr>
              <a:t>if he is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residing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bubble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under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water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“purple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haze”,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trailing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lights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images.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Associated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anxiety,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panic,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endParaRPr sz="1400">
              <a:latin typeface="Times New Roman"/>
              <a:cs typeface="Times New Roman"/>
            </a:endParaRPr>
          </a:p>
          <a:p>
            <a:pPr marL="66294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depression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 </a:t>
            </a:r>
            <a:r>
              <a:rPr sz="1400" spc="-5" dirty="0">
                <a:latin typeface="Times New Roman"/>
                <a:cs typeface="Times New Roman"/>
              </a:rPr>
              <a:t>common.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following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unusual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phenomena have also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been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reported:</a:t>
            </a:r>
            <a:endParaRPr sz="1400">
              <a:latin typeface="Times New Roman"/>
              <a:cs typeface="Times New Roman"/>
            </a:endParaRPr>
          </a:p>
          <a:p>
            <a:pPr marL="1015365" lvl="2" indent="-201930">
              <a:buAutoNum type="arabicPeriod"/>
              <a:tabLst>
                <a:tab pos="10160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Pareidolias: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images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faces on floor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walls,</a:t>
            </a:r>
            <a:endParaRPr sz="1400">
              <a:latin typeface="Times New Roman"/>
              <a:cs typeface="Times New Roman"/>
            </a:endParaRPr>
          </a:p>
          <a:p>
            <a:pPr marL="1015365" lvl="2" indent="-201930">
              <a:buAutoNum type="arabicPeriod"/>
              <a:tabLst>
                <a:tab pos="1016000" algn="l"/>
              </a:tabLst>
            </a:pPr>
            <a:r>
              <a:rPr sz="1400" dirty="0">
                <a:latin typeface="Times New Roman"/>
                <a:cs typeface="Times New Roman"/>
              </a:rPr>
              <a:t>floating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faces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hovering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space.</a:t>
            </a:r>
            <a:endParaRPr sz="1400">
              <a:latin typeface="Times New Roman"/>
              <a:cs typeface="Times New Roman"/>
            </a:endParaRPr>
          </a:p>
          <a:p>
            <a:pPr marL="1015365" lvl="2" indent="-201930">
              <a:lnSpc>
                <a:spcPts val="1660"/>
              </a:lnSpc>
              <a:spcBef>
                <a:spcPts val="15"/>
              </a:spcBef>
              <a:buAutoNum type="arabicPeriod"/>
              <a:tabLst>
                <a:tab pos="10160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Aeropsia: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visualisation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air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form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spc="-5" dirty="0">
                <a:latin typeface="Times New Roman"/>
                <a:cs typeface="Times New Roman"/>
              </a:rPr>
              <a:t>numerous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vibrating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pinpoint-sized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dots</a:t>
            </a:r>
            <a:r>
              <a:rPr sz="1400" spc="-10" dirty="0">
                <a:latin typeface="Times New Roman"/>
                <a:cs typeface="Times New Roman"/>
              </a:rPr>
              <a:t> (“mole-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cules”).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60"/>
              </a:lnSpc>
            </a:pPr>
            <a:r>
              <a:rPr sz="1400" i="1" spc="-5" dirty="0">
                <a:latin typeface="Calibri"/>
                <a:cs typeface="Calibri"/>
              </a:rPr>
              <a:t>Diagnosis</a:t>
            </a:r>
            <a:endParaRPr sz="1400">
              <a:latin typeface="Calibri"/>
              <a:cs typeface="Calibri"/>
            </a:endParaRPr>
          </a:p>
          <a:p>
            <a:pPr marL="662940" indent="-250190">
              <a:spcBef>
                <a:spcPts val="35"/>
              </a:spcBef>
              <a:buFont typeface="Arial MT"/>
              <a:buChar char="•"/>
              <a:tabLst>
                <a:tab pos="662940" algn="l"/>
                <a:tab pos="663575" algn="l"/>
              </a:tabLst>
            </a:pP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Radioimmunoassay</a:t>
            </a:r>
            <a:r>
              <a:rPr sz="1400" spc="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of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serum</a:t>
            </a: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or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 urine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(limit</a:t>
            </a:r>
            <a:r>
              <a:rPr sz="1400" spc="4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of</a:t>
            </a:r>
            <a:r>
              <a:rPr sz="1400" spc="1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detection</a:t>
            </a:r>
            <a:r>
              <a:rPr sz="14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0.1ng/ml).</a:t>
            </a:r>
            <a:endParaRPr sz="1400">
              <a:latin typeface="Times New Roman"/>
              <a:cs typeface="Times New Roman"/>
            </a:endParaRPr>
          </a:p>
          <a:p>
            <a:pPr marL="662940" marR="612775" indent="-250190">
              <a:lnSpc>
                <a:spcPts val="1689"/>
              </a:lnSpc>
              <a:spcBef>
                <a:spcPts val="45"/>
              </a:spcBef>
              <a:buFont typeface="Arial MT"/>
              <a:buChar char="•"/>
              <a:tabLst>
                <a:tab pos="662940" algn="l"/>
                <a:tab pos="663575" algn="l"/>
              </a:tabLst>
            </a:pP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HPTLC</a:t>
            </a:r>
            <a:r>
              <a:rPr sz="14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(high</a:t>
            </a:r>
            <a:r>
              <a:rPr sz="14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performance</a:t>
            </a:r>
            <a:r>
              <a:rPr sz="1400" spc="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thin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layer</a:t>
            </a:r>
            <a:r>
              <a:rPr sz="1400" spc="1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chromatography)</a:t>
            </a:r>
            <a:r>
              <a:rPr sz="1400" spc="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can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detect</a:t>
            </a:r>
            <a:r>
              <a:rPr sz="1400" spc="-5" dirty="0">
                <a:solidFill>
                  <a:srgbClr val="8E1D34"/>
                </a:solidFill>
                <a:latin typeface="Times New Roman"/>
                <a:cs typeface="Times New Roman"/>
              </a:rPr>
              <a:t> LSD</a:t>
            </a:r>
            <a:r>
              <a:rPr sz="1400" spc="1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in</a:t>
            </a:r>
            <a:r>
              <a:rPr sz="14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urine</a:t>
            </a:r>
            <a:r>
              <a:rPr sz="1400" spc="-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in</a:t>
            </a:r>
            <a:r>
              <a:rPr sz="1400" spc="2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concentrations</a:t>
            </a:r>
            <a:r>
              <a:rPr sz="1400" spc="-2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less</a:t>
            </a:r>
            <a:r>
              <a:rPr sz="1400" spc="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than</a:t>
            </a:r>
            <a:r>
              <a:rPr sz="1400" spc="-1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1 </a:t>
            </a:r>
            <a:r>
              <a:rPr sz="1400" spc="-33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8E1D34"/>
                </a:solidFill>
                <a:latin typeface="Times New Roman"/>
                <a:cs typeface="Times New Roman"/>
              </a:rPr>
              <a:t>mcg/litre.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5"/>
              </a:lnSpc>
            </a:pPr>
            <a:r>
              <a:rPr sz="1400" spc="-5" dirty="0">
                <a:latin typeface="Times New Roman"/>
                <a:cs typeface="Times New Roman"/>
              </a:rPr>
              <a:t>HPLC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(high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pressure/performance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liquid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chromatography)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serum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urine.</a:t>
            </a:r>
            <a:endParaRPr sz="1400">
              <a:latin typeface="Times New Roman"/>
              <a:cs typeface="Times New Roman"/>
            </a:endParaRPr>
          </a:p>
          <a:p>
            <a:pPr marL="165100" indent="-153035">
              <a:buClr>
                <a:srgbClr val="8E1D34"/>
              </a:buClr>
              <a:buChar char="■"/>
              <a:tabLst>
                <a:tab pos="165735" algn="l"/>
              </a:tabLst>
            </a:pPr>
            <a:r>
              <a:rPr sz="1400" dirty="0">
                <a:latin typeface="Times New Roman"/>
                <a:cs typeface="Times New Roman"/>
              </a:rPr>
              <a:t>GC-MS (gas</a:t>
            </a:r>
            <a:r>
              <a:rPr sz="1400" spc="-5" dirty="0">
                <a:latin typeface="Times New Roman"/>
                <a:cs typeface="Times New Roman"/>
              </a:rPr>
              <a:t> chromatography–mass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spectrometry)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confirm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positive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LSD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urine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levels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lower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limit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5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pg/ml.</a:t>
            </a:r>
            <a:endParaRPr sz="1400">
              <a:latin typeface="Times New Roman"/>
              <a:cs typeface="Times New Roman"/>
            </a:endParaRPr>
          </a:p>
          <a:p>
            <a:pPr marL="413384"/>
            <a:r>
              <a:rPr sz="1400" dirty="0">
                <a:solidFill>
                  <a:srgbClr val="8E1D34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43</a:t>
            </a:fld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6327" y="788903"/>
            <a:ext cx="8881745" cy="2595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0" dirty="0">
                <a:latin typeface="Calibri"/>
                <a:cs typeface="Calibri"/>
              </a:rPr>
              <a:t>Treatment</a:t>
            </a:r>
            <a:endParaRPr sz="1400">
              <a:latin typeface="Calibri"/>
              <a:cs typeface="Calibri"/>
            </a:endParaRPr>
          </a:p>
          <a:p>
            <a:pPr marL="154305" indent="-142240">
              <a:spcBef>
                <a:spcPts val="35"/>
              </a:spcBef>
              <a:buClr>
                <a:srgbClr val="8E1D34"/>
              </a:buClr>
              <a:buChar char="■"/>
              <a:tabLst>
                <a:tab pos="154940" algn="l"/>
              </a:tabLst>
            </a:pPr>
            <a:r>
              <a:rPr sz="1400" spc="-20" dirty="0">
                <a:latin typeface="Times New Roman"/>
                <a:cs typeface="Times New Roman"/>
              </a:rPr>
              <a:t>Avoid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gut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decontamination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LSD</a:t>
            </a:r>
            <a:r>
              <a:rPr sz="1400" dirty="0">
                <a:latin typeface="Times New Roman"/>
                <a:cs typeface="Times New Roman"/>
              </a:rPr>
              <a:t> 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ingested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micro-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quantities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rapidly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absorbed</a:t>
            </a:r>
            <a:endParaRPr sz="1400">
              <a:latin typeface="Times New Roman"/>
              <a:cs typeface="Times New Roman"/>
            </a:endParaRPr>
          </a:p>
          <a:p>
            <a:pPr marL="164465" indent="-152400">
              <a:spcBef>
                <a:spcPts val="10"/>
              </a:spcBef>
              <a:buClr>
                <a:srgbClr val="8E1D34"/>
              </a:buClr>
              <a:buChar char="■"/>
              <a:tabLst>
                <a:tab pos="165100" algn="l"/>
              </a:tabLst>
            </a:pPr>
            <a:r>
              <a:rPr sz="1400" spc="-5" dirty="0">
                <a:latin typeface="Times New Roman"/>
                <a:cs typeface="Times New Roman"/>
              </a:rPr>
              <a:t>Do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not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</a:t>
            </a:r>
            <a:r>
              <a:rPr sz="1400" dirty="0">
                <a:latin typeface="Times New Roman"/>
                <a:cs typeface="Times New Roman"/>
              </a:rPr>
              <a:t> restraints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agitated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patients;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it</a:t>
            </a:r>
            <a:r>
              <a:rPr sz="1400" dirty="0">
                <a:latin typeface="Times New Roman"/>
                <a:cs typeface="Times New Roman"/>
              </a:rPr>
              <a:t> will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only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exacerbate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dirty="0">
                <a:latin typeface="Times New Roman"/>
                <a:cs typeface="Times New Roman"/>
              </a:rPr>
              <a:t> condition.</a:t>
            </a:r>
            <a:endParaRPr sz="1400">
              <a:latin typeface="Times New Roman"/>
              <a:cs typeface="Times New Roman"/>
            </a:endParaRPr>
          </a:p>
          <a:p>
            <a:pPr marL="12700" marR="48895">
              <a:buClr>
                <a:srgbClr val="8E1D34"/>
              </a:buClr>
              <a:buChar char="■"/>
              <a:tabLst>
                <a:tab pos="160655" algn="l"/>
              </a:tabLst>
            </a:pPr>
            <a:r>
              <a:rPr sz="1400" spc="-15" dirty="0">
                <a:latin typeface="Times New Roman"/>
                <a:cs typeface="Times New Roman"/>
              </a:rPr>
              <a:t>Treat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acute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panic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attacks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quiet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environment,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reassurance,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supportive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care,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administration</a:t>
            </a:r>
            <a:r>
              <a:rPr sz="1400" spc="5" dirty="0">
                <a:solidFill>
                  <a:srgbClr val="FF0000"/>
                </a:solidFill>
                <a:latin typeface="Times New Roman"/>
                <a:cs typeface="Times New Roman"/>
              </a:rPr>
              <a:t> of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diazepam</a:t>
            </a:r>
            <a:r>
              <a:rPr sz="1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(5–10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Times New Roman"/>
                <a:cs typeface="Times New Roman"/>
              </a:rPr>
              <a:t>mg </a:t>
            </a:r>
            <a:r>
              <a:rPr sz="1400" spc="-3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IV)</a:t>
            </a:r>
            <a:r>
              <a:rPr sz="1400" spc="5" dirty="0">
                <a:solidFill>
                  <a:srgbClr val="FF0000"/>
                </a:solidFill>
                <a:latin typeface="Times New Roman"/>
                <a:cs typeface="Times New Roman"/>
              </a:rPr>
              <a:t> or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haloperidol</a:t>
            </a:r>
            <a:r>
              <a:rPr sz="1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(in</a:t>
            </a:r>
            <a:r>
              <a:rPr sz="14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severe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cases).</a:t>
            </a:r>
            <a:endParaRPr sz="1400">
              <a:latin typeface="Times New Roman"/>
              <a:cs typeface="Times New Roman"/>
            </a:endParaRPr>
          </a:p>
          <a:p>
            <a:pPr marL="12700" marR="251460">
              <a:buClr>
                <a:srgbClr val="8E1D34"/>
              </a:buClr>
              <a:buChar char="■"/>
              <a:tabLst>
                <a:tab pos="160655" algn="l"/>
              </a:tabLst>
            </a:pPr>
            <a:r>
              <a:rPr sz="1400" spc="-15" dirty="0">
                <a:latin typeface="Times New Roman"/>
                <a:cs typeface="Times New Roman"/>
              </a:rPr>
              <a:t>Treat </a:t>
            </a:r>
            <a:r>
              <a:rPr sz="1400" dirty="0">
                <a:latin typeface="Times New Roman"/>
                <a:cs typeface="Times New Roman"/>
              </a:rPr>
              <a:t>acute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psychotic reactions with cautious administration </a:t>
            </a:r>
            <a:r>
              <a:rPr sz="1400" spc="5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neuroleptics </a:t>
            </a:r>
            <a:r>
              <a:rPr sz="1400" spc="5" dirty="0">
                <a:solidFill>
                  <a:srgbClr val="FF0000"/>
                </a:solidFill>
                <a:latin typeface="Times New Roman"/>
                <a:cs typeface="Times New Roman"/>
              </a:rPr>
              <a:t>such 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as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haloperidol. </a:t>
            </a:r>
            <a:r>
              <a:rPr sz="1400" spc="-20" dirty="0">
                <a:latin typeface="Times New Roman"/>
                <a:cs typeface="Times New Roman"/>
              </a:rPr>
              <a:t>Avoid </a:t>
            </a:r>
            <a:r>
              <a:rPr sz="1400" dirty="0">
                <a:latin typeface="Times New Roman"/>
                <a:cs typeface="Times New Roman"/>
              </a:rPr>
              <a:t>phenothiazines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which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cause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hypotension,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sedation,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extrapyramidal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reactions,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lowered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seizure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threshold,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potentiation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anticholinergic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effects.</a:t>
            </a:r>
            <a:endParaRPr sz="1400">
              <a:latin typeface="Times New Roman"/>
              <a:cs typeface="Times New Roman"/>
            </a:endParaRPr>
          </a:p>
          <a:p>
            <a:pPr marL="160020" indent="-147955">
              <a:buClr>
                <a:srgbClr val="8E1D34"/>
              </a:buClr>
              <a:buChar char="■"/>
              <a:tabLst>
                <a:tab pos="160655" algn="l"/>
              </a:tabLst>
            </a:pPr>
            <a:r>
              <a:rPr sz="1400" spc="-15" dirty="0">
                <a:latin typeface="Times New Roman"/>
                <a:cs typeface="Times New Roman"/>
              </a:rPr>
              <a:t>Treat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flashbacks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with</a:t>
            </a:r>
            <a:r>
              <a:rPr sz="1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Times New Roman"/>
                <a:cs typeface="Times New Roman"/>
              </a:rPr>
              <a:t>psychotherapy,</a:t>
            </a:r>
            <a:r>
              <a:rPr sz="14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anti-anxiety</a:t>
            </a:r>
            <a:r>
              <a:rPr sz="1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agents,</a:t>
            </a:r>
            <a:r>
              <a:rPr sz="1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1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FF0000"/>
                </a:solidFill>
                <a:latin typeface="Times New Roman"/>
                <a:cs typeface="Times New Roman"/>
              </a:rPr>
              <a:t>neuroleptics.</a:t>
            </a:r>
            <a:endParaRPr sz="1400">
              <a:latin typeface="Times New Roman"/>
              <a:cs typeface="Times New Roman"/>
            </a:endParaRPr>
          </a:p>
          <a:p>
            <a:pPr marL="160020" indent="-147955">
              <a:buClr>
                <a:srgbClr val="8E1D34"/>
              </a:buClr>
              <a:buChar char="■"/>
              <a:tabLst>
                <a:tab pos="160655" algn="l"/>
              </a:tabLst>
            </a:pPr>
            <a:r>
              <a:rPr sz="1400" spc="-15" dirty="0">
                <a:latin typeface="Times New Roman"/>
                <a:cs typeface="Times New Roman"/>
              </a:rPr>
              <a:t>Treat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post-hallucinogen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perception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disorder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</a:t>
            </a:r>
            <a:r>
              <a:rPr sz="1400" spc="5" dirty="0">
                <a:latin typeface="Times New Roman"/>
                <a:cs typeface="Times New Roman"/>
              </a:rPr>
              <a:t> long-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lasting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such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clonazepam,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lesser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extent</a:t>
            </a:r>
            <a:endParaRPr sz="1400">
              <a:latin typeface="Times New Roman"/>
              <a:cs typeface="Times New Roman"/>
            </a:endParaRPr>
          </a:p>
          <a:p>
            <a:pPr marL="12700" marR="15494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anticonvulsants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such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valproic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acid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carbamazepine.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This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approach</a:t>
            </a:r>
            <a:r>
              <a:rPr sz="1400" spc="-5" dirty="0">
                <a:latin typeface="Times New Roman"/>
                <a:cs typeface="Times New Roman"/>
              </a:rPr>
              <a:t> must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combined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 behavioural </a:t>
            </a:r>
            <a:r>
              <a:rPr sz="1400" spc="-15" dirty="0">
                <a:latin typeface="Times New Roman"/>
                <a:cs typeface="Times New Roman"/>
              </a:rPr>
              <a:t>therapy.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</a:t>
            </a:r>
            <a:r>
              <a:rPr sz="1400" spc="-5" dirty="0">
                <a:latin typeface="Times New Roman"/>
                <a:cs typeface="Times New Roman"/>
              </a:rPr>
              <a:t> must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instructed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not</a:t>
            </a:r>
            <a:r>
              <a:rPr sz="1400" dirty="0">
                <a:latin typeface="Times New Roman"/>
                <a:cs typeface="Times New Roman"/>
              </a:rPr>
              <a:t> to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consume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alcohol,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cannabis,</a:t>
            </a:r>
            <a:r>
              <a:rPr sz="1400" spc="-5" dirty="0">
                <a:latin typeface="Times New Roman"/>
                <a:cs typeface="Times New Roman"/>
              </a:rPr>
              <a:t> caffeine,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other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which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intensify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disorder.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44</a:t>
            </a:fld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8" y="1675877"/>
            <a:ext cx="3366770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-58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250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95" dirty="0">
                <a:solidFill>
                  <a:srgbClr val="EBEBEB"/>
                </a:solidFill>
                <a:latin typeface="Verdana"/>
                <a:cs typeface="Verdana"/>
              </a:rPr>
              <a:t>D</a:t>
            </a:r>
            <a:r>
              <a:rPr sz="3150" spc="-29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45" dirty="0">
                <a:solidFill>
                  <a:srgbClr val="EBEBEB"/>
                </a:solidFill>
                <a:latin typeface="Verdana"/>
                <a:cs typeface="Verdana"/>
              </a:rPr>
              <a:t>PP</a:t>
            </a: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29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61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2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-60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45145" y="2736607"/>
            <a:ext cx="10534650" cy="1228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420" marR="5080" indent="-300355">
              <a:lnSpc>
                <a:spcPct val="101800"/>
              </a:lnSpc>
              <a:spcBef>
                <a:spcPts val="10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40" dirty="0">
                <a:solidFill>
                  <a:srgbClr val="444444"/>
                </a:solidFill>
                <a:latin typeface="Microsoft Sans Serif"/>
                <a:cs typeface="Microsoft Sans Serif"/>
              </a:rPr>
              <a:t>Central </a:t>
            </a:r>
            <a:r>
              <a:rPr sz="155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nervous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system </a:t>
            </a:r>
            <a:r>
              <a:rPr sz="1550" spc="-65" dirty="0">
                <a:solidFill>
                  <a:srgbClr val="444444"/>
                </a:solidFill>
                <a:latin typeface="Microsoft Sans Serif"/>
                <a:cs typeface="Microsoft Sans Serif"/>
              </a:rPr>
              <a:t>(CNS) </a:t>
            </a:r>
            <a:r>
              <a:rPr sz="1550" spc="40" dirty="0">
                <a:solidFill>
                  <a:srgbClr val="444444"/>
                </a:solidFill>
                <a:latin typeface="Microsoft Sans Serif"/>
                <a:cs typeface="Microsoft Sans Serif"/>
              </a:rPr>
              <a:t>depressants, </a:t>
            </a:r>
            <a:r>
              <a:rPr sz="155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a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category </a:t>
            </a:r>
            <a:r>
              <a:rPr sz="155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that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includes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tranquilizers, </a:t>
            </a:r>
            <a:r>
              <a:rPr sz="155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sedatives, </a:t>
            </a:r>
            <a:r>
              <a:rPr sz="155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and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hypnotics, </a:t>
            </a:r>
            <a:r>
              <a:rPr sz="155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are </a:t>
            </a:r>
            <a:r>
              <a:rPr sz="1550" spc="35" dirty="0">
                <a:solidFill>
                  <a:srgbClr val="444444"/>
                </a:solidFill>
                <a:latin typeface="Microsoft Sans Serif"/>
                <a:cs typeface="Microsoft Sans Serif"/>
              </a:rPr>
              <a:t>substances </a:t>
            </a:r>
            <a:r>
              <a:rPr sz="1550" spc="90" dirty="0">
                <a:solidFill>
                  <a:srgbClr val="444444"/>
                </a:solidFill>
                <a:latin typeface="Microsoft Sans Serif"/>
                <a:cs typeface="Microsoft Sans Serif"/>
              </a:rPr>
              <a:t>that </a:t>
            </a:r>
            <a:r>
              <a:rPr sz="155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can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slow </a:t>
            </a:r>
            <a:r>
              <a:rPr sz="1550" spc="70" dirty="0">
                <a:solidFill>
                  <a:srgbClr val="444444"/>
                </a:solidFill>
                <a:latin typeface="Microsoft Sans Serif"/>
                <a:cs typeface="Microsoft Sans Serif"/>
              </a:rPr>
              <a:t>brain </a:t>
            </a:r>
            <a:r>
              <a:rPr sz="155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activity. </a:t>
            </a:r>
            <a:r>
              <a:rPr sz="155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This </a:t>
            </a:r>
            <a:r>
              <a:rPr sz="1550" spc="85" dirty="0">
                <a:solidFill>
                  <a:srgbClr val="444444"/>
                </a:solidFill>
                <a:latin typeface="Microsoft Sans Serif"/>
                <a:cs typeface="Microsoft Sans Serif"/>
              </a:rPr>
              <a:t>property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makes </a:t>
            </a:r>
            <a:r>
              <a:rPr sz="1550" spc="110" dirty="0">
                <a:solidFill>
                  <a:srgbClr val="444444"/>
                </a:solidFill>
                <a:latin typeface="Microsoft Sans Serif"/>
                <a:cs typeface="Microsoft Sans Serif"/>
              </a:rPr>
              <a:t>them </a:t>
            </a:r>
            <a:r>
              <a:rPr sz="155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useful </a:t>
            </a:r>
            <a:r>
              <a:rPr sz="1550" spc="105" dirty="0">
                <a:solidFill>
                  <a:srgbClr val="444444"/>
                </a:solidFill>
                <a:latin typeface="Microsoft Sans Serif"/>
                <a:cs typeface="Microsoft Sans Serif"/>
              </a:rPr>
              <a:t>for </a:t>
            </a:r>
            <a:r>
              <a:rPr sz="1550" spc="65" dirty="0">
                <a:solidFill>
                  <a:srgbClr val="444444"/>
                </a:solidFill>
                <a:latin typeface="Microsoft Sans Serif"/>
                <a:cs typeface="Microsoft Sans Serif"/>
              </a:rPr>
              <a:t>treating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anxiety </a:t>
            </a:r>
            <a:r>
              <a:rPr sz="155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and </a:t>
            </a:r>
            <a:r>
              <a:rPr sz="1550" spc="35" dirty="0">
                <a:solidFill>
                  <a:srgbClr val="444444"/>
                </a:solidFill>
                <a:latin typeface="Microsoft Sans Serif"/>
                <a:cs typeface="Microsoft Sans Serif"/>
              </a:rPr>
              <a:t>sleep </a:t>
            </a:r>
            <a:r>
              <a:rPr sz="1550" spc="4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disorders. </a:t>
            </a:r>
            <a:r>
              <a:rPr sz="1550" spc="85" dirty="0">
                <a:solidFill>
                  <a:srgbClr val="444444"/>
                </a:solidFill>
                <a:latin typeface="Microsoft Sans Serif"/>
                <a:cs typeface="Microsoft Sans Serif"/>
              </a:rPr>
              <a:t>the </a:t>
            </a:r>
            <a:r>
              <a:rPr sz="1550" spc="65" dirty="0">
                <a:solidFill>
                  <a:srgbClr val="444444"/>
                </a:solidFill>
                <a:latin typeface="Microsoft Sans Serif"/>
                <a:cs typeface="Microsoft Sans Serif"/>
              </a:rPr>
              <a:t>medications </a:t>
            </a:r>
            <a:r>
              <a:rPr sz="1550" spc="85" dirty="0">
                <a:solidFill>
                  <a:srgbClr val="444444"/>
                </a:solidFill>
                <a:latin typeface="Microsoft Sans Serif"/>
                <a:cs typeface="Microsoft Sans Serif"/>
              </a:rPr>
              <a:t>commonly </a:t>
            </a:r>
            <a:r>
              <a:rPr sz="1550" spc="55" dirty="0">
                <a:solidFill>
                  <a:srgbClr val="444444"/>
                </a:solidFill>
                <a:latin typeface="Microsoft Sans Serif"/>
                <a:cs typeface="Microsoft Sans Serif"/>
              </a:rPr>
              <a:t>prescribed </a:t>
            </a:r>
            <a:r>
              <a:rPr sz="1550" spc="110" dirty="0">
                <a:solidFill>
                  <a:srgbClr val="444444"/>
                </a:solidFill>
                <a:latin typeface="Microsoft Sans Serif"/>
                <a:cs typeface="Microsoft Sans Serif"/>
              </a:rPr>
              <a:t>for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these </a:t>
            </a:r>
            <a:r>
              <a:rPr sz="1550" spc="65" dirty="0">
                <a:solidFill>
                  <a:srgbClr val="444444"/>
                </a:solidFill>
                <a:latin typeface="Microsoft Sans Serif"/>
                <a:cs typeface="Microsoft Sans Serif"/>
              </a:rPr>
              <a:t>purposes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are </a:t>
            </a:r>
            <a:r>
              <a:rPr sz="1550" spc="40" dirty="0">
                <a:solidFill>
                  <a:srgbClr val="444444"/>
                </a:solidFill>
                <a:latin typeface="Microsoft Sans Serif"/>
                <a:cs typeface="Microsoft Sans Serif"/>
              </a:rPr>
              <a:t>benzodiazepines(diazepam,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35" dirty="0">
                <a:solidFill>
                  <a:srgbClr val="444444"/>
                </a:solidFill>
                <a:latin typeface="Microsoft Sans Serif"/>
                <a:cs typeface="Microsoft Sans Serif"/>
              </a:rPr>
              <a:t>clonazepam,alprazolam),</a:t>
            </a:r>
            <a:r>
              <a:rPr sz="1550" spc="-1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50" dirty="0">
                <a:solidFill>
                  <a:srgbClr val="444444"/>
                </a:solidFill>
                <a:latin typeface="Microsoft Sans Serif"/>
                <a:cs typeface="Microsoft Sans Serif"/>
              </a:rPr>
              <a:t>non-benzodiazepine</a:t>
            </a:r>
            <a:r>
              <a:rPr sz="1550" spc="-3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35" dirty="0">
                <a:solidFill>
                  <a:srgbClr val="444444"/>
                </a:solidFill>
                <a:latin typeface="Microsoft Sans Serif"/>
                <a:cs typeface="Microsoft Sans Serif"/>
              </a:rPr>
              <a:t>sleep</a:t>
            </a:r>
            <a:r>
              <a:rPr sz="155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medicine</a:t>
            </a:r>
            <a:r>
              <a:rPr sz="1550" spc="1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45" dirty="0">
                <a:solidFill>
                  <a:srgbClr val="444444"/>
                </a:solidFill>
                <a:latin typeface="Microsoft Sans Serif"/>
                <a:cs typeface="Microsoft Sans Serif"/>
              </a:rPr>
              <a:t>(zolpidem,</a:t>
            </a:r>
            <a:r>
              <a:rPr sz="1550" spc="-3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30" dirty="0">
                <a:solidFill>
                  <a:srgbClr val="444444"/>
                </a:solidFill>
                <a:latin typeface="Microsoft Sans Serif"/>
                <a:cs typeface="Microsoft Sans Serif"/>
              </a:rPr>
              <a:t>eszopiclone,</a:t>
            </a:r>
            <a:r>
              <a:rPr sz="1550" spc="-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25" dirty="0">
                <a:solidFill>
                  <a:srgbClr val="444444"/>
                </a:solidFill>
                <a:latin typeface="Microsoft Sans Serif"/>
                <a:cs typeface="Microsoft Sans Serif"/>
              </a:rPr>
              <a:t>zaleplone),</a:t>
            </a:r>
            <a:r>
              <a:rPr sz="1550" spc="-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60" dirty="0">
                <a:solidFill>
                  <a:srgbClr val="444444"/>
                </a:solidFill>
                <a:latin typeface="Microsoft Sans Serif"/>
                <a:cs typeface="Microsoft Sans Serif"/>
              </a:rPr>
              <a:t>Barbiturates </a:t>
            </a:r>
            <a:r>
              <a:rPr sz="1550" spc="-39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65" dirty="0">
                <a:solidFill>
                  <a:srgbClr val="444444"/>
                </a:solidFill>
                <a:latin typeface="Microsoft Sans Serif"/>
                <a:cs typeface="Microsoft Sans Serif"/>
              </a:rPr>
              <a:t>(mephobarbital,</a:t>
            </a:r>
            <a:r>
              <a:rPr sz="1550" spc="-4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75" dirty="0">
                <a:solidFill>
                  <a:srgbClr val="444444"/>
                </a:solidFill>
                <a:latin typeface="Microsoft Sans Serif"/>
                <a:cs typeface="Microsoft Sans Serif"/>
              </a:rPr>
              <a:t>phenobarbital</a:t>
            </a:r>
            <a:r>
              <a:rPr sz="1550" spc="-40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70" dirty="0">
                <a:solidFill>
                  <a:srgbClr val="444444"/>
                </a:solidFill>
                <a:latin typeface="Microsoft Sans Serif"/>
                <a:cs typeface="Microsoft Sans Serif"/>
              </a:rPr>
              <a:t>and</a:t>
            </a:r>
            <a:r>
              <a:rPr sz="1550" spc="-2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80" dirty="0">
                <a:solidFill>
                  <a:srgbClr val="444444"/>
                </a:solidFill>
                <a:latin typeface="Microsoft Sans Serif"/>
                <a:cs typeface="Microsoft Sans Serif"/>
              </a:rPr>
              <a:t>phentobarbital</a:t>
            </a:r>
            <a:r>
              <a:rPr sz="1550" spc="-55" dirty="0">
                <a:solidFill>
                  <a:srgbClr val="444444"/>
                </a:solidFill>
                <a:latin typeface="Microsoft Sans Serif"/>
                <a:cs typeface="Microsoft Sans Serif"/>
              </a:rPr>
              <a:t> </a:t>
            </a:r>
            <a:r>
              <a:rPr sz="1550" spc="65" dirty="0">
                <a:solidFill>
                  <a:srgbClr val="444444"/>
                </a:solidFill>
                <a:latin typeface="Microsoft Sans Serif"/>
                <a:cs typeface="Microsoft Sans Serif"/>
              </a:rPr>
              <a:t>sodium)</a:t>
            </a:r>
            <a:endParaRPr sz="1550">
              <a:latin typeface="Microsoft Sans Serif"/>
              <a:cs typeface="Microsoft Sans Serif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11" y="785881"/>
            <a:ext cx="8950960" cy="556450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sz="1550" i="1" spc="-5" dirty="0">
                <a:latin typeface="Calibri"/>
                <a:cs typeface="Calibri"/>
              </a:rPr>
              <a:t>BARBITURATES</a:t>
            </a:r>
            <a:endParaRPr sz="1550">
              <a:latin typeface="Calibri"/>
              <a:cs typeface="Calibri"/>
            </a:endParaRPr>
          </a:p>
          <a:p>
            <a:pPr marL="12700">
              <a:spcBef>
                <a:spcPts val="50"/>
              </a:spcBef>
            </a:pPr>
            <a:r>
              <a:rPr sz="1550" i="1" spc="10" dirty="0">
                <a:latin typeface="Calibri"/>
                <a:cs typeface="Calibri"/>
              </a:rPr>
              <a:t>Uses</a:t>
            </a:r>
            <a:endParaRPr sz="1550">
              <a:latin typeface="Calibri"/>
              <a:cs typeface="Calibri"/>
            </a:endParaRPr>
          </a:p>
          <a:p>
            <a:pPr marL="12700" marR="6926580">
              <a:lnSpc>
                <a:spcPct val="101299"/>
              </a:lnSpc>
              <a:spcBef>
                <a:spcPts val="50"/>
              </a:spcBef>
            </a:pPr>
            <a:r>
              <a:rPr sz="1550" spc="10" dirty="0">
                <a:latin typeface="Times New Roman"/>
                <a:cs typeface="Times New Roman"/>
              </a:rPr>
              <a:t>1.Sedative-hypnotic.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2.Pre-operative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sedation.</a:t>
            </a:r>
            <a:endParaRPr sz="155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550" spc="5" dirty="0">
                <a:latin typeface="Times New Roman"/>
                <a:cs typeface="Times New Roman"/>
              </a:rPr>
              <a:t>3.Treatment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seizure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disorders.</a:t>
            </a:r>
            <a:endParaRPr sz="1550">
              <a:latin typeface="Times New Roman"/>
              <a:cs typeface="Times New Roman"/>
            </a:endParaRPr>
          </a:p>
          <a:p>
            <a:pPr marL="12700"/>
            <a:r>
              <a:rPr sz="1550" i="1" spc="5" dirty="0">
                <a:latin typeface="Calibri"/>
                <a:cs typeface="Calibri"/>
              </a:rPr>
              <a:t>Clinical</a:t>
            </a:r>
            <a:r>
              <a:rPr sz="1550" i="1" spc="-25" dirty="0">
                <a:latin typeface="Calibri"/>
                <a:cs typeface="Calibri"/>
              </a:rPr>
              <a:t> </a:t>
            </a:r>
            <a:r>
              <a:rPr sz="1550" i="1" spc="-15" dirty="0">
                <a:latin typeface="Calibri"/>
                <a:cs typeface="Calibri"/>
              </a:rPr>
              <a:t>(Toxic) </a:t>
            </a:r>
            <a:r>
              <a:rPr sz="1550" i="1" spc="10" dirty="0">
                <a:latin typeface="Calibri"/>
                <a:cs typeface="Calibri"/>
              </a:rPr>
              <a:t>Features</a:t>
            </a:r>
            <a:endParaRPr sz="1550">
              <a:latin typeface="Calibri"/>
              <a:cs typeface="Calibri"/>
            </a:endParaRPr>
          </a:p>
          <a:p>
            <a:pPr marL="211454" indent="-199390">
              <a:spcBef>
                <a:spcPts val="70"/>
              </a:spcBef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Slurred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speech,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ataxia,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-5" dirty="0">
                <a:latin typeface="Times New Roman"/>
                <a:cs typeface="Times New Roman"/>
              </a:rPr>
              <a:t>lethargy,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confusion,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headache,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nystagmus.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spcBef>
                <a:spcPts val="35"/>
              </a:spcBef>
              <a:buAutoNum type="arabicPeriod"/>
              <a:tabLst>
                <a:tab pos="212090" algn="l"/>
              </a:tabLst>
            </a:pPr>
            <a:r>
              <a:rPr sz="1550" spc="20" dirty="0">
                <a:latin typeface="Times New Roman"/>
                <a:cs typeface="Times New Roman"/>
              </a:rPr>
              <a:t>CNS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depression,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coma,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shock.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spcBef>
                <a:spcPts val="25"/>
              </a:spcBef>
              <a:buAutoNum type="arabicPeriod"/>
              <a:tabLst>
                <a:tab pos="212090" algn="l"/>
              </a:tabLst>
            </a:pPr>
            <a:r>
              <a:rPr sz="1550" spc="15" dirty="0">
                <a:latin typeface="Times New Roman"/>
                <a:cs typeface="Times New Roman"/>
              </a:rPr>
              <a:t>Pupils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are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at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first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constricted,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but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later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dilate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because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hypoxia.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spcBef>
                <a:spcPts val="40"/>
              </a:spcBef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Hypothermia.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spcBef>
                <a:spcPts val="35"/>
              </a:spcBef>
              <a:buAutoNum type="arabicPeriod"/>
              <a:tabLst>
                <a:tab pos="212090" algn="l"/>
              </a:tabLst>
            </a:pPr>
            <a:r>
              <a:rPr sz="1550" spc="15" dirty="0">
                <a:latin typeface="Times New Roman"/>
                <a:cs typeface="Times New Roman"/>
              </a:rPr>
              <a:t>Cutaneous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bullae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</a:t>
            </a:r>
            <a:r>
              <a:rPr sz="1550" i="1" spc="10" dirty="0">
                <a:latin typeface="Times New Roman"/>
                <a:cs typeface="Times New Roman"/>
              </a:rPr>
              <a:t>“barb</a:t>
            </a:r>
            <a:r>
              <a:rPr sz="1550" i="1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burns”,</a:t>
            </a:r>
            <a:r>
              <a:rPr sz="1550" i="1" spc="-5" dirty="0">
                <a:latin typeface="Times New Roman"/>
                <a:cs typeface="Times New Roman"/>
              </a:rPr>
              <a:t> </a:t>
            </a:r>
            <a:r>
              <a:rPr sz="1550" i="1" spc="10" dirty="0">
                <a:latin typeface="Times New Roman"/>
                <a:cs typeface="Times New Roman"/>
              </a:rPr>
              <a:t>barbiturate</a:t>
            </a:r>
            <a:r>
              <a:rPr sz="1550" i="1" spc="-5" dirty="0">
                <a:latin typeface="Times New Roman"/>
                <a:cs typeface="Times New Roman"/>
              </a:rPr>
              <a:t> </a:t>
            </a:r>
            <a:r>
              <a:rPr sz="1550" i="1" spc="5" dirty="0">
                <a:latin typeface="Times New Roman"/>
                <a:cs typeface="Times New Roman"/>
              </a:rPr>
              <a:t>blisters</a:t>
            </a:r>
            <a:r>
              <a:rPr sz="1550" spc="5" dirty="0">
                <a:latin typeface="Times New Roman"/>
                <a:cs typeface="Times New Roman"/>
              </a:rPr>
              <a:t>):</a:t>
            </a: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ts val="1900"/>
              </a:lnSpc>
              <a:spcBef>
                <a:spcPts val="65"/>
              </a:spcBef>
              <a:buAutoNum type="arabicPeriod"/>
              <a:tabLst>
                <a:tab pos="212090" algn="l"/>
              </a:tabLst>
            </a:pPr>
            <a:r>
              <a:rPr sz="1550" spc="15" dirty="0">
                <a:latin typeface="Times New Roman"/>
                <a:cs typeface="Times New Roman"/>
              </a:rPr>
              <a:t>Death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may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occur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from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respiratory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arrest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 cardiovascular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collapse.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Delayed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death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may</a:t>
            </a:r>
            <a:r>
              <a:rPr sz="1550" spc="15" dirty="0">
                <a:latin typeface="Times New Roman"/>
                <a:cs typeface="Times New Roman"/>
              </a:rPr>
              <a:t> be</a:t>
            </a:r>
            <a:r>
              <a:rPr sz="1550" spc="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due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acute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renal </a:t>
            </a:r>
            <a:r>
              <a:rPr sz="1550" spc="-37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failure,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pneumonia,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pulmonary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oedema,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cerebral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oedema.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lnSpc>
                <a:spcPts val="1810"/>
              </a:lnSpc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Chronic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barbiturate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(ab)use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associated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the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development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of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tolerance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which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is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responsible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for</a:t>
            </a:r>
            <a:endParaRPr sz="1550">
              <a:latin typeface="Times New Roman"/>
              <a:cs typeface="Times New Roman"/>
            </a:endParaRPr>
          </a:p>
          <a:p>
            <a:pPr marL="12700" marR="216535">
              <a:lnSpc>
                <a:spcPct val="101899"/>
              </a:lnSpc>
            </a:pPr>
            <a:r>
              <a:rPr sz="1550" spc="10" dirty="0">
                <a:latin typeface="Times New Roman"/>
                <a:cs typeface="Times New Roman"/>
              </a:rPr>
              <a:t>decreasing</a:t>
            </a:r>
            <a:r>
              <a:rPr sz="1550" spc="-3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therapeutic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toxic index.</a:t>
            </a:r>
            <a:r>
              <a:rPr sz="1550" spc="-8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An </a:t>
            </a:r>
            <a:r>
              <a:rPr sz="1550" spc="10" dirty="0">
                <a:latin typeface="Times New Roman"/>
                <a:cs typeface="Times New Roman"/>
              </a:rPr>
              <a:t>addict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may </a:t>
            </a:r>
            <a:r>
              <a:rPr sz="1550" spc="15" dirty="0">
                <a:latin typeface="Times New Roman"/>
                <a:cs typeface="Times New Roman"/>
              </a:rPr>
              <a:t>obtain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therapeutic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benefit</a:t>
            </a:r>
            <a:r>
              <a:rPr sz="1550" spc="-1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only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15" dirty="0">
                <a:latin typeface="Times New Roman"/>
                <a:cs typeface="Times New Roman"/>
              </a:rPr>
              <a:t> 5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6 </a:t>
            </a:r>
            <a:r>
              <a:rPr sz="1550" spc="5" dirty="0">
                <a:latin typeface="Times New Roman"/>
                <a:cs typeface="Times New Roman"/>
              </a:rPr>
              <a:t>times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normal dose. Abrupt withdrawal results in anorexia, </a:t>
            </a:r>
            <a:r>
              <a:rPr sz="1550" dirty="0">
                <a:latin typeface="Times New Roman"/>
                <a:cs typeface="Times New Roman"/>
              </a:rPr>
              <a:t>tremor, </a:t>
            </a:r>
            <a:r>
              <a:rPr sz="1550" spc="10" dirty="0">
                <a:latin typeface="Times New Roman"/>
                <a:cs typeface="Times New Roman"/>
              </a:rPr>
              <a:t>insomnia, cramps, seizures, delirium, </a:t>
            </a:r>
            <a:r>
              <a:rPr sz="1550" spc="15" dirty="0">
                <a:latin typeface="Times New Roman"/>
                <a:cs typeface="Times New Roman"/>
              </a:rPr>
              <a:t>and </a:t>
            </a:r>
            <a:r>
              <a:rPr sz="1550" spc="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orthostatic</a:t>
            </a:r>
            <a:r>
              <a:rPr sz="1550" spc="-5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hypotension.</a:t>
            </a:r>
            <a:endParaRPr sz="1550">
              <a:latin typeface="Times New Roman"/>
              <a:cs typeface="Times New Roman"/>
            </a:endParaRPr>
          </a:p>
          <a:p>
            <a:pPr>
              <a:spcBef>
                <a:spcPts val="55"/>
              </a:spcBef>
            </a:pPr>
            <a:endParaRPr sz="1600">
              <a:latin typeface="Times New Roman"/>
              <a:cs typeface="Times New Roman"/>
            </a:endParaRPr>
          </a:p>
          <a:p>
            <a:pPr marL="12700"/>
            <a:r>
              <a:rPr sz="1550" i="1" spc="10" dirty="0">
                <a:latin typeface="Calibri"/>
                <a:cs typeface="Calibri"/>
              </a:rPr>
              <a:t>Diagnosis</a:t>
            </a:r>
            <a:endParaRPr sz="1550">
              <a:latin typeface="Calibri"/>
              <a:cs typeface="Calibri"/>
            </a:endParaRPr>
          </a:p>
          <a:p>
            <a:pPr marL="12700" marR="25400">
              <a:lnSpc>
                <a:spcPct val="101899"/>
              </a:lnSpc>
              <a:spcBef>
                <a:spcPts val="25"/>
              </a:spcBef>
              <a:buAutoNum type="arabicPeriod"/>
              <a:tabLst>
                <a:tab pos="212090" algn="l"/>
              </a:tabLst>
            </a:pPr>
            <a:r>
              <a:rPr sz="1550" spc="10" dirty="0">
                <a:latin typeface="Times New Roman"/>
                <a:cs typeface="Times New Roman"/>
              </a:rPr>
              <a:t>Serial plasma levels may </a:t>
            </a:r>
            <a:r>
              <a:rPr sz="1550" spc="15" dirty="0">
                <a:latin typeface="Times New Roman"/>
                <a:cs typeface="Times New Roman"/>
              </a:rPr>
              <a:t>be </a:t>
            </a:r>
            <a:r>
              <a:rPr sz="1550" spc="10" dirty="0">
                <a:latin typeface="Times New Roman"/>
                <a:cs typeface="Times New Roman"/>
              </a:rPr>
              <a:t>useful in the management of phenobarbitone overdose. Plasma levels </a:t>
            </a:r>
            <a:r>
              <a:rPr sz="1550" spc="15" dirty="0">
                <a:latin typeface="Times New Roman"/>
                <a:cs typeface="Times New Roman"/>
              </a:rPr>
              <a:t>exceeding </a:t>
            </a:r>
            <a:r>
              <a:rPr sz="1550" spc="-37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8 </a:t>
            </a:r>
            <a:r>
              <a:rPr sz="1550" spc="10" dirty="0">
                <a:latin typeface="Times New Roman"/>
                <a:cs typeface="Times New Roman"/>
              </a:rPr>
              <a:t>mg/ </a:t>
            </a:r>
            <a:r>
              <a:rPr sz="1550" spc="15" dirty="0">
                <a:latin typeface="Times New Roman"/>
                <a:cs typeface="Times New Roman"/>
              </a:rPr>
              <a:t>dL (80 </a:t>
            </a:r>
            <a:r>
              <a:rPr sz="1550" spc="10" dirty="0">
                <a:latin typeface="Times New Roman"/>
                <a:cs typeface="Times New Roman"/>
              </a:rPr>
              <a:t>mcg/mL) (344 mcmol/L) are </a:t>
            </a:r>
            <a:r>
              <a:rPr sz="1550" spc="15" dirty="0">
                <a:latin typeface="Times New Roman"/>
                <a:cs typeface="Times New Roman"/>
              </a:rPr>
              <a:t>generally </a:t>
            </a:r>
            <a:r>
              <a:rPr sz="1550" spc="10" dirty="0">
                <a:latin typeface="Times New Roman"/>
                <a:cs typeface="Times New Roman"/>
              </a:rPr>
              <a:t>associated with some </a:t>
            </a:r>
            <a:r>
              <a:rPr sz="1550" spc="15" dirty="0">
                <a:latin typeface="Times New Roman"/>
                <a:cs typeface="Times New Roman"/>
              </a:rPr>
              <a:t>degree </a:t>
            </a:r>
            <a:r>
              <a:rPr sz="1550" spc="10" dirty="0">
                <a:latin typeface="Times New Roman"/>
                <a:cs typeface="Times New Roman"/>
              </a:rPr>
              <a:t>of coma. </a:t>
            </a:r>
            <a:r>
              <a:rPr sz="1550" spc="15" dirty="0">
                <a:latin typeface="Times New Roman"/>
                <a:cs typeface="Times New Roman"/>
              </a:rPr>
              <a:t>In </a:t>
            </a:r>
            <a:r>
              <a:rPr sz="1550" spc="10" dirty="0">
                <a:latin typeface="Times New Roman"/>
                <a:cs typeface="Times New Roman"/>
              </a:rPr>
              <a:t>the </a:t>
            </a:r>
            <a:r>
              <a:rPr sz="1550" spc="15" dirty="0">
                <a:latin typeface="Times New Roman"/>
                <a:cs typeface="Times New Roman"/>
              </a:rPr>
              <a:t>absence </a:t>
            </a:r>
            <a:r>
              <a:rPr sz="1550" spc="10" dirty="0">
                <a:latin typeface="Times New Roman"/>
                <a:cs typeface="Times New Roman"/>
              </a:rPr>
              <a:t>of </a:t>
            </a:r>
            <a:r>
              <a:rPr sz="1550" spc="1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tolerance,</a:t>
            </a:r>
            <a:r>
              <a:rPr sz="1550" spc="-2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plasma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levels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exceeding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2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to </a:t>
            </a:r>
            <a:r>
              <a:rPr sz="1550" spc="15" dirty="0">
                <a:latin typeface="Times New Roman"/>
                <a:cs typeface="Times New Roman"/>
              </a:rPr>
              <a:t>3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mg/dL</a:t>
            </a:r>
            <a:r>
              <a:rPr sz="1550" spc="-6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may</a:t>
            </a:r>
            <a:r>
              <a:rPr sz="1550" spc="25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be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associated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with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20" dirty="0">
                <a:latin typeface="Times New Roman"/>
                <a:cs typeface="Times New Roman"/>
              </a:rPr>
              <a:t>CNS</a:t>
            </a:r>
            <a:r>
              <a:rPr sz="1550" spc="-2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depression.</a:t>
            </a:r>
            <a:endParaRPr sz="1550">
              <a:latin typeface="Times New Roman"/>
              <a:cs typeface="Times New Roman"/>
            </a:endParaRPr>
          </a:p>
          <a:p>
            <a:pPr marL="211454" indent="-199390">
              <a:spcBef>
                <a:spcPts val="35"/>
              </a:spcBef>
              <a:buAutoNum type="arabicPeriod"/>
              <a:tabLst>
                <a:tab pos="212090" algn="l"/>
              </a:tabLst>
            </a:pPr>
            <a:r>
              <a:rPr sz="1550" spc="15" dirty="0">
                <a:latin typeface="Times New Roman"/>
                <a:cs typeface="Times New Roman"/>
              </a:rPr>
              <a:t>EEG:</a:t>
            </a:r>
            <a:r>
              <a:rPr sz="1550" spc="-1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alpha</a:t>
            </a:r>
            <a:r>
              <a:rPr sz="1550" spc="-30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coma*</a:t>
            </a:r>
            <a:r>
              <a:rPr sz="1550" spc="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indicates</a:t>
            </a:r>
            <a:r>
              <a:rPr sz="1550" spc="-40" dirty="0">
                <a:latin typeface="Times New Roman"/>
                <a:cs typeface="Times New Roman"/>
              </a:rPr>
              <a:t> </a:t>
            </a:r>
            <a:r>
              <a:rPr sz="1550" spc="15" dirty="0">
                <a:latin typeface="Times New Roman"/>
                <a:cs typeface="Times New Roman"/>
              </a:rPr>
              <a:t>poor</a:t>
            </a:r>
            <a:r>
              <a:rPr sz="1550" spc="-5" dirty="0">
                <a:latin typeface="Times New Roman"/>
                <a:cs typeface="Times New Roman"/>
              </a:rPr>
              <a:t> </a:t>
            </a:r>
            <a:r>
              <a:rPr sz="1550" spc="10" dirty="0">
                <a:latin typeface="Times New Roman"/>
                <a:cs typeface="Times New Roman"/>
              </a:rPr>
              <a:t>prognosis.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5555" y="788903"/>
            <a:ext cx="8797290" cy="3877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10" dirty="0">
                <a:latin typeface="Calibri"/>
                <a:cs typeface="Calibri"/>
              </a:rPr>
              <a:t>Treatment</a:t>
            </a:r>
            <a:endParaRPr sz="1400">
              <a:latin typeface="Calibri"/>
              <a:cs typeface="Calibri"/>
            </a:endParaRPr>
          </a:p>
          <a:p>
            <a:pPr marL="163195" marR="603250" indent="-151130">
              <a:spcBef>
                <a:spcPts val="35"/>
              </a:spcBef>
              <a:buFont typeface="Arial MT"/>
              <a:buChar char="•"/>
              <a:tabLst>
                <a:tab pos="163830" algn="l"/>
              </a:tabLst>
            </a:pPr>
            <a:r>
              <a:rPr sz="1400" dirty="0">
                <a:latin typeface="Times New Roman"/>
                <a:cs typeface="Times New Roman"/>
              </a:rPr>
              <a:t>Monitor </a:t>
            </a:r>
            <a:r>
              <a:rPr sz="1400" spc="-5" dirty="0">
                <a:latin typeface="Times New Roman"/>
                <a:cs typeface="Times New Roman"/>
              </a:rPr>
              <a:t>CBC, </a:t>
            </a:r>
            <a:r>
              <a:rPr sz="1400" dirty="0">
                <a:latin typeface="Times New Roman"/>
                <a:cs typeface="Times New Roman"/>
              </a:rPr>
              <a:t>serum electrolytes, glucose, </a:t>
            </a:r>
            <a:r>
              <a:rPr sz="1400" spc="5" dirty="0">
                <a:latin typeface="Times New Roman"/>
                <a:cs typeface="Times New Roman"/>
              </a:rPr>
              <a:t>blood </a:t>
            </a:r>
            <a:r>
              <a:rPr sz="1400" dirty="0">
                <a:latin typeface="Times New Roman"/>
                <a:cs typeface="Times New Roman"/>
              </a:rPr>
              <a:t>urea nitrogen, creatinine, and urine </a:t>
            </a:r>
            <a:r>
              <a:rPr sz="1400" spc="-5" dirty="0">
                <a:latin typeface="Times New Roman"/>
                <a:cs typeface="Times New Roman"/>
              </a:rPr>
              <a:t>myoglobin </a:t>
            </a:r>
            <a:r>
              <a:rPr sz="1400" spc="5" dirty="0">
                <a:latin typeface="Times New Roman"/>
                <a:cs typeface="Times New Roman"/>
              </a:rPr>
              <a:t>in </a:t>
            </a:r>
            <a:r>
              <a:rPr sz="1400" dirty="0">
                <a:latin typeface="Times New Roman"/>
                <a:cs typeface="Times New Roman"/>
              </a:rPr>
              <a:t>patients with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significant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intoxication.</a:t>
            </a:r>
            <a:endParaRPr sz="1400">
              <a:latin typeface="Times New Roman"/>
              <a:cs typeface="Times New Roman"/>
            </a:endParaRPr>
          </a:p>
          <a:p>
            <a:pPr marL="163195" marR="324485" indent="-151130">
              <a:spcBef>
                <a:spcPts val="10"/>
              </a:spcBef>
              <a:buFont typeface="Arial MT"/>
              <a:buChar char="•"/>
              <a:tabLst>
                <a:tab pos="163830" algn="l"/>
              </a:tabLst>
            </a:pPr>
            <a:r>
              <a:rPr sz="1400" dirty="0">
                <a:latin typeface="Times New Roman"/>
                <a:cs typeface="Times New Roman"/>
              </a:rPr>
              <a:t>Gastric lavage (preferably with a large-bore, double-lumen tube), can be done with benefit upto 12 to 24 hours post-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ingestion.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Activated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charcoal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usual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dose.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Forced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alkaline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diuresis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said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dirty="0">
                <a:latin typeface="Times New Roman"/>
                <a:cs typeface="Times New Roman"/>
              </a:rPr>
              <a:t> particularly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useful in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phenobarbitone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poisoning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  <a:p>
            <a:pPr marL="12700" marR="1144905">
              <a:spcBef>
                <a:spcPts val="15"/>
              </a:spcBef>
              <a:buFont typeface="Arial MT"/>
              <a:buChar char="•"/>
              <a:tabLst>
                <a:tab pos="76200" algn="l"/>
              </a:tabLst>
            </a:pPr>
            <a:r>
              <a:rPr sz="1400" spc="-5" dirty="0">
                <a:latin typeface="Times New Roman"/>
                <a:cs typeface="Times New Roman"/>
              </a:rPr>
              <a:t>Haemodialysis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 haemoperfusion: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Barbiturate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elimination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increased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haemodialysis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 charcoal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haemoperfusion.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Exchange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transfusion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beneficial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 </a:t>
            </a:r>
            <a:r>
              <a:rPr sz="1400" dirty="0">
                <a:latin typeface="Times New Roman"/>
                <a:cs typeface="Times New Roman"/>
              </a:rPr>
              <a:t>severe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cases.</a:t>
            </a:r>
            <a:endParaRPr sz="1400">
              <a:latin typeface="Times New Roman"/>
              <a:cs typeface="Times New Roman"/>
            </a:endParaRPr>
          </a:p>
          <a:p>
            <a:pPr marL="12700" marR="133985">
              <a:spcBef>
                <a:spcPts val="10"/>
              </a:spcBef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For hypotension: First administer </a:t>
            </a:r>
            <a:r>
              <a:rPr sz="1400" spc="5" dirty="0">
                <a:latin typeface="Times New Roman"/>
                <a:cs typeface="Times New Roman"/>
              </a:rPr>
              <a:t>10 </a:t>
            </a:r>
            <a:r>
              <a:rPr sz="1400" dirty="0">
                <a:latin typeface="Times New Roman"/>
                <a:cs typeface="Times New Roman"/>
              </a:rPr>
              <a:t>to </a:t>
            </a:r>
            <a:r>
              <a:rPr sz="1400" spc="5" dirty="0">
                <a:latin typeface="Times New Roman"/>
                <a:cs typeface="Times New Roman"/>
              </a:rPr>
              <a:t>20 </a:t>
            </a:r>
            <a:r>
              <a:rPr sz="1400" spc="-5" dirty="0">
                <a:latin typeface="Times New Roman"/>
                <a:cs typeface="Times New Roman"/>
              </a:rPr>
              <a:t>ml/kg </a:t>
            </a:r>
            <a:r>
              <a:rPr sz="1400" dirty="0">
                <a:latin typeface="Times New Roman"/>
                <a:cs typeface="Times New Roman"/>
              </a:rPr>
              <a:t>of isotonic intravenous fluids and place </a:t>
            </a:r>
            <a:r>
              <a:rPr sz="1400" spc="5" dirty="0">
                <a:latin typeface="Times New Roman"/>
                <a:cs typeface="Times New Roman"/>
              </a:rPr>
              <a:t>in </a:t>
            </a:r>
            <a:r>
              <a:rPr sz="1400" spc="-5" dirty="0">
                <a:latin typeface="Times New Roman"/>
                <a:cs typeface="Times New Roman"/>
              </a:rPr>
              <a:t>Trendelenburg </a:t>
            </a:r>
            <a:r>
              <a:rPr sz="1400" dirty="0">
                <a:latin typeface="Times New Roman"/>
                <a:cs typeface="Times New Roman"/>
              </a:rPr>
              <a:t>position.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Repeat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boluses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isotonic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intravenous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fluids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should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administered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prior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initiating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vasopressor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therapy.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If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unresponsive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isotonic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fluid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therapy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administer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vasopressor.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Dopamine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or noradrenaline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should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titrated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desired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response.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spcBef>
                <a:spcPts val="10"/>
              </a:spcBef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Supportive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measures: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supplemental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oxygen,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intubation,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assisted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ventilation,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IV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fluids.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buFont typeface="Arial MT"/>
              <a:buChar char="•"/>
              <a:tabLst>
                <a:tab pos="76200" algn="l"/>
              </a:tabLst>
            </a:pPr>
            <a:r>
              <a:rPr sz="1400" spc="-10" dirty="0">
                <a:latin typeface="Times New Roman"/>
                <a:cs typeface="Times New Roman"/>
              </a:rPr>
              <a:t>Withdrawal </a:t>
            </a:r>
            <a:r>
              <a:rPr sz="1400" spc="-5" dirty="0">
                <a:latin typeface="Times New Roman"/>
                <a:cs typeface="Times New Roman"/>
              </a:rPr>
              <a:t>may </a:t>
            </a:r>
            <a:r>
              <a:rPr sz="1400" spc="5" dirty="0">
                <a:latin typeface="Times New Roman"/>
                <a:cs typeface="Times New Roman"/>
              </a:rPr>
              <a:t>be </a:t>
            </a:r>
            <a:r>
              <a:rPr sz="1400" dirty="0">
                <a:latin typeface="Times New Roman"/>
                <a:cs typeface="Times New Roman"/>
              </a:rPr>
              <a:t>treated </a:t>
            </a:r>
            <a:r>
              <a:rPr sz="1400" spc="5" dirty="0">
                <a:latin typeface="Times New Roman"/>
                <a:cs typeface="Times New Roman"/>
              </a:rPr>
              <a:t>by </a:t>
            </a:r>
            <a:r>
              <a:rPr sz="1400" dirty="0">
                <a:latin typeface="Times New Roman"/>
                <a:cs typeface="Times New Roman"/>
              </a:rPr>
              <a:t>reinstitution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phenobarbitone, and a </a:t>
            </a:r>
            <a:r>
              <a:rPr sz="1400" spc="-5" dirty="0">
                <a:latin typeface="Times New Roman"/>
                <a:cs typeface="Times New Roman"/>
              </a:rPr>
              <a:t>programme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gradual reduction over three weeks. A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tapering schedule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percent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every 3 </a:t>
            </a:r>
            <a:r>
              <a:rPr sz="1400" spc="-5" dirty="0">
                <a:latin typeface="Times New Roman"/>
                <a:cs typeface="Times New Roman"/>
              </a:rPr>
              <a:t>days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has been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successfully.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4" y="788904"/>
            <a:ext cx="8843010" cy="3879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spc="-10" dirty="0">
                <a:solidFill>
                  <a:srgbClr val="770018"/>
                </a:solidFill>
                <a:latin typeface="Calibri"/>
                <a:cs typeface="Calibri"/>
              </a:rPr>
              <a:t>Benzodiazepines</a:t>
            </a:r>
            <a:endParaRPr sz="1400">
              <a:latin typeface="Calibri"/>
              <a:cs typeface="Calibri"/>
            </a:endParaRPr>
          </a:p>
          <a:p>
            <a:pPr marL="12700">
              <a:spcBef>
                <a:spcPts val="10"/>
              </a:spcBef>
            </a:pPr>
            <a:r>
              <a:rPr sz="1400" i="1" spc="-5" dirty="0">
                <a:latin typeface="Calibri"/>
                <a:cs typeface="Calibri"/>
              </a:rPr>
              <a:t>Examples</a:t>
            </a:r>
            <a:endParaRPr sz="1400">
              <a:latin typeface="Calibri"/>
              <a:cs typeface="Calibri"/>
            </a:endParaRPr>
          </a:p>
          <a:p>
            <a:pPr marL="12700" marR="282575">
              <a:lnSpc>
                <a:spcPct val="100400"/>
              </a:lnSpc>
              <a:spcBef>
                <a:spcPts val="15"/>
              </a:spcBef>
            </a:pPr>
            <a:r>
              <a:rPr sz="1400" spc="-5" dirty="0">
                <a:latin typeface="Times New Roman"/>
                <a:cs typeface="Times New Roman"/>
              </a:rPr>
              <a:t>Alprazolam,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brotizolam,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chlordiazepoxide,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chlorazepate,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clobazam,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clonazepam,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diazepam,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estazolam,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flunitrazepam,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flurazepam,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halazepam,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lormetazepam,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medaz-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epam,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midazolam,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nitrazepam,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oxazepam,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pinazepam,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praz-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epam,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quazepam,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temazepam,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triazolam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</a:t>
            </a:r>
            <a:r>
              <a:rPr sz="1400" spc="-5" dirty="0">
                <a:latin typeface="Times New Roman"/>
                <a:cs typeface="Times New Roman"/>
              </a:rPr>
              <a:t>zolazepam.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55"/>
              </a:lnSpc>
            </a:pPr>
            <a:r>
              <a:rPr sz="1400" i="1" dirty="0">
                <a:latin typeface="Calibri"/>
                <a:cs typeface="Calibri"/>
              </a:rPr>
              <a:t>Uses</a:t>
            </a:r>
            <a:endParaRPr sz="1400">
              <a:latin typeface="Calibri"/>
              <a:cs typeface="Calibri"/>
            </a:endParaRPr>
          </a:p>
          <a:p>
            <a:pPr marL="12700" marR="7411720" algn="just">
              <a:lnSpc>
                <a:spcPct val="100400"/>
              </a:lnSpc>
              <a:spcBef>
                <a:spcPts val="20"/>
              </a:spcBef>
            </a:pPr>
            <a:r>
              <a:rPr sz="1400" dirty="0">
                <a:latin typeface="Times New Roman"/>
                <a:cs typeface="Times New Roman"/>
              </a:rPr>
              <a:t>1.Anxiety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disorders </a:t>
            </a:r>
            <a:r>
              <a:rPr sz="1400" spc="-3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2.Seizure disorders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3.Insomnia</a:t>
            </a:r>
            <a:endParaRPr sz="1400">
              <a:latin typeface="Times New Roman"/>
              <a:cs typeface="Times New Roman"/>
            </a:endParaRPr>
          </a:p>
          <a:p>
            <a:pPr marL="12700" marR="5726430">
              <a:lnSpc>
                <a:spcPts val="1689"/>
              </a:lnSpc>
              <a:spcBef>
                <a:spcPts val="45"/>
              </a:spcBef>
            </a:pPr>
            <a:r>
              <a:rPr sz="1400" dirty="0">
                <a:latin typeface="Times New Roman"/>
                <a:cs typeface="Times New Roman"/>
              </a:rPr>
              <a:t>4.Movement disorders (adjunctive </a:t>
            </a:r>
            <a:r>
              <a:rPr sz="1400" spc="-5" dirty="0">
                <a:latin typeface="Times New Roman"/>
                <a:cs typeface="Times New Roman"/>
              </a:rPr>
              <a:t>therapy)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5.Mania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(adjunctive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therapy)</a:t>
            </a:r>
            <a:endParaRPr sz="1400">
              <a:latin typeface="Times New Roman"/>
              <a:cs typeface="Times New Roman"/>
            </a:endParaRPr>
          </a:p>
          <a:p>
            <a:pPr marL="12700" marR="374650">
              <a:lnSpc>
                <a:spcPts val="1680"/>
              </a:lnSpc>
            </a:pPr>
            <a:r>
              <a:rPr sz="1400" spc="-5" dirty="0">
                <a:latin typeface="Times New Roman"/>
                <a:cs typeface="Times New Roman"/>
              </a:rPr>
              <a:t>6.Some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these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drugs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are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also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used for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inducing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skeletal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muscle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relaxation, </a:t>
            </a:r>
            <a:r>
              <a:rPr sz="1400" spc="-5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pre-anaesthetic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medication,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for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treatment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alcohol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withdrawal.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625"/>
              </a:lnSpc>
            </a:pPr>
            <a:r>
              <a:rPr sz="1400" dirty="0">
                <a:latin typeface="Times New Roman"/>
                <a:cs typeface="Times New Roman"/>
              </a:rPr>
              <a:t>MOA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002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Benzodiazepines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act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stimulating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GABAb</a:t>
            </a:r>
            <a:r>
              <a:rPr sz="1400" spc="-10" dirty="0">
                <a:latin typeface="Times New Roman"/>
                <a:cs typeface="Times New Roman"/>
              </a:rPr>
              <a:t> (gamma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aminobutyric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acid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b) </a:t>
            </a:r>
            <a:r>
              <a:rPr sz="1400" dirty="0">
                <a:latin typeface="Times New Roman"/>
                <a:cs typeface="Times New Roman"/>
              </a:rPr>
              <a:t>receptors,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thereby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opening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up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the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chloride </a:t>
            </a:r>
            <a:r>
              <a:rPr sz="1400" spc="5" dirty="0">
                <a:latin typeface="Times New Roman"/>
                <a:cs typeface="Times New Roman"/>
              </a:rPr>
              <a:t> ion </a:t>
            </a:r>
            <a:r>
              <a:rPr sz="1400" dirty="0">
                <a:latin typeface="Times New Roman"/>
                <a:cs typeface="Times New Roman"/>
              </a:rPr>
              <a:t>channel in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dirty="0">
                <a:latin typeface="Times New Roman"/>
                <a:cs typeface="Times New Roman"/>
              </a:rPr>
              <a:t>receptor complex, resulting in the increased conductance of chloride </a:t>
            </a:r>
            <a:r>
              <a:rPr sz="1400" spc="5" dirty="0">
                <a:latin typeface="Times New Roman"/>
                <a:cs typeface="Times New Roman"/>
              </a:rPr>
              <a:t>ion </a:t>
            </a:r>
            <a:r>
              <a:rPr sz="1400" dirty="0">
                <a:latin typeface="Times New Roman"/>
                <a:cs typeface="Times New Roman"/>
              </a:rPr>
              <a:t>across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dirty="0">
                <a:latin typeface="Times New Roman"/>
                <a:cs typeface="Times New Roman"/>
              </a:rPr>
              <a:t>nerve cell </a:t>
            </a:r>
            <a:r>
              <a:rPr sz="1400" spc="-5" dirty="0">
                <a:latin typeface="Times New Roman"/>
                <a:cs typeface="Times New Roman"/>
              </a:rPr>
              <a:t>membrane.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This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lowers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potential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difference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between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 interior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exterior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cell,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blocking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ability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of</a:t>
            </a:r>
            <a:r>
              <a:rPr sz="1400" spc="5" dirty="0">
                <a:latin typeface="Times New Roman"/>
                <a:cs typeface="Times New Roman"/>
              </a:rPr>
              <a:t> the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cell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conduct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nerve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impulses.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3665" y="855943"/>
            <a:ext cx="8928735" cy="4735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1400" i="1" spc="-5" dirty="0">
                <a:latin typeface="Calibri"/>
                <a:cs typeface="Calibri"/>
              </a:rPr>
              <a:t>Clinical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spc="-20" dirty="0">
                <a:latin typeface="Calibri"/>
                <a:cs typeface="Calibri"/>
              </a:rPr>
              <a:t>(Toxic)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Features</a:t>
            </a:r>
            <a:endParaRPr sz="1400">
              <a:latin typeface="Calibri"/>
              <a:cs typeface="Calibri"/>
            </a:endParaRPr>
          </a:p>
          <a:p>
            <a:pPr marL="179705" indent="-167640">
              <a:spcBef>
                <a:spcPts val="45"/>
              </a:spcBef>
              <a:buAutoNum type="arabicPeriod"/>
              <a:tabLst>
                <a:tab pos="180340" algn="l"/>
              </a:tabLst>
            </a:pPr>
            <a:r>
              <a:rPr sz="1400" b="1" spc="-5" dirty="0">
                <a:latin typeface="Times New Roman"/>
                <a:cs typeface="Times New Roman"/>
              </a:rPr>
              <a:t>Acute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Poisoning:</a:t>
            </a:r>
            <a:endParaRPr sz="1400">
              <a:latin typeface="Times New Roman"/>
              <a:cs typeface="Times New Roman"/>
            </a:endParaRPr>
          </a:p>
          <a:p>
            <a:pPr marL="213995" lvl="1" indent="-201930">
              <a:buAutoNum type="alphaLcPeriod"/>
              <a:tabLst>
                <a:tab pos="214629" algn="l"/>
              </a:tabLst>
            </a:pPr>
            <a:r>
              <a:rPr sz="1400" i="1" dirty="0">
                <a:latin typeface="Times New Roman"/>
                <a:cs typeface="Times New Roman"/>
              </a:rPr>
              <a:t>Mild—</a:t>
            </a:r>
            <a:r>
              <a:rPr sz="1400" dirty="0">
                <a:latin typeface="Times New Roman"/>
                <a:cs typeface="Times New Roman"/>
              </a:rPr>
              <a:t>Drowsiness,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ataxia,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weakness.</a:t>
            </a:r>
            <a:endParaRPr sz="1400">
              <a:latin typeface="Times New Roman"/>
              <a:cs typeface="Times New Roman"/>
            </a:endParaRPr>
          </a:p>
          <a:p>
            <a:pPr marL="190500" lvl="1" indent="-178435">
              <a:spcBef>
                <a:spcPts val="15"/>
              </a:spcBef>
              <a:buAutoNum type="alphaLcPeriod"/>
              <a:tabLst>
                <a:tab pos="191135" algn="l"/>
              </a:tabLst>
            </a:pPr>
            <a:r>
              <a:rPr sz="1400" i="1" dirty="0">
                <a:latin typeface="Times New Roman"/>
                <a:cs typeface="Times New Roman"/>
              </a:rPr>
              <a:t>Moderate</a:t>
            </a:r>
            <a:r>
              <a:rPr sz="1400" i="1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Severe—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Vertigo,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slurred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speech,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nystagmus,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partial </a:t>
            </a:r>
            <a:r>
              <a:rPr sz="1400" spc="5" dirty="0">
                <a:latin typeface="Times New Roman"/>
                <a:cs typeface="Times New Roman"/>
              </a:rPr>
              <a:t>ptosis,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lethargy,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coma.</a:t>
            </a:r>
            <a:endParaRPr sz="1400">
              <a:latin typeface="Times New Roman"/>
              <a:cs typeface="Times New Roman"/>
            </a:endParaRPr>
          </a:p>
          <a:p>
            <a:pPr marL="12700" marR="64769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Hypotension and respiratory depression supervene in potentially lethal ingestions: Respiratory depression is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spc="-5" dirty="0">
                <a:latin typeface="Times New Roman"/>
                <a:cs typeface="Times New Roman"/>
              </a:rPr>
              <a:t>primary </a:t>
            </a:r>
            <a:r>
              <a:rPr sz="1400" dirty="0">
                <a:latin typeface="Times New Roman"/>
                <a:cs typeface="Times New Roman"/>
              </a:rPr>
              <a:t> clinical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concern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overdose.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Overdose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depress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respiratory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rate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tidal volume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5" dirty="0">
                <a:latin typeface="Times New Roman"/>
                <a:cs typeface="Times New Roman"/>
              </a:rPr>
              <a:t> airway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protective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reflexes.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Both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miosis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mydriasis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been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reported.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Nystagmus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also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occur.</a:t>
            </a:r>
            <a:endParaRPr sz="1400">
              <a:latin typeface="Times New Roman"/>
              <a:cs typeface="Times New Roman"/>
            </a:endParaRPr>
          </a:p>
          <a:p>
            <a:pPr marL="75565" indent="-63500"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Analysis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acute benzodiazepine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overdoses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relation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incidence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coma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indicate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that</a:t>
            </a:r>
            <a:r>
              <a:rPr sz="1400" spc="5" dirty="0">
                <a:latin typeface="Times New Roman"/>
                <a:cs typeface="Times New Roman"/>
              </a:rPr>
              <a:t> short</a:t>
            </a:r>
            <a:r>
              <a:rPr sz="1400" dirty="0">
                <a:latin typeface="Times New Roman"/>
                <a:cs typeface="Times New Roman"/>
              </a:rPr>
              <a:t> acting</a:t>
            </a:r>
            <a:endParaRPr sz="1400">
              <a:latin typeface="Times New Roman"/>
              <a:cs typeface="Times New Roman"/>
            </a:endParaRPr>
          </a:p>
          <a:p>
            <a:pPr marL="12700" marR="620395"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benzodiazepines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(midazolam</a:t>
            </a:r>
            <a:r>
              <a:rPr sz="1400" dirty="0">
                <a:latin typeface="Times New Roman"/>
                <a:cs typeface="Times New Roman"/>
              </a:rPr>
              <a:t> and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triazolam)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intermediate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acting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(flunitrazepam)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higher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acute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toxicity,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as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compared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diazepam,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lorazepam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nitrazepam.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Flurazepam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temazepam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also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greater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toxicity.</a:t>
            </a:r>
            <a:endParaRPr sz="1400">
              <a:latin typeface="Times New Roman"/>
              <a:cs typeface="Times New Roman"/>
            </a:endParaRPr>
          </a:p>
          <a:p>
            <a:pPr marL="12700" marR="561975">
              <a:lnSpc>
                <a:spcPts val="1689"/>
              </a:lnSpc>
              <a:spcBef>
                <a:spcPts val="50"/>
              </a:spcBef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Triazolam,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well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as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other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benzodiazepines,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have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been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implicated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next-day</a:t>
            </a:r>
            <a:r>
              <a:rPr sz="1400" spc="-5" dirty="0">
                <a:latin typeface="Times New Roman"/>
                <a:cs typeface="Times New Roman"/>
              </a:rPr>
              <a:t> memory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impairment/</a:t>
            </a:r>
            <a:r>
              <a:rPr sz="1400" spc="5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amnesia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in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significant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number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patients.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ts val="1680"/>
              </a:lnSpc>
              <a:buSzPct val="92857"/>
              <a:buFont typeface="Arial MT"/>
              <a:buChar char="•"/>
              <a:tabLst>
                <a:tab pos="76200" algn="l"/>
              </a:tabLst>
            </a:pP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Administration of benzodiazepines to a pregnant </a:t>
            </a:r>
            <a:r>
              <a:rPr sz="1400" spc="-5" dirty="0">
                <a:latin typeface="Times New Roman"/>
                <a:cs typeface="Times New Roman"/>
              </a:rPr>
              <a:t>woman </a:t>
            </a:r>
            <a:r>
              <a:rPr sz="1400" dirty="0">
                <a:latin typeface="Times New Roman"/>
                <a:cs typeface="Times New Roman"/>
              </a:rPr>
              <a:t>prior </a:t>
            </a:r>
            <a:r>
              <a:rPr sz="1400" spc="5" dirty="0">
                <a:latin typeface="Times New Roman"/>
                <a:cs typeface="Times New Roman"/>
              </a:rPr>
              <a:t>to </a:t>
            </a:r>
            <a:r>
              <a:rPr sz="1400" dirty="0">
                <a:latin typeface="Times New Roman"/>
                <a:cs typeface="Times New Roman"/>
              </a:rPr>
              <a:t>delivery </a:t>
            </a:r>
            <a:r>
              <a:rPr sz="1400" spc="-10" dirty="0">
                <a:latin typeface="Times New Roman"/>
                <a:cs typeface="Times New Roman"/>
              </a:rPr>
              <a:t>may </a:t>
            </a:r>
            <a:r>
              <a:rPr sz="1400" dirty="0">
                <a:latin typeface="Times New Roman"/>
                <a:cs typeface="Times New Roman"/>
              </a:rPr>
              <a:t>produce </a:t>
            </a:r>
            <a:r>
              <a:rPr sz="1400" spc="5" dirty="0">
                <a:latin typeface="Times New Roman"/>
                <a:cs typeface="Times New Roman"/>
              </a:rPr>
              <a:t>signs </a:t>
            </a:r>
            <a:r>
              <a:rPr sz="1400" dirty="0">
                <a:latin typeface="Times New Roman"/>
                <a:cs typeface="Times New Roman"/>
              </a:rPr>
              <a:t>of poisoning in the neonate. </a:t>
            </a:r>
            <a:r>
              <a:rPr sz="1400" spc="-3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 </a:t>
            </a:r>
            <a:r>
              <a:rPr sz="1400" spc="5" dirty="0">
                <a:latin typeface="Times New Roman"/>
                <a:cs typeface="Times New Roman"/>
              </a:rPr>
              <a:t>condition </a:t>
            </a:r>
            <a:r>
              <a:rPr sz="1400" dirty="0">
                <a:latin typeface="Times New Roman"/>
                <a:cs typeface="Times New Roman"/>
              </a:rPr>
              <a:t>called “floppy infant </a:t>
            </a:r>
            <a:r>
              <a:rPr sz="1400" spc="-5" dirty="0">
                <a:latin typeface="Times New Roman"/>
                <a:cs typeface="Times New Roman"/>
              </a:rPr>
              <a:t>syndrome”, </a:t>
            </a:r>
            <a:r>
              <a:rPr sz="1400" dirty="0">
                <a:latin typeface="Times New Roman"/>
                <a:cs typeface="Times New Roman"/>
              </a:rPr>
              <a:t>characterised </a:t>
            </a:r>
            <a:r>
              <a:rPr sz="1400" spc="5" dirty="0">
                <a:latin typeface="Times New Roman"/>
                <a:cs typeface="Times New Roman"/>
              </a:rPr>
              <a:t>by </a:t>
            </a:r>
            <a:r>
              <a:rPr sz="1400" dirty="0">
                <a:latin typeface="Times New Roman"/>
                <a:cs typeface="Times New Roman"/>
              </a:rPr>
              <a:t>hypotonia that </a:t>
            </a:r>
            <a:r>
              <a:rPr sz="1400" spc="-10" dirty="0">
                <a:latin typeface="Times New Roman"/>
                <a:cs typeface="Times New Roman"/>
              </a:rPr>
              <a:t>may </a:t>
            </a:r>
            <a:r>
              <a:rPr sz="1400" dirty="0">
                <a:latin typeface="Times New Roman"/>
                <a:cs typeface="Times New Roman"/>
              </a:rPr>
              <a:t>last several </a:t>
            </a:r>
            <a:r>
              <a:rPr sz="1400" spc="-5" dirty="0">
                <a:latin typeface="Times New Roman"/>
                <a:cs typeface="Times New Roman"/>
              </a:rPr>
              <a:t>days, may </a:t>
            </a:r>
            <a:r>
              <a:rPr sz="1400" dirty="0">
                <a:latin typeface="Times New Roman"/>
                <a:cs typeface="Times New Roman"/>
              </a:rPr>
              <a:t>occur following 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maternal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diazepam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use.</a:t>
            </a:r>
            <a:endParaRPr sz="1400">
              <a:latin typeface="Times New Roman"/>
              <a:cs typeface="Times New Roman"/>
            </a:endParaRPr>
          </a:p>
          <a:p>
            <a:pPr marL="56515">
              <a:lnSpc>
                <a:spcPts val="1635"/>
              </a:lnSpc>
            </a:pPr>
            <a:r>
              <a:rPr sz="1400" b="1" spc="-5" dirty="0">
                <a:latin typeface="Times New Roman"/>
                <a:cs typeface="Times New Roman"/>
              </a:rPr>
              <a:t>Chronic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Poisoning:</a:t>
            </a:r>
            <a:endParaRPr sz="1400">
              <a:latin typeface="Times New Roman"/>
              <a:cs typeface="Times New Roman"/>
            </a:endParaRPr>
          </a:p>
          <a:p>
            <a:pPr marL="12700" marR="72390"/>
            <a:r>
              <a:rPr sz="1400" dirty="0">
                <a:latin typeface="Times New Roman"/>
                <a:cs typeface="Times New Roman"/>
              </a:rPr>
              <a:t>Long-term </a:t>
            </a:r>
            <a:r>
              <a:rPr sz="1400" spc="5" dirty="0">
                <a:latin typeface="Times New Roman"/>
                <a:cs typeface="Times New Roman"/>
              </a:rPr>
              <a:t>use </a:t>
            </a:r>
            <a:r>
              <a:rPr sz="1400" dirty="0">
                <a:latin typeface="Times New Roman"/>
                <a:cs typeface="Times New Roman"/>
              </a:rPr>
              <a:t>of benzodiazepines is associated with </a:t>
            </a:r>
            <a:r>
              <a:rPr sz="1400" spc="5" dirty="0">
                <a:latin typeface="Times New Roman"/>
                <a:cs typeface="Times New Roman"/>
              </a:rPr>
              <a:t>the </a:t>
            </a:r>
            <a:r>
              <a:rPr sz="1400" dirty="0">
                <a:latin typeface="Times New Roman"/>
                <a:cs typeface="Times New Roman"/>
              </a:rPr>
              <a:t>development of tolerance. Abrupt cessation provokes a </a:t>
            </a:r>
            <a:r>
              <a:rPr sz="1400" spc="-5" dirty="0">
                <a:latin typeface="Times New Roman"/>
                <a:cs typeface="Times New Roman"/>
              </a:rPr>
              <a:t>mild </a:t>
            </a:r>
            <a:r>
              <a:rPr sz="1400" dirty="0">
                <a:latin typeface="Times New Roman"/>
                <a:cs typeface="Times New Roman"/>
              </a:rPr>
              <a:t> withdrawal reaction characterised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by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anxiety,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insomnia, headache, </a:t>
            </a:r>
            <a:r>
              <a:rPr sz="1400" spc="-15" dirty="0">
                <a:latin typeface="Times New Roman"/>
                <a:cs typeface="Times New Roman"/>
              </a:rPr>
              <a:t>tremor,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 paraesthesia.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Restlessness,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encephalopathy, 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hallucinations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may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occur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after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abrupt withdrawal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from high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daily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doses.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Convulsions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may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occur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after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lapse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of </a:t>
            </a:r>
            <a:r>
              <a:rPr sz="1400" dirty="0">
                <a:latin typeface="Times New Roman"/>
                <a:cs typeface="Times New Roman"/>
              </a:rPr>
              <a:t>3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to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10</a:t>
            </a:r>
            <a:endParaRPr sz="1400">
              <a:latin typeface="Times New Roman"/>
              <a:cs typeface="Times New Roman"/>
            </a:endParaRPr>
          </a:p>
          <a:p>
            <a:pPr marL="12700">
              <a:spcBef>
                <a:spcPts val="10"/>
              </a:spcBef>
            </a:pPr>
            <a:r>
              <a:rPr sz="1400" spc="-5" dirty="0">
                <a:latin typeface="Times New Roman"/>
                <a:cs typeface="Times New Roman"/>
              </a:rPr>
              <a:t>days.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2439" y="1121744"/>
            <a:ext cx="8738870" cy="2389505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312420" indent="-300355">
              <a:spcBef>
                <a:spcPts val="98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-5" dirty="0">
                <a:solidFill>
                  <a:srgbClr val="3F3F3F"/>
                </a:solidFill>
                <a:latin typeface="Verdana"/>
                <a:cs typeface="Verdana"/>
              </a:rPr>
              <a:t>P</a:t>
            </a:r>
            <a:r>
              <a:rPr sz="1550" spc="-90" dirty="0">
                <a:solidFill>
                  <a:srgbClr val="3F3F3F"/>
                </a:solidFill>
                <a:latin typeface="Verdana"/>
                <a:cs typeface="Verdana"/>
              </a:rPr>
              <a:t>H</a:t>
            </a:r>
            <a:r>
              <a:rPr sz="1550" spc="-10" dirty="0">
                <a:solidFill>
                  <a:srgbClr val="3F3F3F"/>
                </a:solidFill>
                <a:latin typeface="Verdana"/>
                <a:cs typeface="Verdana"/>
              </a:rPr>
              <a:t>Y</a:t>
            </a:r>
            <a:r>
              <a:rPr sz="1550" spc="-275" dirty="0">
                <a:solidFill>
                  <a:srgbClr val="3F3F3F"/>
                </a:solidFill>
                <a:latin typeface="Verdana"/>
                <a:cs typeface="Verdana"/>
              </a:rPr>
              <a:t>SI</a:t>
            </a:r>
            <a:r>
              <a:rPr sz="1550" spc="18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1550" spc="110" dirty="0">
                <a:solidFill>
                  <a:srgbClr val="3F3F3F"/>
                </a:solidFill>
                <a:latin typeface="Verdana"/>
                <a:cs typeface="Verdana"/>
              </a:rPr>
              <a:t>A</a:t>
            </a:r>
            <a:r>
              <a:rPr sz="1550" spc="-135" dirty="0">
                <a:solidFill>
                  <a:srgbClr val="3F3F3F"/>
                </a:solidFill>
                <a:latin typeface="Verdana"/>
                <a:cs typeface="Verdana"/>
              </a:rPr>
              <a:t>L</a:t>
            </a:r>
            <a:r>
              <a:rPr sz="1550" spc="-140" dirty="0">
                <a:solidFill>
                  <a:srgbClr val="3F3F3F"/>
                </a:solidFill>
                <a:latin typeface="Verdana"/>
                <a:cs typeface="Verdana"/>
              </a:rPr>
              <a:t> </a:t>
            </a:r>
            <a:r>
              <a:rPr sz="1550" spc="-30" dirty="0">
                <a:solidFill>
                  <a:srgbClr val="3F3F3F"/>
                </a:solidFill>
                <a:latin typeface="Verdana"/>
                <a:cs typeface="Verdana"/>
              </a:rPr>
              <a:t>D</a:t>
            </a:r>
            <a:r>
              <a:rPr sz="1550" spc="-13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1550" spc="-5" dirty="0">
                <a:solidFill>
                  <a:srgbClr val="3F3F3F"/>
                </a:solidFill>
                <a:latin typeface="Verdana"/>
                <a:cs typeface="Verdana"/>
              </a:rPr>
              <a:t>P</a:t>
            </a:r>
            <a:r>
              <a:rPr sz="1550" spc="-130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1550" spc="1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1550" spc="-15" dirty="0">
                <a:solidFill>
                  <a:srgbClr val="3F3F3F"/>
                </a:solidFill>
                <a:latin typeface="Verdana"/>
                <a:cs typeface="Verdana"/>
              </a:rPr>
              <a:t>D</a:t>
            </a:r>
            <a:r>
              <a:rPr sz="1550" spc="-14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r>
              <a:rPr sz="1550" spc="10" dirty="0">
                <a:solidFill>
                  <a:srgbClr val="3F3F3F"/>
                </a:solidFill>
                <a:latin typeface="Verdana"/>
                <a:cs typeface="Verdana"/>
              </a:rPr>
              <a:t>N</a:t>
            </a:r>
            <a:r>
              <a:rPr sz="1550" spc="200" dirty="0">
                <a:solidFill>
                  <a:srgbClr val="3F3F3F"/>
                </a:solidFill>
                <a:latin typeface="Verdana"/>
                <a:cs typeface="Verdana"/>
              </a:rPr>
              <a:t>C</a:t>
            </a:r>
            <a:r>
              <a:rPr sz="1550" spc="-135" dirty="0">
                <a:solidFill>
                  <a:srgbClr val="3F3F3F"/>
                </a:solidFill>
                <a:latin typeface="Verdana"/>
                <a:cs typeface="Verdana"/>
              </a:rPr>
              <a:t>E</a:t>
            </a:r>
            <a:endParaRPr sz="1550">
              <a:latin typeface="Verdana"/>
              <a:cs typeface="Verdana"/>
            </a:endParaRPr>
          </a:p>
          <a:p>
            <a:pPr marL="312420" marR="5080" indent="-300355">
              <a:lnSpc>
                <a:spcPct val="101600"/>
              </a:lnSpc>
              <a:spcBef>
                <a:spcPts val="86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term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“physical”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“physiological”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dependence</a:t>
            </a:r>
            <a:r>
              <a:rPr sz="1550" spc="-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defined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as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alteration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neural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systems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which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manifested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by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tolerance and the appearance of withdrawal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phenomena when a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chronically administered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drug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is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discontinued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displaced</a:t>
            </a:r>
            <a:r>
              <a:rPr sz="1550" spc="-4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from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its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receptor.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ADDICTION</a:t>
            </a:r>
            <a:endParaRPr sz="1550">
              <a:latin typeface="Times New Roman"/>
              <a:cs typeface="Times New Roman"/>
            </a:endParaRPr>
          </a:p>
          <a:p>
            <a:pPr marL="312420" marR="248285" indent="-300355">
              <a:lnSpc>
                <a:spcPct val="101899"/>
              </a:lnSpc>
              <a:spcBef>
                <a:spcPts val="88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The term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“addiction” denotes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 chronic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disorder characterised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by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compulsive use of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drugs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craving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)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resulting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3F3F3F"/>
                </a:solidFill>
                <a:latin typeface="Times New Roman"/>
                <a:cs typeface="Times New Roman"/>
              </a:rPr>
              <a:t>in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physical,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psychological,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social</a:t>
            </a:r>
            <a:r>
              <a:rPr sz="1550" spc="-1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harm,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continued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use despite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evidence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of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that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harm </a:t>
            </a:r>
            <a:r>
              <a:rPr sz="1550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denial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).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544" y="791946"/>
            <a:ext cx="8757285" cy="35820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200" i="1" spc="5" dirty="0">
                <a:latin typeface="Calibri"/>
                <a:cs typeface="Calibri"/>
              </a:rPr>
              <a:t>1.Diagnosis</a:t>
            </a:r>
            <a:endParaRPr sz="1200">
              <a:latin typeface="Calibri"/>
              <a:cs typeface="Calibri"/>
            </a:endParaRPr>
          </a:p>
          <a:p>
            <a:pPr marL="12700" marR="60325">
              <a:lnSpc>
                <a:spcPct val="102499"/>
              </a:lnSpc>
              <a:spcBef>
                <a:spcPts val="10"/>
              </a:spcBef>
            </a:pPr>
            <a:r>
              <a:rPr sz="1200" dirty="0">
                <a:latin typeface="Times New Roman"/>
                <a:cs typeface="Times New Roman"/>
              </a:rPr>
              <a:t>Estimation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plasma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levels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benzodiazepines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usually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necessary.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Qualitative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testing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presence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helpful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 </a:t>
            </a:r>
            <a:r>
              <a:rPr sz="1200" spc="5" dirty="0">
                <a:latin typeface="Times New Roman"/>
                <a:cs typeface="Times New Roman"/>
              </a:rPr>
              <a:t> confirm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presence,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especially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when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overdose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history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sketchy.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Quantitative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levels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not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usually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clinically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useful.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Blisters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skin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(bullae)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can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occur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following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overdose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nitrazepam,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oxazepam,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temazepam.</a:t>
            </a:r>
            <a:endParaRPr sz="1200"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1200" i="1" dirty="0">
                <a:latin typeface="Calibri"/>
                <a:cs typeface="Calibri"/>
              </a:rPr>
              <a:t>Treatment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60"/>
              </a:spcBef>
            </a:pPr>
            <a:r>
              <a:rPr sz="1200" b="1" spc="5" dirty="0">
                <a:latin typeface="Times New Roman"/>
                <a:cs typeface="Times New Roman"/>
              </a:rPr>
              <a:t>1.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spc="10" dirty="0">
                <a:latin typeface="Times New Roman"/>
                <a:cs typeface="Times New Roman"/>
              </a:rPr>
              <a:t>Acute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ct val="102099"/>
              </a:lnSpc>
              <a:spcBef>
                <a:spcPts val="5"/>
              </a:spcBef>
            </a:pPr>
            <a:r>
              <a:rPr sz="1200" i="1" spc="5" dirty="0">
                <a:latin typeface="Times New Roman"/>
                <a:cs typeface="Times New Roman"/>
              </a:rPr>
              <a:t>1.Decontamination: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Stomach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wash</a:t>
            </a:r>
            <a:r>
              <a:rPr sz="1200" i="1" spc="15" dirty="0">
                <a:latin typeface="Times New Roman"/>
                <a:cs typeface="Times New Roman"/>
              </a:rPr>
              <a:t> may </a:t>
            </a:r>
            <a:r>
              <a:rPr sz="1200" i="1" spc="10" dirty="0">
                <a:latin typeface="Times New Roman"/>
                <a:cs typeface="Times New Roman"/>
              </a:rPr>
              <a:t>be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helpful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if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the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patient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is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seen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within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6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to</a:t>
            </a:r>
            <a:r>
              <a:rPr sz="1200" i="1" spc="10" dirty="0">
                <a:latin typeface="Times New Roman"/>
                <a:cs typeface="Times New Roman"/>
              </a:rPr>
              <a:t> 12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hours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after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the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ingestion.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Cuffed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endotracheal </a:t>
            </a:r>
            <a:r>
              <a:rPr sz="1200" i="1" spc="1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intubation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is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a</a:t>
            </a:r>
            <a:r>
              <a:rPr sz="1200" i="1" spc="15" dirty="0">
                <a:latin typeface="Times New Roman"/>
                <a:cs typeface="Times New Roman"/>
              </a:rPr>
              <a:t> </a:t>
            </a:r>
            <a:r>
              <a:rPr sz="1200" i="1" spc="-5" dirty="0">
                <a:latin typeface="Times New Roman"/>
                <a:cs typeface="Times New Roman"/>
              </a:rPr>
              <a:t>prerequisite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in</a:t>
            </a:r>
            <a:r>
              <a:rPr sz="1200" i="1" spc="3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comatose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patients.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Activated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charcoal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adsorbs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benzodiazepines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and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can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be</a:t>
            </a:r>
            <a:r>
              <a:rPr sz="1200" i="1" spc="3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administered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in</a:t>
            </a:r>
            <a:r>
              <a:rPr sz="1200" i="1" spc="3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the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usual</a:t>
            </a:r>
            <a:r>
              <a:rPr sz="1200" i="1" spc="3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manner. </a:t>
            </a:r>
            <a:r>
              <a:rPr sz="1200" i="1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2.Establish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clear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airway.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Oxygen</a:t>
            </a:r>
            <a:r>
              <a:rPr sz="1200" spc="5" dirty="0">
                <a:latin typeface="Times New Roman"/>
                <a:cs typeface="Times New Roman"/>
              </a:rPr>
              <a:t> 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assisted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ventilation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are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often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necessary.</a:t>
            </a:r>
            <a:endParaRPr sz="1200">
              <a:latin typeface="Times New Roman"/>
              <a:cs typeface="Times New Roman"/>
            </a:endParaRPr>
          </a:p>
          <a:p>
            <a:pPr marL="128905" indent="-116839">
              <a:spcBef>
                <a:spcPts val="35"/>
              </a:spcBef>
              <a:buSzPct val="91666"/>
              <a:buAutoNum type="arabicPeriod" startAt="3"/>
              <a:tabLst>
                <a:tab pos="129539" algn="l"/>
              </a:tabLst>
            </a:pPr>
            <a:r>
              <a:rPr sz="1200" spc="15" dirty="0">
                <a:latin typeface="Times New Roman"/>
                <a:cs typeface="Times New Roman"/>
              </a:rPr>
              <a:t>IV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fluids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(Ringer’s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lactate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 </a:t>
            </a:r>
            <a:r>
              <a:rPr sz="1200" spc="5" dirty="0">
                <a:latin typeface="Times New Roman"/>
                <a:cs typeface="Times New Roman"/>
              </a:rPr>
              <a:t>rate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150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ml/hr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adults).</a:t>
            </a:r>
            <a:endParaRPr sz="1200">
              <a:latin typeface="Times New Roman"/>
              <a:cs typeface="Times New Roman"/>
            </a:endParaRPr>
          </a:p>
          <a:p>
            <a:pPr marL="12700" marR="35560">
              <a:lnSpc>
                <a:spcPct val="102499"/>
              </a:lnSpc>
              <a:buSzPct val="91666"/>
              <a:buAutoNum type="arabicPeriod" startAt="3"/>
              <a:tabLst>
                <a:tab pos="130175" algn="l"/>
              </a:tabLst>
            </a:pPr>
            <a:r>
              <a:rPr sz="1200" spc="5" dirty="0">
                <a:latin typeface="Times New Roman"/>
                <a:cs typeface="Times New Roman"/>
              </a:rPr>
              <a:t>Correction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</a:t>
            </a:r>
            <a:r>
              <a:rPr sz="1200" spc="5" dirty="0">
                <a:latin typeface="Times New Roman"/>
                <a:cs typeface="Times New Roman"/>
              </a:rPr>
              <a:t>hypotension: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Begin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by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infusing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10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20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ml/kg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isotonic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fluid,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place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patient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Trendelenburg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position.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If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hypotension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persists,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administer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dopamine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or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noradrenaline.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Consider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central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venous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pressure </a:t>
            </a:r>
            <a:r>
              <a:rPr sz="1200" spc="5" dirty="0">
                <a:latin typeface="Times New Roman"/>
                <a:cs typeface="Times New Roman"/>
              </a:rPr>
              <a:t>monitoring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guide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further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fluid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Times New Roman"/>
                <a:cs typeface="Times New Roman"/>
              </a:rPr>
              <a:t>therapy.</a:t>
            </a:r>
            <a:endParaRPr sz="1200">
              <a:latin typeface="Times New Roman"/>
              <a:cs typeface="Times New Roman"/>
            </a:endParaRPr>
          </a:p>
          <a:p>
            <a:pPr marL="129539" indent="-117475">
              <a:spcBef>
                <a:spcPts val="25"/>
              </a:spcBef>
              <a:buSzPct val="91666"/>
              <a:buAutoNum type="arabicPeriod" startAt="3"/>
              <a:tabLst>
                <a:tab pos="130175" algn="l"/>
              </a:tabLst>
            </a:pPr>
            <a:r>
              <a:rPr sz="1200" i="1" spc="5" dirty="0">
                <a:latin typeface="Times New Roman"/>
                <a:cs typeface="Times New Roman"/>
              </a:rPr>
              <a:t>Antidote—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Flumazenil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is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effective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in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reversing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the</a:t>
            </a:r>
            <a:r>
              <a:rPr sz="1200" i="1" spc="4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coma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induced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by</a:t>
            </a:r>
            <a:r>
              <a:rPr sz="1200" i="1" spc="20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benzodiazepines</a:t>
            </a:r>
            <a:r>
              <a:rPr sz="1200" i="1" spc="80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as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well</a:t>
            </a:r>
            <a:r>
              <a:rPr sz="1200" i="1" spc="35" dirty="0">
                <a:latin typeface="Times New Roman"/>
                <a:cs typeface="Times New Roman"/>
              </a:rPr>
              <a:t> </a:t>
            </a:r>
            <a:r>
              <a:rPr sz="1200" i="1" spc="10" dirty="0">
                <a:latin typeface="Times New Roman"/>
                <a:cs typeface="Times New Roman"/>
              </a:rPr>
              <a:t>as</a:t>
            </a:r>
            <a:r>
              <a:rPr sz="1200" i="1" spc="25" dirty="0">
                <a:latin typeface="Times New Roman"/>
                <a:cs typeface="Times New Roman"/>
              </a:rPr>
              <a:t> </a:t>
            </a:r>
            <a:r>
              <a:rPr sz="1200" i="1" spc="5" dirty="0">
                <a:latin typeface="Times New Roman"/>
                <a:cs typeface="Times New Roman"/>
              </a:rPr>
              <a:t>zolpidem.</a:t>
            </a:r>
            <a:endParaRPr sz="1200">
              <a:latin typeface="Times New Roman"/>
              <a:cs typeface="Times New Roman"/>
            </a:endParaRPr>
          </a:p>
          <a:p>
            <a:pPr marL="12700">
              <a:spcBef>
                <a:spcPts val="35"/>
              </a:spcBef>
            </a:pPr>
            <a:r>
              <a:rPr sz="1200" b="1" spc="5" dirty="0">
                <a:latin typeface="Times New Roman"/>
                <a:cs typeface="Times New Roman"/>
              </a:rPr>
              <a:t>Chronic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5" dirty="0">
                <a:latin typeface="Times New Roman"/>
                <a:cs typeface="Times New Roman"/>
              </a:rPr>
              <a:t>Poisoning:</a:t>
            </a:r>
            <a:endParaRPr sz="1200">
              <a:latin typeface="Times New Roman"/>
              <a:cs typeface="Times New Roman"/>
            </a:endParaRPr>
          </a:p>
          <a:p>
            <a:pPr marL="12700" marR="316865">
              <a:lnSpc>
                <a:spcPct val="101699"/>
              </a:lnSpc>
              <a:spcBef>
                <a:spcPts val="10"/>
              </a:spcBef>
              <a:buSzPct val="91666"/>
              <a:buAutoNum type="arabicPeriod"/>
              <a:tabLst>
                <a:tab pos="130175" algn="l"/>
              </a:tabLst>
            </a:pPr>
            <a:r>
              <a:rPr sz="1200" spc="5" dirty="0">
                <a:latin typeface="Times New Roman"/>
                <a:cs typeface="Times New Roman"/>
              </a:rPr>
              <a:t>Phenobarbitone-substitution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technique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is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recommended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withdrawal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which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employs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propranolol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for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acute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somatic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symptoms,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while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phenobarbitone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detoxification.</a:t>
            </a:r>
            <a:endParaRPr sz="1200">
              <a:latin typeface="Times New Roman"/>
              <a:cs typeface="Times New Roman"/>
            </a:endParaRPr>
          </a:p>
          <a:p>
            <a:pPr marL="12700" marR="186055">
              <a:lnSpc>
                <a:spcPct val="102499"/>
              </a:lnSpc>
              <a:buSzPct val="91666"/>
              <a:buAutoNum type="arabicPeriod"/>
              <a:tabLst>
                <a:tab pos="130175" algn="l"/>
              </a:tabLst>
            </a:pPr>
            <a:r>
              <a:rPr sz="1200" spc="10" dirty="0">
                <a:latin typeface="Times New Roman"/>
                <a:cs typeface="Times New Roman"/>
              </a:rPr>
              <a:t>However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most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frequently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used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method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among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clinicians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the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replacement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of 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short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half-life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(such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alprazolam) </a:t>
            </a:r>
            <a:r>
              <a:rPr sz="1200" spc="-28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with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long </a:t>
            </a:r>
            <a:r>
              <a:rPr sz="1200" dirty="0">
                <a:latin typeface="Times New Roman"/>
                <a:cs typeface="Times New Roman"/>
              </a:rPr>
              <a:t>half-life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benzodiazepine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(such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as clonazepam),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before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initiating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10" dirty="0">
                <a:latin typeface="Times New Roman"/>
                <a:cs typeface="Times New Roman"/>
              </a:rPr>
              <a:t>a</a:t>
            </a:r>
            <a:r>
              <a:rPr sz="1200" spc="5" dirty="0">
                <a:latin typeface="Times New Roman"/>
                <a:cs typeface="Times New Roman"/>
              </a:rPr>
              <a:t> taper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and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final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5" dirty="0">
                <a:latin typeface="Times New Roman"/>
                <a:cs typeface="Times New Roman"/>
              </a:rPr>
              <a:t>discontinuation.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50</a:t>
            </a:fld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3696" y="772093"/>
            <a:ext cx="1416050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30" dirty="0">
                <a:solidFill>
                  <a:srgbClr val="FF0000"/>
                </a:solidFill>
                <a:latin typeface="Verdana"/>
                <a:cs typeface="Verdana"/>
              </a:rPr>
              <a:t>opioids</a:t>
            </a:r>
            <a:endParaRPr sz="3150" dirty="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245270" y="2013260"/>
            <a:ext cx="12877799" cy="54194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12420" marR="11430" indent="-300355" algn="just">
              <a:lnSpc>
                <a:spcPct val="103200"/>
              </a:lnSpc>
              <a:spcBef>
                <a:spcPts val="90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800" spc="10" dirty="0"/>
              <a:t>The </a:t>
            </a:r>
            <a:r>
              <a:rPr sz="1800" spc="50" dirty="0"/>
              <a:t>main </a:t>
            </a:r>
            <a:r>
              <a:rPr sz="1800" spc="30" dirty="0"/>
              <a:t>toxic </a:t>
            </a:r>
            <a:r>
              <a:rPr sz="1800" spc="35" dirty="0"/>
              <a:t>effect </a:t>
            </a:r>
            <a:r>
              <a:rPr sz="1800" spc="5" dirty="0"/>
              <a:t>is </a:t>
            </a:r>
            <a:r>
              <a:rPr sz="1800" spc="25" dirty="0"/>
              <a:t>decreased </a:t>
            </a:r>
            <a:r>
              <a:rPr sz="1800" spc="40" dirty="0"/>
              <a:t>respiratory </a:t>
            </a:r>
            <a:r>
              <a:rPr sz="1800" spc="45" dirty="0"/>
              <a:t>rate and </a:t>
            </a:r>
            <a:r>
              <a:rPr sz="1800" spc="40" dirty="0"/>
              <a:t>depth, which </a:t>
            </a:r>
            <a:r>
              <a:rPr sz="1800" spc="20" dirty="0"/>
              <a:t>can </a:t>
            </a:r>
            <a:r>
              <a:rPr sz="1800" spc="30" dirty="0"/>
              <a:t>progress </a:t>
            </a:r>
            <a:r>
              <a:rPr sz="1800" spc="65" dirty="0"/>
              <a:t>to </a:t>
            </a:r>
            <a:r>
              <a:rPr sz="1800" spc="25" dirty="0"/>
              <a:t>apnea. </a:t>
            </a:r>
            <a:r>
              <a:rPr sz="1800" spc="50" dirty="0"/>
              <a:t>Other </a:t>
            </a:r>
            <a:r>
              <a:rPr sz="1800" spc="35" dirty="0"/>
              <a:t>complications </a:t>
            </a:r>
            <a:r>
              <a:rPr sz="1800" spc="-5" dirty="0"/>
              <a:t>(eg, </a:t>
            </a:r>
            <a:r>
              <a:rPr sz="1800" dirty="0"/>
              <a:t> </a:t>
            </a:r>
            <a:r>
              <a:rPr sz="1800" spc="50" dirty="0"/>
              <a:t>pulmonary </a:t>
            </a:r>
            <a:r>
              <a:rPr sz="1800" spc="35" dirty="0"/>
              <a:t>oedema, </a:t>
            </a:r>
            <a:r>
              <a:rPr sz="1800" spc="40" dirty="0"/>
              <a:t>which </a:t>
            </a:r>
            <a:r>
              <a:rPr sz="1800" spc="25" dirty="0"/>
              <a:t>usually </a:t>
            </a:r>
            <a:r>
              <a:rPr sz="1800" spc="30" dirty="0"/>
              <a:t>develops </a:t>
            </a:r>
            <a:r>
              <a:rPr sz="1800" spc="50" dirty="0"/>
              <a:t>within </a:t>
            </a:r>
            <a:r>
              <a:rPr sz="1800" spc="45" dirty="0"/>
              <a:t>minutes </a:t>
            </a:r>
            <a:r>
              <a:rPr sz="1800" spc="65" dirty="0"/>
              <a:t>to </a:t>
            </a:r>
            <a:r>
              <a:rPr sz="1800" spc="10" dirty="0"/>
              <a:t>a </a:t>
            </a:r>
            <a:r>
              <a:rPr sz="1800" spc="45" dirty="0"/>
              <a:t>few </a:t>
            </a:r>
            <a:r>
              <a:rPr sz="1800" spc="50" dirty="0"/>
              <a:t>hours </a:t>
            </a:r>
            <a:r>
              <a:rPr sz="1800" spc="45" dirty="0"/>
              <a:t>after opioid </a:t>
            </a:r>
            <a:r>
              <a:rPr sz="1800" spc="25" dirty="0"/>
              <a:t>overdose) </a:t>
            </a:r>
            <a:r>
              <a:rPr sz="1800" spc="45" dirty="0"/>
              <a:t>and death </a:t>
            </a:r>
            <a:r>
              <a:rPr sz="1800" spc="40" dirty="0"/>
              <a:t>result </a:t>
            </a:r>
            <a:r>
              <a:rPr sz="1800" spc="45" dirty="0"/>
              <a:t> primarily</a:t>
            </a:r>
            <a:r>
              <a:rPr sz="1800" spc="-5" dirty="0"/>
              <a:t> </a:t>
            </a:r>
            <a:r>
              <a:rPr sz="1800" spc="70" dirty="0"/>
              <a:t>from</a:t>
            </a:r>
            <a:r>
              <a:rPr sz="1800" spc="10" dirty="0"/>
              <a:t> </a:t>
            </a:r>
            <a:r>
              <a:rPr sz="1800" spc="30" dirty="0"/>
              <a:t>hypoxia.</a:t>
            </a:r>
            <a:r>
              <a:rPr sz="1800" spc="-5" dirty="0"/>
              <a:t> </a:t>
            </a:r>
            <a:r>
              <a:rPr sz="1800" spc="20" dirty="0"/>
              <a:t>Pupils</a:t>
            </a:r>
            <a:r>
              <a:rPr sz="1800" spc="5" dirty="0"/>
              <a:t> </a:t>
            </a:r>
            <a:r>
              <a:rPr sz="1800" spc="35" dirty="0"/>
              <a:t>are</a:t>
            </a:r>
            <a:r>
              <a:rPr sz="1800" spc="15" dirty="0"/>
              <a:t> </a:t>
            </a:r>
            <a:r>
              <a:rPr sz="1800" spc="35" dirty="0"/>
              <a:t>miotic.</a:t>
            </a:r>
            <a:r>
              <a:rPr sz="1800" spc="5" dirty="0"/>
              <a:t> </a:t>
            </a:r>
            <a:r>
              <a:rPr sz="1800" spc="35" dirty="0"/>
              <a:t>Delirium,</a:t>
            </a:r>
            <a:r>
              <a:rPr sz="1800" spc="15" dirty="0"/>
              <a:t> </a:t>
            </a:r>
            <a:r>
              <a:rPr sz="1800" spc="35" dirty="0"/>
              <a:t>hypotension,</a:t>
            </a:r>
            <a:r>
              <a:rPr sz="1800" spc="-5" dirty="0"/>
              <a:t> </a:t>
            </a:r>
            <a:r>
              <a:rPr sz="1800" spc="30" dirty="0"/>
              <a:t>bradycardia,</a:t>
            </a:r>
            <a:r>
              <a:rPr sz="1800" spc="-10" dirty="0"/>
              <a:t> </a:t>
            </a:r>
            <a:r>
              <a:rPr sz="1800" spc="25" dirty="0"/>
              <a:t>decreased</a:t>
            </a:r>
            <a:r>
              <a:rPr sz="1800" spc="-10" dirty="0"/>
              <a:t> </a:t>
            </a:r>
            <a:r>
              <a:rPr sz="1800" spc="45" dirty="0"/>
              <a:t>body</a:t>
            </a:r>
            <a:r>
              <a:rPr sz="1800" spc="10" dirty="0"/>
              <a:t> </a:t>
            </a:r>
            <a:r>
              <a:rPr sz="1800" spc="45" dirty="0"/>
              <a:t>temperature,</a:t>
            </a:r>
            <a:r>
              <a:rPr sz="1800" spc="5" dirty="0"/>
              <a:t> </a:t>
            </a:r>
            <a:r>
              <a:rPr sz="1800" spc="45" dirty="0"/>
              <a:t>and</a:t>
            </a:r>
            <a:r>
              <a:rPr sz="1800" spc="-10" dirty="0"/>
              <a:t> </a:t>
            </a:r>
            <a:r>
              <a:rPr sz="1800" spc="45" dirty="0"/>
              <a:t>urinary </a:t>
            </a:r>
            <a:r>
              <a:rPr sz="1800" spc="50" dirty="0"/>
              <a:t> retention</a:t>
            </a:r>
            <a:r>
              <a:rPr sz="1800" spc="-10" dirty="0"/>
              <a:t> </a:t>
            </a:r>
            <a:r>
              <a:rPr sz="1800" spc="40" dirty="0"/>
              <a:t>may</a:t>
            </a:r>
            <a:r>
              <a:rPr sz="1800" spc="-15" dirty="0"/>
              <a:t> </a:t>
            </a:r>
            <a:r>
              <a:rPr sz="1800" spc="20" dirty="0"/>
              <a:t>also</a:t>
            </a:r>
            <a:r>
              <a:rPr sz="1800" spc="-15" dirty="0"/>
              <a:t> </a:t>
            </a:r>
            <a:r>
              <a:rPr sz="1800" spc="25" dirty="0"/>
              <a:t>occur.</a:t>
            </a:r>
          </a:p>
          <a:p>
            <a:pPr marL="312420" marR="205104" indent="-300355" algn="just">
              <a:lnSpc>
                <a:spcPct val="102400"/>
              </a:lnSpc>
              <a:spcBef>
                <a:spcPts val="890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800" spc="40" dirty="0"/>
              <a:t>Normeperidine,</a:t>
            </a:r>
            <a:r>
              <a:rPr sz="1800" spc="5" dirty="0"/>
              <a:t> </a:t>
            </a:r>
            <a:r>
              <a:rPr sz="1800" spc="10" dirty="0"/>
              <a:t>a</a:t>
            </a:r>
            <a:r>
              <a:rPr sz="1800" spc="5" dirty="0"/>
              <a:t> </a:t>
            </a:r>
            <a:r>
              <a:rPr sz="1800" spc="45" dirty="0"/>
              <a:t>metabolite</a:t>
            </a:r>
            <a:r>
              <a:rPr sz="1800" dirty="0"/>
              <a:t> </a:t>
            </a:r>
            <a:r>
              <a:rPr sz="1800" spc="55" dirty="0"/>
              <a:t>of</a:t>
            </a:r>
            <a:r>
              <a:rPr sz="1800" spc="5" dirty="0"/>
              <a:t> </a:t>
            </a:r>
            <a:r>
              <a:rPr sz="1800" spc="40" dirty="0"/>
              <a:t>meperidine,</a:t>
            </a:r>
            <a:r>
              <a:rPr sz="1800" spc="25" dirty="0"/>
              <a:t> </a:t>
            </a:r>
            <a:r>
              <a:rPr sz="1800" spc="30" dirty="0"/>
              <a:t>accumulates</a:t>
            </a:r>
            <a:r>
              <a:rPr sz="1800" spc="-25" dirty="0"/>
              <a:t> </a:t>
            </a:r>
            <a:r>
              <a:rPr sz="1800" spc="55" dirty="0"/>
              <a:t>with</a:t>
            </a:r>
            <a:r>
              <a:rPr sz="1800" spc="20" dirty="0"/>
              <a:t> </a:t>
            </a:r>
            <a:r>
              <a:rPr sz="1800" spc="40" dirty="0"/>
              <a:t>repeated</a:t>
            </a:r>
            <a:r>
              <a:rPr sz="1800" spc="-10" dirty="0"/>
              <a:t> </a:t>
            </a:r>
            <a:r>
              <a:rPr sz="1800" spc="20" dirty="0"/>
              <a:t>use</a:t>
            </a:r>
            <a:r>
              <a:rPr sz="1800" spc="15" dirty="0"/>
              <a:t> </a:t>
            </a:r>
            <a:r>
              <a:rPr sz="1800" spc="25" dirty="0"/>
              <a:t>(including</a:t>
            </a:r>
            <a:r>
              <a:rPr sz="1800" spc="15" dirty="0"/>
              <a:t> </a:t>
            </a:r>
            <a:r>
              <a:rPr sz="1800" spc="30" dirty="0"/>
              <a:t>therapeutic);</a:t>
            </a:r>
            <a:r>
              <a:rPr sz="1800" spc="-15" dirty="0"/>
              <a:t> </a:t>
            </a:r>
            <a:r>
              <a:rPr sz="1800" spc="40" dirty="0"/>
              <a:t>it</a:t>
            </a:r>
            <a:r>
              <a:rPr sz="1800" spc="15" dirty="0"/>
              <a:t> </a:t>
            </a:r>
            <a:r>
              <a:rPr sz="1800" spc="35" dirty="0"/>
              <a:t>stimulates</a:t>
            </a:r>
            <a:r>
              <a:rPr sz="1800" spc="-10" dirty="0"/>
              <a:t> </a:t>
            </a:r>
            <a:r>
              <a:rPr sz="1800" spc="50" dirty="0"/>
              <a:t>the </a:t>
            </a:r>
            <a:r>
              <a:rPr sz="1800" spc="55" dirty="0"/>
              <a:t> </a:t>
            </a:r>
            <a:r>
              <a:rPr sz="1800" spc="35" dirty="0"/>
              <a:t>central</a:t>
            </a:r>
            <a:r>
              <a:rPr sz="1800" spc="-20" dirty="0"/>
              <a:t> </a:t>
            </a:r>
            <a:r>
              <a:rPr sz="1800" spc="40" dirty="0"/>
              <a:t>nervous</a:t>
            </a:r>
            <a:r>
              <a:rPr sz="1800" spc="-5" dirty="0"/>
              <a:t> </a:t>
            </a:r>
            <a:r>
              <a:rPr sz="1800" spc="30" dirty="0"/>
              <a:t>system</a:t>
            </a:r>
            <a:r>
              <a:rPr sz="1800" spc="-20" dirty="0"/>
              <a:t> </a:t>
            </a:r>
            <a:r>
              <a:rPr sz="1800" spc="45" dirty="0"/>
              <a:t>and</a:t>
            </a:r>
            <a:r>
              <a:rPr sz="1800" spc="-10" dirty="0"/>
              <a:t> </a:t>
            </a:r>
            <a:r>
              <a:rPr sz="1800" spc="40" dirty="0"/>
              <a:t>may</a:t>
            </a:r>
            <a:r>
              <a:rPr sz="1800" spc="-20" dirty="0"/>
              <a:t> </a:t>
            </a:r>
            <a:r>
              <a:rPr sz="1800" spc="15" dirty="0"/>
              <a:t>cause</a:t>
            </a:r>
            <a:r>
              <a:rPr sz="1800" spc="-10" dirty="0"/>
              <a:t> </a:t>
            </a:r>
            <a:r>
              <a:rPr sz="1800" spc="20" dirty="0"/>
              <a:t>seizure</a:t>
            </a:r>
            <a:r>
              <a:rPr sz="1800" dirty="0"/>
              <a:t> </a:t>
            </a:r>
            <a:r>
              <a:rPr sz="1800" spc="25" dirty="0"/>
              <a:t>activity.</a:t>
            </a:r>
          </a:p>
          <a:p>
            <a:pPr marL="312420" marR="5080" indent="-300355" algn="just">
              <a:lnSpc>
                <a:spcPct val="103000"/>
              </a:lnSpc>
              <a:spcBef>
                <a:spcPts val="880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800" u="sng" spc="35" dirty="0">
                <a:solidFill>
                  <a:srgbClr val="8E8E8E"/>
                </a:solidFill>
                <a:uFill>
                  <a:solidFill>
                    <a:srgbClr val="8E8E8E"/>
                  </a:solidFill>
                </a:uFill>
              </a:rPr>
              <a:t>Serotonin </a:t>
            </a:r>
            <a:r>
              <a:rPr sz="1800" u="sng" spc="50" dirty="0">
                <a:solidFill>
                  <a:srgbClr val="8E8E8E"/>
                </a:solidFill>
                <a:uFill>
                  <a:solidFill>
                    <a:srgbClr val="8E8E8E"/>
                  </a:solidFill>
                </a:uFill>
              </a:rPr>
              <a:t>syndrome</a:t>
            </a:r>
            <a:r>
              <a:rPr sz="1800" spc="50" dirty="0">
                <a:solidFill>
                  <a:srgbClr val="8E8E8E"/>
                </a:solidFill>
              </a:rPr>
              <a:t> </a:t>
            </a:r>
            <a:r>
              <a:rPr sz="1800" spc="20" dirty="0"/>
              <a:t>occasionally </a:t>
            </a:r>
            <a:r>
              <a:rPr sz="1800" spc="25" dirty="0"/>
              <a:t>occurs </a:t>
            </a:r>
            <a:r>
              <a:rPr sz="1800" spc="50" dirty="0"/>
              <a:t>when </a:t>
            </a:r>
            <a:r>
              <a:rPr sz="1800" spc="35" dirty="0"/>
              <a:t>fentanyl, </a:t>
            </a:r>
            <a:r>
              <a:rPr sz="1800" spc="40" dirty="0"/>
              <a:t>meperidine, </a:t>
            </a:r>
            <a:r>
              <a:rPr sz="1800" spc="45" dirty="0"/>
              <a:t>tramadol, methadone, </a:t>
            </a:r>
            <a:r>
              <a:rPr sz="1800" spc="25" dirty="0"/>
              <a:t>codeine, </a:t>
            </a:r>
            <a:r>
              <a:rPr sz="1800" spc="60" dirty="0"/>
              <a:t>or </a:t>
            </a:r>
            <a:r>
              <a:rPr sz="1800" spc="35" dirty="0"/>
              <a:t>oxycodone </a:t>
            </a:r>
            <a:r>
              <a:rPr sz="1800" dirty="0"/>
              <a:t>is </a:t>
            </a:r>
            <a:r>
              <a:rPr sz="1800" spc="5" dirty="0"/>
              <a:t> </a:t>
            </a:r>
            <a:r>
              <a:rPr sz="1800" spc="40" dirty="0"/>
              <a:t>taken</a:t>
            </a:r>
            <a:r>
              <a:rPr sz="1800" spc="-10" dirty="0"/>
              <a:t> </a:t>
            </a:r>
            <a:r>
              <a:rPr sz="1800" spc="40" dirty="0"/>
              <a:t>concomitantly</a:t>
            </a:r>
            <a:r>
              <a:rPr sz="1800" spc="-35" dirty="0"/>
              <a:t> </a:t>
            </a:r>
            <a:r>
              <a:rPr sz="1800" spc="55" dirty="0"/>
              <a:t>with</a:t>
            </a:r>
            <a:r>
              <a:rPr sz="1800" spc="-10" dirty="0"/>
              <a:t> </a:t>
            </a:r>
            <a:r>
              <a:rPr sz="1800" spc="55" dirty="0"/>
              <a:t>other</a:t>
            </a:r>
            <a:r>
              <a:rPr sz="1800" spc="5" dirty="0"/>
              <a:t> </a:t>
            </a:r>
            <a:r>
              <a:rPr sz="1800" spc="40" dirty="0"/>
              <a:t>drugs</a:t>
            </a:r>
            <a:r>
              <a:rPr sz="1800" dirty="0"/>
              <a:t> </a:t>
            </a:r>
            <a:r>
              <a:rPr sz="1800" spc="55" dirty="0"/>
              <a:t>that</a:t>
            </a:r>
            <a:r>
              <a:rPr sz="1800" dirty="0"/>
              <a:t> </a:t>
            </a:r>
            <a:r>
              <a:rPr sz="1800" spc="30" dirty="0"/>
              <a:t>have</a:t>
            </a:r>
            <a:r>
              <a:rPr sz="1800" spc="-25" dirty="0"/>
              <a:t> </a:t>
            </a:r>
            <a:r>
              <a:rPr sz="1800" spc="35" dirty="0"/>
              <a:t>serotonergic</a:t>
            </a:r>
            <a:r>
              <a:rPr sz="1800" spc="10" dirty="0"/>
              <a:t> </a:t>
            </a:r>
            <a:r>
              <a:rPr sz="1800" spc="25" dirty="0"/>
              <a:t>effects.</a:t>
            </a:r>
            <a:r>
              <a:rPr sz="1800" spc="-10" dirty="0"/>
              <a:t> </a:t>
            </a:r>
            <a:r>
              <a:rPr sz="1800" spc="35" dirty="0"/>
              <a:t>Serotonin</a:t>
            </a:r>
            <a:r>
              <a:rPr sz="1800" spc="-10" dirty="0"/>
              <a:t> </a:t>
            </a:r>
            <a:r>
              <a:rPr sz="1800" spc="45" dirty="0"/>
              <a:t>syndrome</a:t>
            </a:r>
            <a:r>
              <a:rPr sz="1800" spc="-5" dirty="0"/>
              <a:t> </a:t>
            </a:r>
            <a:r>
              <a:rPr sz="1800" spc="20" dirty="0"/>
              <a:t>consists</a:t>
            </a:r>
            <a:r>
              <a:rPr sz="1800" spc="-20" dirty="0"/>
              <a:t> </a:t>
            </a:r>
            <a:r>
              <a:rPr sz="1800" spc="60" dirty="0"/>
              <a:t>of</a:t>
            </a:r>
            <a:r>
              <a:rPr sz="1800" spc="10" dirty="0"/>
              <a:t> </a:t>
            </a:r>
            <a:r>
              <a:rPr sz="1800" spc="45" dirty="0"/>
              <a:t>one</a:t>
            </a:r>
            <a:r>
              <a:rPr sz="1800" spc="5" dirty="0"/>
              <a:t> </a:t>
            </a:r>
            <a:r>
              <a:rPr sz="1800" spc="60" dirty="0"/>
              <a:t>or</a:t>
            </a:r>
            <a:r>
              <a:rPr sz="1800" spc="5" dirty="0"/>
              <a:t> </a:t>
            </a:r>
            <a:r>
              <a:rPr sz="1800" spc="60" dirty="0"/>
              <a:t>more</a:t>
            </a:r>
            <a:r>
              <a:rPr sz="1800" spc="5" dirty="0"/>
              <a:t> </a:t>
            </a:r>
            <a:r>
              <a:rPr sz="1800" spc="55" dirty="0"/>
              <a:t>of</a:t>
            </a:r>
            <a:r>
              <a:rPr sz="1800" dirty="0"/>
              <a:t> </a:t>
            </a:r>
            <a:r>
              <a:rPr sz="1800" spc="55" dirty="0"/>
              <a:t>the </a:t>
            </a:r>
            <a:r>
              <a:rPr sz="1800" spc="-210" dirty="0"/>
              <a:t> </a:t>
            </a:r>
            <a:r>
              <a:rPr sz="1800" spc="35" dirty="0"/>
              <a:t>following:</a:t>
            </a:r>
          </a:p>
          <a:p>
            <a:pPr marL="312420" indent="-300355" algn="just">
              <a:lnSpc>
                <a:spcPct val="100000"/>
              </a:lnSpc>
              <a:spcBef>
                <a:spcPts val="910"/>
              </a:spcBef>
              <a:buClr>
                <a:srgbClr val="B31166"/>
              </a:buClr>
              <a:buSzPct val="82352"/>
              <a:buFont typeface="Arial MT"/>
              <a:buChar char="•"/>
              <a:tabLst>
                <a:tab pos="312420" algn="l"/>
                <a:tab pos="313055" algn="l"/>
              </a:tabLst>
            </a:pPr>
            <a:r>
              <a:rPr sz="1800" spc="40" dirty="0"/>
              <a:t>Hypertonia</a:t>
            </a:r>
          </a:p>
          <a:p>
            <a:pPr marL="312420" algn="just">
              <a:lnSpc>
                <a:spcPct val="100000"/>
              </a:lnSpc>
              <a:spcBef>
                <a:spcPts val="915"/>
              </a:spcBef>
            </a:pPr>
            <a:r>
              <a:rPr sz="1800" spc="45" dirty="0"/>
              <a:t>Tremor</a:t>
            </a:r>
            <a:r>
              <a:rPr sz="1800" spc="-10" dirty="0"/>
              <a:t> </a:t>
            </a:r>
            <a:r>
              <a:rPr sz="1800" spc="45" dirty="0"/>
              <a:t>and</a:t>
            </a:r>
            <a:r>
              <a:rPr sz="1800" spc="-20" dirty="0"/>
              <a:t> </a:t>
            </a:r>
            <a:r>
              <a:rPr sz="1800" spc="35" dirty="0"/>
              <a:t>hyperreflexia</a:t>
            </a:r>
          </a:p>
          <a:p>
            <a:pPr marL="312420" marR="4112895" algn="just">
              <a:lnSpc>
                <a:spcPct val="188800"/>
              </a:lnSpc>
              <a:spcBef>
                <a:spcPts val="5"/>
              </a:spcBef>
            </a:pPr>
            <a:r>
              <a:rPr sz="1800" spc="30" dirty="0"/>
              <a:t>Spontaneous,</a:t>
            </a:r>
            <a:r>
              <a:rPr sz="1800" spc="-35" dirty="0"/>
              <a:t> </a:t>
            </a:r>
            <a:r>
              <a:rPr sz="1800" spc="30" dirty="0"/>
              <a:t>inducible,</a:t>
            </a:r>
            <a:r>
              <a:rPr sz="1800" spc="-10" dirty="0"/>
              <a:t> </a:t>
            </a:r>
            <a:r>
              <a:rPr sz="1800" spc="60" dirty="0"/>
              <a:t>or</a:t>
            </a:r>
            <a:r>
              <a:rPr sz="1800" spc="-20" dirty="0"/>
              <a:t> </a:t>
            </a:r>
            <a:r>
              <a:rPr sz="1800" spc="35" dirty="0"/>
              <a:t>ocular</a:t>
            </a:r>
            <a:r>
              <a:rPr sz="1800" spc="-20" dirty="0"/>
              <a:t> </a:t>
            </a:r>
            <a:r>
              <a:rPr sz="1800" spc="30" dirty="0"/>
              <a:t>clonus </a:t>
            </a:r>
            <a:r>
              <a:rPr sz="1800" spc="-215" dirty="0"/>
              <a:t> </a:t>
            </a:r>
            <a:r>
              <a:rPr sz="1800" spc="30" dirty="0"/>
              <a:t>Diaphoresis </a:t>
            </a:r>
            <a:r>
              <a:rPr sz="1800" spc="45" dirty="0"/>
              <a:t>and autonomic </a:t>
            </a:r>
            <a:r>
              <a:rPr sz="1800" spc="30" dirty="0"/>
              <a:t>instability </a:t>
            </a:r>
            <a:r>
              <a:rPr sz="1800" spc="35" dirty="0"/>
              <a:t> </a:t>
            </a:r>
            <a:r>
              <a:rPr sz="1800" spc="30" dirty="0"/>
              <a:t>Agitation</a:t>
            </a:r>
          </a:p>
          <a:p>
            <a:pPr marL="312420" algn="just">
              <a:lnSpc>
                <a:spcPct val="100000"/>
              </a:lnSpc>
              <a:spcBef>
                <a:spcPts val="910"/>
              </a:spcBef>
            </a:pPr>
            <a:r>
              <a:rPr sz="1800" spc="40" dirty="0"/>
              <a:t>Temperature</a:t>
            </a:r>
            <a:r>
              <a:rPr sz="1800" spc="-20" dirty="0"/>
              <a:t> </a:t>
            </a:r>
            <a:r>
              <a:rPr sz="1800" dirty="0"/>
              <a:t>&gt;</a:t>
            </a:r>
            <a:r>
              <a:rPr sz="1800" spc="5" dirty="0"/>
              <a:t> </a:t>
            </a:r>
            <a:r>
              <a:rPr sz="1800" spc="30" dirty="0"/>
              <a:t>38°</a:t>
            </a:r>
            <a:r>
              <a:rPr sz="1800" spc="-10" dirty="0"/>
              <a:t> </a:t>
            </a:r>
            <a:r>
              <a:rPr sz="1800" spc="35" dirty="0"/>
              <a:t>plus</a:t>
            </a:r>
            <a:r>
              <a:rPr sz="1800" spc="5" dirty="0"/>
              <a:t> </a:t>
            </a:r>
            <a:r>
              <a:rPr sz="1800" spc="35" dirty="0"/>
              <a:t>ocular</a:t>
            </a:r>
            <a:r>
              <a:rPr sz="1800" spc="-10" dirty="0"/>
              <a:t> </a:t>
            </a:r>
            <a:r>
              <a:rPr sz="1800" spc="60" dirty="0"/>
              <a:t>or</a:t>
            </a:r>
            <a:r>
              <a:rPr sz="1800" dirty="0"/>
              <a:t> </a:t>
            </a:r>
            <a:r>
              <a:rPr sz="1800" spc="35" dirty="0"/>
              <a:t>inducible</a:t>
            </a:r>
            <a:r>
              <a:rPr sz="1800" spc="5" dirty="0"/>
              <a:t> </a:t>
            </a:r>
            <a:r>
              <a:rPr sz="1800" spc="30" dirty="0"/>
              <a:t>clonus</a:t>
            </a:r>
          </a:p>
          <a:p>
            <a:pPr marL="312420" marR="17780" indent="-300355" algn="just">
              <a:lnSpc>
                <a:spcPct val="103099"/>
              </a:lnSpc>
              <a:spcBef>
                <a:spcPts val="885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800" b="1" spc="10" dirty="0">
                <a:latin typeface="Tahoma"/>
                <a:cs typeface="Tahoma"/>
              </a:rPr>
              <a:t>Withdrawal</a:t>
            </a:r>
            <a:r>
              <a:rPr sz="1800" b="1" spc="-20" dirty="0">
                <a:latin typeface="Tahoma"/>
                <a:cs typeface="Tahoma"/>
              </a:rPr>
              <a:t> </a:t>
            </a:r>
            <a:r>
              <a:rPr sz="1800" spc="25" dirty="0"/>
              <a:t>Anxiety</a:t>
            </a:r>
            <a:r>
              <a:rPr sz="1800" spc="15" dirty="0"/>
              <a:t> </a:t>
            </a:r>
            <a:r>
              <a:rPr sz="1800" spc="45" dirty="0"/>
              <a:t>and</a:t>
            </a:r>
            <a:r>
              <a:rPr sz="1800" dirty="0"/>
              <a:t> </a:t>
            </a:r>
            <a:r>
              <a:rPr sz="1800" spc="10" dirty="0"/>
              <a:t>a</a:t>
            </a:r>
            <a:r>
              <a:rPr sz="1800" spc="5" dirty="0"/>
              <a:t> </a:t>
            </a:r>
            <a:r>
              <a:rPr sz="1800" spc="25" dirty="0"/>
              <a:t>craving</a:t>
            </a:r>
            <a:r>
              <a:rPr sz="1800" spc="-5" dirty="0"/>
              <a:t> </a:t>
            </a:r>
            <a:r>
              <a:rPr sz="1800" spc="60" dirty="0"/>
              <a:t>for</a:t>
            </a:r>
            <a:r>
              <a:rPr sz="1800" spc="10" dirty="0"/>
              <a:t> </a:t>
            </a:r>
            <a:r>
              <a:rPr sz="1800" spc="50" dirty="0"/>
              <a:t>the</a:t>
            </a:r>
            <a:r>
              <a:rPr sz="1800" spc="15" dirty="0"/>
              <a:t> </a:t>
            </a:r>
            <a:r>
              <a:rPr sz="1800" spc="50" dirty="0"/>
              <a:t>drug</a:t>
            </a:r>
            <a:r>
              <a:rPr sz="1800" spc="10" dirty="0"/>
              <a:t> </a:t>
            </a:r>
            <a:r>
              <a:rPr sz="1800" spc="35" dirty="0"/>
              <a:t>are</a:t>
            </a:r>
            <a:r>
              <a:rPr sz="1800" dirty="0"/>
              <a:t> </a:t>
            </a:r>
            <a:r>
              <a:rPr sz="1800" spc="40" dirty="0"/>
              <a:t>followed</a:t>
            </a:r>
            <a:r>
              <a:rPr sz="1800" spc="15" dirty="0"/>
              <a:t> </a:t>
            </a:r>
            <a:r>
              <a:rPr sz="1800" spc="40" dirty="0"/>
              <a:t>by</a:t>
            </a:r>
            <a:r>
              <a:rPr sz="1800" spc="-5" dirty="0"/>
              <a:t> </a:t>
            </a:r>
            <a:r>
              <a:rPr sz="1800" spc="25" dirty="0"/>
              <a:t>increased</a:t>
            </a:r>
            <a:r>
              <a:rPr sz="1800" dirty="0"/>
              <a:t> </a:t>
            </a:r>
            <a:r>
              <a:rPr sz="1800" spc="35" dirty="0"/>
              <a:t>resting</a:t>
            </a:r>
            <a:r>
              <a:rPr sz="1800" spc="10" dirty="0"/>
              <a:t> </a:t>
            </a:r>
            <a:r>
              <a:rPr sz="1800" spc="40" dirty="0"/>
              <a:t>respiratory</a:t>
            </a:r>
            <a:r>
              <a:rPr sz="1800" spc="-10" dirty="0"/>
              <a:t> </a:t>
            </a:r>
            <a:r>
              <a:rPr sz="1800" spc="40" dirty="0"/>
              <a:t>rate</a:t>
            </a:r>
            <a:r>
              <a:rPr sz="1800" spc="15" dirty="0"/>
              <a:t> </a:t>
            </a:r>
            <a:r>
              <a:rPr sz="1800" spc="-10" dirty="0"/>
              <a:t>(&gt;</a:t>
            </a:r>
            <a:r>
              <a:rPr sz="1800" spc="10" dirty="0"/>
              <a:t> </a:t>
            </a:r>
            <a:r>
              <a:rPr sz="1800" spc="30" dirty="0"/>
              <a:t>16</a:t>
            </a:r>
            <a:r>
              <a:rPr sz="1800" spc="10" dirty="0"/>
              <a:t> </a:t>
            </a:r>
            <a:r>
              <a:rPr sz="1800" spc="40" dirty="0"/>
              <a:t>breaths/minute), </a:t>
            </a:r>
            <a:r>
              <a:rPr sz="1800" spc="45" dirty="0"/>
              <a:t> </a:t>
            </a:r>
            <a:r>
              <a:rPr sz="1800" spc="25" dirty="0"/>
              <a:t>usually </a:t>
            </a:r>
            <a:r>
              <a:rPr sz="1800" spc="55" dirty="0"/>
              <a:t>with </a:t>
            </a:r>
            <a:r>
              <a:rPr sz="1800" spc="30" dirty="0"/>
              <a:t>diaphoresis, yawning, </a:t>
            </a:r>
            <a:r>
              <a:rPr sz="1800" spc="35" dirty="0"/>
              <a:t>lacrimation, </a:t>
            </a:r>
            <a:r>
              <a:rPr sz="1800" spc="45" dirty="0"/>
              <a:t>rhinorrhea, </a:t>
            </a:r>
            <a:r>
              <a:rPr sz="1800" spc="25" dirty="0"/>
              <a:t>mydriasis, </a:t>
            </a:r>
            <a:r>
              <a:rPr sz="1800" spc="45" dirty="0"/>
              <a:t>and </a:t>
            </a:r>
            <a:r>
              <a:rPr sz="1800" spc="40" dirty="0"/>
              <a:t>stomach </a:t>
            </a:r>
            <a:r>
              <a:rPr sz="1800" spc="30" dirty="0"/>
              <a:t>cramps. </a:t>
            </a:r>
            <a:r>
              <a:rPr sz="1800" spc="20" dirty="0"/>
              <a:t>Later, </a:t>
            </a:r>
            <a:r>
              <a:rPr sz="1800" spc="35" dirty="0"/>
              <a:t>piloerection </a:t>
            </a:r>
            <a:r>
              <a:rPr sz="1800" spc="40" dirty="0"/>
              <a:t> </a:t>
            </a:r>
            <a:r>
              <a:rPr sz="1800" spc="15" dirty="0"/>
              <a:t>(gooseflesh), </a:t>
            </a:r>
            <a:r>
              <a:rPr sz="1800" spc="45" dirty="0"/>
              <a:t>tremors, </a:t>
            </a:r>
            <a:r>
              <a:rPr sz="1800" spc="30" dirty="0"/>
              <a:t>muscle </a:t>
            </a:r>
            <a:r>
              <a:rPr sz="1800" spc="35" dirty="0"/>
              <a:t>twitching, </a:t>
            </a:r>
            <a:r>
              <a:rPr sz="1800" spc="25" dirty="0"/>
              <a:t>tachycardia, </a:t>
            </a:r>
            <a:r>
              <a:rPr sz="1800" spc="35" dirty="0"/>
              <a:t>hypertension, fever </a:t>
            </a:r>
            <a:r>
              <a:rPr sz="1800" spc="45" dirty="0"/>
              <a:t>and </a:t>
            </a:r>
            <a:r>
              <a:rPr sz="1800" spc="10" dirty="0"/>
              <a:t>chills, </a:t>
            </a:r>
            <a:r>
              <a:rPr sz="1800" spc="25" dirty="0"/>
              <a:t>anorexia, </a:t>
            </a:r>
            <a:r>
              <a:rPr sz="1800" spc="20" dirty="0"/>
              <a:t>nausea, </a:t>
            </a:r>
            <a:r>
              <a:rPr sz="1800" spc="35" dirty="0"/>
              <a:t>vomiting, </a:t>
            </a:r>
            <a:r>
              <a:rPr sz="1800" spc="45" dirty="0"/>
              <a:t>and </a:t>
            </a:r>
            <a:r>
              <a:rPr sz="1800" spc="50" dirty="0"/>
              <a:t> </a:t>
            </a:r>
            <a:r>
              <a:rPr sz="1800" spc="45" dirty="0"/>
              <a:t>diarrhoea</a:t>
            </a:r>
            <a:r>
              <a:rPr sz="1800" spc="-30" dirty="0"/>
              <a:t> </a:t>
            </a:r>
            <a:r>
              <a:rPr sz="1800" spc="40" dirty="0"/>
              <a:t>may</a:t>
            </a:r>
            <a:r>
              <a:rPr sz="1800" spc="-5" dirty="0"/>
              <a:t> </a:t>
            </a:r>
            <a:r>
              <a:rPr sz="1800" spc="30" dirty="0"/>
              <a:t>develop.</a:t>
            </a:r>
            <a:r>
              <a:rPr sz="1800" spc="-5" dirty="0"/>
              <a:t> 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93269" y="451795"/>
            <a:ext cx="6522720" cy="1561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2420" marR="5080" indent="-300355">
              <a:lnSpc>
                <a:spcPct val="103099"/>
              </a:lnSpc>
              <a:spcBef>
                <a:spcPts val="95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opioids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are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euphoriants</a:t>
            </a:r>
            <a:r>
              <a:rPr sz="850" spc="-1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that,</a:t>
            </a:r>
            <a:r>
              <a:rPr sz="850" spc="-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in</a:t>
            </a:r>
            <a:r>
              <a:rPr sz="850" spc="1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high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15" dirty="0">
                <a:solidFill>
                  <a:srgbClr val="164F6D"/>
                </a:solidFill>
                <a:latin typeface="Microsoft Sans Serif"/>
                <a:cs typeface="Microsoft Sans Serif"/>
              </a:rPr>
              <a:t>doses,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15" dirty="0">
                <a:solidFill>
                  <a:srgbClr val="164F6D"/>
                </a:solidFill>
                <a:latin typeface="Microsoft Sans Serif"/>
                <a:cs typeface="Microsoft Sans Serif"/>
              </a:rPr>
              <a:t>cause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sedation</a:t>
            </a:r>
            <a:r>
              <a:rPr sz="850" spc="-1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and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respiratory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depression.</a:t>
            </a:r>
            <a:r>
              <a:rPr sz="850" spc="-1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Withdrawal</a:t>
            </a:r>
            <a:r>
              <a:rPr sz="850" spc="-2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manifests</a:t>
            </a:r>
            <a:r>
              <a:rPr sz="850" spc="-2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initially</a:t>
            </a:r>
            <a:r>
              <a:rPr sz="850" spc="1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as 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anxiety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and </a:t>
            </a:r>
            <a:r>
              <a:rPr sz="850" spc="50" dirty="0">
                <a:solidFill>
                  <a:srgbClr val="164F6D"/>
                </a:solidFill>
                <a:latin typeface="Microsoft Sans Serif"/>
                <a:cs typeface="Microsoft Sans Serif"/>
              </a:rPr>
              <a:t>drug </a:t>
            </a:r>
            <a:r>
              <a:rPr sz="850" spc="20" dirty="0">
                <a:solidFill>
                  <a:srgbClr val="164F6D"/>
                </a:solidFill>
                <a:latin typeface="Microsoft Sans Serif"/>
                <a:cs typeface="Microsoft Sans Serif"/>
              </a:rPr>
              <a:t>craving,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followed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by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increased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respiratory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rate, diaphoresis,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yawning,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lacrimation,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rhinorrhoea, </a:t>
            </a:r>
            <a:r>
              <a:rPr sz="850" spc="5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mydriasis,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and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stomach cramps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and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later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by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piloerection,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tremors,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muscle twitches,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tachycardia,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hypertension,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fever, </a:t>
            </a:r>
            <a:r>
              <a:rPr sz="850" spc="3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10" dirty="0">
                <a:solidFill>
                  <a:srgbClr val="164F6D"/>
                </a:solidFill>
                <a:latin typeface="Microsoft Sans Serif"/>
                <a:cs typeface="Microsoft Sans Serif"/>
              </a:rPr>
              <a:t>chills,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anorexia,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20" dirty="0">
                <a:solidFill>
                  <a:srgbClr val="164F6D"/>
                </a:solidFill>
                <a:latin typeface="Microsoft Sans Serif"/>
                <a:cs typeface="Microsoft Sans Serif"/>
              </a:rPr>
              <a:t>nausea,</a:t>
            </a:r>
            <a:r>
              <a:rPr sz="850" spc="-2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vomiting,</a:t>
            </a:r>
            <a:r>
              <a:rPr sz="850" spc="-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and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0" dirty="0">
                <a:solidFill>
                  <a:srgbClr val="164F6D"/>
                </a:solidFill>
                <a:latin typeface="Microsoft Sans Serif"/>
                <a:cs typeface="Microsoft Sans Serif"/>
              </a:rPr>
              <a:t>diarrhoea.</a:t>
            </a:r>
            <a:r>
              <a:rPr sz="850" spc="-2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20" dirty="0">
                <a:solidFill>
                  <a:srgbClr val="164F6D"/>
                </a:solidFill>
                <a:latin typeface="Microsoft Sans Serif"/>
                <a:cs typeface="Microsoft Sans Serif"/>
              </a:rPr>
              <a:t>Diagnosis</a:t>
            </a:r>
            <a:r>
              <a:rPr sz="850" spc="-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dirty="0">
                <a:solidFill>
                  <a:srgbClr val="164F6D"/>
                </a:solidFill>
                <a:latin typeface="Microsoft Sans Serif"/>
                <a:cs typeface="Microsoft Sans Serif"/>
              </a:rPr>
              <a:t>is </a:t>
            </a:r>
            <a:r>
              <a:rPr sz="850" spc="15" dirty="0">
                <a:solidFill>
                  <a:srgbClr val="164F6D"/>
                </a:solidFill>
                <a:latin typeface="Microsoft Sans Serif"/>
                <a:cs typeface="Microsoft Sans Serif"/>
              </a:rPr>
              <a:t>clinical</a:t>
            </a:r>
            <a:r>
              <a:rPr sz="850" spc="-20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35" dirty="0">
                <a:solidFill>
                  <a:srgbClr val="164F6D"/>
                </a:solidFill>
                <a:latin typeface="Microsoft Sans Serif"/>
                <a:cs typeface="Microsoft Sans Serif"/>
              </a:rPr>
              <a:t>plus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55" dirty="0">
                <a:solidFill>
                  <a:srgbClr val="164F6D"/>
                </a:solidFill>
                <a:latin typeface="Microsoft Sans Serif"/>
                <a:cs typeface="Microsoft Sans Serif"/>
              </a:rPr>
              <a:t>with</a:t>
            </a:r>
            <a:r>
              <a:rPr sz="850" spc="-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45" dirty="0">
                <a:solidFill>
                  <a:srgbClr val="164F6D"/>
                </a:solidFill>
                <a:latin typeface="Microsoft Sans Serif"/>
                <a:cs typeface="Microsoft Sans Serif"/>
              </a:rPr>
              <a:t>urine</a:t>
            </a:r>
            <a:r>
              <a:rPr sz="850" spc="5" dirty="0">
                <a:solidFill>
                  <a:srgbClr val="164F6D"/>
                </a:solidFill>
                <a:latin typeface="Microsoft Sans Serif"/>
                <a:cs typeface="Microsoft Sans Serif"/>
              </a:rPr>
              <a:t> </a:t>
            </a:r>
            <a:r>
              <a:rPr sz="850" spc="25" dirty="0">
                <a:solidFill>
                  <a:srgbClr val="164F6D"/>
                </a:solidFill>
                <a:latin typeface="Microsoft Sans Serif"/>
                <a:cs typeface="Microsoft Sans Serif"/>
              </a:rPr>
              <a:t>tests.</a:t>
            </a:r>
            <a:endParaRPr sz="850" dirty="0">
              <a:latin typeface="Microsoft Sans Serif"/>
              <a:cs typeface="Microsoft Sans Serif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850" b="1" spc="15" dirty="0">
                <a:latin typeface="Tahoma"/>
                <a:cs typeface="Tahoma"/>
              </a:rPr>
              <a:t>Acute</a:t>
            </a:r>
            <a:r>
              <a:rPr sz="850" b="1" spc="-55" dirty="0">
                <a:latin typeface="Tahoma"/>
                <a:cs typeface="Tahoma"/>
              </a:rPr>
              <a:t> </a:t>
            </a:r>
            <a:r>
              <a:rPr sz="850" b="1" spc="5" dirty="0">
                <a:latin typeface="Tahoma"/>
                <a:cs typeface="Tahoma"/>
              </a:rPr>
              <a:t>effects</a:t>
            </a:r>
            <a:endParaRPr sz="850" dirty="0">
              <a:latin typeface="Tahoma"/>
              <a:cs typeface="Tahoma"/>
            </a:endParaRPr>
          </a:p>
          <a:p>
            <a:pPr marL="312420" marR="144145" indent="-300355">
              <a:lnSpc>
                <a:spcPct val="103499"/>
              </a:lnSpc>
              <a:spcBef>
                <a:spcPts val="865"/>
              </a:spcBef>
              <a:buClr>
                <a:srgbClr val="B31166"/>
              </a:buClr>
              <a:buSzPct val="82352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850" spc="25" dirty="0">
                <a:latin typeface="Microsoft Sans Serif"/>
                <a:cs typeface="Microsoft Sans Serif"/>
              </a:rPr>
              <a:t>Acute </a:t>
            </a:r>
            <a:r>
              <a:rPr sz="850" spc="45" dirty="0">
                <a:latin typeface="Microsoft Sans Serif"/>
                <a:cs typeface="Microsoft Sans Serif"/>
              </a:rPr>
              <a:t>opioid </a:t>
            </a:r>
            <a:r>
              <a:rPr sz="850" spc="35" dirty="0">
                <a:latin typeface="Microsoft Sans Serif"/>
                <a:cs typeface="Microsoft Sans Serif"/>
              </a:rPr>
              <a:t>intoxication </a:t>
            </a:r>
            <a:r>
              <a:rPr sz="850" spc="5" dirty="0">
                <a:latin typeface="Microsoft Sans Serif"/>
                <a:cs typeface="Microsoft Sans Serif"/>
              </a:rPr>
              <a:t>is </a:t>
            </a:r>
            <a:r>
              <a:rPr sz="850" spc="30" dirty="0">
                <a:latin typeface="Microsoft Sans Serif"/>
                <a:cs typeface="Microsoft Sans Serif"/>
              </a:rPr>
              <a:t>characterized </a:t>
            </a:r>
            <a:r>
              <a:rPr sz="850" spc="35" dirty="0">
                <a:latin typeface="Microsoft Sans Serif"/>
                <a:cs typeface="Microsoft Sans Serif"/>
              </a:rPr>
              <a:t>by </a:t>
            </a:r>
            <a:r>
              <a:rPr sz="850" spc="45" dirty="0">
                <a:latin typeface="Microsoft Sans Serif"/>
                <a:cs typeface="Microsoft Sans Serif"/>
              </a:rPr>
              <a:t>euphoria and </a:t>
            </a:r>
            <a:r>
              <a:rPr sz="850" spc="30" dirty="0">
                <a:latin typeface="Microsoft Sans Serif"/>
                <a:cs typeface="Microsoft Sans Serif"/>
              </a:rPr>
              <a:t>drowsiness. </a:t>
            </a:r>
            <a:r>
              <a:rPr sz="850" spc="35" dirty="0">
                <a:latin typeface="Microsoft Sans Serif"/>
                <a:cs typeface="Microsoft Sans Serif"/>
              </a:rPr>
              <a:t>Mast </a:t>
            </a:r>
            <a:r>
              <a:rPr sz="850" spc="10" dirty="0">
                <a:latin typeface="Microsoft Sans Serif"/>
                <a:cs typeface="Microsoft Sans Serif"/>
              </a:rPr>
              <a:t>cell </a:t>
            </a:r>
            <a:r>
              <a:rPr sz="850" spc="30" dirty="0">
                <a:latin typeface="Microsoft Sans Serif"/>
                <a:cs typeface="Microsoft Sans Serif"/>
              </a:rPr>
              <a:t>effects </a:t>
            </a:r>
            <a:r>
              <a:rPr sz="850" spc="-10" dirty="0">
                <a:latin typeface="Microsoft Sans Serif"/>
                <a:cs typeface="Microsoft Sans Serif"/>
              </a:rPr>
              <a:t>(eg, </a:t>
            </a:r>
            <a:r>
              <a:rPr sz="850" spc="30" dirty="0">
                <a:latin typeface="Microsoft Sans Serif"/>
                <a:cs typeface="Microsoft Sans Serif"/>
              </a:rPr>
              <a:t>flushing, </a:t>
            </a:r>
            <a:r>
              <a:rPr sz="850" spc="25" dirty="0">
                <a:latin typeface="Microsoft Sans Serif"/>
                <a:cs typeface="Microsoft Sans Serif"/>
              </a:rPr>
              <a:t>itching) </a:t>
            </a:r>
            <a:r>
              <a:rPr sz="850" spc="35" dirty="0">
                <a:latin typeface="Microsoft Sans Serif"/>
                <a:cs typeface="Microsoft Sans Serif"/>
              </a:rPr>
              <a:t>are </a:t>
            </a:r>
            <a:r>
              <a:rPr sz="850" spc="40" dirty="0">
                <a:latin typeface="Microsoft Sans Serif"/>
                <a:cs typeface="Microsoft Sans Serif"/>
              </a:rPr>
              <a:t> </a:t>
            </a:r>
            <a:r>
              <a:rPr sz="850" spc="45" dirty="0">
                <a:latin typeface="Microsoft Sans Serif"/>
                <a:cs typeface="Microsoft Sans Serif"/>
              </a:rPr>
              <a:t>common,</a:t>
            </a:r>
            <a:r>
              <a:rPr sz="850" spc="5" dirty="0">
                <a:latin typeface="Microsoft Sans Serif"/>
                <a:cs typeface="Microsoft Sans Serif"/>
              </a:rPr>
              <a:t> </a:t>
            </a:r>
            <a:r>
              <a:rPr sz="850" spc="35" dirty="0">
                <a:latin typeface="Microsoft Sans Serif"/>
                <a:cs typeface="Microsoft Sans Serif"/>
              </a:rPr>
              <a:t>particularly</a:t>
            </a:r>
            <a:r>
              <a:rPr sz="850" spc="-5" dirty="0">
                <a:latin typeface="Microsoft Sans Serif"/>
                <a:cs typeface="Microsoft Sans Serif"/>
              </a:rPr>
              <a:t> </a:t>
            </a:r>
            <a:r>
              <a:rPr sz="850" spc="55" dirty="0">
                <a:latin typeface="Microsoft Sans Serif"/>
                <a:cs typeface="Microsoft Sans Serif"/>
              </a:rPr>
              <a:t>with</a:t>
            </a:r>
            <a:r>
              <a:rPr sz="850" spc="10" dirty="0">
                <a:latin typeface="Microsoft Sans Serif"/>
                <a:cs typeface="Microsoft Sans Serif"/>
              </a:rPr>
              <a:t> </a:t>
            </a:r>
            <a:r>
              <a:rPr sz="850" spc="50" dirty="0">
                <a:latin typeface="Microsoft Sans Serif"/>
                <a:cs typeface="Microsoft Sans Serif"/>
              </a:rPr>
              <a:t>morphine.</a:t>
            </a:r>
            <a:r>
              <a:rPr sz="850" spc="-5" dirty="0">
                <a:latin typeface="Microsoft Sans Serif"/>
                <a:cs typeface="Microsoft Sans Serif"/>
              </a:rPr>
              <a:t> </a:t>
            </a:r>
            <a:r>
              <a:rPr sz="850" spc="30" dirty="0">
                <a:latin typeface="Microsoft Sans Serif"/>
                <a:cs typeface="Microsoft Sans Serif"/>
              </a:rPr>
              <a:t>Gastrointestinal</a:t>
            </a:r>
            <a:r>
              <a:rPr sz="850" spc="-30" dirty="0">
                <a:latin typeface="Microsoft Sans Serif"/>
                <a:cs typeface="Microsoft Sans Serif"/>
              </a:rPr>
              <a:t> </a:t>
            </a:r>
            <a:r>
              <a:rPr sz="850" spc="25" dirty="0">
                <a:latin typeface="Microsoft Sans Serif"/>
                <a:cs typeface="Microsoft Sans Serif"/>
              </a:rPr>
              <a:t>effects</a:t>
            </a:r>
            <a:r>
              <a:rPr sz="850" spc="10" dirty="0">
                <a:latin typeface="Microsoft Sans Serif"/>
                <a:cs typeface="Microsoft Sans Serif"/>
              </a:rPr>
              <a:t> </a:t>
            </a:r>
            <a:r>
              <a:rPr sz="850" spc="35" dirty="0">
                <a:latin typeface="Microsoft Sans Serif"/>
                <a:cs typeface="Microsoft Sans Serif"/>
              </a:rPr>
              <a:t>include</a:t>
            </a:r>
            <a:r>
              <a:rPr sz="850" spc="15" dirty="0">
                <a:latin typeface="Microsoft Sans Serif"/>
                <a:cs typeface="Microsoft Sans Serif"/>
              </a:rPr>
              <a:t> </a:t>
            </a:r>
            <a:r>
              <a:rPr sz="850" spc="20" dirty="0">
                <a:latin typeface="Microsoft Sans Serif"/>
                <a:cs typeface="Microsoft Sans Serif"/>
              </a:rPr>
              <a:t>nausea,</a:t>
            </a:r>
            <a:r>
              <a:rPr sz="850" spc="-5" dirty="0">
                <a:latin typeface="Microsoft Sans Serif"/>
                <a:cs typeface="Microsoft Sans Serif"/>
              </a:rPr>
              <a:t> </a:t>
            </a:r>
            <a:r>
              <a:rPr sz="850" spc="35" dirty="0">
                <a:latin typeface="Microsoft Sans Serif"/>
                <a:cs typeface="Microsoft Sans Serif"/>
              </a:rPr>
              <a:t>vomiting,</a:t>
            </a:r>
            <a:r>
              <a:rPr sz="850" spc="-5" dirty="0">
                <a:latin typeface="Microsoft Sans Serif"/>
                <a:cs typeface="Microsoft Sans Serif"/>
              </a:rPr>
              <a:t> </a:t>
            </a:r>
            <a:r>
              <a:rPr sz="850" spc="25" dirty="0">
                <a:latin typeface="Microsoft Sans Serif"/>
                <a:cs typeface="Microsoft Sans Serif"/>
              </a:rPr>
              <a:t>decreased</a:t>
            </a:r>
            <a:r>
              <a:rPr sz="850" spc="5" dirty="0">
                <a:latin typeface="Microsoft Sans Serif"/>
                <a:cs typeface="Microsoft Sans Serif"/>
              </a:rPr>
              <a:t> </a:t>
            </a:r>
            <a:r>
              <a:rPr sz="850" spc="45" dirty="0">
                <a:latin typeface="Microsoft Sans Serif"/>
                <a:cs typeface="Microsoft Sans Serif"/>
              </a:rPr>
              <a:t>bowel</a:t>
            </a:r>
            <a:r>
              <a:rPr sz="850" spc="5" dirty="0">
                <a:latin typeface="Microsoft Sans Serif"/>
                <a:cs typeface="Microsoft Sans Serif"/>
              </a:rPr>
              <a:t> </a:t>
            </a:r>
            <a:r>
              <a:rPr sz="850" spc="30" dirty="0">
                <a:latin typeface="Microsoft Sans Serif"/>
                <a:cs typeface="Microsoft Sans Serif"/>
              </a:rPr>
              <a:t>sounds,</a:t>
            </a:r>
            <a:r>
              <a:rPr sz="850" spc="5" dirty="0">
                <a:latin typeface="Microsoft Sans Serif"/>
                <a:cs typeface="Microsoft Sans Serif"/>
              </a:rPr>
              <a:t> </a:t>
            </a:r>
            <a:r>
              <a:rPr sz="850" spc="45" dirty="0">
                <a:latin typeface="Microsoft Sans Serif"/>
                <a:cs typeface="Microsoft Sans Serif"/>
              </a:rPr>
              <a:t>and </a:t>
            </a:r>
            <a:r>
              <a:rPr sz="850" spc="-210" dirty="0">
                <a:latin typeface="Microsoft Sans Serif"/>
                <a:cs typeface="Microsoft Sans Serif"/>
              </a:rPr>
              <a:t> </a:t>
            </a:r>
            <a:r>
              <a:rPr sz="850" spc="35" dirty="0">
                <a:latin typeface="Microsoft Sans Serif"/>
                <a:cs typeface="Microsoft Sans Serif"/>
              </a:rPr>
              <a:t>constipation.</a:t>
            </a:r>
            <a:endParaRPr sz="850" dirty="0">
              <a:latin typeface="Microsoft Sans Serif"/>
              <a:cs typeface="Microsoft Sans Serif"/>
            </a:endParaRPr>
          </a:p>
          <a:p>
            <a:pPr marL="12700">
              <a:spcBef>
                <a:spcPts val="900"/>
              </a:spcBef>
            </a:pPr>
            <a:r>
              <a:rPr sz="850" b="1" spc="5" dirty="0">
                <a:latin typeface="Tahoma"/>
                <a:cs typeface="Tahoma"/>
              </a:rPr>
              <a:t>Toxicity</a:t>
            </a:r>
            <a:r>
              <a:rPr sz="850" b="1" spc="-50" dirty="0">
                <a:latin typeface="Tahoma"/>
                <a:cs typeface="Tahoma"/>
              </a:rPr>
              <a:t> </a:t>
            </a:r>
            <a:r>
              <a:rPr sz="850" b="1" spc="20" dirty="0">
                <a:latin typeface="Tahoma"/>
                <a:cs typeface="Tahoma"/>
              </a:rPr>
              <a:t>or</a:t>
            </a:r>
            <a:r>
              <a:rPr sz="850" b="1" spc="-40" dirty="0">
                <a:latin typeface="Tahoma"/>
                <a:cs typeface="Tahoma"/>
              </a:rPr>
              <a:t> </a:t>
            </a:r>
            <a:r>
              <a:rPr sz="850" b="1" spc="10" dirty="0">
                <a:latin typeface="Tahoma"/>
                <a:cs typeface="Tahoma"/>
              </a:rPr>
              <a:t>overdose</a:t>
            </a:r>
            <a:endParaRPr sz="85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3621" y="4765002"/>
            <a:ext cx="5651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5" dirty="0">
                <a:solidFill>
                  <a:srgbClr val="B31166"/>
                </a:solidFill>
                <a:latin typeface="Arial MT"/>
                <a:cs typeface="Arial MT"/>
              </a:rPr>
              <a:t>•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43621" y="5010364"/>
            <a:ext cx="5651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5" dirty="0">
                <a:solidFill>
                  <a:srgbClr val="B31166"/>
                </a:solidFill>
                <a:latin typeface="Arial MT"/>
                <a:cs typeface="Arial MT"/>
              </a:rPr>
              <a:t>•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3621" y="5254217"/>
            <a:ext cx="5651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5" dirty="0">
                <a:solidFill>
                  <a:srgbClr val="B31166"/>
                </a:solidFill>
                <a:latin typeface="Arial MT"/>
                <a:cs typeface="Arial MT"/>
              </a:rPr>
              <a:t>•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43621" y="5499579"/>
            <a:ext cx="5651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5" dirty="0">
                <a:solidFill>
                  <a:srgbClr val="B31166"/>
                </a:solidFill>
                <a:latin typeface="Arial MT"/>
                <a:cs typeface="Arial MT"/>
              </a:rPr>
              <a:t>•</a:t>
            </a:r>
            <a:endParaRPr sz="7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43621" y="5744888"/>
            <a:ext cx="56515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700" spc="-5" dirty="0">
                <a:solidFill>
                  <a:srgbClr val="B31166"/>
                </a:solidFill>
                <a:latin typeface="Arial MT"/>
                <a:cs typeface="Arial MT"/>
              </a:rPr>
              <a:t>•</a:t>
            </a:r>
            <a:endParaRPr sz="700">
              <a:latin typeface="Arial MT"/>
              <a:cs typeface="Arial MT"/>
            </a:endParaRPr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99073" y="895639"/>
            <a:ext cx="11066796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600" spc="-55" dirty="0">
                <a:latin typeface="Microsoft Sans Serif"/>
                <a:cs typeface="Microsoft Sans Serif"/>
              </a:rPr>
              <a:t>TREATMENT:</a:t>
            </a:r>
            <a:endParaRPr sz="3600" dirty="0">
              <a:latin typeface="Microsoft Sans Serif"/>
              <a:cs typeface="Microsoft Sans Serif"/>
            </a:endParaRPr>
          </a:p>
          <a:p>
            <a:pPr marL="12700"/>
            <a:r>
              <a:rPr sz="3600" spc="50" dirty="0">
                <a:latin typeface="Microsoft Sans Serif"/>
                <a:cs typeface="Microsoft Sans Serif"/>
              </a:rPr>
              <a:t>treatment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65" dirty="0">
                <a:latin typeface="Microsoft Sans Serif"/>
                <a:cs typeface="Microsoft Sans Serif"/>
              </a:rPr>
              <a:t>to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40" dirty="0">
                <a:latin typeface="Microsoft Sans Serif"/>
                <a:cs typeface="Microsoft Sans Serif"/>
              </a:rPr>
              <a:t>maintain</a:t>
            </a:r>
            <a:r>
              <a:rPr sz="3600" spc="-30" dirty="0">
                <a:latin typeface="Microsoft Sans Serif"/>
                <a:cs typeface="Microsoft Sans Serif"/>
              </a:rPr>
              <a:t> </a:t>
            </a:r>
            <a:r>
              <a:rPr sz="3600" spc="45" dirty="0">
                <a:latin typeface="Microsoft Sans Serif"/>
                <a:cs typeface="Microsoft Sans Serif"/>
              </a:rPr>
              <a:t>the</a:t>
            </a:r>
            <a:r>
              <a:rPr sz="3600" spc="-5" dirty="0">
                <a:latin typeface="Microsoft Sans Serif"/>
                <a:cs typeface="Microsoft Sans Serif"/>
              </a:rPr>
              <a:t> </a:t>
            </a:r>
            <a:r>
              <a:rPr sz="3600" spc="25" dirty="0">
                <a:latin typeface="Microsoft Sans Serif"/>
                <a:cs typeface="Microsoft Sans Serif"/>
              </a:rPr>
              <a:t>airway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40" dirty="0">
                <a:latin typeface="Microsoft Sans Serif"/>
                <a:cs typeface="Microsoft Sans Serif"/>
              </a:rPr>
              <a:t>and</a:t>
            </a:r>
            <a:r>
              <a:rPr sz="3600" spc="-10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support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35" dirty="0">
                <a:latin typeface="Microsoft Sans Serif"/>
                <a:cs typeface="Microsoft Sans Serif"/>
              </a:rPr>
              <a:t>breathing</a:t>
            </a:r>
            <a:r>
              <a:rPr sz="3600" spc="-20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is</a:t>
            </a:r>
            <a:r>
              <a:rPr sz="3600" spc="5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the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45" dirty="0">
                <a:latin typeface="Microsoft Sans Serif"/>
                <a:cs typeface="Microsoft Sans Serif"/>
              </a:rPr>
              <a:t>first</a:t>
            </a:r>
            <a:r>
              <a:rPr sz="3600" spc="10" dirty="0">
                <a:latin typeface="Microsoft Sans Serif"/>
                <a:cs typeface="Microsoft Sans Serif"/>
              </a:rPr>
              <a:t> </a:t>
            </a:r>
            <a:r>
              <a:rPr sz="3600" spc="35" dirty="0">
                <a:latin typeface="Microsoft Sans Serif"/>
                <a:cs typeface="Microsoft Sans Serif"/>
              </a:rPr>
              <a:t>priority.</a:t>
            </a:r>
            <a:endParaRPr sz="3600" dirty="0">
              <a:latin typeface="Microsoft Sans Serif"/>
              <a:cs typeface="Microsoft Sans Serif"/>
            </a:endParaRPr>
          </a:p>
          <a:p>
            <a:pPr marL="59690" indent="-47625">
              <a:buSzPct val="90476"/>
              <a:buFont typeface="Arial MT"/>
              <a:buChar char="•"/>
              <a:tabLst>
                <a:tab pos="60325" algn="l"/>
              </a:tabLst>
            </a:pPr>
            <a:r>
              <a:rPr sz="3600" spc="20" dirty="0">
                <a:latin typeface="Microsoft Sans Serif"/>
                <a:cs typeface="Microsoft Sans Serif"/>
              </a:rPr>
              <a:t>Naloxone</a:t>
            </a:r>
            <a:r>
              <a:rPr sz="3600" spc="-25" dirty="0">
                <a:latin typeface="Microsoft Sans Serif"/>
                <a:cs typeface="Microsoft Sans Serif"/>
              </a:rPr>
              <a:t> </a:t>
            </a:r>
            <a:r>
              <a:rPr sz="3600" dirty="0">
                <a:latin typeface="Microsoft Sans Serif"/>
                <a:cs typeface="Microsoft Sans Serif"/>
              </a:rPr>
              <a:t>0.4</a:t>
            </a:r>
            <a:r>
              <a:rPr sz="3600" spc="-5" dirty="0">
                <a:latin typeface="Microsoft Sans Serif"/>
                <a:cs typeface="Microsoft Sans Serif"/>
              </a:rPr>
              <a:t> </a:t>
            </a:r>
            <a:r>
              <a:rPr sz="3600" spc="45" dirty="0">
                <a:latin typeface="Microsoft Sans Serif"/>
                <a:cs typeface="Microsoft Sans Serif"/>
              </a:rPr>
              <a:t>mg</a:t>
            </a:r>
            <a:r>
              <a:rPr sz="3600" spc="-10" dirty="0">
                <a:latin typeface="Microsoft Sans Serif"/>
                <a:cs typeface="Microsoft Sans Serif"/>
              </a:rPr>
              <a:t> </a:t>
            </a:r>
            <a:r>
              <a:rPr sz="3600" spc="65" dirty="0">
                <a:latin typeface="Microsoft Sans Serif"/>
                <a:cs typeface="Microsoft Sans Serif"/>
              </a:rPr>
              <a:t>to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15" dirty="0">
                <a:latin typeface="Microsoft Sans Serif"/>
                <a:cs typeface="Microsoft Sans Serif"/>
              </a:rPr>
              <a:t>2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55" dirty="0">
                <a:latin typeface="Microsoft Sans Serif"/>
                <a:cs typeface="Microsoft Sans Serif"/>
              </a:rPr>
              <a:t>mg</a:t>
            </a:r>
            <a:r>
              <a:rPr sz="3600" spc="-30" dirty="0">
                <a:latin typeface="Microsoft Sans Serif"/>
                <a:cs typeface="Microsoft Sans Serif"/>
              </a:rPr>
              <a:t> IV</a:t>
            </a:r>
            <a:endParaRPr sz="3600" dirty="0">
              <a:latin typeface="Microsoft Sans Serif"/>
              <a:cs typeface="Microsoft Sans Serif"/>
            </a:endParaRPr>
          </a:p>
          <a:p>
            <a:pPr marL="59690" indent="-47625">
              <a:buSzPct val="90476"/>
              <a:buFont typeface="Arial MT"/>
              <a:buChar char="•"/>
              <a:tabLst>
                <a:tab pos="60325" algn="l"/>
              </a:tabLst>
            </a:pPr>
            <a:r>
              <a:rPr sz="3600" spc="20" dirty="0">
                <a:latin typeface="Microsoft Sans Serif"/>
                <a:cs typeface="Microsoft Sans Serif"/>
              </a:rPr>
              <a:t>Sometimes</a:t>
            </a:r>
            <a:r>
              <a:rPr sz="3600" spc="-35" dirty="0">
                <a:latin typeface="Microsoft Sans Serif"/>
                <a:cs typeface="Microsoft Sans Serif"/>
              </a:rPr>
              <a:t> </a:t>
            </a:r>
            <a:r>
              <a:rPr sz="3600" spc="30" dirty="0">
                <a:latin typeface="Microsoft Sans Serif"/>
                <a:cs typeface="Microsoft Sans Serif"/>
              </a:rPr>
              <a:t>endotracheal</a:t>
            </a:r>
            <a:r>
              <a:rPr sz="3600" spc="-30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intubation</a:t>
            </a:r>
            <a:endParaRPr sz="3600" dirty="0">
              <a:latin typeface="Microsoft Sans Serif"/>
              <a:cs typeface="Microsoft Sans Serif"/>
            </a:endParaRPr>
          </a:p>
          <a:p>
            <a:pPr marL="59690" indent="-47625">
              <a:buSzPct val="90476"/>
              <a:buFont typeface="Arial MT"/>
              <a:buChar char="•"/>
              <a:tabLst>
                <a:tab pos="60325" algn="l"/>
              </a:tabLst>
            </a:pPr>
            <a:r>
              <a:rPr sz="3600" spc="40" dirty="0">
                <a:latin typeface="Microsoft Sans Serif"/>
                <a:cs typeface="Microsoft Sans Serif"/>
              </a:rPr>
              <a:t>substitution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with</a:t>
            </a:r>
            <a:r>
              <a:rPr sz="3600" dirty="0">
                <a:latin typeface="Microsoft Sans Serif"/>
                <a:cs typeface="Microsoft Sans Serif"/>
              </a:rPr>
              <a:t> </a:t>
            </a:r>
            <a:r>
              <a:rPr sz="3600" spc="45" dirty="0">
                <a:latin typeface="Microsoft Sans Serif"/>
                <a:cs typeface="Microsoft Sans Serif"/>
              </a:rPr>
              <a:t>methadone</a:t>
            </a:r>
            <a:r>
              <a:rPr sz="3600" spc="-20" dirty="0">
                <a:latin typeface="Microsoft Sans Serif"/>
                <a:cs typeface="Microsoft Sans Serif"/>
              </a:rPr>
              <a:t> </a:t>
            </a:r>
            <a:r>
              <a:rPr sz="3600" spc="65" dirty="0">
                <a:latin typeface="Microsoft Sans Serif"/>
                <a:cs typeface="Microsoft Sans Serif"/>
              </a:rPr>
              <a:t>or</a:t>
            </a:r>
            <a:r>
              <a:rPr sz="3600" spc="-5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buprenorphine</a:t>
            </a:r>
            <a:endParaRPr sz="3600" dirty="0">
              <a:latin typeface="Microsoft Sans Serif"/>
              <a:cs typeface="Microsoft Sans Serif"/>
            </a:endParaRPr>
          </a:p>
          <a:p>
            <a:pPr marL="59690" indent="-47625">
              <a:spcBef>
                <a:spcPts val="10"/>
              </a:spcBef>
              <a:buSzPct val="90476"/>
              <a:buFont typeface="Arial MT"/>
              <a:buChar char="•"/>
              <a:tabLst>
                <a:tab pos="60325" algn="l"/>
              </a:tabLst>
            </a:pPr>
            <a:r>
              <a:rPr sz="3600" spc="25" dirty="0">
                <a:latin typeface="Microsoft Sans Serif"/>
                <a:cs typeface="Microsoft Sans Serif"/>
              </a:rPr>
              <a:t>Clonidine</a:t>
            </a:r>
            <a:r>
              <a:rPr sz="3600" spc="-30" dirty="0">
                <a:latin typeface="Microsoft Sans Serif"/>
                <a:cs typeface="Microsoft Sans Serif"/>
              </a:rPr>
              <a:t> </a:t>
            </a:r>
            <a:r>
              <a:rPr sz="3600" spc="65" dirty="0">
                <a:latin typeface="Microsoft Sans Serif"/>
                <a:cs typeface="Microsoft Sans Serif"/>
              </a:rPr>
              <a:t>to</a:t>
            </a:r>
            <a:r>
              <a:rPr sz="3600" spc="-20" dirty="0">
                <a:latin typeface="Microsoft Sans Serif"/>
                <a:cs typeface="Microsoft Sans Serif"/>
              </a:rPr>
              <a:t> </a:t>
            </a:r>
            <a:r>
              <a:rPr sz="3600" spc="10" dirty="0">
                <a:latin typeface="Microsoft Sans Serif"/>
                <a:cs typeface="Microsoft Sans Serif"/>
              </a:rPr>
              <a:t>relieve</a:t>
            </a:r>
            <a:r>
              <a:rPr sz="3600" spc="-5" dirty="0">
                <a:latin typeface="Microsoft Sans Serif"/>
                <a:cs typeface="Microsoft Sans Serif"/>
              </a:rPr>
              <a:t> </a:t>
            </a:r>
            <a:r>
              <a:rPr sz="3600" spc="40" dirty="0">
                <a:latin typeface="Microsoft Sans Serif"/>
                <a:cs typeface="Microsoft Sans Serif"/>
              </a:rPr>
              <a:t>symptoms</a:t>
            </a:r>
            <a:endParaRPr sz="3600" dirty="0">
              <a:latin typeface="Microsoft Sans Serif"/>
              <a:cs typeface="Microsoft Sans Serif"/>
            </a:endParaRPr>
          </a:p>
          <a:p>
            <a:pPr marL="59690" indent="-47625">
              <a:buSzPct val="90476"/>
              <a:buFont typeface="Arial MT"/>
              <a:buChar char="•"/>
              <a:tabLst>
                <a:tab pos="60325" algn="l"/>
              </a:tabLst>
            </a:pPr>
            <a:r>
              <a:rPr sz="3600" spc="35" dirty="0">
                <a:latin typeface="Microsoft Sans Serif"/>
                <a:cs typeface="Microsoft Sans Serif"/>
              </a:rPr>
              <a:t>Long-term</a:t>
            </a:r>
            <a:r>
              <a:rPr sz="3600" spc="-25" dirty="0">
                <a:latin typeface="Microsoft Sans Serif"/>
                <a:cs typeface="Microsoft Sans Serif"/>
              </a:rPr>
              <a:t> </a:t>
            </a:r>
            <a:r>
              <a:rPr sz="3600" spc="50" dirty="0">
                <a:latin typeface="Microsoft Sans Serif"/>
                <a:cs typeface="Microsoft Sans Serif"/>
              </a:rPr>
              <a:t>support</a:t>
            </a:r>
            <a:r>
              <a:rPr sz="3600" spc="-25" dirty="0">
                <a:latin typeface="Microsoft Sans Serif"/>
                <a:cs typeface="Microsoft Sans Serif"/>
              </a:rPr>
              <a:t> </a:t>
            </a:r>
            <a:r>
              <a:rPr sz="3600" spc="40" dirty="0">
                <a:latin typeface="Microsoft Sans Serif"/>
                <a:cs typeface="Microsoft Sans Serif"/>
              </a:rPr>
              <a:t>and</a:t>
            </a:r>
            <a:r>
              <a:rPr sz="3600" spc="-20" dirty="0">
                <a:latin typeface="Microsoft Sans Serif"/>
                <a:cs typeface="Microsoft Sans Serif"/>
              </a:rPr>
              <a:t> </a:t>
            </a:r>
            <a:r>
              <a:rPr sz="3600" spc="20" dirty="0">
                <a:latin typeface="Microsoft Sans Serif"/>
                <a:cs typeface="Microsoft Sans Serif"/>
              </a:rPr>
              <a:t>possibly</a:t>
            </a:r>
            <a:r>
              <a:rPr sz="3600" spc="-15" dirty="0">
                <a:latin typeface="Microsoft Sans Serif"/>
                <a:cs typeface="Microsoft Sans Serif"/>
              </a:rPr>
              <a:t> </a:t>
            </a:r>
            <a:r>
              <a:rPr sz="3600" spc="30" dirty="0">
                <a:latin typeface="Microsoft Sans Serif"/>
                <a:cs typeface="Microsoft Sans Serif"/>
              </a:rPr>
              <a:t>naltrexone</a:t>
            </a:r>
            <a:endParaRPr sz="3600" dirty="0">
              <a:latin typeface="Microsoft Sans Serif"/>
              <a:cs typeface="Microsoft Sans Serif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52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48029" y="841293"/>
            <a:ext cx="8394700" cy="5099050"/>
          </a:xfrm>
          <a:prstGeom prst="rect">
            <a:avLst/>
          </a:prstGeom>
        </p:spPr>
        <p:txBody>
          <a:bodyPr vert="horz" wrap="square" lIns="0" tIns="127635" rIns="0" bIns="0" rtlCol="0">
            <a:spAutoFit/>
          </a:bodyPr>
          <a:lstStyle/>
          <a:p>
            <a:pPr marL="12700">
              <a:spcBef>
                <a:spcPts val="1005"/>
              </a:spcBef>
            </a:pP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CLASSIFICATION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Ethanol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-5" dirty="0">
                <a:solidFill>
                  <a:srgbClr val="3F3F3F"/>
                </a:solidFill>
                <a:latin typeface="Times New Roman"/>
                <a:cs typeface="Times New Roman"/>
              </a:rPr>
              <a:t>Tobacco</a:t>
            </a:r>
            <a:endParaRPr sz="1550">
              <a:latin typeface="Times New Roman"/>
              <a:cs typeface="Times New Roman"/>
            </a:endParaRPr>
          </a:p>
          <a:p>
            <a:pPr marL="312420" marR="5080" indent="-300355">
              <a:lnSpc>
                <a:spcPct val="101600"/>
              </a:lnSpc>
              <a:spcBef>
                <a:spcPts val="88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dirty="0">
                <a:solidFill>
                  <a:srgbClr val="3F3F3F"/>
                </a:solidFill>
                <a:latin typeface="Times New Roman"/>
                <a:cs typeface="Times New Roman"/>
              </a:rPr>
              <a:t>Tranquillisers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and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Sedatives :Barbiturates, benzodiazepines, chloral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hydrate,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chlormethiazole, </a:t>
            </a:r>
            <a:r>
              <a:rPr sz="1550" b="1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ethchlorvynol, glutethimide, hexapropymate, meprobamate, methyprylon, methaqualone,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zolpidem,</a:t>
            </a:r>
            <a:r>
              <a:rPr sz="1550" b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zopiclone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Opiates</a:t>
            </a:r>
            <a:r>
              <a:rPr sz="1550" b="1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b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Opioids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Cocaine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Cannabis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Amphetamines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b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“Designer</a:t>
            </a:r>
            <a:r>
              <a:rPr sz="1550" b="1" spc="-6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Drugs”</a:t>
            </a:r>
            <a:endParaRPr sz="1550">
              <a:latin typeface="Times New Roman"/>
              <a:cs typeface="Times New Roman"/>
            </a:endParaRPr>
          </a:p>
          <a:p>
            <a:pPr marL="312420" marR="471170" indent="-300355">
              <a:lnSpc>
                <a:spcPct val="101899"/>
              </a:lnSpc>
              <a:spcBef>
                <a:spcPts val="86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Hallucinogens 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:Lysergic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acid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diethylamide (LSD), phencyclidine, psilocybine, bufotenine, </a:t>
            </a:r>
            <a:r>
              <a:rPr sz="1550" b="1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mescaline,</a:t>
            </a:r>
            <a:r>
              <a:rPr sz="1550" b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ketamine,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diethyltryptamine</a:t>
            </a:r>
            <a:r>
              <a:rPr sz="1550" b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(DMT)</a:t>
            </a:r>
            <a:endParaRPr sz="1550">
              <a:latin typeface="Times New Roman"/>
              <a:cs typeface="Times New Roman"/>
            </a:endParaRPr>
          </a:p>
          <a:p>
            <a:pPr marL="312420" marR="721995" indent="-300355">
              <a:lnSpc>
                <a:spcPct val="101899"/>
              </a:lnSpc>
              <a:spcBef>
                <a:spcPts val="87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Inhalants :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Fluorinated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hydrocarbons (freons), ethers, ketones, 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aromatic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and aliphatic </a:t>
            </a:r>
            <a:r>
              <a:rPr sz="1550" b="1" spc="-38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hydrocarbons</a:t>
            </a:r>
            <a:endParaRPr sz="1550">
              <a:latin typeface="Times New Roman"/>
              <a:cs typeface="Times New Roman"/>
            </a:endParaRPr>
          </a:p>
          <a:p>
            <a:pPr marL="312420" marR="81280" indent="-300355">
              <a:lnSpc>
                <a:spcPct val="101899"/>
              </a:lnSpc>
              <a:spcBef>
                <a:spcPts val="880"/>
              </a:spcBef>
              <a:buClr>
                <a:srgbClr val="B31166"/>
              </a:buClr>
              <a:buSzPct val="80645"/>
              <a:buAutoNum type="arabicPeriod"/>
              <a:tabLst>
                <a:tab pos="313055" algn="l"/>
              </a:tabLst>
            </a:pP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Miscellaneous Substances :Caffeine, datura seeds, analgesics, anabolic </a:t>
            </a:r>
            <a:r>
              <a:rPr sz="1550" b="1" spc="5" dirty="0">
                <a:solidFill>
                  <a:srgbClr val="3F3F3F"/>
                </a:solidFill>
                <a:latin typeface="Times New Roman"/>
                <a:cs typeface="Times New Roman"/>
              </a:rPr>
              <a:t>steroids, </a:t>
            </a:r>
            <a:r>
              <a:rPr sz="1550" b="1" spc="15" dirty="0">
                <a:solidFill>
                  <a:srgbClr val="3F3F3F"/>
                </a:solidFill>
                <a:latin typeface="Times New Roman"/>
                <a:cs typeface="Times New Roman"/>
              </a:rPr>
              <a:t>cough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syrups, </a:t>
            </a:r>
            <a:r>
              <a:rPr sz="1550" b="1" spc="-37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b="1" spc="10" dirty="0">
                <a:solidFill>
                  <a:srgbClr val="3F3F3F"/>
                </a:solidFill>
                <a:latin typeface="Times New Roman"/>
                <a:cs typeface="Times New Roman"/>
              </a:rPr>
              <a:t>laxatives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9" y="1675877"/>
            <a:ext cx="7202805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320" dirty="0">
                <a:solidFill>
                  <a:srgbClr val="EBEBEB"/>
                </a:solidFill>
                <a:latin typeface="Verdana"/>
                <a:cs typeface="Verdana"/>
              </a:rPr>
              <a:t>K</a:t>
            </a:r>
            <a:r>
              <a:rPr sz="3150" spc="-229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305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21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300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58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250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270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275" dirty="0">
                <a:solidFill>
                  <a:srgbClr val="EBEBEB"/>
                </a:solidFill>
                <a:latin typeface="Verdana"/>
                <a:cs typeface="Verdana"/>
              </a:rPr>
              <a:t>R</a:t>
            </a:r>
            <a:r>
              <a:rPr sz="3150" spc="-250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260" dirty="0">
                <a:solidFill>
                  <a:srgbClr val="EBEBEB"/>
                </a:solidFill>
                <a:latin typeface="Verdana"/>
                <a:cs typeface="Verdana"/>
              </a:rPr>
              <a:t>U</a:t>
            </a:r>
            <a:r>
              <a:rPr sz="3150" spc="-335" dirty="0">
                <a:solidFill>
                  <a:srgbClr val="EBEBEB"/>
                </a:solidFill>
                <a:latin typeface="Verdana"/>
                <a:cs typeface="Verdana"/>
              </a:rPr>
              <a:t>B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62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-30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27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21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365" dirty="0">
                <a:solidFill>
                  <a:srgbClr val="EBEBEB"/>
                </a:solidFill>
                <a:latin typeface="Verdana"/>
                <a:cs typeface="Verdana"/>
              </a:rPr>
              <a:t>B</a:t>
            </a:r>
            <a:r>
              <a:rPr sz="3150" spc="-260" dirty="0">
                <a:solidFill>
                  <a:srgbClr val="EBEBEB"/>
                </a:solidFill>
                <a:latin typeface="Verdana"/>
                <a:cs typeface="Verdana"/>
              </a:rPr>
              <a:t>U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30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endParaRPr sz="315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00025" y="2569465"/>
            <a:ext cx="6800087" cy="4110227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1402" y="1729741"/>
            <a:ext cx="8226552" cy="487527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45263" y="997745"/>
            <a:ext cx="6659245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635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210" dirty="0">
                <a:solidFill>
                  <a:srgbClr val="EBEBEB"/>
                </a:solidFill>
                <a:latin typeface="Verdana"/>
                <a:cs typeface="Verdana"/>
              </a:rPr>
              <a:t>d</a:t>
            </a:r>
            <a:r>
              <a:rPr sz="3150" spc="17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70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-175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240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-135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-240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40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25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175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-240" dirty="0">
                <a:solidFill>
                  <a:srgbClr val="EBEBEB"/>
                </a:solidFill>
                <a:latin typeface="Verdana"/>
                <a:cs typeface="Verdana"/>
              </a:rPr>
              <a:t>i</a:t>
            </a:r>
            <a:r>
              <a:rPr sz="3150" spc="165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70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-22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120" dirty="0">
                <a:solidFill>
                  <a:srgbClr val="EBEBEB"/>
                </a:solidFill>
                <a:latin typeface="Verdana"/>
                <a:cs typeface="Verdana"/>
              </a:rPr>
              <a:t>f</a:t>
            </a:r>
            <a:r>
              <a:rPr sz="3150" spc="-240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-58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70" dirty="0">
                <a:solidFill>
                  <a:srgbClr val="EBEBEB"/>
                </a:solidFill>
                <a:latin typeface="Verdana"/>
                <a:cs typeface="Verdana"/>
              </a:rPr>
              <a:t>u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b</a:t>
            </a:r>
            <a:r>
              <a:rPr sz="3150" spc="-450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-175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2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-105" dirty="0">
                <a:solidFill>
                  <a:srgbClr val="EBEBEB"/>
                </a:solidFill>
                <a:latin typeface="Verdana"/>
                <a:cs typeface="Verdana"/>
              </a:rPr>
              <a:t>n</a:t>
            </a:r>
            <a:r>
              <a:rPr sz="3150" spc="40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17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r>
              <a:rPr sz="3150" spc="-225" dirty="0">
                <a:solidFill>
                  <a:srgbClr val="EBEBEB"/>
                </a:solidFill>
                <a:latin typeface="Verdana"/>
                <a:cs typeface="Verdana"/>
              </a:rPr>
              <a:t> 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Ab</a:t>
            </a:r>
            <a:r>
              <a:rPr sz="3150" spc="-70" dirty="0">
                <a:solidFill>
                  <a:srgbClr val="EBEBEB"/>
                </a:solidFill>
                <a:latin typeface="Verdana"/>
                <a:cs typeface="Verdana"/>
              </a:rPr>
              <a:t>u</a:t>
            </a:r>
            <a:r>
              <a:rPr sz="3150" spc="-415" dirty="0">
                <a:solidFill>
                  <a:srgbClr val="EBEBEB"/>
                </a:solidFill>
                <a:latin typeface="Verdana"/>
                <a:cs typeface="Verdana"/>
              </a:rPr>
              <a:t>s</a:t>
            </a:r>
            <a:r>
              <a:rPr sz="3150" spc="170" dirty="0">
                <a:solidFill>
                  <a:srgbClr val="EBEBEB"/>
                </a:solidFill>
                <a:latin typeface="Verdana"/>
                <a:cs typeface="Verdana"/>
              </a:rPr>
              <a:t>e</a:t>
            </a:r>
            <a:endParaRPr sz="3150">
              <a:latin typeface="Verdana"/>
              <a:cs typeface="Verdana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7079" y="1675877"/>
            <a:ext cx="2073275" cy="506730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50" spc="-590" dirty="0">
                <a:solidFill>
                  <a:srgbClr val="EBEBEB"/>
                </a:solidFill>
                <a:latin typeface="Verdana"/>
                <a:cs typeface="Verdana"/>
              </a:rPr>
              <a:t>T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r>
              <a:rPr sz="3150" spc="-365" dirty="0">
                <a:solidFill>
                  <a:srgbClr val="EBEBEB"/>
                </a:solidFill>
                <a:latin typeface="Verdana"/>
                <a:cs typeface="Verdana"/>
              </a:rPr>
              <a:t>B</a:t>
            </a:r>
            <a:r>
              <a:rPr sz="3150" spc="180" dirty="0">
                <a:solidFill>
                  <a:srgbClr val="EBEBEB"/>
                </a:solidFill>
                <a:latin typeface="Verdana"/>
                <a:cs typeface="Verdana"/>
              </a:rPr>
              <a:t>A</a:t>
            </a:r>
            <a:r>
              <a:rPr sz="3150" spc="38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355" dirty="0">
                <a:solidFill>
                  <a:srgbClr val="EBEBEB"/>
                </a:solidFill>
                <a:latin typeface="Verdana"/>
                <a:cs typeface="Verdana"/>
              </a:rPr>
              <a:t>C</a:t>
            </a:r>
            <a:r>
              <a:rPr sz="3150" spc="260" dirty="0">
                <a:solidFill>
                  <a:srgbClr val="EBEBEB"/>
                </a:solidFill>
                <a:latin typeface="Verdana"/>
                <a:cs typeface="Verdana"/>
              </a:rPr>
              <a:t>O</a:t>
            </a:r>
            <a:endParaRPr sz="31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74801" y="2473565"/>
            <a:ext cx="5788660" cy="323850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312420" indent="-300355">
              <a:spcBef>
                <a:spcPts val="104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i="1" spc="10" dirty="0">
                <a:solidFill>
                  <a:srgbClr val="3F3F3F"/>
                </a:solidFill>
                <a:latin typeface="Calibri"/>
                <a:cs typeface="Calibri"/>
              </a:rPr>
              <a:t>Sources</a:t>
            </a:r>
            <a:endParaRPr sz="1550">
              <a:latin typeface="Calibri"/>
              <a:cs typeface="Calibri"/>
            </a:endParaRPr>
          </a:p>
          <a:p>
            <a:pPr marL="312420" indent="-300355">
              <a:spcBef>
                <a:spcPts val="950"/>
              </a:spcBef>
              <a:buClr>
                <a:srgbClr val="B31166"/>
              </a:buClr>
              <a:buSzPct val="80645"/>
              <a:buFont typeface="Georgia"/>
              <a:buChar char="►"/>
              <a:tabLst>
                <a:tab pos="312420" algn="l"/>
                <a:tab pos="313055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1.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attenuata</a:t>
            </a:r>
            <a:r>
              <a:rPr sz="1550" i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(Wild</a:t>
            </a:r>
            <a:r>
              <a:rPr sz="1550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tobacco)</a:t>
            </a:r>
            <a:endParaRPr sz="1550">
              <a:latin typeface="Times New Roman"/>
              <a:cs typeface="Times New Roman"/>
            </a:endParaRPr>
          </a:p>
          <a:p>
            <a:pPr marL="512445" lvl="1" indent="-200660">
              <a:spcBef>
                <a:spcPts val="35"/>
              </a:spcBef>
              <a:buFont typeface="Times New Roman"/>
              <a:buAutoNum type="arabicPeriod" startAt="2"/>
              <a:tabLst>
                <a:tab pos="513080" algn="l"/>
              </a:tabLst>
            </a:pP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5" dirty="0">
                <a:solidFill>
                  <a:srgbClr val="3F3F3F"/>
                </a:solidFill>
                <a:latin typeface="Times New Roman"/>
                <a:cs typeface="Times New Roman"/>
              </a:rPr>
              <a:t>glauca</a:t>
            </a:r>
            <a:r>
              <a:rPr sz="1550" i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dirty="0">
                <a:solidFill>
                  <a:srgbClr val="3F3F3F"/>
                </a:solidFill>
                <a:latin typeface="Times New Roman"/>
                <a:cs typeface="Times New Roman"/>
              </a:rPr>
              <a:t>(Tree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tobacco)</a:t>
            </a:r>
            <a:endParaRPr sz="1550">
              <a:latin typeface="Times New Roman"/>
              <a:cs typeface="Times New Roman"/>
            </a:endParaRPr>
          </a:p>
          <a:p>
            <a:pPr marL="512445" lvl="1" indent="-200660">
              <a:spcBef>
                <a:spcPts val="20"/>
              </a:spcBef>
              <a:buFont typeface="Times New Roman"/>
              <a:buAutoNum type="arabicPeriod" startAt="2"/>
              <a:tabLst>
                <a:tab pos="513080" algn="l"/>
              </a:tabLst>
            </a:pP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longiflora</a:t>
            </a:r>
            <a:r>
              <a:rPr sz="1550" i="1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(Cultivated</a:t>
            </a:r>
            <a:r>
              <a:rPr sz="1550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ornamental)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4.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rustica</a:t>
            </a:r>
            <a:endParaRPr sz="1550">
              <a:latin typeface="Times New Roman"/>
              <a:cs typeface="Times New Roman"/>
            </a:endParaRPr>
          </a:p>
          <a:p>
            <a:pPr marL="512445" indent="-200660">
              <a:spcBef>
                <a:spcPts val="40"/>
              </a:spcBef>
              <a:buFont typeface="Times New Roman"/>
              <a:buAutoNum type="arabicPeriod" startAt="5"/>
              <a:tabLst>
                <a:tab pos="513080" algn="l"/>
              </a:tabLst>
            </a:pP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5" dirty="0">
                <a:solidFill>
                  <a:srgbClr val="3F3F3F"/>
                </a:solidFill>
                <a:latin typeface="Times New Roman"/>
                <a:cs typeface="Times New Roman"/>
              </a:rPr>
              <a:t>tabacum</a:t>
            </a:r>
            <a:r>
              <a:rPr sz="1550" i="1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(Commercial tobacco)</a:t>
            </a:r>
            <a:endParaRPr sz="1550">
              <a:latin typeface="Times New Roman"/>
              <a:cs typeface="Times New Roman"/>
            </a:endParaRPr>
          </a:p>
          <a:p>
            <a:pPr marL="512445" indent="-200660">
              <a:spcBef>
                <a:spcPts val="35"/>
              </a:spcBef>
              <a:buFont typeface="Times New Roman"/>
              <a:buAutoNum type="arabicPeriod" startAt="5"/>
              <a:tabLst>
                <a:tab pos="513080" algn="l"/>
              </a:tabLst>
            </a:pP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2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trigonophylla</a:t>
            </a:r>
            <a:r>
              <a:rPr sz="1550" i="1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(Desert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tobacco).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87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i="1" spc="10" dirty="0">
                <a:solidFill>
                  <a:srgbClr val="3F3F3F"/>
                </a:solidFill>
                <a:latin typeface="Calibri"/>
                <a:cs typeface="Calibri"/>
              </a:rPr>
              <a:t>Active</a:t>
            </a:r>
            <a:r>
              <a:rPr sz="1550" i="1" spc="-20" dirty="0">
                <a:solidFill>
                  <a:srgbClr val="3F3F3F"/>
                </a:solidFill>
                <a:latin typeface="Calibri"/>
                <a:cs typeface="Calibri"/>
              </a:rPr>
              <a:t> </a:t>
            </a:r>
            <a:r>
              <a:rPr sz="1550" i="1" spc="5" dirty="0">
                <a:solidFill>
                  <a:srgbClr val="3F3F3F"/>
                </a:solidFill>
                <a:latin typeface="Calibri"/>
                <a:cs typeface="Calibri"/>
              </a:rPr>
              <a:t>Principles</a:t>
            </a:r>
            <a:endParaRPr sz="1550">
              <a:latin typeface="Calibri"/>
              <a:cs typeface="Calibri"/>
            </a:endParaRPr>
          </a:p>
          <a:p>
            <a:pPr marL="312420" indent="-300355">
              <a:spcBef>
                <a:spcPts val="950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Nicotiana</a:t>
            </a:r>
            <a:r>
              <a:rPr sz="1550" i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5" dirty="0">
                <a:solidFill>
                  <a:srgbClr val="3F3F3F"/>
                </a:solidFill>
                <a:latin typeface="Times New Roman"/>
                <a:cs typeface="Times New Roman"/>
              </a:rPr>
              <a:t>tabacum</a:t>
            </a:r>
            <a:r>
              <a:rPr sz="1550" i="1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and</a:t>
            </a:r>
            <a:r>
              <a:rPr sz="1550" spc="-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i="1" spc="10" dirty="0">
                <a:solidFill>
                  <a:srgbClr val="3F3F3F"/>
                </a:solidFill>
                <a:latin typeface="Times New Roman"/>
                <a:cs typeface="Times New Roman"/>
              </a:rPr>
              <a:t>N.rustica</a:t>
            </a:r>
            <a:r>
              <a:rPr sz="1550" i="1" spc="-2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contain</a:t>
            </a:r>
            <a:r>
              <a:rPr sz="1550" spc="-1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the</a:t>
            </a:r>
            <a:r>
              <a:rPr sz="1550" spc="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5" dirty="0">
                <a:solidFill>
                  <a:srgbClr val="3F3F3F"/>
                </a:solidFill>
                <a:latin typeface="Times New Roman"/>
                <a:cs typeface="Times New Roman"/>
              </a:rPr>
              <a:t>following</a:t>
            </a:r>
            <a:r>
              <a:rPr sz="1550" spc="-35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alkaoids:</a:t>
            </a:r>
            <a:endParaRPr sz="1550">
              <a:latin typeface="Times New Roman"/>
              <a:cs typeface="Times New Roman"/>
            </a:endParaRPr>
          </a:p>
          <a:p>
            <a:pPr marL="483234" lvl="1" indent="-171450">
              <a:spcBef>
                <a:spcPts val="35"/>
              </a:spcBef>
              <a:buClr>
                <a:srgbClr val="8E1D34"/>
              </a:buClr>
              <a:buChar char="■"/>
              <a:tabLst>
                <a:tab pos="483870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Nicotine</a:t>
            </a:r>
            <a:endParaRPr sz="1550">
              <a:latin typeface="Times New Roman"/>
              <a:cs typeface="Times New Roman"/>
            </a:endParaRPr>
          </a:p>
          <a:p>
            <a:pPr marL="483234" lvl="1" indent="-171450">
              <a:spcBef>
                <a:spcPts val="35"/>
              </a:spcBef>
              <a:buClr>
                <a:srgbClr val="8E1D34"/>
              </a:buClr>
              <a:buChar char="■"/>
              <a:tabLst>
                <a:tab pos="483870" algn="l"/>
              </a:tabLst>
            </a:pP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Nornicotine</a:t>
            </a:r>
            <a:endParaRPr sz="1550">
              <a:latin typeface="Times New Roman"/>
              <a:cs typeface="Times New Roman"/>
            </a:endParaRPr>
          </a:p>
          <a:p>
            <a:pPr marL="312420" indent="-300355">
              <a:spcBef>
                <a:spcPts val="915"/>
              </a:spcBef>
              <a:buClr>
                <a:srgbClr val="B31166"/>
              </a:buClr>
              <a:buSzPct val="80645"/>
              <a:buAutoNum type="arabicPeriod"/>
              <a:tabLst>
                <a:tab pos="312420" algn="l"/>
                <a:tab pos="313055" algn="l"/>
              </a:tabLst>
            </a:pPr>
            <a:r>
              <a:rPr sz="1550" spc="20" dirty="0">
                <a:solidFill>
                  <a:srgbClr val="8E1D34"/>
                </a:solidFill>
                <a:latin typeface="Times New Roman"/>
                <a:cs typeface="Times New Roman"/>
              </a:rPr>
              <a:t>■</a:t>
            </a:r>
            <a:r>
              <a:rPr sz="1550" spc="-90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Anabasine</a:t>
            </a:r>
            <a:r>
              <a:rPr sz="1550" spc="-30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550" spc="20" dirty="0">
                <a:solidFill>
                  <a:srgbClr val="8E1D34"/>
                </a:solidFill>
                <a:latin typeface="Times New Roman"/>
                <a:cs typeface="Times New Roman"/>
              </a:rPr>
              <a:t>■</a:t>
            </a:r>
            <a:r>
              <a:rPr sz="1550" spc="-85" dirty="0">
                <a:solidFill>
                  <a:srgbClr val="8E1D34"/>
                </a:solidFill>
                <a:latin typeface="Times New Roman"/>
                <a:cs typeface="Times New Roman"/>
              </a:rPr>
              <a:t> </a:t>
            </a:r>
            <a:r>
              <a:rPr sz="1550" spc="10" dirty="0">
                <a:solidFill>
                  <a:srgbClr val="3F3F3F"/>
                </a:solidFill>
                <a:latin typeface="Times New Roman"/>
                <a:cs typeface="Times New Roman"/>
              </a:rPr>
              <a:t>Anabatine.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9089</Words>
  <Application>Microsoft Office PowerPoint</Application>
  <PresentationFormat>Custom</PresentationFormat>
  <Paragraphs>634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Arial MT</vt:lpstr>
      <vt:lpstr>Calibri</vt:lpstr>
      <vt:lpstr>Calibri Light</vt:lpstr>
      <vt:lpstr>Georgia</vt:lpstr>
      <vt:lpstr>Microsoft Sans Serif</vt:lpstr>
      <vt:lpstr>Tahoma</vt:lpstr>
      <vt:lpstr>Times New Roman</vt:lpstr>
      <vt:lpstr>Verdana</vt:lpstr>
      <vt:lpstr>Office Theme</vt:lpstr>
      <vt:lpstr>SUBSTANCE ABUSE</vt:lpstr>
      <vt:lpstr>DEFINITION</vt:lpstr>
      <vt:lpstr>DIAGNOSTIC CRITERIA FOR SUBSTANCE  ABUSE</vt:lpstr>
      <vt:lpstr>PowerPoint Presentation</vt:lpstr>
      <vt:lpstr>PowerPoint Presentation</vt:lpstr>
      <vt:lpstr>PowerPoint Presentation</vt:lpstr>
      <vt:lpstr>RISK FACTORS FOR SUBSTANCE ABUSE</vt:lpstr>
      <vt:lpstr>Identification Of Substance Abuse</vt:lpstr>
      <vt:lpstr>TOBACCO</vt:lpstr>
      <vt:lpstr>Uses</vt:lpstr>
      <vt:lpstr>PowerPoint Presentation</vt:lpstr>
      <vt:lpstr>Clinical (Toxic) Features</vt:lpstr>
      <vt:lpstr>PowerPoint Presentation</vt:lpstr>
      <vt:lpstr>PowerPoint Presentation</vt:lpstr>
      <vt:lpstr>Diagnosis</vt:lpstr>
      <vt:lpstr>Treatment</vt:lpstr>
      <vt:lpstr>PowerPoint Presentation</vt:lpstr>
      <vt:lpstr>PowerPoint Presentation</vt:lpstr>
      <vt:lpstr>PowerPoint Presentation</vt:lpstr>
      <vt:lpstr>cocaine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cannabis</vt:lpstr>
      <vt:lpstr>PowerPoint Presentation</vt:lpstr>
      <vt:lpstr>PowerPoint Presentation</vt:lpstr>
      <vt:lpstr>PowerPoint Presentation</vt:lpstr>
      <vt:lpstr>PowerPoint Presentation</vt:lpstr>
      <vt:lpstr>Amphetamines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HALLUCINOGENS  (PSYCHEDELICS,  PSYCHOTOMIMETICS</vt:lpstr>
      <vt:lpstr>PowerPoint Presentation</vt:lpstr>
      <vt:lpstr>PowerPoint Presentation</vt:lpstr>
      <vt:lpstr>PowerPoint Presentation</vt:lpstr>
      <vt:lpstr>CNS DEPPRESANT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opioids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SUBSTANCE ABUSE</dc:title>
  <dc:creator>Animesh Das</dc:creator>
  <cp:lastModifiedBy>User</cp:lastModifiedBy>
  <cp:revision>1</cp:revision>
  <dcterms:created xsi:type="dcterms:W3CDTF">2024-09-15T15:56:58Z</dcterms:created>
  <dcterms:modified xsi:type="dcterms:W3CDTF">2024-09-15T16:03:42Z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2023-08-15T00:00:00Z</vt:filetime>
  </property>
  <property fmtid="{D5CDD505-2E9C-101B-9397-08002B2CF9AE}" pid="3" name="LastSaved">
    <vt:filetime>2024-09-15T00:00:00Z</vt:filetime>
  </property>
</Properties>
</file>