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56" r:id="rId2"/>
    <p:sldId id="257" r:id="rId3"/>
    <p:sldId id="258" r:id="rId4"/>
    <p:sldId id="260" r:id="rId5"/>
    <p:sldId id="261" r:id="rId6"/>
    <p:sldId id="259" r:id="rId7"/>
    <p:sldId id="262" r:id="rId8"/>
    <p:sldId id="263" r:id="rId9"/>
    <p:sldId id="264" r:id="rId10"/>
    <p:sldId id="265" r:id="rId11"/>
    <p:sldId id="266" r:id="rId12"/>
    <p:sldId id="267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714" y="72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BC52DE7-61BE-47EA-918A-1A8F9A91C57E}" type="datetimeFigureOut">
              <a:rPr lang="en-US" smtClean="0"/>
              <a:t>9/13/2024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F72F6FF-2740-4E26-A715-9663629B43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38238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601E03-12F9-47A7-9629-D4F00BA2246F}" type="datetime1">
              <a:rPr lang="en-US" smtClean="0"/>
              <a:t>9/13/2024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RDP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F44435-7731-4EC5-8964-A12A056B7CA3}" type="datetime1">
              <a:rPr lang="en-US" smtClean="0"/>
              <a:t>9/13/2024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RDP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D28BA3-DFE8-4A9F-8C45-4A1E04F424D8}" type="datetime1">
              <a:rPr lang="en-US" smtClean="0"/>
              <a:t>9/13/2024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RDP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EE7F4-AD20-4252-8B84-F74AE649DA7B}" type="datetime1">
              <a:rPr lang="en-US" smtClean="0"/>
              <a:t>9/13/2024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RDP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07253A-4781-40FC-A460-8C4E2BE188B2}" type="datetime1">
              <a:rPr lang="en-US" smtClean="0"/>
              <a:t>9/13/2024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RDP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77F4C5-1C66-4EC1-B545-9358051D5802}" type="datetime1">
              <a:rPr lang="en-US" smtClean="0"/>
              <a:t>9/13/2024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RDP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C68C4E-42F7-4AD5-AE7C-27535A4D1F4C}" type="datetime1">
              <a:rPr lang="en-US" smtClean="0"/>
              <a:t>9/13/2024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RDP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F3AFFE-E585-4EDA-858A-8D91885C8472}" type="datetime1">
              <a:rPr lang="en-US" smtClean="0"/>
              <a:t>9/13/2024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RDP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D4568C-5092-4BBB-AD3F-A554D6F1E4C2}" type="datetime1">
              <a:rPr lang="en-US" smtClean="0"/>
              <a:t>9/13/2024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RDP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71AFF8-984E-44D0-8057-6EC4143F82C9}" type="datetime1">
              <a:rPr lang="en-US" smtClean="0"/>
              <a:t>9/13/2024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RDP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666794-786D-4347-9921-C66739D2EF34}" type="datetime1">
              <a:rPr lang="en-US" smtClean="0"/>
              <a:t>9/13/2024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RDP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A8F45B-9CB6-411E-839B-8D0977F86459}" type="datetime1">
              <a:rPr lang="en-US" smtClean="0"/>
              <a:t>9/13/2024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RDP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extBox 6"/>
          <p:cNvSpPr txBox="1"/>
          <p:nvPr userDrawn="1"/>
        </p:nvSpPr>
        <p:spPr>
          <a:xfrm rot="20083094">
            <a:off x="1955045" y="2974646"/>
            <a:ext cx="87503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 smtClean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RESEARCH DOCTOR PHARMA</a:t>
            </a:r>
            <a:endParaRPr lang="en-US" sz="4400" b="1" dirty="0">
              <a:solidFill>
                <a:schemeClr val="bg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Picture 2" descr="https://dranimeshdas.com/wp-content/uploads/2024/08/drugs.png"/>
          <p:cNvPicPr>
            <a:picLocks noChangeAspect="1" noChangeArrowheads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89" y="382191"/>
            <a:ext cx="784584" cy="7845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SYSTEMIC LUPUS ERYTHEMATOSUS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RDP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02752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SLE is a fluctuating multisystem disease with a diversity of clinical presentations. Abnormal immunologic function and formation of antibodies against “self ” antigens underlie the pathogenesis of SLE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RDP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51723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EPIDEMIOLOGY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The incidence of SLE in the United States is estimated to be 5.6 to 7.3 per 100,000 persons per year, with a prevalence of between 124 and 130 cases per 100,000 persons.</a:t>
            </a:r>
          </a:p>
          <a:p>
            <a:r>
              <a:rPr lang="en-US" dirty="0"/>
              <a:t>The disease occurs predominantly in women, with a reported female-to-male ratio approaching 10:1.</a:t>
            </a:r>
          </a:p>
          <a:p>
            <a:r>
              <a:rPr lang="en-US" dirty="0"/>
              <a:t>Those afflicted with SLE are usually diagnosed between the ages of 15 and 45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RDP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322366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2201" y="642937"/>
            <a:ext cx="7162799" cy="5572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RDP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289075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dirty="0"/>
              <a:t>Environmental factors, such as infectious organisms, drugs, and chemicals, serve as triggering agents. </a:t>
            </a:r>
          </a:p>
          <a:p>
            <a:pPr marL="0" indent="0">
              <a:buNone/>
            </a:pPr>
            <a:r>
              <a:rPr lang="en-US" dirty="0"/>
              <a:t>These abnormal immune responses lead to hyperactive T-helper-2 lymphocyte and B-lymphocyte function. Suppressor T-lymphocyte function, cytokine production, faulty clearance mechanisms, and other immune regulatory mechanisms also are abnormal and fail to down regulate autoantibody formation from hyperactive B-lymphocytes. </a:t>
            </a:r>
          </a:p>
          <a:p>
            <a:pPr marL="0" indent="0">
              <a:buNone/>
            </a:pPr>
            <a:r>
              <a:rPr lang="en-US" dirty="0"/>
              <a:t>The autoantibodies formed from this immune dysregulation become pathogenic, form immune complexes, and activate complement that leads to damage of host tissue.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RDP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482520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2800" y="457200"/>
            <a:ext cx="3505200" cy="6172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RDP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319643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serologic tests may be helpful</a:t>
            </a:r>
            <a:br>
              <a:rPr lang="en-US" dirty="0"/>
            </a:br>
            <a:r>
              <a:rPr lang="en-US" dirty="0"/>
              <a:t>in making the diagnosis.</a:t>
            </a:r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7400" y="1600200"/>
            <a:ext cx="7905750" cy="403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RDP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074332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8801" y="76200"/>
            <a:ext cx="8458200" cy="67056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RDP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26244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1" y="990601"/>
            <a:ext cx="9220200" cy="431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RDP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627682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ANTIMALARIAL DRUGS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Antimalarial agents such as </a:t>
            </a:r>
            <a:r>
              <a:rPr lang="en-US" dirty="0" err="1"/>
              <a:t>chloroquine</a:t>
            </a:r>
            <a:r>
              <a:rPr lang="en-US" dirty="0"/>
              <a:t> and </a:t>
            </a:r>
            <a:r>
              <a:rPr lang="en-US" dirty="0" err="1"/>
              <a:t>hydroxychloroquine</a:t>
            </a:r>
            <a:r>
              <a:rPr lang="en-US" dirty="0"/>
              <a:t> have been used successfully in the management of discoid lupus and SLE.</a:t>
            </a:r>
          </a:p>
          <a:p>
            <a:r>
              <a:rPr lang="en-US" dirty="0"/>
              <a:t>It has been proposed that </a:t>
            </a:r>
            <a:r>
              <a:rPr lang="en-US" dirty="0" err="1"/>
              <a:t>antimalarials</a:t>
            </a:r>
            <a:r>
              <a:rPr lang="en-US" dirty="0"/>
              <a:t> interfere with T-lymphocyte activation.</a:t>
            </a:r>
          </a:p>
          <a:p>
            <a:r>
              <a:rPr lang="en-US" dirty="0" err="1"/>
              <a:t>antimalarials</a:t>
            </a:r>
            <a:r>
              <a:rPr lang="en-US" dirty="0"/>
              <a:t> that may benefit patients with SLE include inhibition of cytokines, decreased sensitivity to ultraviolet light, anti-inflammatory activity, antiplatelet effects, and </a:t>
            </a:r>
            <a:r>
              <a:rPr lang="en-US" dirty="0" err="1"/>
              <a:t>antihyperlipidemic</a:t>
            </a:r>
            <a:r>
              <a:rPr lang="en-US" dirty="0"/>
              <a:t> activity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RDP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538447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CORTICOSTEROIDS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The goal of treatment when using corticosteroids in SLE is to suppress and maintain suppression of active disease with the lowest dose possible. In patients with mild disease, low-dose therapy (prednisone</a:t>
            </a:r>
          </a:p>
          <a:p>
            <a:r>
              <a:rPr lang="en-US" dirty="0"/>
              <a:t>10–20 mg/day) is adequate.</a:t>
            </a:r>
          </a:p>
          <a:p>
            <a:r>
              <a:rPr lang="en-US" dirty="0"/>
              <a:t>but in patients with more severe disease (severe hemolytic anemia or cardiac involvement), higher doses, such as prednisone 1–2 mg/kg daily, may be required.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RDP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098973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CYTOTOXIC DRUGS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These agents, usually used in combination with corticosteroids, have been the mainstays of immunosuppressive therapy. Although both are known to suppress and stabilize </a:t>
            </a:r>
            <a:r>
              <a:rPr lang="en-US" dirty="0" err="1"/>
              <a:t>extrarenal</a:t>
            </a:r>
            <a:r>
              <a:rPr lang="en-US" dirty="0"/>
              <a:t> disease activity, much of the evaluation of these agents has focused on lupus nephritis, a major factor associated with morbidity and mortality in SLE.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RDP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387167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42</TotalTime>
  <Words>398</Words>
  <Application>Microsoft Office PowerPoint</Application>
  <PresentationFormat>Widescreen</PresentationFormat>
  <Paragraphs>44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6" baseType="lpstr">
      <vt:lpstr>Arial</vt:lpstr>
      <vt:lpstr>Calibri</vt:lpstr>
      <vt:lpstr>Times New Roman</vt:lpstr>
      <vt:lpstr>Office Theme</vt:lpstr>
      <vt:lpstr>SYSTEMIC LUPUS ERYTHEMATOSUS</vt:lpstr>
      <vt:lpstr>PowerPoint Presentation</vt:lpstr>
      <vt:lpstr>EPIDEMIOLOGY</vt:lpstr>
      <vt:lpstr>PowerPoint Presentation</vt:lpstr>
      <vt:lpstr>PowerPoint Presentation</vt:lpstr>
      <vt:lpstr>PowerPoint Presentation</vt:lpstr>
      <vt:lpstr>serologic tests may be helpful in making the diagnosis.</vt:lpstr>
      <vt:lpstr>PowerPoint Presentation</vt:lpstr>
      <vt:lpstr>PowerPoint Presentation</vt:lpstr>
      <vt:lpstr>ANTIMALARIAL DRUGS</vt:lpstr>
      <vt:lpstr>CORTICOSTEROIDS</vt:lpstr>
      <vt:lpstr>CYTOTOXIC DRUGS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chethan kumar</dc:creator>
  <cp:lastModifiedBy>User</cp:lastModifiedBy>
  <cp:revision>8</cp:revision>
  <dcterms:created xsi:type="dcterms:W3CDTF">2006-08-16T00:00:00Z</dcterms:created>
  <dcterms:modified xsi:type="dcterms:W3CDTF">2024-09-13T12:38:57Z</dcterms:modified>
</cp:coreProperties>
</file>