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0"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75" d="100"/>
          <a:sy n="75" d="100"/>
        </p:scale>
        <p:origin x="516"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DE8F5A86-DF46-4960-9BBD-E4C915B2E87A}" type="datetimeFigureOut">
              <a:rPr lang="en-US" smtClean="0"/>
              <a:t>9/17/2024</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59863183-B5E2-43E7-8BFF-BE3BF26246C6}" type="slidenum">
              <a:rPr lang="en-US" smtClean="0"/>
              <a:t>‹#›</a:t>
            </a:fld>
            <a:endParaRPr lang="en-US"/>
          </a:p>
        </p:txBody>
      </p:sp>
    </p:spTree>
    <p:extLst>
      <p:ext uri="{BB962C8B-B14F-4D97-AF65-F5344CB8AC3E}">
        <p14:creationId xmlns:p14="http://schemas.microsoft.com/office/powerpoint/2010/main" val="384322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863183-B5E2-43E7-8BFF-BE3BF26246C6}" type="slidenum">
              <a:rPr lang="en-US" smtClean="0"/>
              <a:t>1</a:t>
            </a:fld>
            <a:endParaRPr lang="en-US"/>
          </a:p>
        </p:txBody>
      </p:sp>
    </p:spTree>
    <p:extLst>
      <p:ext uri="{BB962C8B-B14F-4D97-AF65-F5344CB8AC3E}">
        <p14:creationId xmlns:p14="http://schemas.microsoft.com/office/powerpoint/2010/main" val="2595653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477BABE-7DE3-4AF9-B553-3375E9C25B5D}" type="datetime1">
              <a:rPr lang="en-US" smtClean="0"/>
              <a:t>9/17/2024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98833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E3FF1DC-87D0-4E8D-A471-DAB8FAC3E4E9}" type="datetime1">
              <a:rPr lang="en-US" smtClean="0"/>
              <a:t>9/17/2024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424897451"/>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E3FF1DC-87D0-4E8D-A471-DAB8FAC3E4E9}" type="datetime1">
              <a:rPr lang="en-US" smtClean="0"/>
              <a:t>9/17/2024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817515354"/>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CD28902-4094-434D-9937-8F938FDC890A}" type="datetime1">
              <a:rPr lang="en-US" smtClean="0"/>
              <a:t>9/17/2024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950545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3FF1DC-87D0-4E8D-A471-DAB8FAC3E4E9}" type="datetime1">
              <a:rPr lang="en-US" smtClean="0"/>
              <a:t>9/17/2024</a:t>
            </a:fld>
            <a:endParaRPr lang="en-US"/>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632363160"/>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7CE4609-B13B-4A5C-9DCB-B6D2B8946BD5}" type="datetime1">
              <a:rPr lang="en-US" smtClean="0"/>
              <a:t>9/17/2024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04271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E3FF1DC-87D0-4E8D-A471-DAB8FAC3E4E9}" type="datetime1">
              <a:rPr lang="en-US" smtClean="0"/>
              <a:t>9/17/2024</a:t>
            </a:fld>
            <a:endParaRPr lang="en-US"/>
          </a:p>
        </p:txBody>
      </p:sp>
      <p:sp>
        <p:nvSpPr>
          <p:cNvPr id="8" name="Footer Placeholder 7"/>
          <p:cNvSpPr>
            <a:spLocks noGrp="1"/>
          </p:cNvSpPr>
          <p:nvPr>
            <p:ph type="ftr" sz="quarter" idx="11"/>
          </p:nvPr>
        </p:nvSpPr>
        <p:spPr/>
        <p:txBody>
          <a:bodyPr/>
          <a:lstStyle/>
          <a:p>
            <a:r>
              <a:rPr lang="en-US" smtClean="0"/>
              <a:t>RDP</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885585070"/>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356A017-5770-4055-9E11-11EE801E59E4}" type="datetime1">
              <a:rPr lang="en-US" smtClean="0"/>
              <a:t>9/17/2024</a:t>
            </a:fld>
            <a:endParaRPr lang="en-US"/>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806431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6FCFA-D76B-4D7B-AA52-C820B417878A}" type="datetime1">
              <a:rPr lang="en-US" smtClean="0"/>
              <a:t>9/17/2024</a:t>
            </a:fld>
            <a:endParaRPr lang="en-US"/>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528785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3FF1DC-87D0-4E8D-A471-DAB8FAC3E4E9}" type="datetime1">
              <a:rPr lang="en-US" smtClean="0"/>
              <a:t>9/17/2024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960917943"/>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3FF1DC-87D0-4E8D-A471-DAB8FAC3E4E9}" type="datetime1">
              <a:rPr lang="en-US" smtClean="0"/>
              <a:t>9/17/2024</a:t>
            </a:fld>
            <a:endParaRPr lang="en-US"/>
          </a:p>
        </p:txBody>
      </p:sp>
      <p:sp>
        <p:nvSpPr>
          <p:cNvPr id="6" name="Footer Placeholder 5"/>
          <p:cNvSpPr>
            <a:spLocks noGrp="1"/>
          </p:cNvSpPr>
          <p:nvPr>
            <p:ph type="ftr" sz="quarter" idx="11"/>
          </p:nvPr>
        </p:nvSpPr>
        <p:spPr/>
        <p:txBody>
          <a:bodyPr/>
          <a:lstStyle/>
          <a:p>
            <a:r>
              <a:rPr lang="en-US" smtClean="0"/>
              <a:t>RDP</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554284500"/>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3FF1DC-87D0-4E8D-A471-DAB8FAC3E4E9}" type="datetime1">
              <a:rPr lang="en-US" smtClean="0"/>
              <a:t>9/17/2024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RDP</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pic>
        <p:nvPicPr>
          <p:cNvPr id="7"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398" y="378328"/>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userDrawn="1"/>
        </p:nvSpPr>
        <p:spPr>
          <a:xfrm rot="20006977">
            <a:off x="1190625" y="2929364"/>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287529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ncbi.nlm.nih.gov/pmc/articles/PMC2014933/#b24"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ncbi.nlm.nih.gov/pmc/articles/PMC2014933/#b50"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idx="1"/>
          </p:nvPr>
        </p:nvSpPr>
        <p:spPr>
          <a:prstGeom prst="rect">
            <a:avLst/>
          </a:prstGeom>
        </p:spPr>
        <p:txBody>
          <a:bodyPr vert="horz" wrap="square" lIns="0" tIns="61721" rIns="0" bIns="0" rtlCol="0">
            <a:spAutoFit/>
          </a:bodyPr>
          <a:lstStyle/>
          <a:p>
            <a:pPr marL="13970" marR="5080" indent="-2540" algn="ctr">
              <a:lnSpc>
                <a:spcPct val="100000"/>
              </a:lnSpc>
              <a:spcBef>
                <a:spcPts val="95"/>
              </a:spcBef>
            </a:pPr>
            <a:r>
              <a:rPr sz="4400" dirty="0">
                <a:solidFill>
                  <a:srgbClr val="000000"/>
                </a:solidFill>
                <a:latin typeface="Times New Roman"/>
                <a:cs typeface="Times New Roman"/>
              </a:rPr>
              <a:t>TDM</a:t>
            </a:r>
            <a:r>
              <a:rPr sz="4400" spc="-110" dirty="0">
                <a:solidFill>
                  <a:srgbClr val="000000"/>
                </a:solidFill>
                <a:latin typeface="Times New Roman"/>
                <a:cs typeface="Times New Roman"/>
              </a:rPr>
              <a:t> </a:t>
            </a:r>
            <a:r>
              <a:rPr sz="4400" dirty="0">
                <a:solidFill>
                  <a:srgbClr val="000000"/>
                </a:solidFill>
                <a:latin typeface="Times New Roman"/>
                <a:cs typeface="Times New Roman"/>
              </a:rPr>
              <a:t>OF</a:t>
            </a:r>
            <a:r>
              <a:rPr sz="4400" spc="-95" dirty="0">
                <a:solidFill>
                  <a:srgbClr val="000000"/>
                </a:solidFill>
                <a:latin typeface="Times New Roman"/>
                <a:cs typeface="Times New Roman"/>
              </a:rPr>
              <a:t> </a:t>
            </a:r>
            <a:r>
              <a:rPr sz="4400" dirty="0">
                <a:solidFill>
                  <a:srgbClr val="000000"/>
                </a:solidFill>
                <a:latin typeface="Times New Roman"/>
                <a:cs typeface="Times New Roman"/>
              </a:rPr>
              <a:t>DRUGS</a:t>
            </a:r>
            <a:r>
              <a:rPr sz="4400" spc="-50" dirty="0">
                <a:solidFill>
                  <a:srgbClr val="000000"/>
                </a:solidFill>
                <a:latin typeface="Times New Roman"/>
                <a:cs typeface="Times New Roman"/>
              </a:rPr>
              <a:t> </a:t>
            </a:r>
            <a:r>
              <a:rPr sz="4400" dirty="0">
                <a:solidFill>
                  <a:srgbClr val="000000"/>
                </a:solidFill>
                <a:latin typeface="Times New Roman"/>
                <a:cs typeface="Times New Roman"/>
              </a:rPr>
              <a:t>USED</a:t>
            </a:r>
            <a:r>
              <a:rPr sz="4400" spc="-100" dirty="0">
                <a:solidFill>
                  <a:srgbClr val="000000"/>
                </a:solidFill>
                <a:latin typeface="Times New Roman"/>
                <a:cs typeface="Times New Roman"/>
              </a:rPr>
              <a:t> </a:t>
            </a:r>
            <a:r>
              <a:rPr sz="4400" dirty="0">
                <a:solidFill>
                  <a:srgbClr val="000000"/>
                </a:solidFill>
                <a:latin typeface="Times New Roman"/>
                <a:cs typeface="Times New Roman"/>
              </a:rPr>
              <a:t>IN</a:t>
            </a:r>
            <a:r>
              <a:rPr sz="4400" spc="-155" dirty="0">
                <a:solidFill>
                  <a:srgbClr val="000000"/>
                </a:solidFill>
                <a:latin typeface="Times New Roman"/>
                <a:cs typeface="Times New Roman"/>
              </a:rPr>
              <a:t> </a:t>
            </a:r>
            <a:r>
              <a:rPr sz="4400" dirty="0">
                <a:solidFill>
                  <a:srgbClr val="000000"/>
                </a:solidFill>
                <a:latin typeface="Times New Roman"/>
                <a:cs typeface="Times New Roman"/>
              </a:rPr>
              <a:t>THE</a:t>
            </a:r>
            <a:r>
              <a:rPr sz="4400" spc="-100" dirty="0">
                <a:solidFill>
                  <a:srgbClr val="000000"/>
                </a:solidFill>
                <a:latin typeface="Times New Roman"/>
                <a:cs typeface="Times New Roman"/>
              </a:rPr>
              <a:t> </a:t>
            </a:r>
            <a:r>
              <a:rPr sz="4400" spc="-10" dirty="0">
                <a:solidFill>
                  <a:srgbClr val="000000"/>
                </a:solidFill>
                <a:latin typeface="Times New Roman"/>
                <a:cs typeface="Times New Roman"/>
              </a:rPr>
              <a:t>FOLLOWING </a:t>
            </a:r>
            <a:r>
              <a:rPr sz="4400" dirty="0">
                <a:solidFill>
                  <a:srgbClr val="000000"/>
                </a:solidFill>
                <a:latin typeface="Times New Roman"/>
                <a:cs typeface="Times New Roman"/>
              </a:rPr>
              <a:t>DISEASE</a:t>
            </a:r>
            <a:r>
              <a:rPr sz="4400" spc="-235" dirty="0">
                <a:solidFill>
                  <a:srgbClr val="000000"/>
                </a:solidFill>
                <a:latin typeface="Times New Roman"/>
                <a:cs typeface="Times New Roman"/>
              </a:rPr>
              <a:t> </a:t>
            </a:r>
            <a:r>
              <a:rPr sz="4400" dirty="0">
                <a:solidFill>
                  <a:srgbClr val="000000"/>
                </a:solidFill>
                <a:latin typeface="Times New Roman"/>
                <a:cs typeface="Times New Roman"/>
              </a:rPr>
              <a:t>CONDITIONS:</a:t>
            </a:r>
            <a:r>
              <a:rPr sz="4400" spc="-195" dirty="0">
                <a:solidFill>
                  <a:srgbClr val="000000"/>
                </a:solidFill>
                <a:latin typeface="Times New Roman"/>
                <a:cs typeface="Times New Roman"/>
              </a:rPr>
              <a:t> </a:t>
            </a:r>
            <a:r>
              <a:rPr sz="4400" spc="15" dirty="0">
                <a:solidFill>
                  <a:srgbClr val="000000"/>
                </a:solidFill>
                <a:latin typeface="Times New Roman"/>
                <a:cs typeface="Times New Roman"/>
              </a:rPr>
              <a:t>CAR</a:t>
            </a:r>
            <a:r>
              <a:rPr sz="4400" spc="-10" dirty="0">
                <a:solidFill>
                  <a:srgbClr val="000000"/>
                </a:solidFill>
                <a:latin typeface="Times New Roman"/>
                <a:cs typeface="Times New Roman"/>
              </a:rPr>
              <a:t>D</a:t>
            </a:r>
            <a:r>
              <a:rPr sz="4400" spc="15" dirty="0">
                <a:solidFill>
                  <a:srgbClr val="000000"/>
                </a:solidFill>
                <a:latin typeface="Times New Roman"/>
                <a:cs typeface="Times New Roman"/>
              </a:rPr>
              <a:t>IO</a:t>
            </a:r>
            <a:r>
              <a:rPr sz="4400" spc="-580" dirty="0">
                <a:solidFill>
                  <a:srgbClr val="000000"/>
                </a:solidFill>
                <a:latin typeface="Times New Roman"/>
                <a:cs typeface="Times New Roman"/>
              </a:rPr>
              <a:t>V</a:t>
            </a:r>
            <a:r>
              <a:rPr sz="4400" spc="15" dirty="0">
                <a:solidFill>
                  <a:srgbClr val="000000"/>
                </a:solidFill>
                <a:latin typeface="Times New Roman"/>
                <a:cs typeface="Times New Roman"/>
              </a:rPr>
              <a:t>ASCULAR</a:t>
            </a:r>
            <a:r>
              <a:rPr sz="4400" spc="-30" dirty="0">
                <a:solidFill>
                  <a:srgbClr val="000000"/>
                </a:solidFill>
                <a:latin typeface="Times New Roman"/>
                <a:cs typeface="Times New Roman"/>
              </a:rPr>
              <a:t> </a:t>
            </a:r>
            <a:r>
              <a:rPr sz="4400" dirty="0">
                <a:solidFill>
                  <a:srgbClr val="000000"/>
                </a:solidFill>
                <a:latin typeface="Times New Roman"/>
                <a:cs typeface="Times New Roman"/>
              </a:rPr>
              <a:t>DISEASE,</a:t>
            </a:r>
            <a:r>
              <a:rPr sz="4400" spc="-180" dirty="0">
                <a:solidFill>
                  <a:srgbClr val="000000"/>
                </a:solidFill>
                <a:latin typeface="Times New Roman"/>
                <a:cs typeface="Times New Roman"/>
              </a:rPr>
              <a:t> </a:t>
            </a:r>
            <a:r>
              <a:rPr sz="4400" dirty="0">
                <a:solidFill>
                  <a:srgbClr val="000000"/>
                </a:solidFill>
                <a:latin typeface="Times New Roman"/>
                <a:cs typeface="Times New Roman"/>
              </a:rPr>
              <a:t>SEIZURE</a:t>
            </a:r>
            <a:r>
              <a:rPr sz="4400" spc="-160" dirty="0">
                <a:solidFill>
                  <a:srgbClr val="000000"/>
                </a:solidFill>
                <a:latin typeface="Times New Roman"/>
                <a:cs typeface="Times New Roman"/>
              </a:rPr>
              <a:t> </a:t>
            </a:r>
            <a:r>
              <a:rPr sz="4400" spc="-10" dirty="0">
                <a:solidFill>
                  <a:srgbClr val="000000"/>
                </a:solidFill>
                <a:latin typeface="Times New Roman"/>
                <a:cs typeface="Times New Roman"/>
              </a:rPr>
              <a:t>DISORDERS, </a:t>
            </a:r>
            <a:r>
              <a:rPr sz="4400" spc="-50" dirty="0">
                <a:solidFill>
                  <a:srgbClr val="000000"/>
                </a:solidFill>
                <a:latin typeface="Times New Roman"/>
                <a:cs typeface="Times New Roman"/>
              </a:rPr>
              <a:t>PSYCHIATRIC</a:t>
            </a:r>
            <a:r>
              <a:rPr sz="4400" spc="-110" dirty="0">
                <a:solidFill>
                  <a:srgbClr val="000000"/>
                </a:solidFill>
                <a:latin typeface="Times New Roman"/>
                <a:cs typeface="Times New Roman"/>
              </a:rPr>
              <a:t> </a:t>
            </a:r>
            <a:r>
              <a:rPr sz="4400" spc="-30" dirty="0">
                <a:solidFill>
                  <a:srgbClr val="000000"/>
                </a:solidFill>
                <a:latin typeface="Times New Roman"/>
                <a:cs typeface="Times New Roman"/>
              </a:rPr>
              <a:t>CONDITIONS,</a:t>
            </a:r>
            <a:r>
              <a:rPr sz="4400" spc="-245" dirty="0">
                <a:solidFill>
                  <a:srgbClr val="000000"/>
                </a:solidFill>
                <a:latin typeface="Times New Roman"/>
                <a:cs typeface="Times New Roman"/>
              </a:rPr>
              <a:t> </a:t>
            </a:r>
            <a:r>
              <a:rPr sz="4400" dirty="0">
                <a:solidFill>
                  <a:srgbClr val="000000"/>
                </a:solidFill>
                <a:latin typeface="Times New Roman"/>
                <a:cs typeface="Times New Roman"/>
              </a:rPr>
              <a:t>AND</a:t>
            </a:r>
            <a:r>
              <a:rPr sz="4400" spc="-95" dirty="0">
                <a:solidFill>
                  <a:srgbClr val="000000"/>
                </a:solidFill>
                <a:latin typeface="Times New Roman"/>
                <a:cs typeface="Times New Roman"/>
              </a:rPr>
              <a:t> </a:t>
            </a:r>
            <a:r>
              <a:rPr sz="4400" spc="-10" dirty="0">
                <a:solidFill>
                  <a:srgbClr val="000000"/>
                </a:solidFill>
                <a:latin typeface="Times New Roman"/>
                <a:cs typeface="Times New Roman"/>
              </a:rPr>
              <a:t>ORGAN TRANSPLANTATIONS</a:t>
            </a:r>
            <a:r>
              <a:rPr sz="2200" spc="-10" dirty="0">
                <a:solidFill>
                  <a:srgbClr val="000000"/>
                </a:solidFill>
                <a:latin typeface="Times New Roman"/>
                <a:cs typeface="Times New Roman"/>
              </a:rPr>
              <a:t>.</a:t>
            </a:r>
            <a:endParaRPr sz="2200">
              <a:latin typeface="Times New Roman"/>
              <a:cs typeface="Times New Roman"/>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1</a:t>
            </a:fld>
            <a:endParaRPr lang="en-US"/>
          </a:p>
        </p:txBody>
      </p:sp>
      <p:pic>
        <p:nvPicPr>
          <p:cNvPr id="6"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63752" y="1356360"/>
            <a:ext cx="10256520" cy="5099304"/>
          </a:xfrm>
          <a:prstGeom prst="rect">
            <a:avLst/>
          </a:prstGeom>
        </p:spPr>
      </p:pic>
      <p:sp>
        <p:nvSpPr>
          <p:cNvPr id="3" name="object 3"/>
          <p:cNvSpPr txBox="1">
            <a:spLocks noGrp="1"/>
          </p:cNvSpPr>
          <p:nvPr>
            <p:ph type="title"/>
          </p:nvPr>
        </p:nvSpPr>
        <p:spPr>
          <a:xfrm>
            <a:off x="4067302" y="461213"/>
            <a:ext cx="4772025" cy="848994"/>
          </a:xfrm>
          <a:prstGeom prst="rect">
            <a:avLst/>
          </a:prstGeom>
        </p:spPr>
        <p:txBody>
          <a:bodyPr vert="horz" wrap="square" lIns="0" tIns="12700" rIns="0" bIns="0" rtlCol="0">
            <a:spAutoFit/>
          </a:bodyPr>
          <a:lstStyle/>
          <a:p>
            <a:pPr marL="12700">
              <a:lnSpc>
                <a:spcPct val="100000"/>
              </a:lnSpc>
              <a:spcBef>
                <a:spcPts val="100"/>
              </a:spcBef>
            </a:pPr>
            <a:r>
              <a:rPr sz="5400" b="0" dirty="0">
                <a:latin typeface="Times New Roman"/>
                <a:cs typeface="Times New Roman"/>
              </a:rPr>
              <a:t>Seizure</a:t>
            </a:r>
            <a:r>
              <a:rPr sz="5400" b="0" spc="-15" dirty="0">
                <a:latin typeface="Times New Roman"/>
                <a:cs typeface="Times New Roman"/>
              </a:rPr>
              <a:t> </a:t>
            </a:r>
            <a:r>
              <a:rPr sz="5400" b="0" spc="-10" dirty="0">
                <a:latin typeface="Times New Roman"/>
                <a:cs typeface="Times New Roman"/>
              </a:rPr>
              <a:t>disorders</a:t>
            </a:r>
            <a:endParaRPr sz="5400">
              <a:latin typeface="Times New Roman"/>
              <a:cs typeface="Times New Roman"/>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10</a:t>
            </a:fld>
            <a:endParaRPr lang="en-US"/>
          </a:p>
        </p:txBody>
      </p:sp>
      <p:pic>
        <p:nvPicPr>
          <p:cNvPr id="6"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421541" y="323088"/>
            <a:ext cx="9807290" cy="6211824"/>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11</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03375" y="448055"/>
            <a:ext cx="10482072" cy="5961888"/>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12</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21791" y="265175"/>
            <a:ext cx="11210544" cy="6437376"/>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13</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90727" y="347472"/>
            <a:ext cx="10396728" cy="6062472"/>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14</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12648" y="274320"/>
            <a:ext cx="10981943" cy="5983224"/>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15</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85088" y="441959"/>
            <a:ext cx="10442448" cy="6214872"/>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16</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49808" y="1225296"/>
            <a:ext cx="10692384" cy="5431536"/>
          </a:xfrm>
          <a:prstGeom prst="rect">
            <a:avLst/>
          </a:prstGeom>
        </p:spPr>
      </p:pic>
      <p:sp>
        <p:nvSpPr>
          <p:cNvPr id="3" name="object 3"/>
          <p:cNvSpPr txBox="1">
            <a:spLocks noGrp="1"/>
          </p:cNvSpPr>
          <p:nvPr>
            <p:ph type="title"/>
          </p:nvPr>
        </p:nvSpPr>
        <p:spPr>
          <a:prstGeom prst="rect">
            <a:avLst/>
          </a:prstGeom>
        </p:spPr>
        <p:txBody>
          <a:bodyPr vert="horz" wrap="square" lIns="0" tIns="148717" rIns="0" bIns="0" rtlCol="0">
            <a:spAutoFit/>
          </a:bodyPr>
          <a:lstStyle/>
          <a:p>
            <a:pPr marL="3274695">
              <a:lnSpc>
                <a:spcPct val="100000"/>
              </a:lnSpc>
              <a:spcBef>
                <a:spcPts val="105"/>
              </a:spcBef>
            </a:pPr>
            <a:r>
              <a:rPr sz="2800" dirty="0"/>
              <a:t>Psychiatric</a:t>
            </a:r>
            <a:r>
              <a:rPr sz="2800" spc="-50" dirty="0"/>
              <a:t> </a:t>
            </a:r>
            <a:r>
              <a:rPr sz="2800" spc="-10" dirty="0"/>
              <a:t>conditions</a:t>
            </a:r>
            <a:endParaRPr sz="2800"/>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17</a:t>
            </a:fld>
            <a:endParaRPr lang="en-US"/>
          </a:p>
        </p:txBody>
      </p:sp>
      <p:pic>
        <p:nvPicPr>
          <p:cNvPr id="6"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58239" y="719327"/>
            <a:ext cx="10058400" cy="5419344"/>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18</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582142" y="984503"/>
            <a:ext cx="7657775" cy="5441822"/>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19</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03021" y="316483"/>
            <a:ext cx="11313160" cy="4598035"/>
          </a:xfrm>
          <a:prstGeom prst="rect">
            <a:avLst/>
          </a:prstGeom>
        </p:spPr>
        <p:txBody>
          <a:bodyPr vert="horz" wrap="square" lIns="0" tIns="11430" rIns="0" bIns="0" rtlCol="0">
            <a:spAutoFit/>
          </a:bodyPr>
          <a:lstStyle/>
          <a:p>
            <a:pPr marL="12700">
              <a:lnSpc>
                <a:spcPct val="100000"/>
              </a:lnSpc>
              <a:spcBef>
                <a:spcPts val="90"/>
              </a:spcBef>
            </a:pPr>
            <a:r>
              <a:rPr sz="2000" b="1" dirty="0">
                <a:latin typeface="Times New Roman"/>
                <a:cs typeface="Times New Roman"/>
              </a:rPr>
              <a:t>TDM</a:t>
            </a:r>
            <a:r>
              <a:rPr sz="2000" b="1" spc="-5" dirty="0">
                <a:latin typeface="Times New Roman"/>
                <a:cs typeface="Times New Roman"/>
              </a:rPr>
              <a:t> </a:t>
            </a:r>
            <a:r>
              <a:rPr sz="2000" b="1" dirty="0">
                <a:latin typeface="Times New Roman"/>
                <a:cs typeface="Times New Roman"/>
              </a:rPr>
              <a:t>for</a:t>
            </a:r>
            <a:r>
              <a:rPr sz="2000" b="1" spc="-100" dirty="0">
                <a:latin typeface="Times New Roman"/>
                <a:cs typeface="Times New Roman"/>
              </a:rPr>
              <a:t> </a:t>
            </a:r>
            <a:r>
              <a:rPr sz="2000" b="1" dirty="0">
                <a:latin typeface="Times New Roman"/>
                <a:cs typeface="Times New Roman"/>
              </a:rPr>
              <a:t>Cardiac</a:t>
            </a:r>
            <a:r>
              <a:rPr sz="2000" b="1" spc="-40" dirty="0">
                <a:latin typeface="Times New Roman"/>
                <a:cs typeface="Times New Roman"/>
              </a:rPr>
              <a:t> </a:t>
            </a:r>
            <a:r>
              <a:rPr sz="2000" b="1" spc="-10" dirty="0">
                <a:latin typeface="Times New Roman"/>
                <a:cs typeface="Times New Roman"/>
              </a:rPr>
              <a:t>Medications</a:t>
            </a:r>
            <a:endParaRPr sz="2000">
              <a:latin typeface="Times New Roman"/>
              <a:cs typeface="Times New Roman"/>
            </a:endParaRPr>
          </a:p>
          <a:p>
            <a:pPr>
              <a:lnSpc>
                <a:spcPct val="100000"/>
              </a:lnSpc>
              <a:spcBef>
                <a:spcPts val="45"/>
              </a:spcBef>
            </a:pPr>
            <a:endParaRPr sz="2050">
              <a:latin typeface="Times New Roman"/>
              <a:cs typeface="Times New Roman"/>
            </a:endParaRPr>
          </a:p>
          <a:p>
            <a:pPr marL="12700" marR="5080">
              <a:lnSpc>
                <a:spcPct val="100000"/>
              </a:lnSpc>
            </a:pPr>
            <a:r>
              <a:rPr sz="2000" dirty="0">
                <a:latin typeface="Times New Roman"/>
                <a:cs typeface="Times New Roman"/>
              </a:rPr>
              <a:t>Inotropics</a:t>
            </a:r>
            <a:r>
              <a:rPr sz="2000" spc="-70" dirty="0">
                <a:latin typeface="Times New Roman"/>
                <a:cs typeface="Times New Roman"/>
              </a:rPr>
              <a:t> </a:t>
            </a:r>
            <a:r>
              <a:rPr sz="2000" dirty="0">
                <a:latin typeface="Times New Roman"/>
                <a:cs typeface="Times New Roman"/>
              </a:rPr>
              <a:t>(drugs</a:t>
            </a:r>
            <a:r>
              <a:rPr sz="2000" spc="-55" dirty="0">
                <a:latin typeface="Times New Roman"/>
                <a:cs typeface="Times New Roman"/>
              </a:rPr>
              <a:t> </a:t>
            </a:r>
            <a:r>
              <a:rPr sz="2000" dirty="0">
                <a:latin typeface="Times New Roman"/>
                <a:cs typeface="Times New Roman"/>
              </a:rPr>
              <a:t>used</a:t>
            </a:r>
            <a:r>
              <a:rPr sz="2000" spc="-15" dirty="0">
                <a:latin typeface="Times New Roman"/>
                <a:cs typeface="Times New Roman"/>
              </a:rPr>
              <a:t> </a:t>
            </a:r>
            <a:r>
              <a:rPr sz="2000" dirty="0">
                <a:latin typeface="Times New Roman"/>
                <a:cs typeface="Times New Roman"/>
              </a:rPr>
              <a:t>to</a:t>
            </a:r>
            <a:r>
              <a:rPr sz="2000" spc="-65" dirty="0">
                <a:latin typeface="Times New Roman"/>
                <a:cs typeface="Times New Roman"/>
              </a:rPr>
              <a:t> </a:t>
            </a:r>
            <a:r>
              <a:rPr sz="2000" dirty="0">
                <a:latin typeface="Times New Roman"/>
                <a:cs typeface="Times New Roman"/>
              </a:rPr>
              <a:t>increase</a:t>
            </a:r>
            <a:r>
              <a:rPr sz="2000" spc="-50" dirty="0">
                <a:latin typeface="Times New Roman"/>
                <a:cs typeface="Times New Roman"/>
              </a:rPr>
              <a:t> </a:t>
            </a:r>
            <a:r>
              <a:rPr sz="2000" dirty="0">
                <a:latin typeface="Times New Roman"/>
                <a:cs typeface="Times New Roman"/>
              </a:rPr>
              <a:t>the</a:t>
            </a:r>
            <a:r>
              <a:rPr sz="2000" spc="-25" dirty="0">
                <a:latin typeface="Times New Roman"/>
                <a:cs typeface="Times New Roman"/>
              </a:rPr>
              <a:t> </a:t>
            </a:r>
            <a:r>
              <a:rPr sz="2000" dirty="0">
                <a:latin typeface="Times New Roman"/>
                <a:cs typeface="Times New Roman"/>
              </a:rPr>
              <a:t>pumping</a:t>
            </a:r>
            <a:r>
              <a:rPr sz="2000" spc="-20" dirty="0">
                <a:latin typeface="Times New Roman"/>
                <a:cs typeface="Times New Roman"/>
              </a:rPr>
              <a:t> </a:t>
            </a:r>
            <a:r>
              <a:rPr sz="2000" dirty="0">
                <a:latin typeface="Times New Roman"/>
                <a:cs typeface="Times New Roman"/>
              </a:rPr>
              <a:t>ability</a:t>
            </a:r>
            <a:r>
              <a:rPr sz="2000" spc="-60" dirty="0">
                <a:latin typeface="Times New Roman"/>
                <a:cs typeface="Times New Roman"/>
              </a:rPr>
              <a:t> </a:t>
            </a:r>
            <a:r>
              <a:rPr sz="2000" dirty="0">
                <a:latin typeface="Times New Roman"/>
                <a:cs typeface="Times New Roman"/>
              </a:rPr>
              <a:t>of</a:t>
            </a:r>
            <a:r>
              <a:rPr sz="2000" spc="-65" dirty="0">
                <a:latin typeface="Times New Roman"/>
                <a:cs typeface="Times New Roman"/>
              </a:rPr>
              <a:t> </a:t>
            </a:r>
            <a:r>
              <a:rPr sz="2000" dirty="0">
                <a:latin typeface="Times New Roman"/>
                <a:cs typeface="Times New Roman"/>
              </a:rPr>
              <a:t>the</a:t>
            </a:r>
            <a:r>
              <a:rPr sz="2000" spc="-25" dirty="0">
                <a:latin typeface="Times New Roman"/>
                <a:cs typeface="Times New Roman"/>
              </a:rPr>
              <a:t> </a:t>
            </a:r>
            <a:r>
              <a:rPr sz="2000" dirty="0">
                <a:latin typeface="Times New Roman"/>
                <a:cs typeface="Times New Roman"/>
              </a:rPr>
              <a:t>heart)</a:t>
            </a:r>
            <a:r>
              <a:rPr sz="2000" spc="-75" dirty="0">
                <a:latin typeface="Times New Roman"/>
                <a:cs typeface="Times New Roman"/>
              </a:rPr>
              <a:t> </a:t>
            </a:r>
            <a:r>
              <a:rPr sz="2000" dirty="0">
                <a:latin typeface="Times New Roman"/>
                <a:cs typeface="Times New Roman"/>
              </a:rPr>
              <a:t>and</a:t>
            </a:r>
            <a:r>
              <a:rPr sz="2000" spc="-40" dirty="0">
                <a:latin typeface="Times New Roman"/>
                <a:cs typeface="Times New Roman"/>
              </a:rPr>
              <a:t> </a:t>
            </a:r>
            <a:r>
              <a:rPr sz="2000" spc="-10" dirty="0">
                <a:latin typeface="Times New Roman"/>
                <a:cs typeface="Times New Roman"/>
              </a:rPr>
              <a:t>antiarrhythmics</a:t>
            </a:r>
            <a:r>
              <a:rPr sz="2000" spc="50" dirty="0">
                <a:latin typeface="Times New Roman"/>
                <a:cs typeface="Times New Roman"/>
              </a:rPr>
              <a:t> </a:t>
            </a:r>
            <a:r>
              <a:rPr sz="2000" dirty="0">
                <a:latin typeface="Times New Roman"/>
                <a:cs typeface="Times New Roman"/>
              </a:rPr>
              <a:t>may</a:t>
            </a:r>
            <a:r>
              <a:rPr sz="2000" spc="-15" dirty="0">
                <a:latin typeface="Times New Roman"/>
                <a:cs typeface="Times New Roman"/>
              </a:rPr>
              <a:t> </a:t>
            </a:r>
            <a:r>
              <a:rPr sz="2000" dirty="0">
                <a:latin typeface="Times New Roman"/>
                <a:cs typeface="Times New Roman"/>
              </a:rPr>
              <a:t>need</a:t>
            </a:r>
            <a:r>
              <a:rPr sz="2000" spc="-85" dirty="0">
                <a:latin typeface="Times New Roman"/>
                <a:cs typeface="Times New Roman"/>
              </a:rPr>
              <a:t> </a:t>
            </a:r>
            <a:r>
              <a:rPr sz="2000" dirty="0">
                <a:latin typeface="Times New Roman"/>
                <a:cs typeface="Times New Roman"/>
              </a:rPr>
              <a:t>TDM.</a:t>
            </a:r>
            <a:r>
              <a:rPr sz="2000" spc="-90" dirty="0">
                <a:latin typeface="Times New Roman"/>
                <a:cs typeface="Times New Roman"/>
              </a:rPr>
              <a:t> </a:t>
            </a:r>
            <a:r>
              <a:rPr sz="2000" spc="-25" dirty="0">
                <a:latin typeface="Times New Roman"/>
                <a:cs typeface="Times New Roman"/>
              </a:rPr>
              <a:t>The </a:t>
            </a:r>
            <a:r>
              <a:rPr sz="2000" dirty="0">
                <a:latin typeface="Times New Roman"/>
                <a:cs typeface="Times New Roman"/>
              </a:rPr>
              <a:t>cardiac</a:t>
            </a:r>
            <a:r>
              <a:rPr sz="2000" spc="-90" dirty="0">
                <a:latin typeface="Times New Roman"/>
                <a:cs typeface="Times New Roman"/>
              </a:rPr>
              <a:t> </a:t>
            </a:r>
            <a:r>
              <a:rPr sz="2000" dirty="0">
                <a:latin typeface="Times New Roman"/>
                <a:cs typeface="Times New Roman"/>
              </a:rPr>
              <a:t>glycoside</a:t>
            </a:r>
            <a:r>
              <a:rPr sz="2000" spc="-15" dirty="0">
                <a:latin typeface="Times New Roman"/>
                <a:cs typeface="Times New Roman"/>
              </a:rPr>
              <a:t> </a:t>
            </a:r>
            <a:r>
              <a:rPr sz="2000" dirty="0">
                <a:latin typeface="Times New Roman"/>
                <a:cs typeface="Times New Roman"/>
              </a:rPr>
              <a:t>inotropics</a:t>
            </a:r>
            <a:r>
              <a:rPr sz="2000" spc="-85" dirty="0">
                <a:latin typeface="Times New Roman"/>
                <a:cs typeface="Times New Roman"/>
              </a:rPr>
              <a:t> </a:t>
            </a:r>
            <a:r>
              <a:rPr sz="2000" dirty="0">
                <a:latin typeface="Times New Roman"/>
                <a:cs typeface="Times New Roman"/>
              </a:rPr>
              <a:t>digoxin</a:t>
            </a:r>
            <a:r>
              <a:rPr sz="2000" spc="-65" dirty="0">
                <a:latin typeface="Times New Roman"/>
                <a:cs typeface="Times New Roman"/>
              </a:rPr>
              <a:t> </a:t>
            </a:r>
            <a:r>
              <a:rPr sz="2000" dirty="0">
                <a:latin typeface="Times New Roman"/>
                <a:cs typeface="Times New Roman"/>
              </a:rPr>
              <a:t>and</a:t>
            </a:r>
            <a:r>
              <a:rPr sz="2000" spc="-65" dirty="0">
                <a:latin typeface="Times New Roman"/>
                <a:cs typeface="Times New Roman"/>
              </a:rPr>
              <a:t> </a:t>
            </a:r>
            <a:r>
              <a:rPr sz="2000" dirty="0">
                <a:latin typeface="Times New Roman"/>
                <a:cs typeface="Times New Roman"/>
              </a:rPr>
              <a:t>digitoxin</a:t>
            </a:r>
            <a:r>
              <a:rPr sz="2000" spc="-60" dirty="0">
                <a:latin typeface="Times New Roman"/>
                <a:cs typeface="Times New Roman"/>
              </a:rPr>
              <a:t> </a:t>
            </a:r>
            <a:r>
              <a:rPr sz="2000" dirty="0">
                <a:latin typeface="Times New Roman"/>
                <a:cs typeface="Times New Roman"/>
              </a:rPr>
              <a:t>have</a:t>
            </a:r>
            <a:r>
              <a:rPr sz="2000" spc="-50" dirty="0">
                <a:latin typeface="Times New Roman"/>
                <a:cs typeface="Times New Roman"/>
              </a:rPr>
              <a:t> </a:t>
            </a:r>
            <a:r>
              <a:rPr sz="2000" dirty="0">
                <a:latin typeface="Times New Roman"/>
                <a:cs typeface="Times New Roman"/>
              </a:rPr>
              <a:t>narrow</a:t>
            </a:r>
            <a:r>
              <a:rPr sz="2000" spc="-70" dirty="0">
                <a:latin typeface="Times New Roman"/>
                <a:cs typeface="Times New Roman"/>
              </a:rPr>
              <a:t> </a:t>
            </a:r>
            <a:r>
              <a:rPr sz="2000" dirty="0">
                <a:latin typeface="Times New Roman"/>
                <a:cs typeface="Times New Roman"/>
              </a:rPr>
              <a:t>therapeutic</a:t>
            </a:r>
            <a:r>
              <a:rPr sz="2000" spc="-75" dirty="0">
                <a:latin typeface="Times New Roman"/>
                <a:cs typeface="Times New Roman"/>
              </a:rPr>
              <a:t> </a:t>
            </a:r>
            <a:r>
              <a:rPr sz="2000" dirty="0">
                <a:latin typeface="Times New Roman"/>
                <a:cs typeface="Times New Roman"/>
              </a:rPr>
              <a:t>windows.</a:t>
            </a:r>
            <a:r>
              <a:rPr sz="2000" spc="15" dirty="0">
                <a:latin typeface="Times New Roman"/>
                <a:cs typeface="Times New Roman"/>
              </a:rPr>
              <a:t> </a:t>
            </a:r>
            <a:r>
              <a:rPr sz="2000" dirty="0">
                <a:latin typeface="Times New Roman"/>
                <a:cs typeface="Times New Roman"/>
              </a:rPr>
              <a:t>Overdose</a:t>
            </a:r>
            <a:r>
              <a:rPr sz="2000" spc="-70" dirty="0">
                <a:latin typeface="Times New Roman"/>
                <a:cs typeface="Times New Roman"/>
              </a:rPr>
              <a:t> </a:t>
            </a:r>
            <a:r>
              <a:rPr sz="2000" dirty="0">
                <a:latin typeface="Times New Roman"/>
                <a:cs typeface="Times New Roman"/>
              </a:rPr>
              <a:t>can</a:t>
            </a:r>
            <a:r>
              <a:rPr sz="2000" spc="-65" dirty="0">
                <a:latin typeface="Times New Roman"/>
                <a:cs typeface="Times New Roman"/>
              </a:rPr>
              <a:t> </a:t>
            </a:r>
            <a:r>
              <a:rPr sz="2000" spc="-10" dirty="0">
                <a:latin typeface="Times New Roman"/>
                <a:cs typeface="Times New Roman"/>
              </a:rPr>
              <a:t>cause </a:t>
            </a:r>
            <a:r>
              <a:rPr sz="2000" dirty="0">
                <a:latin typeface="Times New Roman"/>
                <a:cs typeface="Times New Roman"/>
              </a:rPr>
              <a:t>vomiting,</a:t>
            </a:r>
            <a:r>
              <a:rPr sz="2000" spc="-45" dirty="0">
                <a:latin typeface="Times New Roman"/>
                <a:cs typeface="Times New Roman"/>
              </a:rPr>
              <a:t> </a:t>
            </a:r>
            <a:r>
              <a:rPr sz="2000" dirty="0">
                <a:latin typeface="Times New Roman"/>
                <a:cs typeface="Times New Roman"/>
              </a:rPr>
              <a:t>diarrhea,</a:t>
            </a:r>
            <a:r>
              <a:rPr sz="2000" spc="-95" dirty="0">
                <a:latin typeface="Times New Roman"/>
                <a:cs typeface="Times New Roman"/>
              </a:rPr>
              <a:t> </a:t>
            </a:r>
            <a:r>
              <a:rPr sz="2000" dirty="0">
                <a:latin typeface="Times New Roman"/>
                <a:cs typeface="Times New Roman"/>
              </a:rPr>
              <a:t>confusion,</a:t>
            </a:r>
            <a:r>
              <a:rPr sz="2000" spc="-35" dirty="0">
                <a:latin typeface="Times New Roman"/>
                <a:cs typeface="Times New Roman"/>
              </a:rPr>
              <a:t> </a:t>
            </a:r>
            <a:r>
              <a:rPr sz="2000" dirty="0">
                <a:latin typeface="Times New Roman"/>
                <a:cs typeface="Times New Roman"/>
              </a:rPr>
              <a:t>visual</a:t>
            </a:r>
            <a:r>
              <a:rPr sz="2000" spc="-55" dirty="0">
                <a:latin typeface="Times New Roman"/>
                <a:cs typeface="Times New Roman"/>
              </a:rPr>
              <a:t> </a:t>
            </a:r>
            <a:r>
              <a:rPr sz="2000" dirty="0">
                <a:latin typeface="Times New Roman"/>
                <a:cs typeface="Times New Roman"/>
              </a:rPr>
              <a:t>disturbances,</a:t>
            </a:r>
            <a:r>
              <a:rPr sz="2000" spc="-75" dirty="0">
                <a:latin typeface="Times New Roman"/>
                <a:cs typeface="Times New Roman"/>
              </a:rPr>
              <a:t> </a:t>
            </a:r>
            <a:r>
              <a:rPr sz="2000" dirty="0">
                <a:latin typeface="Times New Roman"/>
                <a:cs typeface="Times New Roman"/>
              </a:rPr>
              <a:t>and</a:t>
            </a:r>
            <a:r>
              <a:rPr sz="2000" spc="-65" dirty="0">
                <a:latin typeface="Times New Roman"/>
                <a:cs typeface="Times New Roman"/>
              </a:rPr>
              <a:t> </a:t>
            </a:r>
            <a:r>
              <a:rPr sz="2000" dirty="0">
                <a:latin typeface="Times New Roman"/>
                <a:cs typeface="Times New Roman"/>
              </a:rPr>
              <a:t>cardiac</a:t>
            </a:r>
            <a:r>
              <a:rPr sz="2000" spc="-45" dirty="0">
                <a:latin typeface="Times New Roman"/>
                <a:cs typeface="Times New Roman"/>
              </a:rPr>
              <a:t> </a:t>
            </a:r>
            <a:r>
              <a:rPr sz="2000" spc="-10" dirty="0">
                <a:latin typeface="Times New Roman"/>
                <a:cs typeface="Times New Roman"/>
              </a:rPr>
              <a:t>arryhthmias.</a:t>
            </a:r>
            <a:r>
              <a:rPr sz="2000" spc="-90" dirty="0">
                <a:latin typeface="Times New Roman"/>
                <a:cs typeface="Times New Roman"/>
              </a:rPr>
              <a:t> </a:t>
            </a:r>
            <a:r>
              <a:rPr sz="2000" dirty="0">
                <a:latin typeface="Times New Roman"/>
                <a:cs typeface="Times New Roman"/>
              </a:rPr>
              <a:t>A</a:t>
            </a:r>
            <a:r>
              <a:rPr sz="2000" spc="-125" dirty="0">
                <a:latin typeface="Times New Roman"/>
                <a:cs typeface="Times New Roman"/>
              </a:rPr>
              <a:t> </a:t>
            </a:r>
            <a:r>
              <a:rPr sz="2000" spc="-10" dirty="0">
                <a:latin typeface="Times New Roman"/>
                <a:cs typeface="Times New Roman"/>
              </a:rPr>
              <a:t>difficulty</a:t>
            </a:r>
            <a:r>
              <a:rPr sz="2000" spc="-55" dirty="0">
                <a:latin typeface="Times New Roman"/>
                <a:cs typeface="Times New Roman"/>
              </a:rPr>
              <a:t> </a:t>
            </a:r>
            <a:r>
              <a:rPr sz="2000" dirty="0">
                <a:latin typeface="Times New Roman"/>
                <a:cs typeface="Times New Roman"/>
              </a:rPr>
              <a:t>with</a:t>
            </a:r>
            <a:r>
              <a:rPr sz="2000" spc="-30" dirty="0">
                <a:latin typeface="Times New Roman"/>
                <a:cs typeface="Times New Roman"/>
              </a:rPr>
              <a:t> </a:t>
            </a:r>
            <a:r>
              <a:rPr sz="2000" dirty="0">
                <a:latin typeface="Times New Roman"/>
                <a:cs typeface="Times New Roman"/>
              </a:rPr>
              <a:t>these</a:t>
            </a:r>
            <a:r>
              <a:rPr sz="2000" spc="-75" dirty="0">
                <a:latin typeface="Times New Roman"/>
                <a:cs typeface="Times New Roman"/>
              </a:rPr>
              <a:t> </a:t>
            </a:r>
            <a:r>
              <a:rPr sz="2000" spc="-10" dirty="0">
                <a:latin typeface="Times New Roman"/>
                <a:cs typeface="Times New Roman"/>
              </a:rPr>
              <a:t>medications </a:t>
            </a:r>
            <a:r>
              <a:rPr sz="2000" dirty="0">
                <a:latin typeface="Times New Roman"/>
                <a:cs typeface="Times New Roman"/>
              </a:rPr>
              <a:t>is</a:t>
            </a:r>
            <a:r>
              <a:rPr sz="2000" spc="-65" dirty="0">
                <a:latin typeface="Times New Roman"/>
                <a:cs typeface="Times New Roman"/>
              </a:rPr>
              <a:t> </a:t>
            </a:r>
            <a:r>
              <a:rPr sz="2000" dirty="0">
                <a:latin typeface="Times New Roman"/>
                <a:cs typeface="Times New Roman"/>
              </a:rPr>
              <a:t>that</a:t>
            </a:r>
            <a:r>
              <a:rPr sz="2000" spc="-55" dirty="0">
                <a:latin typeface="Times New Roman"/>
                <a:cs typeface="Times New Roman"/>
              </a:rPr>
              <a:t> </a:t>
            </a:r>
            <a:r>
              <a:rPr sz="2000" dirty="0">
                <a:latin typeface="Times New Roman"/>
                <a:cs typeface="Times New Roman"/>
              </a:rPr>
              <a:t>overdose</a:t>
            </a:r>
            <a:r>
              <a:rPr sz="2000" spc="-50" dirty="0">
                <a:latin typeface="Times New Roman"/>
                <a:cs typeface="Times New Roman"/>
              </a:rPr>
              <a:t> </a:t>
            </a:r>
            <a:r>
              <a:rPr sz="2000" dirty="0">
                <a:latin typeface="Times New Roman"/>
                <a:cs typeface="Times New Roman"/>
              </a:rPr>
              <a:t>produces</a:t>
            </a:r>
            <a:r>
              <a:rPr sz="2000" spc="-80" dirty="0">
                <a:latin typeface="Times New Roman"/>
                <a:cs typeface="Times New Roman"/>
              </a:rPr>
              <a:t> </a:t>
            </a:r>
            <a:r>
              <a:rPr sz="2000" dirty="0">
                <a:latin typeface="Times New Roman"/>
                <a:cs typeface="Times New Roman"/>
              </a:rPr>
              <a:t>the</a:t>
            </a:r>
            <a:r>
              <a:rPr sz="2000" spc="-50" dirty="0">
                <a:latin typeface="Times New Roman"/>
                <a:cs typeface="Times New Roman"/>
              </a:rPr>
              <a:t> </a:t>
            </a:r>
            <a:r>
              <a:rPr sz="2000" dirty="0">
                <a:latin typeface="Times New Roman"/>
                <a:cs typeface="Times New Roman"/>
              </a:rPr>
              <a:t>same</a:t>
            </a:r>
            <a:r>
              <a:rPr sz="2000" spc="-10" dirty="0">
                <a:latin typeface="Times New Roman"/>
                <a:cs typeface="Times New Roman"/>
              </a:rPr>
              <a:t> </a:t>
            </a:r>
            <a:r>
              <a:rPr sz="2000" dirty="0">
                <a:latin typeface="Times New Roman"/>
                <a:cs typeface="Times New Roman"/>
              </a:rPr>
              <a:t>symptoms</a:t>
            </a:r>
            <a:r>
              <a:rPr sz="2000" spc="45" dirty="0">
                <a:latin typeface="Times New Roman"/>
                <a:cs typeface="Times New Roman"/>
              </a:rPr>
              <a:t> </a:t>
            </a:r>
            <a:r>
              <a:rPr sz="2000" dirty="0">
                <a:latin typeface="Times New Roman"/>
                <a:cs typeface="Times New Roman"/>
              </a:rPr>
              <a:t>that</a:t>
            </a:r>
            <a:r>
              <a:rPr sz="2000" spc="-55" dirty="0">
                <a:latin typeface="Times New Roman"/>
                <a:cs typeface="Times New Roman"/>
              </a:rPr>
              <a:t> </a:t>
            </a:r>
            <a:r>
              <a:rPr sz="2000" dirty="0">
                <a:latin typeface="Times New Roman"/>
                <a:cs typeface="Times New Roman"/>
              </a:rPr>
              <a:t>the</a:t>
            </a:r>
            <a:r>
              <a:rPr sz="2000" spc="-50" dirty="0">
                <a:latin typeface="Times New Roman"/>
                <a:cs typeface="Times New Roman"/>
              </a:rPr>
              <a:t> </a:t>
            </a:r>
            <a:r>
              <a:rPr sz="2000" dirty="0">
                <a:latin typeface="Times New Roman"/>
                <a:cs typeface="Times New Roman"/>
              </a:rPr>
              <a:t>drug</a:t>
            </a:r>
            <a:r>
              <a:rPr sz="2000" spc="-45" dirty="0">
                <a:latin typeface="Times New Roman"/>
                <a:cs typeface="Times New Roman"/>
              </a:rPr>
              <a:t> </a:t>
            </a:r>
            <a:r>
              <a:rPr sz="2000" dirty="0">
                <a:latin typeface="Times New Roman"/>
                <a:cs typeface="Times New Roman"/>
              </a:rPr>
              <a:t>is</a:t>
            </a:r>
            <a:r>
              <a:rPr sz="2000" spc="-60" dirty="0">
                <a:latin typeface="Times New Roman"/>
                <a:cs typeface="Times New Roman"/>
              </a:rPr>
              <a:t> </a:t>
            </a:r>
            <a:r>
              <a:rPr sz="2000" dirty="0">
                <a:latin typeface="Times New Roman"/>
                <a:cs typeface="Times New Roman"/>
              </a:rPr>
              <a:t>used</a:t>
            </a:r>
            <a:r>
              <a:rPr sz="2000" spc="-45" dirty="0">
                <a:latin typeface="Times New Roman"/>
                <a:cs typeface="Times New Roman"/>
              </a:rPr>
              <a:t> </a:t>
            </a:r>
            <a:r>
              <a:rPr sz="2000" dirty="0">
                <a:latin typeface="Times New Roman"/>
                <a:cs typeface="Times New Roman"/>
              </a:rPr>
              <a:t>to</a:t>
            </a:r>
            <a:r>
              <a:rPr sz="2000" spc="-45" dirty="0">
                <a:latin typeface="Times New Roman"/>
                <a:cs typeface="Times New Roman"/>
              </a:rPr>
              <a:t> </a:t>
            </a:r>
            <a:r>
              <a:rPr sz="2000" dirty="0">
                <a:latin typeface="Times New Roman"/>
                <a:cs typeface="Times New Roman"/>
              </a:rPr>
              <a:t>treat.</a:t>
            </a:r>
            <a:r>
              <a:rPr sz="2000" spc="-70" dirty="0">
                <a:latin typeface="Times New Roman"/>
                <a:cs typeface="Times New Roman"/>
              </a:rPr>
              <a:t> </a:t>
            </a:r>
            <a:r>
              <a:rPr sz="2000" dirty="0">
                <a:latin typeface="Times New Roman"/>
                <a:cs typeface="Times New Roman"/>
              </a:rPr>
              <a:t>For</a:t>
            </a:r>
            <a:r>
              <a:rPr sz="2000" spc="-70" dirty="0">
                <a:latin typeface="Times New Roman"/>
                <a:cs typeface="Times New Roman"/>
              </a:rPr>
              <a:t> </a:t>
            </a:r>
            <a:r>
              <a:rPr sz="2000" dirty="0">
                <a:latin typeface="Times New Roman"/>
                <a:cs typeface="Times New Roman"/>
              </a:rPr>
              <a:t>example,</a:t>
            </a:r>
            <a:r>
              <a:rPr sz="2000" spc="-5" dirty="0">
                <a:latin typeface="Times New Roman"/>
                <a:cs typeface="Times New Roman"/>
              </a:rPr>
              <a:t> </a:t>
            </a:r>
            <a:r>
              <a:rPr sz="2000" dirty="0">
                <a:latin typeface="Times New Roman"/>
                <a:cs typeface="Times New Roman"/>
              </a:rPr>
              <a:t>procainamide</a:t>
            </a:r>
            <a:r>
              <a:rPr sz="2000" spc="-50" dirty="0">
                <a:latin typeface="Times New Roman"/>
                <a:cs typeface="Times New Roman"/>
              </a:rPr>
              <a:t> </a:t>
            </a:r>
            <a:r>
              <a:rPr sz="2000" dirty="0">
                <a:latin typeface="Times New Roman"/>
                <a:cs typeface="Times New Roman"/>
              </a:rPr>
              <a:t>is</a:t>
            </a:r>
            <a:r>
              <a:rPr sz="2000" spc="-65" dirty="0">
                <a:latin typeface="Times New Roman"/>
                <a:cs typeface="Times New Roman"/>
              </a:rPr>
              <a:t> </a:t>
            </a:r>
            <a:r>
              <a:rPr sz="2000" spc="-20" dirty="0">
                <a:latin typeface="Times New Roman"/>
                <a:cs typeface="Times New Roman"/>
              </a:rPr>
              <a:t>used </a:t>
            </a:r>
            <a:r>
              <a:rPr sz="2000" dirty="0">
                <a:latin typeface="Times New Roman"/>
                <a:cs typeface="Times New Roman"/>
              </a:rPr>
              <a:t>for</a:t>
            </a:r>
            <a:r>
              <a:rPr sz="2000" spc="-50" dirty="0">
                <a:latin typeface="Times New Roman"/>
                <a:cs typeface="Times New Roman"/>
              </a:rPr>
              <a:t> </a:t>
            </a:r>
            <a:r>
              <a:rPr sz="2000" spc="-10" dirty="0">
                <a:latin typeface="Times New Roman"/>
                <a:cs typeface="Times New Roman"/>
              </a:rPr>
              <a:t>arrythmyia,</a:t>
            </a:r>
            <a:r>
              <a:rPr sz="2000" spc="35" dirty="0">
                <a:latin typeface="Times New Roman"/>
                <a:cs typeface="Times New Roman"/>
              </a:rPr>
              <a:t> </a:t>
            </a:r>
            <a:r>
              <a:rPr sz="2000" dirty="0">
                <a:latin typeface="Times New Roman"/>
                <a:cs typeface="Times New Roman"/>
              </a:rPr>
              <a:t>but</a:t>
            </a:r>
            <a:r>
              <a:rPr sz="2000" spc="-60" dirty="0">
                <a:latin typeface="Times New Roman"/>
                <a:cs typeface="Times New Roman"/>
              </a:rPr>
              <a:t> </a:t>
            </a:r>
            <a:r>
              <a:rPr sz="2000" dirty="0">
                <a:latin typeface="Times New Roman"/>
                <a:cs typeface="Times New Roman"/>
              </a:rPr>
              <a:t>an</a:t>
            </a:r>
            <a:r>
              <a:rPr sz="2000" spc="-35" dirty="0">
                <a:latin typeface="Times New Roman"/>
                <a:cs typeface="Times New Roman"/>
              </a:rPr>
              <a:t> </a:t>
            </a:r>
            <a:r>
              <a:rPr sz="2000" dirty="0">
                <a:latin typeface="Times New Roman"/>
                <a:cs typeface="Times New Roman"/>
              </a:rPr>
              <a:t>overdose</a:t>
            </a:r>
            <a:r>
              <a:rPr sz="2000" spc="-70" dirty="0">
                <a:latin typeface="Times New Roman"/>
                <a:cs typeface="Times New Roman"/>
              </a:rPr>
              <a:t> </a:t>
            </a:r>
            <a:r>
              <a:rPr sz="2000" dirty="0">
                <a:latin typeface="Times New Roman"/>
                <a:cs typeface="Times New Roman"/>
              </a:rPr>
              <a:t>of</a:t>
            </a:r>
            <a:r>
              <a:rPr sz="2000" spc="-75" dirty="0">
                <a:latin typeface="Times New Roman"/>
                <a:cs typeface="Times New Roman"/>
              </a:rPr>
              <a:t> </a:t>
            </a:r>
            <a:r>
              <a:rPr sz="2000" dirty="0">
                <a:latin typeface="Times New Roman"/>
                <a:cs typeface="Times New Roman"/>
              </a:rPr>
              <a:t>procainamide</a:t>
            </a:r>
            <a:r>
              <a:rPr sz="2000" spc="-55" dirty="0">
                <a:latin typeface="Times New Roman"/>
                <a:cs typeface="Times New Roman"/>
              </a:rPr>
              <a:t> </a:t>
            </a:r>
            <a:r>
              <a:rPr sz="2000" dirty="0">
                <a:latin typeface="Times New Roman"/>
                <a:cs typeface="Times New Roman"/>
              </a:rPr>
              <a:t>can</a:t>
            </a:r>
            <a:r>
              <a:rPr sz="2000" spc="-35" dirty="0">
                <a:latin typeface="Times New Roman"/>
                <a:cs typeface="Times New Roman"/>
              </a:rPr>
              <a:t> </a:t>
            </a:r>
            <a:r>
              <a:rPr sz="2000" dirty="0">
                <a:latin typeface="Times New Roman"/>
                <a:cs typeface="Times New Roman"/>
              </a:rPr>
              <a:t>produce</a:t>
            </a:r>
            <a:r>
              <a:rPr sz="2000" spc="-75" dirty="0">
                <a:latin typeface="Times New Roman"/>
                <a:cs typeface="Times New Roman"/>
              </a:rPr>
              <a:t> </a:t>
            </a:r>
            <a:r>
              <a:rPr sz="2000" dirty="0">
                <a:latin typeface="Times New Roman"/>
                <a:cs typeface="Times New Roman"/>
              </a:rPr>
              <a:t>an</a:t>
            </a:r>
            <a:r>
              <a:rPr sz="2000" spc="-60" dirty="0">
                <a:latin typeface="Times New Roman"/>
                <a:cs typeface="Times New Roman"/>
              </a:rPr>
              <a:t> </a:t>
            </a:r>
            <a:r>
              <a:rPr sz="2000" dirty="0">
                <a:latin typeface="Times New Roman"/>
                <a:cs typeface="Times New Roman"/>
              </a:rPr>
              <a:t>arrythmia.</a:t>
            </a:r>
            <a:r>
              <a:rPr sz="2000" spc="-10" dirty="0">
                <a:latin typeface="Times New Roman"/>
                <a:cs typeface="Times New Roman"/>
              </a:rPr>
              <a:t> </a:t>
            </a:r>
            <a:r>
              <a:rPr sz="2000" dirty="0">
                <a:latin typeface="Times New Roman"/>
                <a:cs typeface="Times New Roman"/>
              </a:rPr>
              <a:t>Thus,</a:t>
            </a:r>
            <a:r>
              <a:rPr sz="2000" spc="-50" dirty="0">
                <a:latin typeface="Times New Roman"/>
                <a:cs typeface="Times New Roman"/>
              </a:rPr>
              <a:t> </a:t>
            </a:r>
            <a:r>
              <a:rPr sz="2000" dirty="0">
                <a:latin typeface="Times New Roman"/>
                <a:cs typeface="Times New Roman"/>
              </a:rPr>
              <a:t>without</a:t>
            </a:r>
            <a:r>
              <a:rPr sz="2000" spc="-35" dirty="0">
                <a:latin typeface="Times New Roman"/>
                <a:cs typeface="Times New Roman"/>
              </a:rPr>
              <a:t> </a:t>
            </a:r>
            <a:r>
              <a:rPr sz="2000" dirty="0">
                <a:latin typeface="Times New Roman"/>
                <a:cs typeface="Times New Roman"/>
              </a:rPr>
              <a:t>TDM</a:t>
            </a:r>
            <a:r>
              <a:rPr sz="2000" spc="-55" dirty="0">
                <a:latin typeface="Times New Roman"/>
                <a:cs typeface="Times New Roman"/>
              </a:rPr>
              <a:t> </a:t>
            </a:r>
            <a:r>
              <a:rPr sz="2000" dirty="0">
                <a:latin typeface="Times New Roman"/>
                <a:cs typeface="Times New Roman"/>
              </a:rPr>
              <a:t>the</a:t>
            </a:r>
            <a:r>
              <a:rPr sz="2000" spc="-55" dirty="0">
                <a:latin typeface="Times New Roman"/>
                <a:cs typeface="Times New Roman"/>
              </a:rPr>
              <a:t> </a:t>
            </a:r>
            <a:r>
              <a:rPr sz="2000" spc="-10" dirty="0">
                <a:latin typeface="Times New Roman"/>
                <a:cs typeface="Times New Roman"/>
              </a:rPr>
              <a:t>physician </a:t>
            </a:r>
            <a:r>
              <a:rPr sz="2000" dirty="0">
                <a:latin typeface="Times New Roman"/>
                <a:cs typeface="Times New Roman"/>
              </a:rPr>
              <a:t>will</a:t>
            </a:r>
            <a:r>
              <a:rPr sz="2000" spc="-15" dirty="0">
                <a:latin typeface="Times New Roman"/>
                <a:cs typeface="Times New Roman"/>
              </a:rPr>
              <a:t> </a:t>
            </a:r>
            <a:r>
              <a:rPr sz="2000" dirty="0">
                <a:latin typeface="Times New Roman"/>
                <a:cs typeface="Times New Roman"/>
              </a:rPr>
              <a:t>not</a:t>
            </a:r>
            <a:r>
              <a:rPr sz="2000" spc="-50" dirty="0">
                <a:latin typeface="Times New Roman"/>
                <a:cs typeface="Times New Roman"/>
              </a:rPr>
              <a:t> </a:t>
            </a:r>
            <a:r>
              <a:rPr sz="2000" dirty="0">
                <a:latin typeface="Times New Roman"/>
                <a:cs typeface="Times New Roman"/>
              </a:rPr>
              <a:t>know</a:t>
            </a:r>
            <a:r>
              <a:rPr sz="2000" spc="-25" dirty="0">
                <a:latin typeface="Times New Roman"/>
                <a:cs typeface="Times New Roman"/>
              </a:rPr>
              <a:t> </a:t>
            </a:r>
            <a:r>
              <a:rPr sz="2000" dirty="0">
                <a:latin typeface="Times New Roman"/>
                <a:cs typeface="Times New Roman"/>
              </a:rPr>
              <a:t>whether</a:t>
            </a:r>
            <a:r>
              <a:rPr sz="2000" spc="20" dirty="0">
                <a:latin typeface="Times New Roman"/>
                <a:cs typeface="Times New Roman"/>
              </a:rPr>
              <a:t> </a:t>
            </a:r>
            <a:r>
              <a:rPr sz="2000" dirty="0">
                <a:latin typeface="Times New Roman"/>
                <a:cs typeface="Times New Roman"/>
              </a:rPr>
              <a:t>to</a:t>
            </a:r>
            <a:r>
              <a:rPr sz="2000" spc="-35" dirty="0">
                <a:latin typeface="Times New Roman"/>
                <a:cs typeface="Times New Roman"/>
              </a:rPr>
              <a:t> </a:t>
            </a:r>
            <a:r>
              <a:rPr sz="2000" dirty="0">
                <a:latin typeface="Times New Roman"/>
                <a:cs typeface="Times New Roman"/>
              </a:rPr>
              <a:t>give</a:t>
            </a:r>
            <a:r>
              <a:rPr sz="2000" spc="-25" dirty="0">
                <a:latin typeface="Times New Roman"/>
                <a:cs typeface="Times New Roman"/>
              </a:rPr>
              <a:t> </a:t>
            </a:r>
            <a:r>
              <a:rPr sz="2000" dirty="0">
                <a:latin typeface="Times New Roman"/>
                <a:cs typeface="Times New Roman"/>
              </a:rPr>
              <a:t>more</a:t>
            </a:r>
            <a:r>
              <a:rPr sz="2000" spc="-20" dirty="0">
                <a:latin typeface="Times New Roman"/>
                <a:cs typeface="Times New Roman"/>
              </a:rPr>
              <a:t> </a:t>
            </a:r>
            <a:r>
              <a:rPr sz="2000" dirty="0">
                <a:latin typeface="Times New Roman"/>
                <a:cs typeface="Times New Roman"/>
              </a:rPr>
              <a:t>drug</a:t>
            </a:r>
            <a:r>
              <a:rPr sz="2000" spc="-55" dirty="0">
                <a:latin typeface="Times New Roman"/>
                <a:cs typeface="Times New Roman"/>
              </a:rPr>
              <a:t> </a:t>
            </a:r>
            <a:r>
              <a:rPr sz="2000" dirty="0">
                <a:latin typeface="Times New Roman"/>
                <a:cs typeface="Times New Roman"/>
              </a:rPr>
              <a:t>or</a:t>
            </a:r>
            <a:r>
              <a:rPr sz="2000" spc="-60" dirty="0">
                <a:latin typeface="Times New Roman"/>
                <a:cs typeface="Times New Roman"/>
              </a:rPr>
              <a:t> </a:t>
            </a:r>
            <a:r>
              <a:rPr sz="2000" dirty="0">
                <a:latin typeface="Times New Roman"/>
                <a:cs typeface="Times New Roman"/>
              </a:rPr>
              <a:t>less,</a:t>
            </a:r>
            <a:r>
              <a:rPr sz="2000" spc="-45" dirty="0">
                <a:latin typeface="Times New Roman"/>
                <a:cs typeface="Times New Roman"/>
              </a:rPr>
              <a:t> </a:t>
            </a:r>
            <a:r>
              <a:rPr sz="2000" dirty="0">
                <a:latin typeface="Times New Roman"/>
                <a:cs typeface="Times New Roman"/>
              </a:rPr>
              <a:t>since</a:t>
            </a:r>
            <a:r>
              <a:rPr sz="2000" spc="-20" dirty="0">
                <a:latin typeface="Times New Roman"/>
                <a:cs typeface="Times New Roman"/>
              </a:rPr>
              <a:t> </a:t>
            </a:r>
            <a:r>
              <a:rPr sz="2000" dirty="0">
                <a:latin typeface="Times New Roman"/>
                <a:cs typeface="Times New Roman"/>
              </a:rPr>
              <a:t>both</a:t>
            </a:r>
            <a:r>
              <a:rPr sz="2000" spc="-65" dirty="0">
                <a:latin typeface="Times New Roman"/>
                <a:cs typeface="Times New Roman"/>
              </a:rPr>
              <a:t> </a:t>
            </a:r>
            <a:r>
              <a:rPr sz="2000" dirty="0">
                <a:latin typeface="Times New Roman"/>
                <a:cs typeface="Times New Roman"/>
              </a:rPr>
              <a:t>states</a:t>
            </a:r>
            <a:r>
              <a:rPr sz="2000" spc="-50" dirty="0">
                <a:latin typeface="Times New Roman"/>
                <a:cs typeface="Times New Roman"/>
              </a:rPr>
              <a:t> </a:t>
            </a:r>
            <a:r>
              <a:rPr sz="2000" dirty="0">
                <a:latin typeface="Times New Roman"/>
                <a:cs typeface="Times New Roman"/>
              </a:rPr>
              <a:t>can</a:t>
            </a:r>
            <a:r>
              <a:rPr sz="2000" spc="-60" dirty="0">
                <a:latin typeface="Times New Roman"/>
                <a:cs typeface="Times New Roman"/>
              </a:rPr>
              <a:t> </a:t>
            </a:r>
            <a:r>
              <a:rPr sz="2000" dirty="0">
                <a:latin typeface="Times New Roman"/>
                <a:cs typeface="Times New Roman"/>
              </a:rPr>
              <a:t>lead</a:t>
            </a:r>
            <a:r>
              <a:rPr sz="2000" spc="-30" dirty="0">
                <a:latin typeface="Times New Roman"/>
                <a:cs typeface="Times New Roman"/>
              </a:rPr>
              <a:t> </a:t>
            </a:r>
            <a:r>
              <a:rPr sz="2000" dirty="0">
                <a:latin typeface="Times New Roman"/>
                <a:cs typeface="Times New Roman"/>
              </a:rPr>
              <a:t>to</a:t>
            </a:r>
            <a:r>
              <a:rPr sz="2000" spc="-65" dirty="0">
                <a:latin typeface="Times New Roman"/>
                <a:cs typeface="Times New Roman"/>
              </a:rPr>
              <a:t> </a:t>
            </a:r>
            <a:r>
              <a:rPr sz="2000" dirty="0">
                <a:latin typeface="Times New Roman"/>
                <a:cs typeface="Times New Roman"/>
              </a:rPr>
              <a:t>the</a:t>
            </a:r>
            <a:r>
              <a:rPr sz="2000" spc="-20" dirty="0">
                <a:latin typeface="Times New Roman"/>
                <a:cs typeface="Times New Roman"/>
              </a:rPr>
              <a:t> </a:t>
            </a:r>
            <a:r>
              <a:rPr sz="2000" dirty="0">
                <a:latin typeface="Times New Roman"/>
                <a:cs typeface="Times New Roman"/>
              </a:rPr>
              <a:t>same</a:t>
            </a:r>
            <a:r>
              <a:rPr sz="2000" spc="-20" dirty="0">
                <a:latin typeface="Times New Roman"/>
                <a:cs typeface="Times New Roman"/>
              </a:rPr>
              <a:t> </a:t>
            </a:r>
            <a:r>
              <a:rPr sz="2000" spc="-10" dirty="0">
                <a:latin typeface="Times New Roman"/>
                <a:cs typeface="Times New Roman"/>
              </a:rPr>
              <a:t>presentation.</a:t>
            </a:r>
            <a:endParaRPr sz="2000">
              <a:latin typeface="Times New Roman"/>
              <a:cs typeface="Times New Roman"/>
            </a:endParaRPr>
          </a:p>
          <a:p>
            <a:pPr marL="12700">
              <a:lnSpc>
                <a:spcPct val="100000"/>
              </a:lnSpc>
              <a:spcBef>
                <a:spcPts val="5"/>
              </a:spcBef>
            </a:pPr>
            <a:r>
              <a:rPr sz="2000" dirty="0">
                <a:latin typeface="Times New Roman"/>
                <a:cs typeface="Times New Roman"/>
              </a:rPr>
              <a:t>Examples</a:t>
            </a:r>
            <a:r>
              <a:rPr sz="2000" spc="-25" dirty="0">
                <a:latin typeface="Times New Roman"/>
                <a:cs typeface="Times New Roman"/>
              </a:rPr>
              <a:t> </a:t>
            </a:r>
            <a:r>
              <a:rPr sz="2000" dirty="0">
                <a:latin typeface="Times New Roman"/>
                <a:cs typeface="Times New Roman"/>
              </a:rPr>
              <a:t>of</a:t>
            </a:r>
            <a:r>
              <a:rPr sz="2000" spc="-80" dirty="0">
                <a:latin typeface="Times New Roman"/>
                <a:cs typeface="Times New Roman"/>
              </a:rPr>
              <a:t> </a:t>
            </a:r>
            <a:r>
              <a:rPr sz="2000" dirty="0">
                <a:latin typeface="Times New Roman"/>
                <a:cs typeface="Times New Roman"/>
              </a:rPr>
              <a:t>cardiac</a:t>
            </a:r>
            <a:r>
              <a:rPr sz="2000" spc="-80" dirty="0">
                <a:latin typeface="Times New Roman"/>
                <a:cs typeface="Times New Roman"/>
              </a:rPr>
              <a:t> </a:t>
            </a:r>
            <a:r>
              <a:rPr sz="2000" dirty="0">
                <a:latin typeface="Times New Roman"/>
                <a:cs typeface="Times New Roman"/>
              </a:rPr>
              <a:t>medications</a:t>
            </a:r>
            <a:r>
              <a:rPr sz="2000" spc="-45" dirty="0">
                <a:latin typeface="Times New Roman"/>
                <a:cs typeface="Times New Roman"/>
              </a:rPr>
              <a:t> </a:t>
            </a:r>
            <a:r>
              <a:rPr sz="2000" dirty="0">
                <a:latin typeface="Times New Roman"/>
                <a:cs typeface="Times New Roman"/>
              </a:rPr>
              <a:t>that</a:t>
            </a:r>
            <a:r>
              <a:rPr sz="2000" spc="-40" dirty="0">
                <a:latin typeface="Times New Roman"/>
                <a:cs typeface="Times New Roman"/>
              </a:rPr>
              <a:t> </a:t>
            </a:r>
            <a:r>
              <a:rPr sz="2000" dirty="0">
                <a:latin typeface="Times New Roman"/>
                <a:cs typeface="Times New Roman"/>
              </a:rPr>
              <a:t>are</a:t>
            </a:r>
            <a:r>
              <a:rPr sz="2000" spc="-75" dirty="0">
                <a:latin typeface="Times New Roman"/>
                <a:cs typeface="Times New Roman"/>
              </a:rPr>
              <a:t> </a:t>
            </a:r>
            <a:r>
              <a:rPr sz="2000" dirty="0">
                <a:latin typeface="Times New Roman"/>
                <a:cs typeface="Times New Roman"/>
              </a:rPr>
              <a:t>monitored</a:t>
            </a:r>
            <a:r>
              <a:rPr sz="2000" spc="-30" dirty="0">
                <a:latin typeface="Times New Roman"/>
                <a:cs typeface="Times New Roman"/>
              </a:rPr>
              <a:t> </a:t>
            </a:r>
            <a:r>
              <a:rPr sz="2000" dirty="0">
                <a:latin typeface="Times New Roman"/>
                <a:cs typeface="Times New Roman"/>
              </a:rPr>
              <a:t>by</a:t>
            </a:r>
            <a:r>
              <a:rPr sz="2000" spc="-114" dirty="0">
                <a:latin typeface="Times New Roman"/>
                <a:cs typeface="Times New Roman"/>
              </a:rPr>
              <a:t> </a:t>
            </a:r>
            <a:r>
              <a:rPr sz="2000" dirty="0">
                <a:latin typeface="Times New Roman"/>
                <a:cs typeface="Times New Roman"/>
              </a:rPr>
              <a:t>TDM</a:t>
            </a:r>
            <a:r>
              <a:rPr sz="2000" spc="-60" dirty="0">
                <a:latin typeface="Times New Roman"/>
                <a:cs typeface="Times New Roman"/>
              </a:rPr>
              <a:t> </a:t>
            </a:r>
            <a:r>
              <a:rPr sz="2000" spc="-10" dirty="0">
                <a:latin typeface="Times New Roman"/>
                <a:cs typeface="Times New Roman"/>
              </a:rPr>
              <a:t>include:</a:t>
            </a:r>
            <a:endParaRPr sz="2000">
              <a:latin typeface="Times New Roman"/>
              <a:cs typeface="Times New Roman"/>
            </a:endParaRPr>
          </a:p>
          <a:p>
            <a:pPr>
              <a:lnSpc>
                <a:spcPct val="100000"/>
              </a:lnSpc>
              <a:spcBef>
                <a:spcPts val="45"/>
              </a:spcBef>
            </a:pPr>
            <a:endParaRPr sz="2050">
              <a:latin typeface="Times New Roman"/>
              <a:cs typeface="Times New Roman"/>
            </a:endParaRPr>
          </a:p>
          <a:p>
            <a:pPr marL="356870" indent="-344805">
              <a:lnSpc>
                <a:spcPct val="100000"/>
              </a:lnSpc>
              <a:buFont typeface="Wingdings"/>
              <a:buChar char=""/>
              <a:tabLst>
                <a:tab pos="356870" algn="l"/>
                <a:tab pos="357505" algn="l"/>
              </a:tabLst>
            </a:pPr>
            <a:r>
              <a:rPr sz="2000" spc="-10" dirty="0">
                <a:latin typeface="Times New Roman"/>
                <a:cs typeface="Times New Roman"/>
              </a:rPr>
              <a:t>Digoxin</a:t>
            </a:r>
            <a:endParaRPr sz="2000">
              <a:latin typeface="Times New Roman"/>
              <a:cs typeface="Times New Roman"/>
            </a:endParaRPr>
          </a:p>
          <a:p>
            <a:pPr marL="356870" indent="-344805">
              <a:lnSpc>
                <a:spcPct val="100000"/>
              </a:lnSpc>
              <a:spcBef>
                <a:spcPts val="5"/>
              </a:spcBef>
              <a:buFont typeface="Wingdings"/>
              <a:buChar char=""/>
              <a:tabLst>
                <a:tab pos="356870" algn="l"/>
                <a:tab pos="357505" algn="l"/>
              </a:tabLst>
            </a:pPr>
            <a:r>
              <a:rPr sz="2000" spc="-10" dirty="0">
                <a:latin typeface="Times New Roman"/>
                <a:cs typeface="Times New Roman"/>
              </a:rPr>
              <a:t>Digitoxin</a:t>
            </a:r>
            <a:endParaRPr sz="2000">
              <a:latin typeface="Times New Roman"/>
              <a:cs typeface="Times New Roman"/>
            </a:endParaRPr>
          </a:p>
          <a:p>
            <a:pPr marL="356870" indent="-344805">
              <a:lnSpc>
                <a:spcPct val="100000"/>
              </a:lnSpc>
              <a:buFont typeface="Wingdings"/>
              <a:buChar char=""/>
              <a:tabLst>
                <a:tab pos="356870" algn="l"/>
                <a:tab pos="357505" algn="l"/>
              </a:tabLst>
            </a:pPr>
            <a:r>
              <a:rPr sz="2000" spc="-10" dirty="0">
                <a:latin typeface="Times New Roman"/>
                <a:cs typeface="Times New Roman"/>
              </a:rPr>
              <a:t>Procainamide</a:t>
            </a:r>
            <a:endParaRPr sz="2000">
              <a:latin typeface="Times New Roman"/>
              <a:cs typeface="Times New Roman"/>
            </a:endParaRPr>
          </a:p>
          <a:p>
            <a:pPr marL="356870" indent="-344805">
              <a:lnSpc>
                <a:spcPct val="100000"/>
              </a:lnSpc>
              <a:buFont typeface="Wingdings"/>
              <a:buChar char=""/>
              <a:tabLst>
                <a:tab pos="356870" algn="l"/>
                <a:tab pos="357505" algn="l"/>
              </a:tabLst>
            </a:pPr>
            <a:r>
              <a:rPr sz="2000" spc="-30" dirty="0">
                <a:latin typeface="Times New Roman"/>
                <a:cs typeface="Times New Roman"/>
              </a:rPr>
              <a:t>N-</a:t>
            </a:r>
            <a:r>
              <a:rPr sz="2000" spc="-10" dirty="0">
                <a:latin typeface="Times New Roman"/>
                <a:cs typeface="Times New Roman"/>
              </a:rPr>
              <a:t>acetylprocainamide</a:t>
            </a:r>
            <a:r>
              <a:rPr sz="2000" spc="25" dirty="0">
                <a:latin typeface="Times New Roman"/>
                <a:cs typeface="Times New Roman"/>
              </a:rPr>
              <a:t> </a:t>
            </a:r>
            <a:r>
              <a:rPr sz="2000" spc="-25" dirty="0">
                <a:latin typeface="Times New Roman"/>
                <a:cs typeface="Times New Roman"/>
              </a:rPr>
              <a:t>(NAPA)</a:t>
            </a:r>
            <a:r>
              <a:rPr sz="2000" spc="5" dirty="0">
                <a:latin typeface="Times New Roman"/>
                <a:cs typeface="Times New Roman"/>
              </a:rPr>
              <a:t> </a:t>
            </a:r>
            <a:r>
              <a:rPr sz="2000" spc="-35" dirty="0">
                <a:latin typeface="Times New Roman"/>
                <a:cs typeface="Times New Roman"/>
              </a:rPr>
              <a:t>-</a:t>
            </a: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metabolite</a:t>
            </a:r>
            <a:r>
              <a:rPr sz="2000" spc="-55" dirty="0">
                <a:latin typeface="Times New Roman"/>
                <a:cs typeface="Times New Roman"/>
              </a:rPr>
              <a:t> </a:t>
            </a:r>
            <a:r>
              <a:rPr sz="2000" dirty="0">
                <a:latin typeface="Times New Roman"/>
                <a:cs typeface="Times New Roman"/>
              </a:rPr>
              <a:t>of</a:t>
            </a:r>
            <a:r>
              <a:rPr sz="2000" spc="-65" dirty="0">
                <a:latin typeface="Times New Roman"/>
                <a:cs typeface="Times New Roman"/>
              </a:rPr>
              <a:t> </a:t>
            </a:r>
            <a:r>
              <a:rPr sz="2000" spc="-10" dirty="0">
                <a:latin typeface="Times New Roman"/>
                <a:cs typeface="Times New Roman"/>
              </a:rPr>
              <a:t>procainamide</a:t>
            </a:r>
            <a:endParaRPr sz="2000">
              <a:latin typeface="Times New Roman"/>
              <a:cs typeface="Times New Roman"/>
            </a:endParaRPr>
          </a:p>
          <a:p>
            <a:pPr marL="356870" indent="-344805">
              <a:lnSpc>
                <a:spcPct val="100000"/>
              </a:lnSpc>
              <a:buFont typeface="Wingdings"/>
              <a:buChar char=""/>
              <a:tabLst>
                <a:tab pos="356870" algn="l"/>
                <a:tab pos="357505" algn="l"/>
              </a:tabLst>
            </a:pPr>
            <a:r>
              <a:rPr sz="2000" spc="-10" dirty="0">
                <a:latin typeface="Times New Roman"/>
                <a:cs typeface="Times New Roman"/>
              </a:rPr>
              <a:t>Quinidine</a:t>
            </a:r>
            <a:endParaRPr sz="2000">
              <a:latin typeface="Times New Roman"/>
              <a:cs typeface="Times New Roman"/>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2</a:t>
            </a:fld>
            <a:endParaRPr lang="en-US"/>
          </a:p>
        </p:txBody>
      </p:sp>
      <p:pic>
        <p:nvPicPr>
          <p:cNvPr id="5"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84912" y="1056349"/>
            <a:ext cx="10096791" cy="5132668"/>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20</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68482" y="753735"/>
            <a:ext cx="8413589" cy="5829944"/>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21</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460070" y="687277"/>
            <a:ext cx="7244861" cy="5380351"/>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22</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7736" y="193370"/>
            <a:ext cx="10509250" cy="909955"/>
          </a:xfrm>
          <a:prstGeom prst="rect">
            <a:avLst/>
          </a:prstGeom>
        </p:spPr>
        <p:txBody>
          <a:bodyPr vert="horz" wrap="square" lIns="0" tIns="12065" rIns="0" bIns="0" rtlCol="0">
            <a:spAutoFit/>
          </a:bodyPr>
          <a:lstStyle/>
          <a:p>
            <a:pPr marL="12700" marR="5080">
              <a:lnSpc>
                <a:spcPct val="100000"/>
              </a:lnSpc>
              <a:spcBef>
                <a:spcPts val="95"/>
              </a:spcBef>
            </a:pPr>
            <a:r>
              <a:rPr sz="2000" b="0" dirty="0">
                <a:latin typeface="Times New Roman"/>
                <a:cs typeface="Times New Roman"/>
              </a:rPr>
              <a:t>The</a:t>
            </a:r>
            <a:r>
              <a:rPr sz="2000" b="0" spc="-60" dirty="0">
                <a:latin typeface="Times New Roman"/>
                <a:cs typeface="Times New Roman"/>
              </a:rPr>
              <a:t> </a:t>
            </a:r>
            <a:r>
              <a:rPr sz="2000" b="0" spc="-10" dirty="0">
                <a:latin typeface="Times New Roman"/>
                <a:cs typeface="Times New Roman"/>
              </a:rPr>
              <a:t>pharmacokinetic</a:t>
            </a:r>
            <a:r>
              <a:rPr sz="2000" b="0" spc="-20" dirty="0">
                <a:latin typeface="Times New Roman"/>
                <a:cs typeface="Times New Roman"/>
              </a:rPr>
              <a:t> </a:t>
            </a:r>
            <a:r>
              <a:rPr sz="2000" b="0" dirty="0">
                <a:latin typeface="Times New Roman"/>
                <a:cs typeface="Times New Roman"/>
              </a:rPr>
              <a:t>phenotype</a:t>
            </a:r>
            <a:r>
              <a:rPr sz="2000" b="0" spc="-35" dirty="0">
                <a:latin typeface="Times New Roman"/>
                <a:cs typeface="Times New Roman"/>
              </a:rPr>
              <a:t> </a:t>
            </a:r>
            <a:r>
              <a:rPr sz="2000" b="0" dirty="0">
                <a:latin typeface="Times New Roman"/>
                <a:cs typeface="Times New Roman"/>
              </a:rPr>
              <a:t>of</a:t>
            </a:r>
            <a:r>
              <a:rPr sz="2000" b="0" spc="-80" dirty="0">
                <a:latin typeface="Times New Roman"/>
                <a:cs typeface="Times New Roman"/>
              </a:rPr>
              <a:t> </a:t>
            </a:r>
            <a:r>
              <a:rPr sz="2000" b="0" dirty="0">
                <a:latin typeface="Times New Roman"/>
                <a:cs typeface="Times New Roman"/>
              </a:rPr>
              <a:t>an</a:t>
            </a:r>
            <a:r>
              <a:rPr sz="2000" b="0" spc="-50" dirty="0">
                <a:latin typeface="Times New Roman"/>
                <a:cs typeface="Times New Roman"/>
              </a:rPr>
              <a:t> </a:t>
            </a:r>
            <a:r>
              <a:rPr sz="2000" b="0" dirty="0">
                <a:latin typeface="Times New Roman"/>
                <a:cs typeface="Times New Roman"/>
              </a:rPr>
              <a:t>individual</a:t>
            </a:r>
            <a:r>
              <a:rPr sz="2000" b="0" spc="-35" dirty="0">
                <a:latin typeface="Times New Roman"/>
                <a:cs typeface="Times New Roman"/>
              </a:rPr>
              <a:t> </a:t>
            </a:r>
            <a:r>
              <a:rPr sz="2000" b="0" dirty="0">
                <a:latin typeface="Times New Roman"/>
                <a:cs typeface="Times New Roman"/>
              </a:rPr>
              <a:t>can</a:t>
            </a:r>
            <a:r>
              <a:rPr sz="2000" b="0" spc="-70" dirty="0">
                <a:latin typeface="Times New Roman"/>
                <a:cs typeface="Times New Roman"/>
              </a:rPr>
              <a:t> </a:t>
            </a:r>
            <a:r>
              <a:rPr sz="2000" b="0" dirty="0">
                <a:latin typeface="Times New Roman"/>
                <a:cs typeface="Times New Roman"/>
              </a:rPr>
              <a:t>be</a:t>
            </a:r>
            <a:r>
              <a:rPr sz="2000" b="0" spc="-60" dirty="0">
                <a:latin typeface="Times New Roman"/>
                <a:cs typeface="Times New Roman"/>
              </a:rPr>
              <a:t> </a:t>
            </a:r>
            <a:r>
              <a:rPr sz="2000" b="0" dirty="0">
                <a:latin typeface="Times New Roman"/>
                <a:cs typeface="Times New Roman"/>
              </a:rPr>
              <a:t>measured</a:t>
            </a:r>
            <a:r>
              <a:rPr sz="2000" b="0" spc="-30" dirty="0">
                <a:latin typeface="Times New Roman"/>
                <a:cs typeface="Times New Roman"/>
              </a:rPr>
              <a:t> </a:t>
            </a:r>
            <a:r>
              <a:rPr sz="2000" b="0" dirty="0">
                <a:latin typeface="Times New Roman"/>
                <a:cs typeface="Times New Roman"/>
              </a:rPr>
              <a:t>by</a:t>
            </a:r>
            <a:r>
              <a:rPr sz="2000" b="0" spc="-70" dirty="0">
                <a:latin typeface="Times New Roman"/>
                <a:cs typeface="Times New Roman"/>
              </a:rPr>
              <a:t> </a:t>
            </a:r>
            <a:r>
              <a:rPr sz="2000" b="0" dirty="0">
                <a:latin typeface="Times New Roman"/>
                <a:cs typeface="Times New Roman"/>
              </a:rPr>
              <a:t>analysis</a:t>
            </a:r>
            <a:r>
              <a:rPr sz="2000" b="0" spc="-10" dirty="0">
                <a:latin typeface="Times New Roman"/>
                <a:cs typeface="Times New Roman"/>
              </a:rPr>
              <a:t> </a:t>
            </a:r>
            <a:r>
              <a:rPr sz="2000" b="0" dirty="0">
                <a:latin typeface="Times New Roman"/>
                <a:cs typeface="Times New Roman"/>
              </a:rPr>
              <a:t>of</a:t>
            </a:r>
            <a:r>
              <a:rPr sz="2000" b="0" spc="-75" dirty="0">
                <a:latin typeface="Times New Roman"/>
                <a:cs typeface="Times New Roman"/>
              </a:rPr>
              <a:t> </a:t>
            </a:r>
            <a:r>
              <a:rPr sz="2000" b="0" dirty="0">
                <a:latin typeface="Times New Roman"/>
                <a:cs typeface="Times New Roman"/>
              </a:rPr>
              <a:t>drug</a:t>
            </a:r>
            <a:r>
              <a:rPr sz="2000" b="0" spc="-80" dirty="0">
                <a:latin typeface="Times New Roman"/>
                <a:cs typeface="Times New Roman"/>
              </a:rPr>
              <a:t> </a:t>
            </a:r>
            <a:r>
              <a:rPr sz="2000" b="0" dirty="0">
                <a:latin typeface="Times New Roman"/>
                <a:cs typeface="Times New Roman"/>
              </a:rPr>
              <a:t>concentrations</a:t>
            </a:r>
            <a:r>
              <a:rPr sz="2000" b="0" spc="-45" dirty="0">
                <a:latin typeface="Times New Roman"/>
                <a:cs typeface="Times New Roman"/>
              </a:rPr>
              <a:t> </a:t>
            </a:r>
            <a:r>
              <a:rPr sz="2000" b="0" spc="-25" dirty="0">
                <a:latin typeface="Times New Roman"/>
                <a:cs typeface="Times New Roman"/>
              </a:rPr>
              <a:t>in </a:t>
            </a:r>
            <a:r>
              <a:rPr sz="2000" b="0" dirty="0">
                <a:latin typeface="Times New Roman"/>
                <a:cs typeface="Times New Roman"/>
              </a:rPr>
              <a:t>blood</a:t>
            </a:r>
            <a:r>
              <a:rPr sz="2000" b="0" spc="-90" dirty="0">
                <a:latin typeface="Times New Roman"/>
                <a:cs typeface="Times New Roman"/>
              </a:rPr>
              <a:t> </a:t>
            </a:r>
            <a:r>
              <a:rPr sz="2000" b="0" dirty="0">
                <a:latin typeface="Times New Roman"/>
                <a:cs typeface="Times New Roman"/>
              </a:rPr>
              <a:t>plasma</a:t>
            </a:r>
            <a:r>
              <a:rPr sz="2000" b="0" spc="-10" dirty="0">
                <a:latin typeface="Times New Roman"/>
                <a:cs typeface="Times New Roman"/>
              </a:rPr>
              <a:t> </a:t>
            </a:r>
            <a:r>
              <a:rPr sz="2000" b="0" dirty="0">
                <a:latin typeface="Times New Roman"/>
                <a:cs typeface="Times New Roman"/>
              </a:rPr>
              <a:t>or</a:t>
            </a:r>
            <a:r>
              <a:rPr sz="2000" b="0" spc="-65" dirty="0">
                <a:latin typeface="Times New Roman"/>
                <a:cs typeface="Times New Roman"/>
              </a:rPr>
              <a:t> </a:t>
            </a:r>
            <a:r>
              <a:rPr sz="2000" b="0" dirty="0">
                <a:latin typeface="Times New Roman"/>
                <a:cs typeface="Times New Roman"/>
              </a:rPr>
              <a:t>serum,</a:t>
            </a:r>
            <a:r>
              <a:rPr sz="2000" b="0" spc="-10" dirty="0">
                <a:latin typeface="Times New Roman"/>
                <a:cs typeface="Times New Roman"/>
              </a:rPr>
              <a:t> </a:t>
            </a:r>
            <a:r>
              <a:rPr sz="2000" b="0" dirty="0">
                <a:latin typeface="Times New Roman"/>
                <a:cs typeface="Times New Roman"/>
              </a:rPr>
              <a:t>by</a:t>
            </a:r>
            <a:r>
              <a:rPr sz="2000" b="0" spc="-110" dirty="0">
                <a:latin typeface="Times New Roman"/>
                <a:cs typeface="Times New Roman"/>
              </a:rPr>
              <a:t> </a:t>
            </a:r>
            <a:r>
              <a:rPr sz="2000" b="0" dirty="0">
                <a:latin typeface="Times New Roman"/>
                <a:cs typeface="Times New Roman"/>
              </a:rPr>
              <a:t>TDM.</a:t>
            </a:r>
            <a:r>
              <a:rPr sz="2000" b="0" spc="-35" dirty="0">
                <a:latin typeface="Times New Roman"/>
                <a:cs typeface="Times New Roman"/>
              </a:rPr>
              <a:t> </a:t>
            </a:r>
            <a:r>
              <a:rPr sz="1800" dirty="0">
                <a:solidFill>
                  <a:srgbClr val="FF0000"/>
                </a:solidFill>
              </a:rPr>
              <a:t>TDM</a:t>
            </a:r>
            <a:r>
              <a:rPr sz="1800" spc="-45" dirty="0">
                <a:solidFill>
                  <a:srgbClr val="FF0000"/>
                </a:solidFill>
              </a:rPr>
              <a:t> </a:t>
            </a:r>
            <a:r>
              <a:rPr sz="1800" dirty="0">
                <a:solidFill>
                  <a:srgbClr val="FF0000"/>
                </a:solidFill>
              </a:rPr>
              <a:t>is</a:t>
            </a:r>
            <a:r>
              <a:rPr sz="1800" spc="-50" dirty="0">
                <a:solidFill>
                  <a:srgbClr val="FF0000"/>
                </a:solidFill>
              </a:rPr>
              <a:t> </a:t>
            </a:r>
            <a:r>
              <a:rPr sz="1800" dirty="0">
                <a:solidFill>
                  <a:srgbClr val="FF0000"/>
                </a:solidFill>
              </a:rPr>
              <a:t>well</a:t>
            </a:r>
            <a:r>
              <a:rPr sz="1800" spc="-85" dirty="0">
                <a:solidFill>
                  <a:srgbClr val="FF0000"/>
                </a:solidFill>
              </a:rPr>
              <a:t> </a:t>
            </a:r>
            <a:r>
              <a:rPr sz="1800" dirty="0">
                <a:solidFill>
                  <a:srgbClr val="FF0000"/>
                </a:solidFill>
              </a:rPr>
              <a:t>established for</a:t>
            </a:r>
            <a:r>
              <a:rPr sz="1800" spc="-75" dirty="0">
                <a:solidFill>
                  <a:srgbClr val="FF0000"/>
                </a:solidFill>
              </a:rPr>
              <a:t> </a:t>
            </a:r>
            <a:r>
              <a:rPr sz="1800" dirty="0">
                <a:solidFill>
                  <a:srgbClr val="FF0000"/>
                </a:solidFill>
              </a:rPr>
              <a:t>mood</a:t>
            </a:r>
            <a:r>
              <a:rPr sz="1800" spc="25" dirty="0">
                <a:solidFill>
                  <a:srgbClr val="FF0000"/>
                </a:solidFill>
              </a:rPr>
              <a:t> </a:t>
            </a:r>
            <a:r>
              <a:rPr sz="1800" dirty="0">
                <a:solidFill>
                  <a:srgbClr val="FF0000"/>
                </a:solidFill>
              </a:rPr>
              <a:t>stabilizers,</a:t>
            </a:r>
            <a:r>
              <a:rPr sz="1800" spc="-25" dirty="0">
                <a:solidFill>
                  <a:srgbClr val="FF0000"/>
                </a:solidFill>
              </a:rPr>
              <a:t> </a:t>
            </a:r>
            <a:r>
              <a:rPr sz="1800" dirty="0">
                <a:solidFill>
                  <a:srgbClr val="FF0000"/>
                </a:solidFill>
              </a:rPr>
              <a:t>especially</a:t>
            </a:r>
            <a:r>
              <a:rPr sz="1800" spc="-15" dirty="0">
                <a:solidFill>
                  <a:srgbClr val="FF0000"/>
                </a:solidFill>
              </a:rPr>
              <a:t> </a:t>
            </a:r>
            <a:r>
              <a:rPr sz="1800" dirty="0">
                <a:solidFill>
                  <a:srgbClr val="FF0000"/>
                </a:solidFill>
              </a:rPr>
              <a:t>for</a:t>
            </a:r>
            <a:r>
              <a:rPr sz="1800" spc="-55" dirty="0">
                <a:solidFill>
                  <a:srgbClr val="FF0000"/>
                </a:solidFill>
              </a:rPr>
              <a:t> </a:t>
            </a:r>
            <a:r>
              <a:rPr sz="1800" dirty="0">
                <a:solidFill>
                  <a:srgbClr val="FF0000"/>
                </a:solidFill>
              </a:rPr>
              <a:t>lithium.</a:t>
            </a:r>
            <a:r>
              <a:rPr sz="1800" spc="-5" dirty="0">
                <a:solidFill>
                  <a:srgbClr val="FF0000"/>
                </a:solidFill>
              </a:rPr>
              <a:t> </a:t>
            </a:r>
            <a:r>
              <a:rPr sz="1800" spc="-25" dirty="0">
                <a:solidFill>
                  <a:srgbClr val="FF0000"/>
                </a:solidFill>
              </a:rPr>
              <a:t>For </a:t>
            </a:r>
            <a:r>
              <a:rPr sz="1800" dirty="0">
                <a:solidFill>
                  <a:srgbClr val="FF0000"/>
                </a:solidFill>
              </a:rPr>
              <a:t>other</a:t>
            </a:r>
            <a:r>
              <a:rPr sz="1800" spc="-55" dirty="0">
                <a:solidFill>
                  <a:srgbClr val="FF0000"/>
                </a:solidFill>
              </a:rPr>
              <a:t> </a:t>
            </a:r>
            <a:r>
              <a:rPr sz="1800" dirty="0">
                <a:solidFill>
                  <a:srgbClr val="FF0000"/>
                </a:solidFill>
              </a:rPr>
              <a:t>neuropsychiatric</a:t>
            </a:r>
            <a:r>
              <a:rPr sz="1800" spc="50" dirty="0">
                <a:solidFill>
                  <a:srgbClr val="FF0000"/>
                </a:solidFill>
              </a:rPr>
              <a:t> </a:t>
            </a:r>
            <a:r>
              <a:rPr sz="1800" dirty="0">
                <a:solidFill>
                  <a:srgbClr val="FF0000"/>
                </a:solidFill>
              </a:rPr>
              <a:t>drugs,</a:t>
            </a:r>
            <a:r>
              <a:rPr sz="1800" spc="-15" dirty="0">
                <a:solidFill>
                  <a:srgbClr val="FF0000"/>
                </a:solidFill>
              </a:rPr>
              <a:t> </a:t>
            </a:r>
            <a:r>
              <a:rPr sz="1800" dirty="0">
                <a:solidFill>
                  <a:srgbClr val="FF0000"/>
                </a:solidFill>
              </a:rPr>
              <a:t>routine</a:t>
            </a:r>
            <a:r>
              <a:rPr sz="1800" spc="-25" dirty="0">
                <a:solidFill>
                  <a:srgbClr val="FF0000"/>
                </a:solidFill>
              </a:rPr>
              <a:t> </a:t>
            </a:r>
            <a:r>
              <a:rPr sz="1800" dirty="0">
                <a:solidFill>
                  <a:srgbClr val="FF0000"/>
                </a:solidFill>
              </a:rPr>
              <a:t>TDM</a:t>
            </a:r>
            <a:r>
              <a:rPr sz="1800" spc="-55" dirty="0">
                <a:solidFill>
                  <a:srgbClr val="FF0000"/>
                </a:solidFill>
              </a:rPr>
              <a:t> </a:t>
            </a:r>
            <a:r>
              <a:rPr sz="1800" dirty="0">
                <a:solidFill>
                  <a:srgbClr val="FF0000"/>
                </a:solidFill>
              </a:rPr>
              <a:t>is</a:t>
            </a:r>
            <a:r>
              <a:rPr sz="1800" spc="-35" dirty="0">
                <a:solidFill>
                  <a:srgbClr val="FF0000"/>
                </a:solidFill>
              </a:rPr>
              <a:t> </a:t>
            </a:r>
            <a:r>
              <a:rPr sz="1800" dirty="0">
                <a:solidFill>
                  <a:srgbClr val="FF0000"/>
                </a:solidFill>
              </a:rPr>
              <a:t>rare.</a:t>
            </a:r>
            <a:r>
              <a:rPr sz="1800" spc="-50" dirty="0">
                <a:solidFill>
                  <a:srgbClr val="FF0000"/>
                </a:solidFill>
              </a:rPr>
              <a:t> </a:t>
            </a:r>
            <a:r>
              <a:rPr sz="1800" dirty="0">
                <a:solidFill>
                  <a:srgbClr val="FF0000"/>
                </a:solidFill>
              </a:rPr>
              <a:t>TDM</a:t>
            </a:r>
            <a:r>
              <a:rPr sz="1800" spc="-30" dirty="0">
                <a:solidFill>
                  <a:srgbClr val="FF0000"/>
                </a:solidFill>
              </a:rPr>
              <a:t> </a:t>
            </a:r>
            <a:r>
              <a:rPr sz="1800" dirty="0">
                <a:solidFill>
                  <a:srgbClr val="FF0000"/>
                </a:solidFill>
              </a:rPr>
              <a:t>will</a:t>
            </a:r>
            <a:r>
              <a:rPr sz="1800" spc="-100" dirty="0">
                <a:solidFill>
                  <a:srgbClr val="FF0000"/>
                </a:solidFill>
              </a:rPr>
              <a:t> </a:t>
            </a:r>
            <a:r>
              <a:rPr sz="1800" dirty="0">
                <a:solidFill>
                  <a:srgbClr val="FF0000"/>
                </a:solidFill>
              </a:rPr>
              <a:t>be</a:t>
            </a:r>
            <a:r>
              <a:rPr sz="1800" spc="-20" dirty="0">
                <a:solidFill>
                  <a:srgbClr val="FF0000"/>
                </a:solidFill>
              </a:rPr>
              <a:t> </a:t>
            </a:r>
            <a:r>
              <a:rPr sz="1800" dirty="0">
                <a:solidFill>
                  <a:srgbClr val="FF0000"/>
                </a:solidFill>
              </a:rPr>
              <a:t>useful</a:t>
            </a:r>
            <a:r>
              <a:rPr sz="1800" spc="15" dirty="0">
                <a:solidFill>
                  <a:srgbClr val="FF0000"/>
                </a:solidFill>
              </a:rPr>
              <a:t> </a:t>
            </a:r>
            <a:r>
              <a:rPr sz="1800" dirty="0">
                <a:solidFill>
                  <a:srgbClr val="FF0000"/>
                </a:solidFill>
              </a:rPr>
              <a:t>if</a:t>
            </a:r>
            <a:r>
              <a:rPr sz="1800" spc="-55" dirty="0">
                <a:solidFill>
                  <a:srgbClr val="FF0000"/>
                </a:solidFill>
              </a:rPr>
              <a:t> </a:t>
            </a:r>
            <a:r>
              <a:rPr sz="1800" dirty="0">
                <a:solidFill>
                  <a:srgbClr val="FF0000"/>
                </a:solidFill>
              </a:rPr>
              <a:t>the</a:t>
            </a:r>
            <a:r>
              <a:rPr sz="1800" spc="-25" dirty="0">
                <a:solidFill>
                  <a:srgbClr val="FF0000"/>
                </a:solidFill>
              </a:rPr>
              <a:t> </a:t>
            </a:r>
            <a:r>
              <a:rPr sz="1800" dirty="0">
                <a:solidFill>
                  <a:srgbClr val="FF0000"/>
                </a:solidFill>
              </a:rPr>
              <a:t>following</a:t>
            </a:r>
            <a:r>
              <a:rPr sz="1800" spc="-45" dirty="0">
                <a:solidFill>
                  <a:srgbClr val="FF0000"/>
                </a:solidFill>
              </a:rPr>
              <a:t> </a:t>
            </a:r>
            <a:r>
              <a:rPr sz="1800" dirty="0">
                <a:solidFill>
                  <a:srgbClr val="FF0000"/>
                </a:solidFill>
              </a:rPr>
              <a:t>criteria</a:t>
            </a:r>
            <a:r>
              <a:rPr sz="1800" spc="-20" dirty="0">
                <a:solidFill>
                  <a:srgbClr val="FF0000"/>
                </a:solidFill>
              </a:rPr>
              <a:t> </a:t>
            </a:r>
            <a:r>
              <a:rPr sz="1800" dirty="0">
                <a:solidFill>
                  <a:srgbClr val="FF0000"/>
                </a:solidFill>
              </a:rPr>
              <a:t>are</a:t>
            </a:r>
            <a:r>
              <a:rPr sz="1800" spc="-45" dirty="0">
                <a:solidFill>
                  <a:srgbClr val="FF0000"/>
                </a:solidFill>
              </a:rPr>
              <a:t> </a:t>
            </a:r>
            <a:r>
              <a:rPr sz="1800" spc="-20" dirty="0">
                <a:solidFill>
                  <a:srgbClr val="FF0000"/>
                </a:solidFill>
              </a:rPr>
              <a:t>met:</a:t>
            </a:r>
            <a:endParaRPr sz="1800">
              <a:latin typeface="Times New Roman"/>
              <a:cs typeface="Times New Roman"/>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23</a:t>
            </a:fld>
            <a:endParaRPr lang="en-US"/>
          </a:p>
        </p:txBody>
      </p:sp>
      <p:sp>
        <p:nvSpPr>
          <p:cNvPr id="3" name="object 3"/>
          <p:cNvSpPr txBox="1"/>
          <p:nvPr/>
        </p:nvSpPr>
        <p:spPr>
          <a:xfrm>
            <a:off x="427736" y="1078230"/>
            <a:ext cx="10878185" cy="5513070"/>
          </a:xfrm>
          <a:prstGeom prst="rect">
            <a:avLst/>
          </a:prstGeom>
        </p:spPr>
        <p:txBody>
          <a:bodyPr vert="horz" wrap="square" lIns="0" tIns="11430" rIns="0" bIns="0" rtlCol="0">
            <a:spAutoFit/>
          </a:bodyPr>
          <a:lstStyle/>
          <a:p>
            <a:pPr marL="259079" indent="-247015">
              <a:lnSpc>
                <a:spcPct val="100000"/>
              </a:lnSpc>
              <a:spcBef>
                <a:spcPts val="90"/>
              </a:spcBef>
              <a:buAutoNum type="arabicParenR"/>
              <a:tabLst>
                <a:tab pos="259715" algn="l"/>
              </a:tabLst>
            </a:pPr>
            <a:r>
              <a:rPr sz="1800" b="1" dirty="0">
                <a:latin typeface="Times New Roman"/>
                <a:cs typeface="Times New Roman"/>
              </a:rPr>
              <a:t>the</a:t>
            </a:r>
            <a:r>
              <a:rPr sz="1800" b="1" spc="-55" dirty="0">
                <a:latin typeface="Times New Roman"/>
                <a:cs typeface="Times New Roman"/>
              </a:rPr>
              <a:t> </a:t>
            </a:r>
            <a:r>
              <a:rPr sz="1800" b="1" dirty="0">
                <a:latin typeface="Times New Roman"/>
                <a:cs typeface="Times New Roman"/>
              </a:rPr>
              <a:t>drug</a:t>
            </a:r>
            <a:r>
              <a:rPr sz="1800" b="1" spc="-35" dirty="0">
                <a:latin typeface="Times New Roman"/>
                <a:cs typeface="Times New Roman"/>
              </a:rPr>
              <a:t> </a:t>
            </a:r>
            <a:r>
              <a:rPr sz="1800" b="1" dirty="0">
                <a:latin typeface="Times New Roman"/>
                <a:cs typeface="Times New Roman"/>
              </a:rPr>
              <a:t>in</a:t>
            </a:r>
            <a:r>
              <a:rPr sz="1800" b="1" spc="-75" dirty="0">
                <a:latin typeface="Times New Roman"/>
                <a:cs typeface="Times New Roman"/>
              </a:rPr>
              <a:t> </a:t>
            </a:r>
            <a:r>
              <a:rPr sz="1800" b="1" dirty="0">
                <a:latin typeface="Times New Roman"/>
                <a:cs typeface="Times New Roman"/>
              </a:rPr>
              <a:t>question</a:t>
            </a:r>
            <a:r>
              <a:rPr sz="1800" b="1" spc="-20" dirty="0">
                <a:latin typeface="Times New Roman"/>
                <a:cs typeface="Times New Roman"/>
              </a:rPr>
              <a:t> </a:t>
            </a:r>
            <a:r>
              <a:rPr sz="1800" b="1" dirty="0">
                <a:latin typeface="Times New Roman"/>
                <a:cs typeface="Times New Roman"/>
              </a:rPr>
              <a:t>has</a:t>
            </a:r>
            <a:r>
              <a:rPr sz="1800" b="1" spc="-55" dirty="0">
                <a:latin typeface="Times New Roman"/>
                <a:cs typeface="Times New Roman"/>
              </a:rPr>
              <a:t> </a:t>
            </a:r>
            <a:r>
              <a:rPr sz="1800" b="1" dirty="0">
                <a:latin typeface="Times New Roman"/>
                <a:cs typeface="Times New Roman"/>
              </a:rPr>
              <a:t>a</a:t>
            </a:r>
            <a:r>
              <a:rPr sz="1800" b="1" spc="-75" dirty="0">
                <a:latin typeface="Times New Roman"/>
                <a:cs typeface="Times New Roman"/>
              </a:rPr>
              <a:t> </a:t>
            </a:r>
            <a:r>
              <a:rPr sz="1800" b="1" dirty="0">
                <a:latin typeface="Times New Roman"/>
                <a:cs typeface="Times New Roman"/>
              </a:rPr>
              <a:t>narrow</a:t>
            </a:r>
            <a:r>
              <a:rPr sz="1800" b="1" spc="-30" dirty="0">
                <a:latin typeface="Times New Roman"/>
                <a:cs typeface="Times New Roman"/>
              </a:rPr>
              <a:t> </a:t>
            </a:r>
            <a:r>
              <a:rPr sz="1800" b="1" dirty="0">
                <a:latin typeface="Times New Roman"/>
                <a:cs typeface="Times New Roman"/>
              </a:rPr>
              <a:t>therapeutic</a:t>
            </a:r>
            <a:r>
              <a:rPr sz="1800" b="1" spc="-10" dirty="0">
                <a:latin typeface="Times New Roman"/>
                <a:cs typeface="Times New Roman"/>
              </a:rPr>
              <a:t> range</a:t>
            </a:r>
            <a:r>
              <a:rPr sz="2000" spc="-10" dirty="0">
                <a:latin typeface="Times New Roman"/>
                <a:cs typeface="Times New Roman"/>
              </a:rPr>
              <a:t>,</a:t>
            </a:r>
            <a:endParaRPr sz="2000">
              <a:latin typeface="Times New Roman"/>
              <a:cs typeface="Times New Roman"/>
            </a:endParaRPr>
          </a:p>
          <a:p>
            <a:pPr marL="286385" indent="-274320">
              <a:lnSpc>
                <a:spcPct val="100000"/>
              </a:lnSpc>
              <a:buAutoNum type="arabicParenR"/>
              <a:tabLst>
                <a:tab pos="287020" algn="l"/>
              </a:tabLst>
            </a:pPr>
            <a:r>
              <a:rPr sz="2000" dirty="0">
                <a:latin typeface="Times New Roman"/>
                <a:cs typeface="Times New Roman"/>
              </a:rPr>
              <a:t>a</a:t>
            </a:r>
            <a:r>
              <a:rPr sz="2000" spc="-60" dirty="0">
                <a:latin typeface="Times New Roman"/>
                <a:cs typeface="Times New Roman"/>
              </a:rPr>
              <a:t> </a:t>
            </a:r>
            <a:r>
              <a:rPr sz="2000" dirty="0">
                <a:latin typeface="Times New Roman"/>
                <a:cs typeface="Times New Roman"/>
              </a:rPr>
              <a:t>direct</a:t>
            </a:r>
            <a:r>
              <a:rPr sz="2000" spc="-75" dirty="0">
                <a:latin typeface="Times New Roman"/>
                <a:cs typeface="Times New Roman"/>
              </a:rPr>
              <a:t> </a:t>
            </a:r>
            <a:r>
              <a:rPr sz="2000" dirty="0">
                <a:latin typeface="Times New Roman"/>
                <a:cs typeface="Times New Roman"/>
              </a:rPr>
              <a:t>relationship</a:t>
            </a:r>
            <a:r>
              <a:rPr sz="2000" spc="-60" dirty="0">
                <a:latin typeface="Times New Roman"/>
                <a:cs typeface="Times New Roman"/>
              </a:rPr>
              <a:t> </a:t>
            </a:r>
            <a:r>
              <a:rPr sz="2000" dirty="0">
                <a:latin typeface="Times New Roman"/>
                <a:cs typeface="Times New Roman"/>
              </a:rPr>
              <a:t>exists</a:t>
            </a:r>
            <a:r>
              <a:rPr sz="2000" spc="-45" dirty="0">
                <a:latin typeface="Times New Roman"/>
                <a:cs typeface="Times New Roman"/>
              </a:rPr>
              <a:t> </a:t>
            </a:r>
            <a:r>
              <a:rPr sz="2000" dirty="0">
                <a:latin typeface="Times New Roman"/>
                <a:cs typeface="Times New Roman"/>
              </a:rPr>
              <a:t>between</a:t>
            </a:r>
            <a:r>
              <a:rPr sz="2000" spc="-20" dirty="0">
                <a:latin typeface="Times New Roman"/>
                <a:cs typeface="Times New Roman"/>
              </a:rPr>
              <a:t> </a:t>
            </a:r>
            <a:r>
              <a:rPr sz="2000" dirty="0">
                <a:latin typeface="Times New Roman"/>
                <a:cs typeface="Times New Roman"/>
              </a:rPr>
              <a:t>the</a:t>
            </a:r>
            <a:r>
              <a:rPr sz="2000" spc="-35" dirty="0">
                <a:latin typeface="Times New Roman"/>
                <a:cs typeface="Times New Roman"/>
              </a:rPr>
              <a:t> </a:t>
            </a:r>
            <a:r>
              <a:rPr sz="2000" dirty="0">
                <a:latin typeface="Times New Roman"/>
                <a:cs typeface="Times New Roman"/>
              </a:rPr>
              <a:t>drug</a:t>
            </a:r>
            <a:r>
              <a:rPr sz="2000" spc="-75" dirty="0">
                <a:latin typeface="Times New Roman"/>
                <a:cs typeface="Times New Roman"/>
              </a:rPr>
              <a:t> </a:t>
            </a:r>
            <a:r>
              <a:rPr sz="2000" dirty="0">
                <a:latin typeface="Times New Roman"/>
                <a:cs typeface="Times New Roman"/>
              </a:rPr>
              <a:t>or</a:t>
            </a:r>
            <a:r>
              <a:rPr sz="2000" spc="-75" dirty="0">
                <a:latin typeface="Times New Roman"/>
                <a:cs typeface="Times New Roman"/>
              </a:rPr>
              <a:t> </a:t>
            </a:r>
            <a:r>
              <a:rPr sz="2000" dirty="0">
                <a:latin typeface="Times New Roman"/>
                <a:cs typeface="Times New Roman"/>
              </a:rPr>
              <a:t>drug</a:t>
            </a:r>
            <a:r>
              <a:rPr sz="2000" spc="-45" dirty="0">
                <a:latin typeface="Times New Roman"/>
                <a:cs typeface="Times New Roman"/>
              </a:rPr>
              <a:t> </a:t>
            </a:r>
            <a:r>
              <a:rPr sz="2000" dirty="0">
                <a:latin typeface="Times New Roman"/>
                <a:cs typeface="Times New Roman"/>
              </a:rPr>
              <a:t>metabolite</a:t>
            </a:r>
            <a:r>
              <a:rPr sz="2000" spc="-60" dirty="0">
                <a:latin typeface="Times New Roman"/>
                <a:cs typeface="Times New Roman"/>
              </a:rPr>
              <a:t> </a:t>
            </a:r>
            <a:r>
              <a:rPr sz="2000" dirty="0">
                <a:latin typeface="Times New Roman"/>
                <a:cs typeface="Times New Roman"/>
              </a:rPr>
              <a:t>levels</a:t>
            </a:r>
            <a:r>
              <a:rPr sz="2000" spc="-65" dirty="0">
                <a:latin typeface="Times New Roman"/>
                <a:cs typeface="Times New Roman"/>
              </a:rPr>
              <a:t> </a:t>
            </a:r>
            <a:r>
              <a:rPr sz="2000" dirty="0">
                <a:latin typeface="Times New Roman"/>
                <a:cs typeface="Times New Roman"/>
              </a:rPr>
              <a:t>in</a:t>
            </a:r>
            <a:r>
              <a:rPr sz="2000" spc="-45" dirty="0">
                <a:latin typeface="Times New Roman"/>
                <a:cs typeface="Times New Roman"/>
              </a:rPr>
              <a:t> </a:t>
            </a:r>
            <a:r>
              <a:rPr sz="2000" dirty="0">
                <a:latin typeface="Times New Roman"/>
                <a:cs typeface="Times New Roman"/>
              </a:rPr>
              <a:t>plasma</a:t>
            </a:r>
            <a:r>
              <a:rPr sz="2000" spc="-35" dirty="0">
                <a:latin typeface="Times New Roman"/>
                <a:cs typeface="Times New Roman"/>
              </a:rPr>
              <a:t> </a:t>
            </a:r>
            <a:r>
              <a:rPr sz="2000" dirty="0">
                <a:latin typeface="Times New Roman"/>
                <a:cs typeface="Times New Roman"/>
              </a:rPr>
              <a:t>and</a:t>
            </a:r>
            <a:r>
              <a:rPr sz="2000" spc="-55" dirty="0">
                <a:latin typeface="Times New Roman"/>
                <a:cs typeface="Times New Roman"/>
              </a:rPr>
              <a:t> </a:t>
            </a:r>
            <a:r>
              <a:rPr sz="2000" spc="-25" dirty="0">
                <a:latin typeface="Times New Roman"/>
                <a:cs typeface="Times New Roman"/>
              </a:rPr>
              <a:t>the</a:t>
            </a:r>
            <a:endParaRPr sz="2000">
              <a:latin typeface="Times New Roman"/>
              <a:cs typeface="Times New Roman"/>
            </a:endParaRPr>
          </a:p>
          <a:p>
            <a:pPr marL="12700">
              <a:lnSpc>
                <a:spcPct val="100000"/>
              </a:lnSpc>
            </a:pPr>
            <a:r>
              <a:rPr sz="2000" spc="-10" dirty="0">
                <a:latin typeface="Times New Roman"/>
                <a:cs typeface="Times New Roman"/>
              </a:rPr>
              <a:t>pharmacological</a:t>
            </a:r>
            <a:r>
              <a:rPr sz="2000" spc="5" dirty="0">
                <a:latin typeface="Times New Roman"/>
                <a:cs typeface="Times New Roman"/>
              </a:rPr>
              <a:t> </a:t>
            </a:r>
            <a:r>
              <a:rPr sz="2000" dirty="0">
                <a:latin typeface="Times New Roman"/>
                <a:cs typeface="Times New Roman"/>
              </a:rPr>
              <a:t>or</a:t>
            </a:r>
            <a:r>
              <a:rPr sz="2000" spc="-40" dirty="0">
                <a:latin typeface="Times New Roman"/>
                <a:cs typeface="Times New Roman"/>
              </a:rPr>
              <a:t> </a:t>
            </a:r>
            <a:r>
              <a:rPr sz="2000" dirty="0">
                <a:latin typeface="Times New Roman"/>
                <a:cs typeface="Times New Roman"/>
              </a:rPr>
              <a:t>toxic</a:t>
            </a:r>
            <a:r>
              <a:rPr sz="2000" spc="-20" dirty="0">
                <a:latin typeface="Times New Roman"/>
                <a:cs typeface="Times New Roman"/>
              </a:rPr>
              <a:t> </a:t>
            </a:r>
            <a:r>
              <a:rPr sz="2000" spc="-10" dirty="0">
                <a:latin typeface="Times New Roman"/>
                <a:cs typeface="Times New Roman"/>
              </a:rPr>
              <a:t>effects,</a:t>
            </a:r>
            <a:endParaRPr sz="2000">
              <a:latin typeface="Times New Roman"/>
              <a:cs typeface="Times New Roman"/>
            </a:endParaRPr>
          </a:p>
          <a:p>
            <a:pPr marL="286385" indent="-274320">
              <a:lnSpc>
                <a:spcPct val="100000"/>
              </a:lnSpc>
              <a:buAutoNum type="arabicParenR" startAt="3"/>
              <a:tabLst>
                <a:tab pos="287020" algn="l"/>
              </a:tabLst>
            </a:pPr>
            <a:r>
              <a:rPr sz="2000" dirty="0">
                <a:latin typeface="Times New Roman"/>
                <a:cs typeface="Times New Roman"/>
              </a:rPr>
              <a:t>the</a:t>
            </a:r>
            <a:r>
              <a:rPr sz="2000" spc="-45" dirty="0">
                <a:latin typeface="Times New Roman"/>
                <a:cs typeface="Times New Roman"/>
              </a:rPr>
              <a:t> </a:t>
            </a:r>
            <a:r>
              <a:rPr sz="2000" dirty="0">
                <a:latin typeface="Times New Roman"/>
                <a:cs typeface="Times New Roman"/>
              </a:rPr>
              <a:t>therapeutic</a:t>
            </a:r>
            <a:r>
              <a:rPr sz="2000" spc="-65" dirty="0">
                <a:latin typeface="Times New Roman"/>
                <a:cs typeface="Times New Roman"/>
              </a:rPr>
              <a:t> </a:t>
            </a:r>
            <a:r>
              <a:rPr sz="2000" dirty="0">
                <a:latin typeface="Times New Roman"/>
                <a:cs typeface="Times New Roman"/>
              </a:rPr>
              <a:t>effect</a:t>
            </a:r>
            <a:r>
              <a:rPr sz="2000" spc="-40" dirty="0">
                <a:latin typeface="Times New Roman"/>
                <a:cs typeface="Times New Roman"/>
              </a:rPr>
              <a:t> </a:t>
            </a:r>
            <a:r>
              <a:rPr sz="2000" dirty="0">
                <a:latin typeface="Times New Roman"/>
                <a:cs typeface="Times New Roman"/>
              </a:rPr>
              <a:t>cannot</a:t>
            </a:r>
            <a:r>
              <a:rPr sz="2000" spc="-45" dirty="0">
                <a:latin typeface="Times New Roman"/>
                <a:cs typeface="Times New Roman"/>
              </a:rPr>
              <a:t> </a:t>
            </a:r>
            <a:r>
              <a:rPr sz="2000" dirty="0">
                <a:latin typeface="Times New Roman"/>
                <a:cs typeface="Times New Roman"/>
              </a:rPr>
              <a:t>be</a:t>
            </a:r>
            <a:r>
              <a:rPr sz="2000" spc="-80" dirty="0">
                <a:latin typeface="Times New Roman"/>
                <a:cs typeface="Times New Roman"/>
              </a:rPr>
              <a:t> </a:t>
            </a:r>
            <a:r>
              <a:rPr sz="2000" dirty="0">
                <a:latin typeface="Times New Roman"/>
                <a:cs typeface="Times New Roman"/>
              </a:rPr>
              <a:t>readily</a:t>
            </a:r>
            <a:r>
              <a:rPr sz="2000" spc="-80" dirty="0">
                <a:latin typeface="Times New Roman"/>
                <a:cs typeface="Times New Roman"/>
              </a:rPr>
              <a:t> </a:t>
            </a:r>
            <a:r>
              <a:rPr sz="2000" dirty="0">
                <a:latin typeface="Times New Roman"/>
                <a:cs typeface="Times New Roman"/>
              </a:rPr>
              <a:t>assessed</a:t>
            </a:r>
            <a:r>
              <a:rPr sz="2000" spc="-55" dirty="0">
                <a:latin typeface="Times New Roman"/>
                <a:cs typeface="Times New Roman"/>
              </a:rPr>
              <a:t> </a:t>
            </a:r>
            <a:r>
              <a:rPr sz="2000" dirty="0">
                <a:latin typeface="Times New Roman"/>
                <a:cs typeface="Times New Roman"/>
              </a:rPr>
              <a:t>by</a:t>
            </a:r>
            <a:r>
              <a:rPr sz="2000" spc="-55" dirty="0">
                <a:latin typeface="Times New Roman"/>
                <a:cs typeface="Times New Roman"/>
              </a:rPr>
              <a:t> </a:t>
            </a:r>
            <a:r>
              <a:rPr sz="2000" dirty="0">
                <a:latin typeface="Times New Roman"/>
                <a:cs typeface="Times New Roman"/>
              </a:rPr>
              <a:t>the</a:t>
            </a:r>
            <a:r>
              <a:rPr sz="2000" spc="-65" dirty="0">
                <a:latin typeface="Times New Roman"/>
                <a:cs typeface="Times New Roman"/>
              </a:rPr>
              <a:t> </a:t>
            </a:r>
            <a:r>
              <a:rPr sz="2000" dirty="0">
                <a:latin typeface="Times New Roman"/>
                <a:cs typeface="Times New Roman"/>
              </a:rPr>
              <a:t>clinical</a:t>
            </a:r>
            <a:r>
              <a:rPr sz="2000" spc="-65" dirty="0">
                <a:latin typeface="Times New Roman"/>
                <a:cs typeface="Times New Roman"/>
              </a:rPr>
              <a:t> </a:t>
            </a:r>
            <a:r>
              <a:rPr sz="2000" spc="-10" dirty="0">
                <a:latin typeface="Times New Roman"/>
                <a:cs typeface="Times New Roman"/>
              </a:rPr>
              <a:t>observation,</a:t>
            </a:r>
            <a:endParaRPr sz="2000">
              <a:latin typeface="Times New Roman"/>
              <a:cs typeface="Times New Roman"/>
            </a:endParaRPr>
          </a:p>
          <a:p>
            <a:pPr marL="286385" indent="-274320">
              <a:lnSpc>
                <a:spcPct val="100000"/>
              </a:lnSpc>
              <a:spcBef>
                <a:spcPts val="5"/>
              </a:spcBef>
              <a:buAutoNum type="arabicParenR" startAt="3"/>
              <a:tabLst>
                <a:tab pos="287020" algn="l"/>
              </a:tabLst>
            </a:pPr>
            <a:r>
              <a:rPr sz="2000" dirty="0">
                <a:latin typeface="Times New Roman"/>
                <a:cs typeface="Times New Roman"/>
              </a:rPr>
              <a:t>large</a:t>
            </a:r>
            <a:r>
              <a:rPr sz="2000" spc="-40" dirty="0">
                <a:latin typeface="Times New Roman"/>
                <a:cs typeface="Times New Roman"/>
              </a:rPr>
              <a:t> </a:t>
            </a:r>
            <a:r>
              <a:rPr sz="2000" dirty="0">
                <a:latin typeface="Times New Roman"/>
                <a:cs typeface="Times New Roman"/>
              </a:rPr>
              <a:t>individual</a:t>
            </a:r>
            <a:r>
              <a:rPr sz="2000" spc="-65" dirty="0">
                <a:latin typeface="Times New Roman"/>
                <a:cs typeface="Times New Roman"/>
              </a:rPr>
              <a:t> </a:t>
            </a:r>
            <a:r>
              <a:rPr sz="2000" dirty="0">
                <a:latin typeface="Times New Roman"/>
                <a:cs typeface="Times New Roman"/>
              </a:rPr>
              <a:t>variability</a:t>
            </a:r>
            <a:r>
              <a:rPr sz="2000" spc="-70" dirty="0">
                <a:latin typeface="Times New Roman"/>
                <a:cs typeface="Times New Roman"/>
              </a:rPr>
              <a:t> </a:t>
            </a:r>
            <a:r>
              <a:rPr sz="2000" dirty="0">
                <a:latin typeface="Times New Roman"/>
                <a:cs typeface="Times New Roman"/>
              </a:rPr>
              <a:t>in</a:t>
            </a:r>
            <a:r>
              <a:rPr sz="2000" spc="-60" dirty="0">
                <a:latin typeface="Times New Roman"/>
                <a:cs typeface="Times New Roman"/>
              </a:rPr>
              <a:t> </a:t>
            </a:r>
            <a:r>
              <a:rPr sz="2000" dirty="0">
                <a:latin typeface="Times New Roman"/>
                <a:cs typeface="Times New Roman"/>
              </a:rPr>
              <a:t>steady</a:t>
            </a:r>
            <a:r>
              <a:rPr sz="2000" spc="-70" dirty="0">
                <a:latin typeface="Times New Roman"/>
                <a:cs typeface="Times New Roman"/>
              </a:rPr>
              <a:t> </a:t>
            </a:r>
            <a:r>
              <a:rPr sz="2000" dirty="0">
                <a:latin typeface="Times New Roman"/>
                <a:cs typeface="Times New Roman"/>
              </a:rPr>
              <a:t>state</a:t>
            </a:r>
            <a:r>
              <a:rPr sz="2000" spc="-60" dirty="0">
                <a:latin typeface="Times New Roman"/>
                <a:cs typeface="Times New Roman"/>
              </a:rPr>
              <a:t> </a:t>
            </a:r>
            <a:r>
              <a:rPr sz="2000" dirty="0">
                <a:latin typeface="Times New Roman"/>
                <a:cs typeface="Times New Roman"/>
              </a:rPr>
              <a:t>plasma</a:t>
            </a:r>
            <a:r>
              <a:rPr sz="2000" spc="-40" dirty="0">
                <a:latin typeface="Times New Roman"/>
                <a:cs typeface="Times New Roman"/>
              </a:rPr>
              <a:t> </a:t>
            </a:r>
            <a:r>
              <a:rPr sz="2000" dirty="0">
                <a:latin typeface="Times New Roman"/>
                <a:cs typeface="Times New Roman"/>
              </a:rPr>
              <a:t>concentration</a:t>
            </a:r>
            <a:r>
              <a:rPr sz="2000" spc="-55" dirty="0">
                <a:latin typeface="Times New Roman"/>
                <a:cs typeface="Times New Roman"/>
              </a:rPr>
              <a:t> </a:t>
            </a:r>
            <a:r>
              <a:rPr sz="2000" dirty="0">
                <a:latin typeface="Times New Roman"/>
                <a:cs typeface="Times New Roman"/>
              </a:rPr>
              <a:t>exits</a:t>
            </a:r>
            <a:r>
              <a:rPr sz="2000" spc="-70" dirty="0">
                <a:latin typeface="Times New Roman"/>
                <a:cs typeface="Times New Roman"/>
              </a:rPr>
              <a:t> </a:t>
            </a:r>
            <a:r>
              <a:rPr sz="2000" dirty="0">
                <a:latin typeface="Times New Roman"/>
                <a:cs typeface="Times New Roman"/>
              </a:rPr>
              <a:t>at</a:t>
            </a:r>
            <a:r>
              <a:rPr sz="2000" spc="-65" dirty="0">
                <a:latin typeface="Times New Roman"/>
                <a:cs typeface="Times New Roman"/>
              </a:rPr>
              <a:t> </a:t>
            </a:r>
            <a:r>
              <a:rPr sz="2000" dirty="0">
                <a:latin typeface="Times New Roman"/>
                <a:cs typeface="Times New Roman"/>
              </a:rPr>
              <a:t>any</a:t>
            </a:r>
            <a:r>
              <a:rPr sz="2000" spc="-55" dirty="0">
                <a:latin typeface="Times New Roman"/>
                <a:cs typeface="Times New Roman"/>
              </a:rPr>
              <a:t> </a:t>
            </a:r>
            <a:r>
              <a:rPr sz="2000" dirty="0">
                <a:latin typeface="Times New Roman"/>
                <a:cs typeface="Times New Roman"/>
              </a:rPr>
              <a:t>given</a:t>
            </a:r>
            <a:r>
              <a:rPr sz="2000" spc="-30" dirty="0">
                <a:latin typeface="Times New Roman"/>
                <a:cs typeface="Times New Roman"/>
              </a:rPr>
              <a:t> </a:t>
            </a:r>
            <a:r>
              <a:rPr sz="2000" spc="-20" dirty="0">
                <a:latin typeface="Times New Roman"/>
                <a:cs typeface="Times New Roman"/>
              </a:rPr>
              <a:t>dose</a:t>
            </a:r>
            <a:endParaRPr sz="2000">
              <a:latin typeface="Times New Roman"/>
              <a:cs typeface="Times New Roman"/>
            </a:endParaRPr>
          </a:p>
          <a:p>
            <a:pPr marL="286385" indent="-274320">
              <a:lnSpc>
                <a:spcPct val="100000"/>
              </a:lnSpc>
              <a:buAutoNum type="arabicParenR" startAt="3"/>
              <a:tabLst>
                <a:tab pos="287020" algn="l"/>
              </a:tabLst>
            </a:pPr>
            <a:r>
              <a:rPr sz="2000" dirty="0">
                <a:latin typeface="Times New Roman"/>
                <a:cs typeface="Times New Roman"/>
              </a:rPr>
              <a:t>appropriate</a:t>
            </a:r>
            <a:r>
              <a:rPr sz="2000" spc="-100" dirty="0">
                <a:latin typeface="Times New Roman"/>
                <a:cs typeface="Times New Roman"/>
              </a:rPr>
              <a:t> </a:t>
            </a:r>
            <a:r>
              <a:rPr sz="2000" dirty="0">
                <a:latin typeface="Times New Roman"/>
                <a:cs typeface="Times New Roman"/>
              </a:rPr>
              <a:t>analytic</a:t>
            </a:r>
            <a:r>
              <a:rPr sz="2000" spc="-40" dirty="0">
                <a:latin typeface="Times New Roman"/>
                <a:cs typeface="Times New Roman"/>
              </a:rPr>
              <a:t> </a:t>
            </a:r>
            <a:r>
              <a:rPr sz="2000" dirty="0">
                <a:latin typeface="Times New Roman"/>
                <a:cs typeface="Times New Roman"/>
              </a:rPr>
              <a:t>techniques</a:t>
            </a:r>
            <a:r>
              <a:rPr sz="2000" spc="-25" dirty="0">
                <a:latin typeface="Times New Roman"/>
                <a:cs typeface="Times New Roman"/>
              </a:rPr>
              <a:t> </a:t>
            </a:r>
            <a:r>
              <a:rPr sz="2000" dirty="0">
                <a:latin typeface="Times New Roman"/>
                <a:cs typeface="Times New Roman"/>
              </a:rPr>
              <a:t>are</a:t>
            </a:r>
            <a:r>
              <a:rPr sz="2000" spc="-80" dirty="0">
                <a:latin typeface="Times New Roman"/>
                <a:cs typeface="Times New Roman"/>
              </a:rPr>
              <a:t> </a:t>
            </a:r>
            <a:r>
              <a:rPr sz="2000" dirty="0">
                <a:latin typeface="Times New Roman"/>
                <a:cs typeface="Times New Roman"/>
              </a:rPr>
              <a:t>available</a:t>
            </a:r>
            <a:r>
              <a:rPr sz="2000" spc="-65" dirty="0">
                <a:latin typeface="Times New Roman"/>
                <a:cs typeface="Times New Roman"/>
              </a:rPr>
              <a:t> </a:t>
            </a:r>
            <a:r>
              <a:rPr sz="2000" dirty="0">
                <a:latin typeface="Times New Roman"/>
                <a:cs typeface="Times New Roman"/>
              </a:rPr>
              <a:t>to</a:t>
            </a:r>
            <a:r>
              <a:rPr sz="2000" spc="-55" dirty="0">
                <a:latin typeface="Times New Roman"/>
                <a:cs typeface="Times New Roman"/>
              </a:rPr>
              <a:t> </a:t>
            </a:r>
            <a:r>
              <a:rPr sz="2000" dirty="0">
                <a:latin typeface="Times New Roman"/>
                <a:cs typeface="Times New Roman"/>
              </a:rPr>
              <a:t>determine</a:t>
            </a:r>
            <a:r>
              <a:rPr sz="2000" spc="-35" dirty="0">
                <a:latin typeface="Times New Roman"/>
                <a:cs typeface="Times New Roman"/>
              </a:rPr>
              <a:t> </a:t>
            </a:r>
            <a:r>
              <a:rPr sz="2000" dirty="0">
                <a:latin typeface="Times New Roman"/>
                <a:cs typeface="Times New Roman"/>
              </a:rPr>
              <a:t>the</a:t>
            </a:r>
            <a:r>
              <a:rPr sz="2000" spc="-60" dirty="0">
                <a:latin typeface="Times New Roman"/>
                <a:cs typeface="Times New Roman"/>
              </a:rPr>
              <a:t> </a:t>
            </a:r>
            <a:r>
              <a:rPr sz="2000" dirty="0">
                <a:latin typeface="Times New Roman"/>
                <a:cs typeface="Times New Roman"/>
              </a:rPr>
              <a:t>drug</a:t>
            </a:r>
            <a:r>
              <a:rPr sz="2000" spc="-50" dirty="0">
                <a:latin typeface="Times New Roman"/>
                <a:cs typeface="Times New Roman"/>
              </a:rPr>
              <a:t> </a:t>
            </a:r>
            <a:r>
              <a:rPr sz="2000" dirty="0">
                <a:latin typeface="Times New Roman"/>
                <a:cs typeface="Times New Roman"/>
              </a:rPr>
              <a:t>and</a:t>
            </a:r>
            <a:r>
              <a:rPr sz="2000" spc="-55" dirty="0">
                <a:latin typeface="Times New Roman"/>
                <a:cs typeface="Times New Roman"/>
              </a:rPr>
              <a:t> </a:t>
            </a:r>
            <a:r>
              <a:rPr sz="2000" dirty="0">
                <a:latin typeface="Times New Roman"/>
                <a:cs typeface="Times New Roman"/>
              </a:rPr>
              <a:t>metabolite</a:t>
            </a:r>
            <a:r>
              <a:rPr sz="2000" spc="-70" dirty="0">
                <a:latin typeface="Times New Roman"/>
                <a:cs typeface="Times New Roman"/>
              </a:rPr>
              <a:t> </a:t>
            </a:r>
            <a:r>
              <a:rPr sz="2000" spc="-10" dirty="0">
                <a:latin typeface="Times New Roman"/>
                <a:cs typeface="Times New Roman"/>
              </a:rPr>
              <a:t>levels.</a:t>
            </a:r>
            <a:endParaRPr sz="2000">
              <a:latin typeface="Times New Roman"/>
              <a:cs typeface="Times New Roman"/>
            </a:endParaRPr>
          </a:p>
          <a:p>
            <a:pPr marL="12700" marR="242570">
              <a:lnSpc>
                <a:spcPct val="100000"/>
              </a:lnSpc>
              <a:spcBef>
                <a:spcPts val="5"/>
              </a:spcBef>
            </a:pPr>
            <a:r>
              <a:rPr sz="2000" dirty="0">
                <a:latin typeface="Times New Roman"/>
                <a:cs typeface="Times New Roman"/>
              </a:rPr>
              <a:t>TDM</a:t>
            </a:r>
            <a:r>
              <a:rPr sz="2000" spc="-80" dirty="0">
                <a:latin typeface="Times New Roman"/>
                <a:cs typeface="Times New Roman"/>
              </a:rPr>
              <a:t> </a:t>
            </a:r>
            <a:r>
              <a:rPr sz="2000" dirty="0">
                <a:latin typeface="Times New Roman"/>
                <a:cs typeface="Times New Roman"/>
              </a:rPr>
              <a:t>is</a:t>
            </a:r>
            <a:r>
              <a:rPr sz="2000" spc="-70" dirty="0">
                <a:latin typeface="Times New Roman"/>
                <a:cs typeface="Times New Roman"/>
              </a:rPr>
              <a:t> </a:t>
            </a:r>
            <a:r>
              <a:rPr sz="2000" dirty="0">
                <a:latin typeface="Times New Roman"/>
                <a:cs typeface="Times New Roman"/>
              </a:rPr>
              <a:t>a</a:t>
            </a:r>
            <a:r>
              <a:rPr sz="2000" spc="-60" dirty="0">
                <a:latin typeface="Times New Roman"/>
                <a:cs typeface="Times New Roman"/>
              </a:rPr>
              <a:t> </a:t>
            </a:r>
            <a:r>
              <a:rPr sz="2000" dirty="0">
                <a:latin typeface="Times New Roman"/>
                <a:cs typeface="Times New Roman"/>
              </a:rPr>
              <a:t>method</a:t>
            </a:r>
            <a:r>
              <a:rPr sz="2000" spc="-30" dirty="0">
                <a:latin typeface="Times New Roman"/>
                <a:cs typeface="Times New Roman"/>
              </a:rPr>
              <a:t> </a:t>
            </a:r>
            <a:r>
              <a:rPr sz="2000" dirty="0">
                <a:latin typeface="Times New Roman"/>
                <a:cs typeface="Times New Roman"/>
              </a:rPr>
              <a:t>used</a:t>
            </a:r>
            <a:r>
              <a:rPr sz="2000" spc="-25" dirty="0">
                <a:latin typeface="Times New Roman"/>
                <a:cs typeface="Times New Roman"/>
              </a:rPr>
              <a:t> </a:t>
            </a:r>
            <a:r>
              <a:rPr sz="2000" dirty="0">
                <a:latin typeface="Times New Roman"/>
                <a:cs typeface="Times New Roman"/>
              </a:rPr>
              <a:t>to</a:t>
            </a:r>
            <a:r>
              <a:rPr sz="2000" spc="-75" dirty="0">
                <a:latin typeface="Times New Roman"/>
                <a:cs typeface="Times New Roman"/>
              </a:rPr>
              <a:t> </a:t>
            </a:r>
            <a:r>
              <a:rPr sz="2000" dirty="0">
                <a:latin typeface="Times New Roman"/>
                <a:cs typeface="Times New Roman"/>
              </a:rPr>
              <a:t>provide</a:t>
            </a:r>
            <a:r>
              <a:rPr sz="2000" spc="-80" dirty="0">
                <a:latin typeface="Times New Roman"/>
                <a:cs typeface="Times New Roman"/>
              </a:rPr>
              <a:t> </a:t>
            </a:r>
            <a:r>
              <a:rPr sz="2000" dirty="0">
                <a:latin typeface="Times New Roman"/>
                <a:cs typeface="Times New Roman"/>
              </a:rPr>
              <a:t>optimal</a:t>
            </a:r>
            <a:r>
              <a:rPr sz="2000" spc="-40" dirty="0">
                <a:latin typeface="Times New Roman"/>
                <a:cs typeface="Times New Roman"/>
              </a:rPr>
              <a:t> </a:t>
            </a:r>
            <a:r>
              <a:rPr sz="2000" spc="-10" dirty="0">
                <a:latin typeface="Times New Roman"/>
                <a:cs typeface="Times New Roman"/>
              </a:rPr>
              <a:t>pharmaceutical</a:t>
            </a:r>
            <a:r>
              <a:rPr sz="2000" spc="-40" dirty="0">
                <a:latin typeface="Times New Roman"/>
                <a:cs typeface="Times New Roman"/>
              </a:rPr>
              <a:t> </a:t>
            </a:r>
            <a:r>
              <a:rPr sz="2000" spc="-10" dirty="0">
                <a:latin typeface="Times New Roman"/>
                <a:cs typeface="Times New Roman"/>
              </a:rPr>
              <a:t>therapy.</a:t>
            </a:r>
            <a:r>
              <a:rPr sz="2000" spc="-40" dirty="0">
                <a:latin typeface="Times New Roman"/>
                <a:cs typeface="Times New Roman"/>
              </a:rPr>
              <a:t> </a:t>
            </a:r>
            <a:r>
              <a:rPr sz="2000" dirty="0">
                <a:latin typeface="Times New Roman"/>
                <a:cs typeface="Times New Roman"/>
              </a:rPr>
              <a:t>Knowing</a:t>
            </a:r>
            <a:r>
              <a:rPr sz="2000" spc="10" dirty="0">
                <a:latin typeface="Times New Roman"/>
                <a:cs typeface="Times New Roman"/>
              </a:rPr>
              <a:t> </a:t>
            </a:r>
            <a:r>
              <a:rPr sz="2000" dirty="0">
                <a:latin typeface="Times New Roman"/>
                <a:cs typeface="Times New Roman"/>
              </a:rPr>
              <a:t>the</a:t>
            </a:r>
            <a:r>
              <a:rPr sz="2000" spc="-35" dirty="0">
                <a:latin typeface="Times New Roman"/>
                <a:cs typeface="Times New Roman"/>
              </a:rPr>
              <a:t> </a:t>
            </a:r>
            <a:r>
              <a:rPr sz="2000" dirty="0">
                <a:latin typeface="Times New Roman"/>
                <a:cs typeface="Times New Roman"/>
              </a:rPr>
              <a:t>plasma</a:t>
            </a:r>
            <a:r>
              <a:rPr sz="2000" spc="-35" dirty="0">
                <a:latin typeface="Times New Roman"/>
                <a:cs typeface="Times New Roman"/>
              </a:rPr>
              <a:t> </a:t>
            </a:r>
            <a:r>
              <a:rPr sz="2000" dirty="0">
                <a:latin typeface="Times New Roman"/>
                <a:cs typeface="Times New Roman"/>
              </a:rPr>
              <a:t>concentration</a:t>
            </a:r>
            <a:r>
              <a:rPr sz="2000" spc="-70" dirty="0">
                <a:latin typeface="Times New Roman"/>
                <a:cs typeface="Times New Roman"/>
              </a:rPr>
              <a:t> </a:t>
            </a:r>
            <a:r>
              <a:rPr sz="2000" spc="-25" dirty="0">
                <a:latin typeface="Times New Roman"/>
                <a:cs typeface="Times New Roman"/>
              </a:rPr>
              <a:t>of </a:t>
            </a:r>
            <a:r>
              <a:rPr sz="2000" dirty="0">
                <a:latin typeface="Times New Roman"/>
                <a:cs typeface="Times New Roman"/>
              </a:rPr>
              <a:t>psychoactive</a:t>
            </a:r>
            <a:r>
              <a:rPr sz="2000" spc="-20" dirty="0">
                <a:latin typeface="Times New Roman"/>
                <a:cs typeface="Times New Roman"/>
              </a:rPr>
              <a:t> </a:t>
            </a:r>
            <a:r>
              <a:rPr sz="2000" dirty="0">
                <a:latin typeface="Times New Roman"/>
                <a:cs typeface="Times New Roman"/>
              </a:rPr>
              <a:t>medication</a:t>
            </a:r>
            <a:r>
              <a:rPr sz="2000" spc="-55" dirty="0">
                <a:latin typeface="Times New Roman"/>
                <a:cs typeface="Times New Roman"/>
              </a:rPr>
              <a:t> </a:t>
            </a:r>
            <a:r>
              <a:rPr sz="2000" dirty="0">
                <a:latin typeface="Times New Roman"/>
                <a:cs typeface="Times New Roman"/>
              </a:rPr>
              <a:t>helps</a:t>
            </a:r>
            <a:r>
              <a:rPr sz="2000" spc="-50" dirty="0">
                <a:latin typeface="Times New Roman"/>
                <a:cs typeface="Times New Roman"/>
              </a:rPr>
              <a:t> </a:t>
            </a:r>
            <a:r>
              <a:rPr sz="2000" dirty="0">
                <a:latin typeface="Times New Roman"/>
                <a:cs typeface="Times New Roman"/>
              </a:rPr>
              <a:t>monitor</a:t>
            </a:r>
            <a:r>
              <a:rPr sz="2000" spc="-35" dirty="0">
                <a:latin typeface="Times New Roman"/>
                <a:cs typeface="Times New Roman"/>
              </a:rPr>
              <a:t> </a:t>
            </a:r>
            <a:r>
              <a:rPr sz="2000" dirty="0">
                <a:latin typeface="Times New Roman"/>
                <a:cs typeface="Times New Roman"/>
              </a:rPr>
              <a:t>the</a:t>
            </a:r>
            <a:r>
              <a:rPr sz="2000" spc="-60" dirty="0">
                <a:latin typeface="Times New Roman"/>
                <a:cs typeface="Times New Roman"/>
              </a:rPr>
              <a:t> </a:t>
            </a:r>
            <a:r>
              <a:rPr sz="2000" dirty="0">
                <a:latin typeface="Times New Roman"/>
                <a:cs typeface="Times New Roman"/>
              </a:rPr>
              <a:t>side</a:t>
            </a:r>
            <a:r>
              <a:rPr sz="2000" spc="-60" dirty="0">
                <a:latin typeface="Times New Roman"/>
                <a:cs typeface="Times New Roman"/>
              </a:rPr>
              <a:t> </a:t>
            </a:r>
            <a:r>
              <a:rPr sz="2000" dirty="0">
                <a:latin typeface="Times New Roman"/>
                <a:cs typeface="Times New Roman"/>
              </a:rPr>
              <a:t>effects</a:t>
            </a:r>
            <a:r>
              <a:rPr sz="2000" spc="-50" dirty="0">
                <a:latin typeface="Times New Roman"/>
                <a:cs typeface="Times New Roman"/>
              </a:rPr>
              <a:t> </a:t>
            </a:r>
            <a:r>
              <a:rPr sz="2000" dirty="0">
                <a:latin typeface="Times New Roman"/>
                <a:cs typeface="Times New Roman"/>
              </a:rPr>
              <a:t>of</a:t>
            </a:r>
            <a:r>
              <a:rPr sz="2000" spc="-75" dirty="0">
                <a:latin typeface="Times New Roman"/>
                <a:cs typeface="Times New Roman"/>
              </a:rPr>
              <a:t> </a:t>
            </a:r>
            <a:r>
              <a:rPr sz="2000" dirty="0">
                <a:latin typeface="Times New Roman"/>
                <a:cs typeface="Times New Roman"/>
              </a:rPr>
              <a:t>the</a:t>
            </a:r>
            <a:r>
              <a:rPr sz="2000" spc="-35" dirty="0">
                <a:latin typeface="Times New Roman"/>
                <a:cs typeface="Times New Roman"/>
              </a:rPr>
              <a:t> </a:t>
            </a:r>
            <a:r>
              <a:rPr sz="2000" dirty="0">
                <a:latin typeface="Times New Roman"/>
                <a:cs typeface="Times New Roman"/>
              </a:rPr>
              <a:t>medication</a:t>
            </a:r>
            <a:r>
              <a:rPr sz="2000" spc="-55" dirty="0">
                <a:latin typeface="Times New Roman"/>
                <a:cs typeface="Times New Roman"/>
              </a:rPr>
              <a:t> </a:t>
            </a:r>
            <a:r>
              <a:rPr sz="2000" dirty="0">
                <a:latin typeface="Times New Roman"/>
                <a:cs typeface="Times New Roman"/>
              </a:rPr>
              <a:t>in</a:t>
            </a:r>
            <a:r>
              <a:rPr sz="2000" spc="-75" dirty="0">
                <a:latin typeface="Times New Roman"/>
                <a:cs typeface="Times New Roman"/>
              </a:rPr>
              <a:t> </a:t>
            </a:r>
            <a:r>
              <a:rPr sz="2000" dirty="0">
                <a:latin typeface="Times New Roman"/>
                <a:cs typeface="Times New Roman"/>
              </a:rPr>
              <a:t>order</a:t>
            </a:r>
            <a:r>
              <a:rPr sz="2000" spc="-75" dirty="0">
                <a:latin typeface="Times New Roman"/>
                <a:cs typeface="Times New Roman"/>
              </a:rPr>
              <a:t> </a:t>
            </a:r>
            <a:r>
              <a:rPr sz="2000" dirty="0">
                <a:latin typeface="Times New Roman"/>
                <a:cs typeface="Times New Roman"/>
              </a:rPr>
              <a:t>to</a:t>
            </a:r>
            <a:r>
              <a:rPr sz="2000" spc="-75" dirty="0">
                <a:latin typeface="Times New Roman"/>
                <a:cs typeface="Times New Roman"/>
              </a:rPr>
              <a:t> </a:t>
            </a:r>
            <a:r>
              <a:rPr sz="2000" dirty="0">
                <a:latin typeface="Times New Roman"/>
                <a:cs typeface="Times New Roman"/>
              </a:rPr>
              <a:t>prevent</a:t>
            </a:r>
            <a:r>
              <a:rPr sz="2000" spc="-65" dirty="0">
                <a:latin typeface="Times New Roman"/>
                <a:cs typeface="Times New Roman"/>
              </a:rPr>
              <a:t> </a:t>
            </a:r>
            <a:r>
              <a:rPr sz="2000" dirty="0">
                <a:latin typeface="Times New Roman"/>
                <a:cs typeface="Times New Roman"/>
              </a:rPr>
              <a:t>toxicity</a:t>
            </a:r>
            <a:r>
              <a:rPr sz="2000" spc="-55" dirty="0">
                <a:latin typeface="Times New Roman"/>
                <a:cs typeface="Times New Roman"/>
              </a:rPr>
              <a:t> </a:t>
            </a:r>
            <a:r>
              <a:rPr sz="2000" spc="-25" dirty="0">
                <a:latin typeface="Times New Roman"/>
                <a:cs typeface="Times New Roman"/>
              </a:rPr>
              <a:t>and </a:t>
            </a:r>
            <a:r>
              <a:rPr sz="2000" dirty="0">
                <a:latin typeface="Times New Roman"/>
                <a:cs typeface="Times New Roman"/>
              </a:rPr>
              <a:t>increase</a:t>
            </a:r>
            <a:r>
              <a:rPr sz="2000" spc="-70" dirty="0">
                <a:latin typeface="Times New Roman"/>
                <a:cs typeface="Times New Roman"/>
              </a:rPr>
              <a:t> </a:t>
            </a:r>
            <a:r>
              <a:rPr sz="2000" dirty="0">
                <a:latin typeface="Times New Roman"/>
                <a:cs typeface="Times New Roman"/>
              </a:rPr>
              <a:t>the</a:t>
            </a:r>
            <a:r>
              <a:rPr sz="2000" spc="-40" dirty="0">
                <a:latin typeface="Times New Roman"/>
                <a:cs typeface="Times New Roman"/>
              </a:rPr>
              <a:t> </a:t>
            </a:r>
            <a:r>
              <a:rPr sz="2000" spc="-10" dirty="0">
                <a:latin typeface="Times New Roman"/>
                <a:cs typeface="Times New Roman"/>
              </a:rPr>
              <a:t>responsiveness</a:t>
            </a:r>
            <a:r>
              <a:rPr sz="2000" spc="-50" dirty="0">
                <a:latin typeface="Times New Roman"/>
                <a:cs typeface="Times New Roman"/>
              </a:rPr>
              <a:t> </a:t>
            </a:r>
            <a:r>
              <a:rPr sz="2000" dirty="0">
                <a:latin typeface="Times New Roman"/>
                <a:cs typeface="Times New Roman"/>
              </a:rPr>
              <a:t>of</a:t>
            </a:r>
            <a:r>
              <a:rPr sz="2000" spc="-55" dirty="0">
                <a:latin typeface="Times New Roman"/>
                <a:cs typeface="Times New Roman"/>
              </a:rPr>
              <a:t> </a:t>
            </a:r>
            <a:r>
              <a:rPr sz="2000" dirty="0">
                <a:latin typeface="Times New Roman"/>
                <a:cs typeface="Times New Roman"/>
              </a:rPr>
              <a:t>the</a:t>
            </a:r>
            <a:r>
              <a:rPr sz="2000" spc="-60" dirty="0">
                <a:latin typeface="Times New Roman"/>
                <a:cs typeface="Times New Roman"/>
              </a:rPr>
              <a:t> </a:t>
            </a:r>
            <a:r>
              <a:rPr sz="2000" dirty="0">
                <a:latin typeface="Times New Roman"/>
                <a:cs typeface="Times New Roman"/>
              </a:rPr>
              <a:t>medication.</a:t>
            </a:r>
            <a:r>
              <a:rPr sz="2000" spc="-35" dirty="0">
                <a:latin typeface="Times New Roman"/>
                <a:cs typeface="Times New Roman"/>
              </a:rPr>
              <a:t> </a:t>
            </a:r>
            <a:r>
              <a:rPr sz="2000" dirty="0">
                <a:latin typeface="Times New Roman"/>
                <a:cs typeface="Times New Roman"/>
              </a:rPr>
              <a:t>In</a:t>
            </a:r>
            <a:r>
              <a:rPr sz="2000" spc="-80" dirty="0">
                <a:latin typeface="Times New Roman"/>
                <a:cs typeface="Times New Roman"/>
              </a:rPr>
              <a:t> </a:t>
            </a:r>
            <a:r>
              <a:rPr sz="2000" dirty="0">
                <a:latin typeface="Times New Roman"/>
                <a:cs typeface="Times New Roman"/>
              </a:rPr>
              <a:t>therapeutic</a:t>
            </a:r>
            <a:r>
              <a:rPr sz="2000" spc="-65" dirty="0">
                <a:latin typeface="Times New Roman"/>
                <a:cs typeface="Times New Roman"/>
              </a:rPr>
              <a:t> </a:t>
            </a:r>
            <a:r>
              <a:rPr sz="2000" dirty="0">
                <a:latin typeface="Times New Roman"/>
                <a:cs typeface="Times New Roman"/>
              </a:rPr>
              <a:t>drug</a:t>
            </a:r>
            <a:r>
              <a:rPr sz="2000" spc="-55" dirty="0">
                <a:latin typeface="Times New Roman"/>
                <a:cs typeface="Times New Roman"/>
              </a:rPr>
              <a:t> </a:t>
            </a:r>
            <a:r>
              <a:rPr sz="2000" spc="-10" dirty="0">
                <a:latin typeface="Times New Roman"/>
                <a:cs typeface="Times New Roman"/>
              </a:rPr>
              <a:t>monitoring,</a:t>
            </a:r>
            <a:r>
              <a:rPr sz="2000" spc="-35" dirty="0">
                <a:latin typeface="Times New Roman"/>
                <a:cs typeface="Times New Roman"/>
              </a:rPr>
              <a:t> </a:t>
            </a:r>
            <a:r>
              <a:rPr sz="2000" dirty="0">
                <a:latin typeface="Times New Roman"/>
                <a:cs typeface="Times New Roman"/>
              </a:rPr>
              <a:t>psychoactive</a:t>
            </a:r>
            <a:r>
              <a:rPr sz="2000" spc="5" dirty="0">
                <a:latin typeface="Times New Roman"/>
                <a:cs typeface="Times New Roman"/>
              </a:rPr>
              <a:t> </a:t>
            </a:r>
            <a:r>
              <a:rPr sz="2000" dirty="0">
                <a:latin typeface="Times New Roman"/>
                <a:cs typeface="Times New Roman"/>
              </a:rPr>
              <a:t>drugs</a:t>
            </a:r>
            <a:r>
              <a:rPr sz="2000" spc="-70" dirty="0">
                <a:latin typeface="Times New Roman"/>
                <a:cs typeface="Times New Roman"/>
              </a:rPr>
              <a:t> </a:t>
            </a:r>
            <a:r>
              <a:rPr sz="2000" spc="-25" dirty="0">
                <a:latin typeface="Times New Roman"/>
                <a:cs typeface="Times New Roman"/>
              </a:rPr>
              <a:t>are </a:t>
            </a:r>
            <a:r>
              <a:rPr sz="2000" dirty="0">
                <a:latin typeface="Times New Roman"/>
                <a:cs typeface="Times New Roman"/>
              </a:rPr>
              <a:t>divided</a:t>
            </a:r>
            <a:r>
              <a:rPr sz="2000" spc="-50" dirty="0">
                <a:latin typeface="Times New Roman"/>
                <a:cs typeface="Times New Roman"/>
              </a:rPr>
              <a:t> </a:t>
            </a:r>
            <a:r>
              <a:rPr sz="2000" dirty="0">
                <a:latin typeface="Times New Roman"/>
                <a:cs typeface="Times New Roman"/>
              </a:rPr>
              <a:t>into</a:t>
            </a:r>
            <a:r>
              <a:rPr sz="2000" spc="-30" dirty="0">
                <a:latin typeface="Times New Roman"/>
                <a:cs typeface="Times New Roman"/>
              </a:rPr>
              <a:t> </a:t>
            </a:r>
            <a:r>
              <a:rPr sz="2000" dirty="0">
                <a:latin typeface="Times New Roman"/>
                <a:cs typeface="Times New Roman"/>
              </a:rPr>
              <a:t>4</a:t>
            </a:r>
            <a:r>
              <a:rPr sz="2000" spc="-30" dirty="0">
                <a:latin typeface="Times New Roman"/>
                <a:cs typeface="Times New Roman"/>
              </a:rPr>
              <a:t> </a:t>
            </a:r>
            <a:r>
              <a:rPr sz="2000" spc="-10" dirty="0">
                <a:latin typeface="Times New Roman"/>
                <a:cs typeface="Times New Roman"/>
              </a:rPr>
              <a:t>groups:</a:t>
            </a:r>
            <a:endParaRPr sz="2000">
              <a:latin typeface="Times New Roman"/>
              <a:cs typeface="Times New Roman"/>
            </a:endParaRPr>
          </a:p>
          <a:p>
            <a:pPr marL="261620" lvl="1" indent="-249554">
              <a:lnSpc>
                <a:spcPct val="100000"/>
              </a:lnSpc>
              <a:buAutoNum type="arabicPeriod"/>
              <a:tabLst>
                <a:tab pos="262255" algn="l"/>
              </a:tabLst>
            </a:pPr>
            <a:r>
              <a:rPr sz="2000" dirty="0">
                <a:latin typeface="Times New Roman"/>
                <a:cs typeface="Times New Roman"/>
              </a:rPr>
              <a:t>The</a:t>
            </a:r>
            <a:r>
              <a:rPr sz="2000" spc="-75" dirty="0">
                <a:latin typeface="Times New Roman"/>
                <a:cs typeface="Times New Roman"/>
              </a:rPr>
              <a:t> </a:t>
            </a:r>
            <a:r>
              <a:rPr sz="2000" dirty="0">
                <a:latin typeface="Times New Roman"/>
                <a:cs typeface="Times New Roman"/>
              </a:rPr>
              <a:t>most</a:t>
            </a:r>
            <a:r>
              <a:rPr sz="2000" spc="-15" dirty="0">
                <a:latin typeface="Times New Roman"/>
                <a:cs typeface="Times New Roman"/>
              </a:rPr>
              <a:t> </a:t>
            </a:r>
            <a:r>
              <a:rPr sz="2000" dirty="0">
                <a:latin typeface="Times New Roman"/>
                <a:cs typeface="Times New Roman"/>
              </a:rPr>
              <a:t>recommended group</a:t>
            </a:r>
            <a:r>
              <a:rPr sz="2000" spc="-45" dirty="0">
                <a:latin typeface="Times New Roman"/>
                <a:cs typeface="Times New Roman"/>
              </a:rPr>
              <a:t> </a:t>
            </a:r>
            <a:r>
              <a:rPr sz="2000" dirty="0">
                <a:latin typeface="Times New Roman"/>
                <a:cs typeface="Times New Roman"/>
              </a:rPr>
              <a:t>consists</a:t>
            </a:r>
            <a:r>
              <a:rPr sz="2000" spc="-45" dirty="0">
                <a:latin typeface="Times New Roman"/>
                <a:cs typeface="Times New Roman"/>
              </a:rPr>
              <a:t> </a:t>
            </a:r>
            <a:r>
              <a:rPr sz="2000" dirty="0">
                <a:latin typeface="Times New Roman"/>
                <a:cs typeface="Times New Roman"/>
              </a:rPr>
              <a:t>of:</a:t>
            </a:r>
            <a:r>
              <a:rPr sz="2000" spc="-10" dirty="0">
                <a:latin typeface="Times New Roman"/>
                <a:cs typeface="Times New Roman"/>
              </a:rPr>
              <a:t> </a:t>
            </a:r>
            <a:r>
              <a:rPr sz="2000" dirty="0">
                <a:solidFill>
                  <a:srgbClr val="FF0000"/>
                </a:solidFill>
                <a:latin typeface="Times New Roman"/>
                <a:cs typeface="Times New Roman"/>
              </a:rPr>
              <a:t>lithium</a:t>
            </a:r>
            <a:r>
              <a:rPr sz="2000" spc="-45" dirty="0">
                <a:solidFill>
                  <a:srgbClr val="FF0000"/>
                </a:solidFill>
                <a:latin typeface="Times New Roman"/>
                <a:cs typeface="Times New Roman"/>
              </a:rPr>
              <a:t> </a:t>
            </a:r>
            <a:r>
              <a:rPr sz="2000" dirty="0">
                <a:solidFill>
                  <a:srgbClr val="FF0000"/>
                </a:solidFill>
                <a:latin typeface="Times New Roman"/>
                <a:cs typeface="Times New Roman"/>
              </a:rPr>
              <a:t>and</a:t>
            </a:r>
            <a:r>
              <a:rPr sz="2000" spc="-45" dirty="0">
                <a:solidFill>
                  <a:srgbClr val="FF0000"/>
                </a:solidFill>
                <a:latin typeface="Times New Roman"/>
                <a:cs typeface="Times New Roman"/>
              </a:rPr>
              <a:t> </a:t>
            </a:r>
            <a:r>
              <a:rPr sz="2000" spc="-10" dirty="0">
                <a:solidFill>
                  <a:srgbClr val="FF0000"/>
                </a:solidFill>
                <a:latin typeface="Times New Roman"/>
                <a:cs typeface="Times New Roman"/>
              </a:rPr>
              <a:t>carbamazepine</a:t>
            </a:r>
            <a:r>
              <a:rPr sz="2000" spc="-10" dirty="0">
                <a:latin typeface="Times New Roman"/>
                <a:cs typeface="Times New Roman"/>
              </a:rPr>
              <a:t>.</a:t>
            </a:r>
            <a:r>
              <a:rPr sz="2000" spc="-30" dirty="0">
                <a:latin typeface="Times New Roman"/>
                <a:cs typeface="Times New Roman"/>
              </a:rPr>
              <a:t> </a:t>
            </a:r>
            <a:r>
              <a:rPr sz="2000" spc="-10" dirty="0">
                <a:latin typeface="Times New Roman"/>
                <a:cs typeface="Times New Roman"/>
              </a:rPr>
              <a:t>Monitoring</a:t>
            </a:r>
            <a:r>
              <a:rPr sz="2000" spc="-70" dirty="0">
                <a:latin typeface="Times New Roman"/>
                <a:cs typeface="Times New Roman"/>
              </a:rPr>
              <a:t> </a:t>
            </a: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levels</a:t>
            </a:r>
            <a:r>
              <a:rPr sz="2000" spc="-65" dirty="0">
                <a:latin typeface="Times New Roman"/>
                <a:cs typeface="Times New Roman"/>
              </a:rPr>
              <a:t> </a:t>
            </a:r>
            <a:r>
              <a:rPr sz="2000" dirty="0">
                <a:latin typeface="Times New Roman"/>
                <a:cs typeface="Times New Roman"/>
              </a:rPr>
              <a:t>of</a:t>
            </a:r>
            <a:r>
              <a:rPr sz="2000" spc="-45" dirty="0">
                <a:latin typeface="Times New Roman"/>
                <a:cs typeface="Times New Roman"/>
              </a:rPr>
              <a:t> </a:t>
            </a:r>
            <a:r>
              <a:rPr sz="2000" spc="-10" dirty="0">
                <a:latin typeface="Times New Roman"/>
                <a:cs typeface="Times New Roman"/>
              </a:rPr>
              <a:t>valproic</a:t>
            </a:r>
            <a:endParaRPr sz="2000">
              <a:latin typeface="Times New Roman"/>
              <a:cs typeface="Times New Roman"/>
            </a:endParaRPr>
          </a:p>
          <a:p>
            <a:pPr marL="12700">
              <a:lnSpc>
                <a:spcPct val="100000"/>
              </a:lnSpc>
            </a:pPr>
            <a:r>
              <a:rPr sz="2000" dirty="0">
                <a:latin typeface="Times New Roman"/>
                <a:cs typeface="Times New Roman"/>
              </a:rPr>
              <a:t>acid</a:t>
            </a:r>
            <a:r>
              <a:rPr sz="2000" spc="-60" dirty="0">
                <a:latin typeface="Times New Roman"/>
                <a:cs typeface="Times New Roman"/>
              </a:rPr>
              <a:t> </a:t>
            </a:r>
            <a:r>
              <a:rPr sz="2000" dirty="0">
                <a:latin typeface="Times New Roman"/>
                <a:cs typeface="Times New Roman"/>
              </a:rPr>
              <a:t>is</a:t>
            </a:r>
            <a:r>
              <a:rPr sz="2000" spc="-50" dirty="0">
                <a:latin typeface="Times New Roman"/>
                <a:cs typeface="Times New Roman"/>
              </a:rPr>
              <a:t> </a:t>
            </a:r>
            <a:r>
              <a:rPr sz="2000" dirty="0">
                <a:latin typeface="Times New Roman"/>
                <a:cs typeface="Times New Roman"/>
              </a:rPr>
              <a:t>important</a:t>
            </a:r>
            <a:r>
              <a:rPr sz="2000" spc="-25" dirty="0">
                <a:latin typeface="Times New Roman"/>
                <a:cs typeface="Times New Roman"/>
              </a:rPr>
              <a:t> </a:t>
            </a:r>
            <a:r>
              <a:rPr sz="2000" dirty="0">
                <a:latin typeface="Times New Roman"/>
                <a:cs typeface="Times New Roman"/>
              </a:rPr>
              <a:t>in</a:t>
            </a:r>
            <a:r>
              <a:rPr sz="2000" spc="-30" dirty="0">
                <a:latin typeface="Times New Roman"/>
                <a:cs typeface="Times New Roman"/>
              </a:rPr>
              <a:t> </a:t>
            </a:r>
            <a:r>
              <a:rPr sz="2000" dirty="0">
                <a:latin typeface="Times New Roman"/>
                <a:cs typeface="Times New Roman"/>
              </a:rPr>
              <a:t>order</a:t>
            </a:r>
            <a:r>
              <a:rPr sz="2000" spc="-75" dirty="0">
                <a:latin typeface="Times New Roman"/>
                <a:cs typeface="Times New Roman"/>
              </a:rPr>
              <a:t> </a:t>
            </a:r>
            <a:r>
              <a:rPr sz="2000" dirty="0">
                <a:latin typeface="Times New Roman"/>
                <a:cs typeface="Times New Roman"/>
              </a:rPr>
              <a:t>to</a:t>
            </a:r>
            <a:r>
              <a:rPr sz="2000" spc="-55" dirty="0">
                <a:latin typeface="Times New Roman"/>
                <a:cs typeface="Times New Roman"/>
              </a:rPr>
              <a:t> </a:t>
            </a:r>
            <a:r>
              <a:rPr sz="2000" dirty="0">
                <a:latin typeface="Times New Roman"/>
                <a:cs typeface="Times New Roman"/>
              </a:rPr>
              <a:t>prevent</a:t>
            </a:r>
            <a:r>
              <a:rPr sz="2000" spc="-25" dirty="0">
                <a:latin typeface="Times New Roman"/>
                <a:cs typeface="Times New Roman"/>
              </a:rPr>
              <a:t> </a:t>
            </a:r>
            <a:r>
              <a:rPr sz="2000" dirty="0">
                <a:latin typeface="Times New Roman"/>
                <a:cs typeface="Times New Roman"/>
              </a:rPr>
              <a:t>toxicity</a:t>
            </a:r>
            <a:r>
              <a:rPr sz="2000" spc="-55" dirty="0">
                <a:latin typeface="Times New Roman"/>
                <a:cs typeface="Times New Roman"/>
              </a:rPr>
              <a:t> </a:t>
            </a:r>
            <a:r>
              <a:rPr sz="2000" dirty="0">
                <a:latin typeface="Times New Roman"/>
                <a:cs typeface="Times New Roman"/>
              </a:rPr>
              <a:t>from</a:t>
            </a:r>
            <a:r>
              <a:rPr sz="2000" spc="-55" dirty="0">
                <a:latin typeface="Times New Roman"/>
                <a:cs typeface="Times New Roman"/>
              </a:rPr>
              <a:t> </a:t>
            </a:r>
            <a:r>
              <a:rPr sz="2000" spc="-10" dirty="0">
                <a:latin typeface="Times New Roman"/>
                <a:cs typeface="Times New Roman"/>
              </a:rPr>
              <a:t>occurring.</a:t>
            </a:r>
            <a:endParaRPr sz="2000">
              <a:latin typeface="Times New Roman"/>
              <a:cs typeface="Times New Roman"/>
            </a:endParaRPr>
          </a:p>
          <a:p>
            <a:pPr marL="265430" lvl="1" indent="-253365">
              <a:lnSpc>
                <a:spcPct val="100000"/>
              </a:lnSpc>
              <a:buFont typeface="Times New Roman"/>
              <a:buAutoNum type="arabicPeriod" startAt="2"/>
              <a:tabLst>
                <a:tab pos="266065" algn="l"/>
              </a:tabLst>
            </a:pPr>
            <a:r>
              <a:rPr sz="2000" b="1" dirty="0">
                <a:latin typeface="Times New Roman"/>
                <a:cs typeface="Times New Roman"/>
              </a:rPr>
              <a:t>Clozapine</a:t>
            </a:r>
            <a:r>
              <a:rPr sz="2000" b="1" spc="-75" dirty="0">
                <a:latin typeface="Times New Roman"/>
                <a:cs typeface="Times New Roman"/>
              </a:rPr>
              <a:t> </a:t>
            </a:r>
            <a:r>
              <a:rPr sz="2000" b="1" dirty="0">
                <a:latin typeface="Times New Roman"/>
                <a:cs typeface="Times New Roman"/>
              </a:rPr>
              <a:t>and</a:t>
            </a:r>
            <a:r>
              <a:rPr sz="2000" b="1" spc="-55" dirty="0">
                <a:latin typeface="Times New Roman"/>
                <a:cs typeface="Times New Roman"/>
              </a:rPr>
              <a:t> </a:t>
            </a:r>
            <a:r>
              <a:rPr sz="2000" b="1" dirty="0">
                <a:latin typeface="Times New Roman"/>
                <a:cs typeface="Times New Roman"/>
              </a:rPr>
              <a:t>similar</a:t>
            </a:r>
            <a:r>
              <a:rPr sz="2000" b="1" spc="-60" dirty="0">
                <a:latin typeface="Times New Roman"/>
                <a:cs typeface="Times New Roman"/>
              </a:rPr>
              <a:t> </a:t>
            </a:r>
            <a:r>
              <a:rPr sz="2000" b="1" dirty="0">
                <a:latin typeface="Times New Roman"/>
                <a:cs typeface="Times New Roman"/>
              </a:rPr>
              <a:t>medications</a:t>
            </a:r>
            <a:r>
              <a:rPr sz="2000" b="1" spc="-40" dirty="0">
                <a:latin typeface="Times New Roman"/>
                <a:cs typeface="Times New Roman"/>
              </a:rPr>
              <a:t> </a:t>
            </a:r>
            <a:r>
              <a:rPr sz="2000" b="1" dirty="0">
                <a:latin typeface="Times New Roman"/>
                <a:cs typeface="Times New Roman"/>
              </a:rPr>
              <a:t>are</a:t>
            </a:r>
            <a:r>
              <a:rPr sz="2000" b="1" spc="-70" dirty="0">
                <a:latin typeface="Times New Roman"/>
                <a:cs typeface="Times New Roman"/>
              </a:rPr>
              <a:t> </a:t>
            </a:r>
            <a:r>
              <a:rPr sz="2000" b="1" spc="-10" dirty="0">
                <a:latin typeface="Times New Roman"/>
                <a:cs typeface="Times New Roman"/>
              </a:rPr>
              <a:t>considered</a:t>
            </a:r>
            <a:r>
              <a:rPr sz="2000" b="1" spc="-50" dirty="0">
                <a:latin typeface="Times New Roman"/>
                <a:cs typeface="Times New Roman"/>
              </a:rPr>
              <a:t> </a:t>
            </a:r>
            <a:r>
              <a:rPr sz="2000" b="1" dirty="0">
                <a:latin typeface="Times New Roman"/>
                <a:cs typeface="Times New Roman"/>
              </a:rPr>
              <a:t>one</a:t>
            </a:r>
            <a:r>
              <a:rPr sz="2000" b="1" spc="-75" dirty="0">
                <a:latin typeface="Times New Roman"/>
                <a:cs typeface="Times New Roman"/>
              </a:rPr>
              <a:t> </a:t>
            </a:r>
            <a:r>
              <a:rPr sz="2000" b="1" dirty="0">
                <a:latin typeface="Times New Roman"/>
                <a:cs typeface="Times New Roman"/>
              </a:rPr>
              <a:t>group</a:t>
            </a:r>
            <a:r>
              <a:rPr sz="2000" b="1" spc="-80" dirty="0">
                <a:latin typeface="Times New Roman"/>
                <a:cs typeface="Times New Roman"/>
              </a:rPr>
              <a:t> </a:t>
            </a:r>
            <a:r>
              <a:rPr sz="2000" b="1" dirty="0">
                <a:latin typeface="Times New Roman"/>
                <a:cs typeface="Times New Roman"/>
              </a:rPr>
              <a:t>of</a:t>
            </a:r>
            <a:r>
              <a:rPr sz="2000" b="1" spc="-85" dirty="0">
                <a:latin typeface="Times New Roman"/>
                <a:cs typeface="Times New Roman"/>
              </a:rPr>
              <a:t> </a:t>
            </a:r>
            <a:r>
              <a:rPr sz="2000" b="1" dirty="0">
                <a:latin typeface="Times New Roman"/>
                <a:cs typeface="Times New Roman"/>
              </a:rPr>
              <a:t>medication</a:t>
            </a:r>
            <a:r>
              <a:rPr sz="2000" b="1" spc="-30" dirty="0">
                <a:latin typeface="Times New Roman"/>
                <a:cs typeface="Times New Roman"/>
              </a:rPr>
              <a:t> </a:t>
            </a:r>
            <a:r>
              <a:rPr sz="2000" b="1" dirty="0">
                <a:latin typeface="Times New Roman"/>
                <a:cs typeface="Times New Roman"/>
              </a:rPr>
              <a:t>whose</a:t>
            </a:r>
            <a:r>
              <a:rPr sz="2000" b="1" spc="-90" dirty="0">
                <a:latin typeface="Times New Roman"/>
                <a:cs typeface="Times New Roman"/>
              </a:rPr>
              <a:t> </a:t>
            </a:r>
            <a:r>
              <a:rPr sz="2000" b="1" dirty="0">
                <a:latin typeface="Times New Roman"/>
                <a:cs typeface="Times New Roman"/>
              </a:rPr>
              <a:t>side</a:t>
            </a:r>
            <a:r>
              <a:rPr sz="2000" b="1" spc="-45" dirty="0">
                <a:latin typeface="Times New Roman"/>
                <a:cs typeface="Times New Roman"/>
              </a:rPr>
              <a:t> </a:t>
            </a:r>
            <a:r>
              <a:rPr sz="2000" b="1" spc="-10" dirty="0">
                <a:latin typeface="Times New Roman"/>
                <a:cs typeface="Times New Roman"/>
              </a:rPr>
              <a:t>effects</a:t>
            </a:r>
            <a:endParaRPr sz="2000">
              <a:latin typeface="Times New Roman"/>
              <a:cs typeface="Times New Roman"/>
            </a:endParaRPr>
          </a:p>
          <a:p>
            <a:pPr marL="12700">
              <a:lnSpc>
                <a:spcPct val="100000"/>
              </a:lnSpc>
              <a:spcBef>
                <a:spcPts val="5"/>
              </a:spcBef>
            </a:pPr>
            <a:r>
              <a:rPr sz="2000" b="1" dirty="0">
                <a:latin typeface="Times New Roman"/>
                <a:cs typeface="Times New Roman"/>
              </a:rPr>
              <a:t>should</a:t>
            </a:r>
            <a:r>
              <a:rPr sz="2000" b="1" spc="-30" dirty="0">
                <a:latin typeface="Times New Roman"/>
                <a:cs typeface="Times New Roman"/>
              </a:rPr>
              <a:t> </a:t>
            </a:r>
            <a:r>
              <a:rPr sz="2000" b="1" dirty="0">
                <a:latin typeface="Times New Roman"/>
                <a:cs typeface="Times New Roman"/>
              </a:rPr>
              <a:t>be</a:t>
            </a:r>
            <a:r>
              <a:rPr sz="2000" b="1" spc="-40" dirty="0">
                <a:latin typeface="Times New Roman"/>
                <a:cs typeface="Times New Roman"/>
              </a:rPr>
              <a:t> </a:t>
            </a:r>
            <a:r>
              <a:rPr sz="2000" b="1" spc="-10" dirty="0">
                <a:latin typeface="Times New Roman"/>
                <a:cs typeface="Times New Roman"/>
              </a:rPr>
              <a:t>monitored</a:t>
            </a:r>
            <a:r>
              <a:rPr sz="2000" spc="-10" dirty="0">
                <a:latin typeface="Times New Roman"/>
                <a:cs typeface="Times New Roman"/>
              </a:rPr>
              <a:t>.</a:t>
            </a:r>
            <a:endParaRPr sz="2000">
              <a:latin typeface="Times New Roman"/>
              <a:cs typeface="Times New Roman"/>
            </a:endParaRPr>
          </a:p>
          <a:p>
            <a:pPr marL="264795" lvl="1" indent="-252729">
              <a:lnSpc>
                <a:spcPct val="100000"/>
              </a:lnSpc>
              <a:buAutoNum type="arabicPeriod" startAt="3"/>
              <a:tabLst>
                <a:tab pos="265430" algn="l"/>
              </a:tabLst>
            </a:pPr>
            <a:r>
              <a:rPr sz="2000" dirty="0">
                <a:latin typeface="Times New Roman"/>
                <a:cs typeface="Times New Roman"/>
              </a:rPr>
              <a:t>On</a:t>
            </a:r>
            <a:r>
              <a:rPr sz="2000" spc="-50" dirty="0">
                <a:latin typeface="Times New Roman"/>
                <a:cs typeface="Times New Roman"/>
              </a:rPr>
              <a:t> </a:t>
            </a: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other</a:t>
            </a:r>
            <a:r>
              <a:rPr sz="2000" spc="-70" dirty="0">
                <a:latin typeface="Times New Roman"/>
                <a:cs typeface="Times New Roman"/>
              </a:rPr>
              <a:t> </a:t>
            </a:r>
            <a:r>
              <a:rPr sz="2000" dirty="0">
                <a:latin typeface="Times New Roman"/>
                <a:cs typeface="Times New Roman"/>
              </a:rPr>
              <a:t>hand,</a:t>
            </a:r>
            <a:r>
              <a:rPr sz="2000" spc="-30" dirty="0">
                <a:latin typeface="Times New Roman"/>
                <a:cs typeface="Times New Roman"/>
              </a:rPr>
              <a:t> </a:t>
            </a:r>
            <a:r>
              <a:rPr sz="2000" dirty="0">
                <a:latin typeface="Times New Roman"/>
                <a:cs typeface="Times New Roman"/>
              </a:rPr>
              <a:t>medications</a:t>
            </a:r>
            <a:r>
              <a:rPr sz="2000" spc="-45" dirty="0">
                <a:latin typeface="Times New Roman"/>
                <a:cs typeface="Times New Roman"/>
              </a:rPr>
              <a:t> </a:t>
            </a:r>
            <a:r>
              <a:rPr sz="2000" dirty="0">
                <a:latin typeface="Times New Roman"/>
                <a:cs typeface="Times New Roman"/>
              </a:rPr>
              <a:t>that</a:t>
            </a:r>
            <a:r>
              <a:rPr sz="2000" spc="-30" dirty="0">
                <a:latin typeface="Times New Roman"/>
                <a:cs typeface="Times New Roman"/>
              </a:rPr>
              <a:t> </a:t>
            </a:r>
            <a:r>
              <a:rPr sz="2000" dirty="0">
                <a:latin typeface="Times New Roman"/>
                <a:cs typeface="Times New Roman"/>
              </a:rPr>
              <a:t>should</a:t>
            </a:r>
            <a:r>
              <a:rPr sz="2000" spc="-55" dirty="0">
                <a:latin typeface="Times New Roman"/>
                <a:cs typeface="Times New Roman"/>
              </a:rPr>
              <a:t> </a:t>
            </a:r>
            <a:r>
              <a:rPr sz="2000" dirty="0">
                <a:latin typeface="Times New Roman"/>
                <a:cs typeface="Times New Roman"/>
              </a:rPr>
              <a:t>be</a:t>
            </a:r>
            <a:r>
              <a:rPr sz="2000" spc="-55" dirty="0">
                <a:latin typeface="Times New Roman"/>
                <a:cs typeface="Times New Roman"/>
              </a:rPr>
              <a:t> </a:t>
            </a:r>
            <a:r>
              <a:rPr sz="2000" dirty="0">
                <a:latin typeface="Times New Roman"/>
                <a:cs typeface="Times New Roman"/>
              </a:rPr>
              <a:t>closely</a:t>
            </a:r>
            <a:r>
              <a:rPr sz="2000" spc="-70" dirty="0">
                <a:latin typeface="Times New Roman"/>
                <a:cs typeface="Times New Roman"/>
              </a:rPr>
              <a:t> </a:t>
            </a:r>
            <a:r>
              <a:rPr sz="2000" dirty="0">
                <a:latin typeface="Times New Roman"/>
                <a:cs typeface="Times New Roman"/>
              </a:rPr>
              <a:t>observed</a:t>
            </a:r>
            <a:r>
              <a:rPr sz="2000" spc="-65" dirty="0">
                <a:latin typeface="Times New Roman"/>
                <a:cs typeface="Times New Roman"/>
              </a:rPr>
              <a:t> </a:t>
            </a:r>
            <a:r>
              <a:rPr sz="2000" dirty="0">
                <a:latin typeface="Times New Roman"/>
                <a:cs typeface="Times New Roman"/>
              </a:rPr>
              <a:t>but</a:t>
            </a:r>
            <a:r>
              <a:rPr sz="2000" spc="-40" dirty="0">
                <a:latin typeface="Times New Roman"/>
                <a:cs typeface="Times New Roman"/>
              </a:rPr>
              <a:t> </a:t>
            </a:r>
            <a:r>
              <a:rPr sz="2000" dirty="0">
                <a:latin typeface="Times New Roman"/>
                <a:cs typeface="Times New Roman"/>
              </a:rPr>
              <a:t>have</a:t>
            </a:r>
            <a:r>
              <a:rPr sz="2000" spc="-30" dirty="0">
                <a:latin typeface="Times New Roman"/>
                <a:cs typeface="Times New Roman"/>
              </a:rPr>
              <a:t> </a:t>
            </a:r>
            <a:r>
              <a:rPr sz="2000" dirty="0">
                <a:latin typeface="Times New Roman"/>
                <a:cs typeface="Times New Roman"/>
              </a:rPr>
              <a:t>an</a:t>
            </a:r>
            <a:r>
              <a:rPr sz="2000" spc="-70" dirty="0">
                <a:latin typeface="Times New Roman"/>
                <a:cs typeface="Times New Roman"/>
              </a:rPr>
              <a:t> </a:t>
            </a:r>
            <a:r>
              <a:rPr sz="2000" dirty="0">
                <a:latin typeface="Times New Roman"/>
                <a:cs typeface="Times New Roman"/>
              </a:rPr>
              <a:t>elapsed</a:t>
            </a:r>
            <a:r>
              <a:rPr sz="2000" spc="-65" dirty="0">
                <a:latin typeface="Times New Roman"/>
                <a:cs typeface="Times New Roman"/>
              </a:rPr>
              <a:t> </a:t>
            </a:r>
            <a:r>
              <a:rPr sz="2000" dirty="0">
                <a:latin typeface="Times New Roman"/>
                <a:cs typeface="Times New Roman"/>
              </a:rPr>
              <a:t>response</a:t>
            </a:r>
            <a:r>
              <a:rPr sz="2000" spc="-55" dirty="0">
                <a:latin typeface="Times New Roman"/>
                <a:cs typeface="Times New Roman"/>
              </a:rPr>
              <a:t> </a:t>
            </a:r>
            <a:r>
              <a:rPr sz="2000" dirty="0">
                <a:latin typeface="Times New Roman"/>
                <a:cs typeface="Times New Roman"/>
              </a:rPr>
              <a:t>rate</a:t>
            </a:r>
            <a:r>
              <a:rPr sz="2000" spc="-55" dirty="0">
                <a:latin typeface="Times New Roman"/>
                <a:cs typeface="Times New Roman"/>
              </a:rPr>
              <a:t> </a:t>
            </a:r>
            <a:r>
              <a:rPr sz="2000" spc="-25" dirty="0">
                <a:latin typeface="Times New Roman"/>
                <a:cs typeface="Times New Roman"/>
              </a:rPr>
              <a:t>are</a:t>
            </a:r>
            <a:endParaRPr sz="2000">
              <a:latin typeface="Times New Roman"/>
              <a:cs typeface="Times New Roman"/>
            </a:endParaRPr>
          </a:p>
          <a:p>
            <a:pPr marL="12700">
              <a:lnSpc>
                <a:spcPct val="100000"/>
              </a:lnSpc>
            </a:pPr>
            <a:r>
              <a:rPr sz="2000" dirty="0">
                <a:latin typeface="Times New Roman"/>
                <a:cs typeface="Times New Roman"/>
              </a:rPr>
              <a:t>included</a:t>
            </a:r>
            <a:r>
              <a:rPr sz="2000" spc="-55" dirty="0">
                <a:latin typeface="Times New Roman"/>
                <a:cs typeface="Times New Roman"/>
              </a:rPr>
              <a:t> </a:t>
            </a:r>
            <a:r>
              <a:rPr sz="2000" dirty="0">
                <a:latin typeface="Times New Roman"/>
                <a:cs typeface="Times New Roman"/>
              </a:rPr>
              <a:t>into</a:t>
            </a:r>
            <a:r>
              <a:rPr sz="2000" spc="-55" dirty="0">
                <a:latin typeface="Times New Roman"/>
                <a:cs typeface="Times New Roman"/>
              </a:rPr>
              <a:t> </a:t>
            </a:r>
            <a:r>
              <a:rPr sz="2000" dirty="0">
                <a:latin typeface="Times New Roman"/>
                <a:cs typeface="Times New Roman"/>
              </a:rPr>
              <a:t>the</a:t>
            </a:r>
            <a:r>
              <a:rPr sz="2000" spc="-35" dirty="0">
                <a:latin typeface="Times New Roman"/>
                <a:cs typeface="Times New Roman"/>
              </a:rPr>
              <a:t> </a:t>
            </a:r>
            <a:r>
              <a:rPr sz="2000" dirty="0">
                <a:latin typeface="Times New Roman"/>
                <a:cs typeface="Times New Roman"/>
              </a:rPr>
              <a:t>group</a:t>
            </a:r>
            <a:r>
              <a:rPr sz="2000" spc="-55" dirty="0">
                <a:latin typeface="Times New Roman"/>
                <a:cs typeface="Times New Roman"/>
              </a:rPr>
              <a:t> </a:t>
            </a:r>
            <a:r>
              <a:rPr sz="2000" dirty="0">
                <a:latin typeface="Times New Roman"/>
                <a:cs typeface="Times New Roman"/>
              </a:rPr>
              <a:t>monitored</a:t>
            </a:r>
            <a:r>
              <a:rPr sz="2000" spc="-50" dirty="0">
                <a:latin typeface="Times New Roman"/>
                <a:cs typeface="Times New Roman"/>
              </a:rPr>
              <a:t> </a:t>
            </a:r>
            <a:r>
              <a:rPr sz="2000" dirty="0">
                <a:latin typeface="Times New Roman"/>
                <a:cs typeface="Times New Roman"/>
              </a:rPr>
              <a:t>for</a:t>
            </a:r>
            <a:r>
              <a:rPr sz="2000" spc="-60" dirty="0">
                <a:latin typeface="Times New Roman"/>
                <a:cs typeface="Times New Roman"/>
              </a:rPr>
              <a:t> </a:t>
            </a:r>
            <a:r>
              <a:rPr sz="2000" dirty="0">
                <a:latin typeface="Times New Roman"/>
                <a:cs typeface="Times New Roman"/>
              </a:rPr>
              <a:t>response</a:t>
            </a:r>
            <a:r>
              <a:rPr sz="2000" spc="-60" dirty="0">
                <a:latin typeface="Times New Roman"/>
                <a:cs typeface="Times New Roman"/>
              </a:rPr>
              <a:t> </a:t>
            </a:r>
            <a:r>
              <a:rPr sz="2000" spc="-10" dirty="0">
                <a:latin typeface="Times New Roman"/>
                <a:cs typeface="Times New Roman"/>
              </a:rPr>
              <a:t>time.</a:t>
            </a:r>
            <a:endParaRPr sz="2000">
              <a:latin typeface="Times New Roman"/>
              <a:cs typeface="Times New Roman"/>
            </a:endParaRPr>
          </a:p>
          <a:p>
            <a:pPr marL="12700" marR="495300" lvl="1" indent="249554">
              <a:lnSpc>
                <a:spcPct val="100000"/>
              </a:lnSpc>
              <a:buAutoNum type="arabicPeriod" startAt="4"/>
              <a:tabLst>
                <a:tab pos="262255" algn="l"/>
              </a:tabLst>
            </a:pPr>
            <a:r>
              <a:rPr sz="2000" dirty="0">
                <a:latin typeface="Times New Roman"/>
                <a:cs typeface="Times New Roman"/>
              </a:rPr>
              <a:t>This</a:t>
            </a:r>
            <a:r>
              <a:rPr sz="2000" spc="-45" dirty="0">
                <a:latin typeface="Times New Roman"/>
                <a:cs typeface="Times New Roman"/>
              </a:rPr>
              <a:t> </a:t>
            </a:r>
            <a:r>
              <a:rPr sz="2000" dirty="0">
                <a:latin typeface="Times New Roman"/>
                <a:cs typeface="Times New Roman"/>
              </a:rPr>
              <a:t>group</a:t>
            </a:r>
            <a:r>
              <a:rPr sz="2000" spc="-20" dirty="0">
                <a:latin typeface="Times New Roman"/>
                <a:cs typeface="Times New Roman"/>
              </a:rPr>
              <a:t> </a:t>
            </a:r>
            <a:r>
              <a:rPr sz="2000" dirty="0">
                <a:latin typeface="Times New Roman"/>
                <a:cs typeface="Times New Roman"/>
              </a:rPr>
              <a:t>of</a:t>
            </a:r>
            <a:r>
              <a:rPr sz="2000" spc="-45" dirty="0">
                <a:latin typeface="Times New Roman"/>
                <a:cs typeface="Times New Roman"/>
              </a:rPr>
              <a:t> </a:t>
            </a:r>
            <a:r>
              <a:rPr sz="2000" dirty="0">
                <a:latin typeface="Times New Roman"/>
                <a:cs typeface="Times New Roman"/>
              </a:rPr>
              <a:t>medication</a:t>
            </a:r>
            <a:r>
              <a:rPr sz="2000" spc="-20" dirty="0">
                <a:latin typeface="Times New Roman"/>
                <a:cs typeface="Times New Roman"/>
              </a:rPr>
              <a:t> </a:t>
            </a:r>
            <a:r>
              <a:rPr sz="2000" dirty="0">
                <a:latin typeface="Times New Roman"/>
                <a:cs typeface="Times New Roman"/>
              </a:rPr>
              <a:t>is</a:t>
            </a:r>
            <a:r>
              <a:rPr sz="2000" spc="-40" dirty="0">
                <a:latin typeface="Times New Roman"/>
                <a:cs typeface="Times New Roman"/>
              </a:rPr>
              <a:t> </a:t>
            </a:r>
            <a:r>
              <a:rPr sz="2000" dirty="0">
                <a:latin typeface="Times New Roman"/>
                <a:cs typeface="Times New Roman"/>
              </a:rPr>
              <a:t>often</a:t>
            </a:r>
            <a:r>
              <a:rPr sz="2000" spc="-20" dirty="0">
                <a:latin typeface="Times New Roman"/>
                <a:cs typeface="Times New Roman"/>
              </a:rPr>
              <a:t> </a:t>
            </a:r>
            <a:r>
              <a:rPr sz="2000" dirty="0">
                <a:latin typeface="Times New Roman"/>
                <a:cs typeface="Times New Roman"/>
              </a:rPr>
              <a:t>monitored</a:t>
            </a:r>
            <a:r>
              <a:rPr sz="2000" spc="-15" dirty="0">
                <a:latin typeface="Times New Roman"/>
                <a:cs typeface="Times New Roman"/>
              </a:rPr>
              <a:t> </a:t>
            </a:r>
            <a:r>
              <a:rPr sz="2000" dirty="0">
                <a:latin typeface="Times New Roman"/>
                <a:cs typeface="Times New Roman"/>
              </a:rPr>
              <a:t>in</a:t>
            </a:r>
            <a:r>
              <a:rPr sz="2000" spc="-20" dirty="0">
                <a:latin typeface="Times New Roman"/>
                <a:cs typeface="Times New Roman"/>
              </a:rPr>
              <a:t> </a:t>
            </a:r>
            <a:r>
              <a:rPr sz="2000" dirty="0">
                <a:latin typeface="Times New Roman"/>
                <a:cs typeface="Times New Roman"/>
              </a:rPr>
              <a:t>order</a:t>
            </a:r>
            <a:r>
              <a:rPr sz="2000" spc="-65" dirty="0">
                <a:latin typeface="Times New Roman"/>
                <a:cs typeface="Times New Roman"/>
              </a:rPr>
              <a:t> </a:t>
            </a:r>
            <a:r>
              <a:rPr sz="2000" dirty="0">
                <a:latin typeface="Times New Roman"/>
                <a:cs typeface="Times New Roman"/>
              </a:rPr>
              <a:t>to</a:t>
            </a:r>
            <a:r>
              <a:rPr sz="2000" spc="-45" dirty="0">
                <a:latin typeface="Times New Roman"/>
                <a:cs typeface="Times New Roman"/>
              </a:rPr>
              <a:t> </a:t>
            </a:r>
            <a:r>
              <a:rPr sz="2000" dirty="0">
                <a:latin typeface="Times New Roman"/>
                <a:cs typeface="Times New Roman"/>
              </a:rPr>
              <a:t>place</a:t>
            </a:r>
            <a:r>
              <a:rPr sz="2000" spc="-25" dirty="0">
                <a:latin typeface="Times New Roman"/>
                <a:cs typeface="Times New Roman"/>
              </a:rPr>
              <a:t> </a:t>
            </a:r>
            <a:r>
              <a:rPr sz="2000" dirty="0">
                <a:latin typeface="Times New Roman"/>
                <a:cs typeface="Times New Roman"/>
              </a:rPr>
              <a:t>a</a:t>
            </a:r>
            <a:r>
              <a:rPr sz="2000" spc="-50" dirty="0">
                <a:latin typeface="Times New Roman"/>
                <a:cs typeface="Times New Roman"/>
              </a:rPr>
              <a:t> </a:t>
            </a:r>
            <a:r>
              <a:rPr sz="2000" dirty="0">
                <a:latin typeface="Times New Roman"/>
                <a:cs typeface="Times New Roman"/>
              </a:rPr>
              <a:t>pre-diagnosis</a:t>
            </a:r>
            <a:r>
              <a:rPr sz="2000" spc="-20" dirty="0">
                <a:latin typeface="Times New Roman"/>
                <a:cs typeface="Times New Roman"/>
              </a:rPr>
              <a:t> </a:t>
            </a:r>
            <a:r>
              <a:rPr sz="2000" dirty="0">
                <a:latin typeface="Times New Roman"/>
                <a:cs typeface="Times New Roman"/>
              </a:rPr>
              <a:t>for</a:t>
            </a:r>
            <a:r>
              <a:rPr sz="2000" spc="-20" dirty="0">
                <a:latin typeface="Times New Roman"/>
                <a:cs typeface="Times New Roman"/>
              </a:rPr>
              <a:t> </a:t>
            </a:r>
            <a:r>
              <a:rPr sz="2000" spc="-25" dirty="0">
                <a:latin typeface="Times New Roman"/>
                <a:cs typeface="Times New Roman"/>
              </a:rPr>
              <a:t>treatment-</a:t>
            </a:r>
            <a:r>
              <a:rPr sz="2000" spc="-10" dirty="0">
                <a:latin typeface="Times New Roman"/>
                <a:cs typeface="Times New Roman"/>
              </a:rPr>
              <a:t>resistant </a:t>
            </a:r>
            <a:r>
              <a:rPr sz="2000" dirty="0">
                <a:latin typeface="Times New Roman"/>
                <a:cs typeface="Times New Roman"/>
              </a:rPr>
              <a:t>patients</a:t>
            </a:r>
            <a:r>
              <a:rPr sz="2000" spc="-80" dirty="0">
                <a:latin typeface="Times New Roman"/>
                <a:cs typeface="Times New Roman"/>
              </a:rPr>
              <a:t> </a:t>
            </a:r>
            <a:r>
              <a:rPr sz="2000" dirty="0">
                <a:latin typeface="Times New Roman"/>
                <a:cs typeface="Times New Roman"/>
              </a:rPr>
              <a:t>who may</a:t>
            </a:r>
            <a:r>
              <a:rPr sz="2000" spc="-35" dirty="0">
                <a:latin typeface="Times New Roman"/>
                <a:cs typeface="Times New Roman"/>
              </a:rPr>
              <a:t> </a:t>
            </a:r>
            <a:r>
              <a:rPr sz="2000" dirty="0">
                <a:latin typeface="Times New Roman"/>
                <a:cs typeface="Times New Roman"/>
              </a:rPr>
              <a:t>have</a:t>
            </a:r>
            <a:r>
              <a:rPr sz="2000" spc="-45" dirty="0">
                <a:latin typeface="Times New Roman"/>
                <a:cs typeface="Times New Roman"/>
              </a:rPr>
              <a:t> </a:t>
            </a:r>
            <a:r>
              <a:rPr sz="2000" dirty="0">
                <a:latin typeface="Times New Roman"/>
                <a:cs typeface="Times New Roman"/>
              </a:rPr>
              <a:t>genetic</a:t>
            </a:r>
            <a:r>
              <a:rPr sz="2000" spc="-40" dirty="0">
                <a:latin typeface="Times New Roman"/>
                <a:cs typeface="Times New Roman"/>
              </a:rPr>
              <a:t> </a:t>
            </a:r>
            <a:r>
              <a:rPr sz="2000" dirty="0">
                <a:latin typeface="Times New Roman"/>
                <a:cs typeface="Times New Roman"/>
              </a:rPr>
              <a:t>polymorphism</a:t>
            </a:r>
            <a:r>
              <a:rPr sz="2000" spc="-25" dirty="0">
                <a:latin typeface="Times New Roman"/>
                <a:cs typeface="Times New Roman"/>
              </a:rPr>
              <a:t> </a:t>
            </a:r>
            <a:r>
              <a:rPr sz="2000" dirty="0">
                <a:latin typeface="Times New Roman"/>
                <a:cs typeface="Times New Roman"/>
              </a:rPr>
              <a:t>and</a:t>
            </a:r>
            <a:r>
              <a:rPr sz="2000" spc="-60" dirty="0">
                <a:latin typeface="Times New Roman"/>
                <a:cs typeface="Times New Roman"/>
              </a:rPr>
              <a:t> </a:t>
            </a:r>
            <a:r>
              <a:rPr sz="2000" dirty="0">
                <a:latin typeface="Times New Roman"/>
                <a:cs typeface="Times New Roman"/>
              </a:rPr>
              <a:t>choose</a:t>
            </a:r>
            <a:r>
              <a:rPr sz="2000" spc="-65" dirty="0">
                <a:latin typeface="Times New Roman"/>
                <a:cs typeface="Times New Roman"/>
              </a:rPr>
              <a:t> </a:t>
            </a:r>
            <a:r>
              <a:rPr sz="2000" dirty="0">
                <a:latin typeface="Times New Roman"/>
                <a:cs typeface="Times New Roman"/>
              </a:rPr>
              <a:t>the</a:t>
            </a:r>
            <a:r>
              <a:rPr sz="2000" spc="-65" dirty="0">
                <a:latin typeface="Times New Roman"/>
                <a:cs typeface="Times New Roman"/>
              </a:rPr>
              <a:t> </a:t>
            </a:r>
            <a:r>
              <a:rPr sz="2000" dirty="0">
                <a:latin typeface="Times New Roman"/>
                <a:cs typeface="Times New Roman"/>
              </a:rPr>
              <a:t>correct</a:t>
            </a:r>
            <a:r>
              <a:rPr sz="2000" spc="-90" dirty="0">
                <a:latin typeface="Times New Roman"/>
                <a:cs typeface="Times New Roman"/>
              </a:rPr>
              <a:t> </a:t>
            </a:r>
            <a:r>
              <a:rPr sz="2000" spc="-10" dirty="0">
                <a:latin typeface="Times New Roman"/>
                <a:cs typeface="Times New Roman"/>
              </a:rPr>
              <a:t>medication.</a:t>
            </a:r>
            <a:endParaRPr sz="2000">
              <a:latin typeface="Times New Roman"/>
              <a:cs typeface="Times New Roman"/>
            </a:endParaRPr>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98" y="378329"/>
            <a:ext cx="307471" cy="3074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55064" y="326134"/>
            <a:ext cx="8574024" cy="6428232"/>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24</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39823" y="1347254"/>
            <a:ext cx="8610600" cy="4115852"/>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25</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88036" rIns="0" bIns="0" rtlCol="0">
            <a:spAutoFit/>
          </a:bodyPr>
          <a:lstStyle/>
          <a:p>
            <a:pPr marL="97155">
              <a:lnSpc>
                <a:spcPct val="100000"/>
              </a:lnSpc>
              <a:spcBef>
                <a:spcPts val="95"/>
              </a:spcBef>
            </a:pPr>
            <a:r>
              <a:rPr sz="2000" dirty="0">
                <a:solidFill>
                  <a:srgbClr val="FF0000"/>
                </a:solidFill>
                <a:latin typeface="Cambria"/>
                <a:cs typeface="Cambria"/>
              </a:rPr>
              <a:t>Mood</a:t>
            </a:r>
            <a:r>
              <a:rPr sz="2000" spc="-60" dirty="0">
                <a:solidFill>
                  <a:srgbClr val="FF0000"/>
                </a:solidFill>
                <a:latin typeface="Cambria"/>
                <a:cs typeface="Cambria"/>
              </a:rPr>
              <a:t> </a:t>
            </a:r>
            <a:r>
              <a:rPr sz="2000" spc="-10" dirty="0">
                <a:solidFill>
                  <a:srgbClr val="FF0000"/>
                </a:solidFill>
                <a:latin typeface="Cambria"/>
                <a:cs typeface="Cambria"/>
              </a:rPr>
              <a:t>stabilisers</a:t>
            </a:r>
            <a:endParaRPr sz="2000">
              <a:latin typeface="Cambria"/>
              <a:cs typeface="Cambria"/>
            </a:endParaRPr>
          </a:p>
        </p:txBody>
      </p:sp>
      <p:sp>
        <p:nvSpPr>
          <p:cNvPr id="3" name="object 3"/>
          <p:cNvSpPr txBox="1">
            <a:spLocks noGrp="1"/>
          </p:cNvSpPr>
          <p:nvPr>
            <p:ph idx="1"/>
          </p:nvPr>
        </p:nvSpPr>
        <p:spPr>
          <a:prstGeom prst="rect">
            <a:avLst/>
          </a:prstGeom>
        </p:spPr>
        <p:txBody>
          <a:bodyPr vert="horz" wrap="square" lIns="0" tIns="12700" rIns="0" bIns="0" rtlCol="0">
            <a:spAutoFit/>
          </a:bodyPr>
          <a:lstStyle/>
          <a:p>
            <a:pPr marL="161925" marR="123189">
              <a:lnSpc>
                <a:spcPct val="100000"/>
              </a:lnSpc>
              <a:spcBef>
                <a:spcPts val="100"/>
              </a:spcBef>
            </a:pPr>
            <a:r>
              <a:rPr dirty="0"/>
              <a:t>Mood</a:t>
            </a:r>
            <a:r>
              <a:rPr spc="-45" dirty="0"/>
              <a:t> </a:t>
            </a:r>
            <a:r>
              <a:rPr dirty="0"/>
              <a:t>stabilisers</a:t>
            </a:r>
            <a:r>
              <a:rPr spc="25" dirty="0"/>
              <a:t> </a:t>
            </a:r>
            <a:r>
              <a:rPr dirty="0"/>
              <a:t>are</a:t>
            </a:r>
            <a:r>
              <a:rPr spc="-10" dirty="0"/>
              <a:t> </a:t>
            </a:r>
            <a:r>
              <a:rPr dirty="0"/>
              <a:t>defined</a:t>
            </a:r>
            <a:r>
              <a:rPr spc="-55" dirty="0"/>
              <a:t> </a:t>
            </a:r>
            <a:r>
              <a:rPr dirty="0"/>
              <a:t>as</a:t>
            </a:r>
            <a:r>
              <a:rPr spc="-20" dirty="0"/>
              <a:t> </a:t>
            </a:r>
            <a:r>
              <a:rPr dirty="0"/>
              <a:t>medications</a:t>
            </a:r>
            <a:r>
              <a:rPr spc="-20" dirty="0"/>
              <a:t> </a:t>
            </a:r>
            <a:r>
              <a:rPr dirty="0"/>
              <a:t>which are</a:t>
            </a:r>
            <a:r>
              <a:rPr spc="-15" dirty="0"/>
              <a:t> </a:t>
            </a:r>
            <a:r>
              <a:rPr dirty="0"/>
              <a:t>both</a:t>
            </a:r>
            <a:r>
              <a:rPr spc="-5" dirty="0"/>
              <a:t> </a:t>
            </a:r>
            <a:r>
              <a:rPr spc="-10" dirty="0"/>
              <a:t>prophylactic</a:t>
            </a:r>
            <a:r>
              <a:rPr spc="-35" dirty="0"/>
              <a:t> </a:t>
            </a:r>
            <a:r>
              <a:rPr dirty="0"/>
              <a:t>for</a:t>
            </a:r>
            <a:r>
              <a:rPr spc="-15" dirty="0"/>
              <a:t> </a:t>
            </a:r>
            <a:r>
              <a:rPr dirty="0"/>
              <a:t>bipolar</a:t>
            </a:r>
            <a:r>
              <a:rPr spc="-15" dirty="0"/>
              <a:t> </a:t>
            </a:r>
            <a:r>
              <a:rPr dirty="0"/>
              <a:t>disorder</a:t>
            </a:r>
            <a:r>
              <a:rPr spc="-15" dirty="0"/>
              <a:t> </a:t>
            </a:r>
            <a:r>
              <a:rPr dirty="0"/>
              <a:t>and</a:t>
            </a:r>
            <a:r>
              <a:rPr spc="-30" dirty="0"/>
              <a:t> </a:t>
            </a:r>
            <a:r>
              <a:rPr spc="-10" dirty="0"/>
              <a:t>effective</a:t>
            </a:r>
            <a:r>
              <a:rPr spc="-30" dirty="0"/>
              <a:t> </a:t>
            </a:r>
            <a:r>
              <a:rPr dirty="0"/>
              <a:t>in</a:t>
            </a:r>
            <a:r>
              <a:rPr spc="15" dirty="0"/>
              <a:t> </a:t>
            </a:r>
            <a:r>
              <a:rPr spc="-25" dirty="0"/>
              <a:t>the </a:t>
            </a:r>
            <a:r>
              <a:rPr dirty="0"/>
              <a:t>acute</a:t>
            </a:r>
            <a:r>
              <a:rPr spc="-15" dirty="0"/>
              <a:t> </a:t>
            </a:r>
            <a:r>
              <a:rPr dirty="0"/>
              <a:t>treatment</a:t>
            </a:r>
            <a:r>
              <a:rPr spc="-15" dirty="0"/>
              <a:t> </a:t>
            </a:r>
            <a:r>
              <a:rPr dirty="0"/>
              <a:t>of</a:t>
            </a:r>
            <a:r>
              <a:rPr spc="-20" dirty="0"/>
              <a:t> </a:t>
            </a:r>
            <a:r>
              <a:rPr dirty="0"/>
              <a:t>mania.</a:t>
            </a:r>
            <a:r>
              <a:rPr spc="-40" dirty="0"/>
              <a:t> </a:t>
            </a:r>
            <a:r>
              <a:rPr dirty="0"/>
              <a:t>The first</a:t>
            </a:r>
            <a:r>
              <a:rPr spc="-20" dirty="0"/>
              <a:t> </a:t>
            </a:r>
            <a:r>
              <a:rPr dirty="0"/>
              <a:t>mood</a:t>
            </a:r>
            <a:r>
              <a:rPr spc="10" dirty="0"/>
              <a:t> </a:t>
            </a:r>
            <a:r>
              <a:rPr dirty="0"/>
              <a:t>stabiliser</a:t>
            </a:r>
            <a:r>
              <a:rPr spc="5" dirty="0"/>
              <a:t> </a:t>
            </a:r>
            <a:r>
              <a:rPr dirty="0"/>
              <a:t>to</a:t>
            </a:r>
            <a:r>
              <a:rPr spc="-5" dirty="0"/>
              <a:t> </a:t>
            </a:r>
            <a:r>
              <a:rPr dirty="0"/>
              <a:t>be recognized</a:t>
            </a:r>
            <a:r>
              <a:rPr spc="-70" dirty="0"/>
              <a:t> </a:t>
            </a:r>
            <a:r>
              <a:rPr dirty="0"/>
              <a:t>was</a:t>
            </a:r>
            <a:r>
              <a:rPr spc="-35" dirty="0"/>
              <a:t> </a:t>
            </a:r>
            <a:r>
              <a:rPr dirty="0"/>
              <a:t>lithium</a:t>
            </a:r>
            <a:r>
              <a:rPr spc="395" dirty="0"/>
              <a:t> </a:t>
            </a:r>
            <a:r>
              <a:rPr dirty="0"/>
              <a:t>Carbamazepine</a:t>
            </a:r>
            <a:r>
              <a:rPr spc="-65" dirty="0"/>
              <a:t> </a:t>
            </a:r>
            <a:r>
              <a:rPr dirty="0"/>
              <a:t>has</a:t>
            </a:r>
            <a:r>
              <a:rPr spc="-10" dirty="0"/>
              <a:t> </a:t>
            </a:r>
            <a:r>
              <a:rPr dirty="0"/>
              <a:t>also</a:t>
            </a:r>
            <a:r>
              <a:rPr spc="-25" dirty="0"/>
              <a:t> </a:t>
            </a:r>
            <a:r>
              <a:rPr spc="-20" dirty="0"/>
              <a:t>been </a:t>
            </a:r>
            <a:r>
              <a:rPr dirty="0"/>
              <a:t>demonstrated</a:t>
            </a:r>
            <a:r>
              <a:rPr spc="-45" dirty="0"/>
              <a:t> </a:t>
            </a:r>
            <a:r>
              <a:rPr dirty="0"/>
              <a:t>to</a:t>
            </a:r>
            <a:r>
              <a:rPr spc="-10" dirty="0"/>
              <a:t> </a:t>
            </a:r>
            <a:r>
              <a:rPr dirty="0"/>
              <a:t>be</a:t>
            </a:r>
            <a:r>
              <a:rPr spc="-30" dirty="0"/>
              <a:t> </a:t>
            </a:r>
            <a:r>
              <a:rPr spc="-10" dirty="0"/>
              <a:t>effective</a:t>
            </a:r>
            <a:r>
              <a:rPr spc="-50" dirty="0"/>
              <a:t> </a:t>
            </a:r>
            <a:r>
              <a:rPr dirty="0"/>
              <a:t>for</a:t>
            </a:r>
            <a:r>
              <a:rPr spc="-10" dirty="0"/>
              <a:t> </a:t>
            </a:r>
            <a:r>
              <a:rPr dirty="0"/>
              <a:t>bipolar</a:t>
            </a:r>
            <a:r>
              <a:rPr spc="-35" dirty="0"/>
              <a:t> </a:t>
            </a:r>
            <a:r>
              <a:rPr spc="-20" dirty="0"/>
              <a:t>disorder,</a:t>
            </a:r>
            <a:r>
              <a:rPr spc="-45" dirty="0"/>
              <a:t> </a:t>
            </a:r>
            <a:r>
              <a:rPr dirty="0"/>
              <a:t>both</a:t>
            </a:r>
            <a:r>
              <a:rPr spc="-25" dirty="0"/>
              <a:t> </a:t>
            </a:r>
            <a:r>
              <a:rPr dirty="0"/>
              <a:t>acutely</a:t>
            </a:r>
            <a:r>
              <a:rPr spc="-15" dirty="0"/>
              <a:t> </a:t>
            </a:r>
            <a:r>
              <a:rPr dirty="0"/>
              <a:t>and</a:t>
            </a:r>
            <a:r>
              <a:rPr spc="-25" dirty="0"/>
              <a:t> </a:t>
            </a:r>
            <a:r>
              <a:rPr spc="-10" dirty="0"/>
              <a:t>prophylactically</a:t>
            </a:r>
            <a:r>
              <a:rPr spc="-30" dirty="0"/>
              <a:t> </a:t>
            </a:r>
            <a:r>
              <a:rPr dirty="0"/>
              <a:t>.</a:t>
            </a:r>
            <a:r>
              <a:rPr spc="-20" dirty="0"/>
              <a:t> </a:t>
            </a:r>
            <a:r>
              <a:rPr dirty="0"/>
              <a:t>Sodium</a:t>
            </a:r>
            <a:r>
              <a:rPr spc="-25" dirty="0"/>
              <a:t> </a:t>
            </a:r>
            <a:r>
              <a:rPr spc="-10" dirty="0"/>
              <a:t>valproate</a:t>
            </a:r>
            <a:r>
              <a:rPr spc="-25" dirty="0"/>
              <a:t> </a:t>
            </a:r>
            <a:r>
              <a:rPr dirty="0"/>
              <a:t>is</a:t>
            </a:r>
            <a:r>
              <a:rPr spc="-15" dirty="0"/>
              <a:t> </a:t>
            </a:r>
            <a:r>
              <a:rPr spc="-10" dirty="0"/>
              <a:t>clearly </a:t>
            </a:r>
            <a:r>
              <a:rPr dirty="0"/>
              <a:t>antimanic</a:t>
            </a:r>
            <a:r>
              <a:rPr spc="-65" dirty="0"/>
              <a:t> </a:t>
            </a:r>
            <a:r>
              <a:rPr dirty="0"/>
              <a:t>acutely</a:t>
            </a:r>
            <a:r>
              <a:rPr spc="20" dirty="0"/>
              <a:t> </a:t>
            </a:r>
            <a:r>
              <a:rPr dirty="0"/>
              <a:t>but</a:t>
            </a:r>
            <a:r>
              <a:rPr spc="5" dirty="0"/>
              <a:t> </a:t>
            </a:r>
            <a:r>
              <a:rPr spc="-10" dirty="0"/>
              <a:t>prophylactic</a:t>
            </a:r>
            <a:r>
              <a:rPr spc="-45" dirty="0"/>
              <a:t> </a:t>
            </a:r>
            <a:r>
              <a:rPr spc="-10" dirty="0"/>
              <a:t>effectiveness</a:t>
            </a:r>
            <a:r>
              <a:rPr spc="-60" dirty="0"/>
              <a:t> </a:t>
            </a:r>
            <a:r>
              <a:rPr dirty="0"/>
              <a:t>has</a:t>
            </a:r>
            <a:r>
              <a:rPr spc="-5" dirty="0"/>
              <a:t> </a:t>
            </a:r>
            <a:r>
              <a:rPr dirty="0"/>
              <a:t>yet</a:t>
            </a:r>
            <a:r>
              <a:rPr spc="-40" dirty="0"/>
              <a:t> </a:t>
            </a:r>
            <a:r>
              <a:rPr dirty="0"/>
              <a:t>to</a:t>
            </a:r>
            <a:r>
              <a:rPr spc="-5" dirty="0"/>
              <a:t> </a:t>
            </a:r>
            <a:r>
              <a:rPr dirty="0"/>
              <a:t>be</a:t>
            </a:r>
            <a:r>
              <a:rPr spc="-20" dirty="0"/>
              <a:t> </a:t>
            </a:r>
            <a:r>
              <a:rPr dirty="0"/>
              <a:t>confirmed</a:t>
            </a:r>
            <a:r>
              <a:rPr spc="-25" dirty="0"/>
              <a:t> </a:t>
            </a:r>
            <a:r>
              <a:rPr dirty="0"/>
              <a:t>in</a:t>
            </a:r>
            <a:r>
              <a:rPr spc="-25" dirty="0"/>
              <a:t> </a:t>
            </a:r>
            <a:r>
              <a:rPr dirty="0"/>
              <a:t>controlled</a:t>
            </a:r>
            <a:r>
              <a:rPr spc="-20" dirty="0"/>
              <a:t> </a:t>
            </a:r>
            <a:r>
              <a:rPr dirty="0"/>
              <a:t>studies.</a:t>
            </a:r>
            <a:r>
              <a:rPr spc="5" dirty="0"/>
              <a:t> </a:t>
            </a:r>
            <a:r>
              <a:rPr dirty="0"/>
              <a:t>In</a:t>
            </a:r>
            <a:r>
              <a:rPr spc="-5" dirty="0"/>
              <a:t> </a:t>
            </a:r>
            <a:r>
              <a:rPr dirty="0"/>
              <a:t>most</a:t>
            </a:r>
            <a:r>
              <a:rPr spc="-10" dirty="0"/>
              <a:t> countries, </a:t>
            </a:r>
            <a:r>
              <a:rPr dirty="0"/>
              <a:t>lithium</a:t>
            </a:r>
            <a:r>
              <a:rPr spc="-20" dirty="0"/>
              <a:t> </a:t>
            </a:r>
            <a:r>
              <a:rPr dirty="0"/>
              <a:t>is</a:t>
            </a:r>
            <a:r>
              <a:rPr spc="-20" dirty="0"/>
              <a:t> </a:t>
            </a:r>
            <a:r>
              <a:rPr dirty="0"/>
              <a:t>the</a:t>
            </a:r>
            <a:r>
              <a:rPr spc="-10" dirty="0"/>
              <a:t> </a:t>
            </a:r>
            <a:r>
              <a:rPr dirty="0"/>
              <a:t>most</a:t>
            </a:r>
            <a:r>
              <a:rPr spc="-5" dirty="0"/>
              <a:t> </a:t>
            </a:r>
            <a:r>
              <a:rPr dirty="0"/>
              <a:t>commonly</a:t>
            </a:r>
            <a:r>
              <a:rPr spc="-15" dirty="0"/>
              <a:t> </a:t>
            </a:r>
            <a:r>
              <a:rPr dirty="0"/>
              <a:t>prescribed</a:t>
            </a:r>
            <a:r>
              <a:rPr spc="-55" dirty="0"/>
              <a:t> </a:t>
            </a:r>
            <a:r>
              <a:rPr dirty="0"/>
              <a:t>mood</a:t>
            </a:r>
            <a:r>
              <a:rPr spc="-5" dirty="0"/>
              <a:t> </a:t>
            </a:r>
            <a:r>
              <a:rPr spc="-10" dirty="0"/>
              <a:t>stabiliser, </a:t>
            </a:r>
            <a:r>
              <a:rPr dirty="0"/>
              <a:t>though recently</a:t>
            </a:r>
            <a:r>
              <a:rPr spc="-25" dirty="0"/>
              <a:t> </a:t>
            </a:r>
            <a:r>
              <a:rPr dirty="0"/>
              <a:t>this</a:t>
            </a:r>
            <a:r>
              <a:rPr spc="5" dirty="0"/>
              <a:t> </a:t>
            </a:r>
            <a:r>
              <a:rPr dirty="0"/>
              <a:t>drug</a:t>
            </a:r>
            <a:r>
              <a:rPr spc="-20" dirty="0"/>
              <a:t> </a:t>
            </a:r>
            <a:r>
              <a:rPr dirty="0"/>
              <a:t>has</a:t>
            </a:r>
            <a:r>
              <a:rPr spc="-20" dirty="0"/>
              <a:t> </a:t>
            </a:r>
            <a:r>
              <a:rPr dirty="0"/>
              <a:t>been</a:t>
            </a:r>
            <a:r>
              <a:rPr spc="-60" dirty="0"/>
              <a:t> </a:t>
            </a:r>
            <a:r>
              <a:rPr spc="-10" dirty="0"/>
              <a:t>recently</a:t>
            </a:r>
            <a:r>
              <a:rPr spc="-35" dirty="0"/>
              <a:t> </a:t>
            </a:r>
            <a:r>
              <a:rPr spc="-10" dirty="0"/>
              <a:t>overtaken</a:t>
            </a:r>
            <a:r>
              <a:rPr spc="-55" dirty="0"/>
              <a:t> </a:t>
            </a:r>
            <a:r>
              <a:rPr spc="-25" dirty="0"/>
              <a:t>by </a:t>
            </a:r>
            <a:r>
              <a:rPr dirty="0"/>
              <a:t>sodium</a:t>
            </a:r>
            <a:r>
              <a:rPr spc="-20" dirty="0"/>
              <a:t> </a:t>
            </a:r>
            <a:r>
              <a:rPr spc="-10" dirty="0"/>
              <a:t>valproate.</a:t>
            </a:r>
          </a:p>
          <a:p>
            <a:pPr marL="149225">
              <a:lnSpc>
                <a:spcPct val="100000"/>
              </a:lnSpc>
            </a:pPr>
            <a:endParaRPr sz="2100"/>
          </a:p>
          <a:p>
            <a:pPr marL="161925">
              <a:lnSpc>
                <a:spcPct val="100000"/>
              </a:lnSpc>
              <a:spcBef>
                <a:spcPts val="1430"/>
              </a:spcBef>
            </a:pPr>
            <a:r>
              <a:rPr sz="2000" spc="-10" dirty="0">
                <a:solidFill>
                  <a:srgbClr val="734125"/>
                </a:solidFill>
                <a:latin typeface="Times New Roman"/>
                <a:cs typeface="Times New Roman"/>
              </a:rPr>
              <a:t>Lithium</a:t>
            </a:r>
            <a:endParaRPr sz="2000">
              <a:latin typeface="Times New Roman"/>
              <a:cs typeface="Times New Roman"/>
            </a:endParaRPr>
          </a:p>
          <a:p>
            <a:pPr marL="149225">
              <a:lnSpc>
                <a:spcPct val="100000"/>
              </a:lnSpc>
              <a:spcBef>
                <a:spcPts val="20"/>
              </a:spcBef>
            </a:pPr>
            <a:endParaRPr sz="2600">
              <a:latin typeface="Times New Roman"/>
              <a:cs typeface="Times New Roman"/>
            </a:endParaRPr>
          </a:p>
          <a:p>
            <a:pPr marL="161925" marR="5080">
              <a:lnSpc>
                <a:spcPct val="100000"/>
              </a:lnSpc>
            </a:pPr>
            <a:r>
              <a:rPr b="1" dirty="0">
                <a:solidFill>
                  <a:srgbClr val="FF0000"/>
                </a:solidFill>
                <a:latin typeface="Cambria"/>
                <a:cs typeface="Cambria"/>
              </a:rPr>
              <a:t>Lithium</a:t>
            </a:r>
            <a:r>
              <a:rPr b="1" spc="-25" dirty="0">
                <a:solidFill>
                  <a:srgbClr val="FF0000"/>
                </a:solidFill>
                <a:latin typeface="Cambria"/>
                <a:cs typeface="Cambria"/>
              </a:rPr>
              <a:t> </a:t>
            </a:r>
            <a:r>
              <a:rPr b="1" dirty="0">
                <a:solidFill>
                  <a:srgbClr val="FF0000"/>
                </a:solidFill>
                <a:latin typeface="Cambria"/>
                <a:cs typeface="Cambria"/>
              </a:rPr>
              <a:t>is</a:t>
            </a:r>
            <a:r>
              <a:rPr b="1" spc="-35" dirty="0">
                <a:solidFill>
                  <a:srgbClr val="FF0000"/>
                </a:solidFill>
                <a:latin typeface="Cambria"/>
                <a:cs typeface="Cambria"/>
              </a:rPr>
              <a:t> </a:t>
            </a:r>
            <a:r>
              <a:rPr b="1" dirty="0">
                <a:solidFill>
                  <a:srgbClr val="FF0000"/>
                </a:solidFill>
                <a:latin typeface="Cambria"/>
                <a:cs typeface="Cambria"/>
              </a:rPr>
              <a:t>a</a:t>
            </a:r>
            <a:r>
              <a:rPr b="1" spc="-10" dirty="0">
                <a:solidFill>
                  <a:srgbClr val="FF0000"/>
                </a:solidFill>
                <a:latin typeface="Cambria"/>
                <a:cs typeface="Cambria"/>
              </a:rPr>
              <a:t> monovalent</a:t>
            </a:r>
            <a:r>
              <a:rPr b="1" spc="-15" dirty="0">
                <a:solidFill>
                  <a:srgbClr val="FF0000"/>
                </a:solidFill>
                <a:latin typeface="Cambria"/>
                <a:cs typeface="Cambria"/>
              </a:rPr>
              <a:t> </a:t>
            </a:r>
            <a:r>
              <a:rPr b="1" dirty="0">
                <a:solidFill>
                  <a:srgbClr val="FF0000"/>
                </a:solidFill>
                <a:latin typeface="Cambria"/>
                <a:cs typeface="Cambria"/>
              </a:rPr>
              <a:t>cation</a:t>
            </a:r>
            <a:r>
              <a:rPr b="1" spc="-15" dirty="0">
                <a:solidFill>
                  <a:srgbClr val="FF0000"/>
                </a:solidFill>
                <a:latin typeface="Cambria"/>
                <a:cs typeface="Cambria"/>
              </a:rPr>
              <a:t> </a:t>
            </a:r>
            <a:r>
              <a:rPr b="1" dirty="0">
                <a:solidFill>
                  <a:srgbClr val="FF0000"/>
                </a:solidFill>
                <a:latin typeface="Cambria"/>
                <a:cs typeface="Cambria"/>
              </a:rPr>
              <a:t>that</a:t>
            </a:r>
            <a:r>
              <a:rPr b="1" spc="10" dirty="0">
                <a:solidFill>
                  <a:srgbClr val="FF0000"/>
                </a:solidFill>
                <a:latin typeface="Cambria"/>
                <a:cs typeface="Cambria"/>
              </a:rPr>
              <a:t> </a:t>
            </a:r>
            <a:r>
              <a:rPr b="1" dirty="0">
                <a:solidFill>
                  <a:srgbClr val="FF0000"/>
                </a:solidFill>
                <a:latin typeface="Cambria"/>
                <a:cs typeface="Cambria"/>
              </a:rPr>
              <a:t>shares</a:t>
            </a:r>
            <a:r>
              <a:rPr b="1" spc="-35" dirty="0">
                <a:solidFill>
                  <a:srgbClr val="FF0000"/>
                </a:solidFill>
                <a:latin typeface="Cambria"/>
                <a:cs typeface="Cambria"/>
              </a:rPr>
              <a:t> </a:t>
            </a:r>
            <a:r>
              <a:rPr b="1" dirty="0">
                <a:solidFill>
                  <a:srgbClr val="FF0000"/>
                </a:solidFill>
                <a:latin typeface="Cambria"/>
                <a:cs typeface="Cambria"/>
              </a:rPr>
              <a:t>many</a:t>
            </a:r>
            <a:r>
              <a:rPr b="1" spc="-20" dirty="0">
                <a:solidFill>
                  <a:srgbClr val="FF0000"/>
                </a:solidFill>
                <a:latin typeface="Cambria"/>
                <a:cs typeface="Cambria"/>
              </a:rPr>
              <a:t> </a:t>
            </a:r>
            <a:r>
              <a:rPr b="1" dirty="0">
                <a:solidFill>
                  <a:srgbClr val="FF0000"/>
                </a:solidFill>
                <a:latin typeface="Cambria"/>
                <a:cs typeface="Cambria"/>
              </a:rPr>
              <a:t>of</a:t>
            </a:r>
            <a:r>
              <a:rPr b="1" spc="-15" dirty="0">
                <a:solidFill>
                  <a:srgbClr val="FF0000"/>
                </a:solidFill>
                <a:latin typeface="Cambria"/>
                <a:cs typeface="Cambria"/>
              </a:rPr>
              <a:t> </a:t>
            </a:r>
            <a:r>
              <a:rPr b="1" dirty="0">
                <a:solidFill>
                  <a:srgbClr val="FF0000"/>
                </a:solidFill>
                <a:latin typeface="Cambria"/>
                <a:cs typeface="Cambria"/>
              </a:rPr>
              <a:t>the</a:t>
            </a:r>
            <a:r>
              <a:rPr b="1" spc="-25" dirty="0">
                <a:solidFill>
                  <a:srgbClr val="FF0000"/>
                </a:solidFill>
                <a:latin typeface="Cambria"/>
                <a:cs typeface="Cambria"/>
              </a:rPr>
              <a:t> </a:t>
            </a:r>
            <a:r>
              <a:rPr b="1" spc="-10" dirty="0">
                <a:solidFill>
                  <a:srgbClr val="FF0000"/>
                </a:solidFill>
                <a:latin typeface="Cambria"/>
                <a:cs typeface="Cambria"/>
              </a:rPr>
              <a:t>physico-</a:t>
            </a:r>
            <a:r>
              <a:rPr b="1" dirty="0">
                <a:solidFill>
                  <a:srgbClr val="FF0000"/>
                </a:solidFill>
                <a:latin typeface="Cambria"/>
                <a:cs typeface="Cambria"/>
              </a:rPr>
              <a:t>chemical</a:t>
            </a:r>
            <a:r>
              <a:rPr b="1" spc="-50" dirty="0">
                <a:solidFill>
                  <a:srgbClr val="FF0000"/>
                </a:solidFill>
                <a:latin typeface="Cambria"/>
                <a:cs typeface="Cambria"/>
              </a:rPr>
              <a:t> </a:t>
            </a:r>
            <a:r>
              <a:rPr b="1" dirty="0">
                <a:solidFill>
                  <a:srgbClr val="FF0000"/>
                </a:solidFill>
                <a:latin typeface="Cambria"/>
                <a:cs typeface="Cambria"/>
              </a:rPr>
              <a:t>properties</a:t>
            </a:r>
            <a:r>
              <a:rPr b="1" spc="-75" dirty="0">
                <a:solidFill>
                  <a:srgbClr val="FF0000"/>
                </a:solidFill>
                <a:latin typeface="Cambria"/>
                <a:cs typeface="Cambria"/>
              </a:rPr>
              <a:t> </a:t>
            </a:r>
            <a:r>
              <a:rPr b="1" dirty="0">
                <a:solidFill>
                  <a:srgbClr val="FF0000"/>
                </a:solidFill>
                <a:latin typeface="Cambria"/>
                <a:cs typeface="Cambria"/>
              </a:rPr>
              <a:t>of</a:t>
            </a:r>
            <a:r>
              <a:rPr b="1" spc="-20" dirty="0">
                <a:solidFill>
                  <a:srgbClr val="FF0000"/>
                </a:solidFill>
                <a:latin typeface="Cambria"/>
                <a:cs typeface="Cambria"/>
              </a:rPr>
              <a:t> </a:t>
            </a:r>
            <a:r>
              <a:rPr b="1" dirty="0">
                <a:solidFill>
                  <a:srgbClr val="FF0000"/>
                </a:solidFill>
                <a:latin typeface="Cambria"/>
                <a:cs typeface="Cambria"/>
              </a:rPr>
              <a:t>other</a:t>
            </a:r>
            <a:r>
              <a:rPr b="1" spc="-10" dirty="0">
                <a:solidFill>
                  <a:srgbClr val="FF0000"/>
                </a:solidFill>
                <a:latin typeface="Cambria"/>
                <a:cs typeface="Cambria"/>
              </a:rPr>
              <a:t> </a:t>
            </a:r>
            <a:r>
              <a:rPr b="1" dirty="0">
                <a:solidFill>
                  <a:srgbClr val="FF0000"/>
                </a:solidFill>
                <a:latin typeface="Cambria"/>
                <a:cs typeface="Cambria"/>
              </a:rPr>
              <a:t>alkaline</a:t>
            </a:r>
            <a:r>
              <a:rPr b="1" spc="-20" dirty="0">
                <a:solidFill>
                  <a:srgbClr val="FF0000"/>
                </a:solidFill>
                <a:latin typeface="Cambria"/>
                <a:cs typeface="Cambria"/>
              </a:rPr>
              <a:t> </a:t>
            </a:r>
            <a:r>
              <a:rPr b="1" spc="-10" dirty="0">
                <a:solidFill>
                  <a:srgbClr val="FF0000"/>
                </a:solidFill>
                <a:latin typeface="Cambria"/>
                <a:cs typeface="Cambria"/>
              </a:rPr>
              <a:t>metals </a:t>
            </a:r>
            <a:r>
              <a:rPr b="1" dirty="0">
                <a:solidFill>
                  <a:srgbClr val="FF0000"/>
                </a:solidFill>
                <a:latin typeface="Cambria"/>
                <a:cs typeface="Cambria"/>
              </a:rPr>
              <a:t>such</a:t>
            </a:r>
            <a:r>
              <a:rPr b="1" spc="-15" dirty="0">
                <a:solidFill>
                  <a:srgbClr val="FF0000"/>
                </a:solidFill>
                <a:latin typeface="Cambria"/>
                <a:cs typeface="Cambria"/>
              </a:rPr>
              <a:t> </a:t>
            </a:r>
            <a:r>
              <a:rPr b="1" dirty="0">
                <a:solidFill>
                  <a:srgbClr val="FF0000"/>
                </a:solidFill>
                <a:latin typeface="Cambria"/>
                <a:cs typeface="Cambria"/>
              </a:rPr>
              <a:t>as</a:t>
            </a:r>
            <a:r>
              <a:rPr b="1" spc="-20" dirty="0">
                <a:solidFill>
                  <a:srgbClr val="FF0000"/>
                </a:solidFill>
                <a:latin typeface="Cambria"/>
                <a:cs typeface="Cambria"/>
              </a:rPr>
              <a:t> </a:t>
            </a:r>
            <a:r>
              <a:rPr b="1" dirty="0">
                <a:solidFill>
                  <a:srgbClr val="FF0000"/>
                </a:solidFill>
                <a:latin typeface="Cambria"/>
                <a:cs typeface="Cambria"/>
              </a:rPr>
              <a:t>sodium</a:t>
            </a:r>
            <a:r>
              <a:rPr b="1" spc="-20" dirty="0">
                <a:solidFill>
                  <a:srgbClr val="FF0000"/>
                </a:solidFill>
                <a:latin typeface="Cambria"/>
                <a:cs typeface="Cambria"/>
              </a:rPr>
              <a:t> </a:t>
            </a:r>
            <a:r>
              <a:rPr b="1" dirty="0">
                <a:solidFill>
                  <a:srgbClr val="FF0000"/>
                </a:solidFill>
                <a:latin typeface="Cambria"/>
                <a:cs typeface="Cambria"/>
              </a:rPr>
              <a:t>and</a:t>
            </a:r>
            <a:r>
              <a:rPr b="1" spc="-5" dirty="0">
                <a:solidFill>
                  <a:srgbClr val="FF0000"/>
                </a:solidFill>
                <a:latin typeface="Cambria"/>
                <a:cs typeface="Cambria"/>
              </a:rPr>
              <a:t> </a:t>
            </a:r>
            <a:r>
              <a:rPr b="1" dirty="0">
                <a:solidFill>
                  <a:srgbClr val="FF0000"/>
                </a:solidFill>
                <a:latin typeface="Cambria"/>
                <a:cs typeface="Cambria"/>
              </a:rPr>
              <a:t>potassium</a:t>
            </a:r>
            <a:r>
              <a:rPr dirty="0"/>
              <a:t>.</a:t>
            </a:r>
            <a:r>
              <a:rPr spc="-15" dirty="0"/>
              <a:t> </a:t>
            </a:r>
            <a:r>
              <a:rPr dirty="0"/>
              <a:t>It</a:t>
            </a:r>
            <a:r>
              <a:rPr spc="-10" dirty="0"/>
              <a:t> </a:t>
            </a:r>
            <a:r>
              <a:rPr dirty="0"/>
              <a:t>is</a:t>
            </a:r>
            <a:r>
              <a:rPr spc="-10" dirty="0"/>
              <a:t> </a:t>
            </a:r>
            <a:r>
              <a:rPr dirty="0"/>
              <a:t>mainly</a:t>
            </a:r>
            <a:r>
              <a:rPr spc="-5" dirty="0"/>
              <a:t> </a:t>
            </a:r>
            <a:r>
              <a:rPr dirty="0"/>
              <a:t>used</a:t>
            </a:r>
            <a:r>
              <a:rPr spc="5" dirty="0"/>
              <a:t> </a:t>
            </a:r>
            <a:r>
              <a:rPr dirty="0"/>
              <a:t>for</a:t>
            </a:r>
            <a:r>
              <a:rPr spc="-25" dirty="0"/>
              <a:t> </a:t>
            </a:r>
            <a:r>
              <a:rPr dirty="0"/>
              <a:t>acute and</a:t>
            </a:r>
            <a:r>
              <a:rPr spc="-15" dirty="0"/>
              <a:t> </a:t>
            </a:r>
            <a:r>
              <a:rPr spc="-10" dirty="0"/>
              <a:t>prophylactic</a:t>
            </a:r>
            <a:r>
              <a:rPr spc="-50" dirty="0"/>
              <a:t> </a:t>
            </a:r>
            <a:r>
              <a:rPr dirty="0"/>
              <a:t>treatment</a:t>
            </a:r>
            <a:r>
              <a:rPr spc="-10" dirty="0"/>
              <a:t> </a:t>
            </a:r>
            <a:r>
              <a:rPr dirty="0"/>
              <a:t>of</a:t>
            </a:r>
            <a:r>
              <a:rPr spc="-20" dirty="0"/>
              <a:t> </a:t>
            </a:r>
            <a:r>
              <a:rPr dirty="0"/>
              <a:t>bipolar</a:t>
            </a:r>
            <a:r>
              <a:rPr spc="-25" dirty="0"/>
              <a:t> </a:t>
            </a:r>
            <a:r>
              <a:rPr spc="-20" dirty="0"/>
              <a:t>disorder,</a:t>
            </a:r>
            <a:r>
              <a:rPr spc="-40" dirty="0"/>
              <a:t> </a:t>
            </a:r>
            <a:r>
              <a:rPr dirty="0"/>
              <a:t>but</a:t>
            </a:r>
            <a:r>
              <a:rPr spc="10" dirty="0"/>
              <a:t> </a:t>
            </a:r>
            <a:r>
              <a:rPr spc="-25" dirty="0"/>
              <a:t>is </a:t>
            </a:r>
            <a:r>
              <a:rPr dirty="0"/>
              <a:t>also</a:t>
            </a:r>
            <a:r>
              <a:rPr spc="-45" dirty="0"/>
              <a:t> </a:t>
            </a:r>
            <a:r>
              <a:rPr dirty="0"/>
              <a:t>of</a:t>
            </a:r>
            <a:r>
              <a:rPr spc="-30" dirty="0"/>
              <a:t> </a:t>
            </a:r>
            <a:r>
              <a:rPr dirty="0"/>
              <a:t>value</a:t>
            </a:r>
            <a:r>
              <a:rPr spc="-15" dirty="0"/>
              <a:t> </a:t>
            </a:r>
            <a:r>
              <a:rPr dirty="0"/>
              <a:t>in</a:t>
            </a:r>
            <a:r>
              <a:rPr spc="-10" dirty="0"/>
              <a:t> </a:t>
            </a:r>
            <a:r>
              <a:rPr dirty="0"/>
              <a:t>the</a:t>
            </a:r>
            <a:r>
              <a:rPr spc="-30" dirty="0"/>
              <a:t> </a:t>
            </a:r>
            <a:r>
              <a:rPr dirty="0"/>
              <a:t>augmentation</a:t>
            </a:r>
            <a:r>
              <a:rPr spc="-40" dirty="0"/>
              <a:t> </a:t>
            </a:r>
            <a:r>
              <a:rPr dirty="0"/>
              <a:t>of</a:t>
            </a:r>
            <a:r>
              <a:rPr spc="-10" dirty="0"/>
              <a:t> </a:t>
            </a:r>
            <a:r>
              <a:rPr dirty="0"/>
              <a:t>failed</a:t>
            </a:r>
            <a:r>
              <a:rPr spc="-55" dirty="0"/>
              <a:t> </a:t>
            </a:r>
            <a:r>
              <a:rPr dirty="0"/>
              <a:t>antidepressant</a:t>
            </a:r>
            <a:r>
              <a:rPr spc="-65" dirty="0"/>
              <a:t> </a:t>
            </a:r>
            <a:r>
              <a:rPr dirty="0"/>
              <a:t>courses</a:t>
            </a:r>
            <a:r>
              <a:rPr spc="-25" dirty="0"/>
              <a:t> </a:t>
            </a:r>
            <a:r>
              <a:rPr dirty="0"/>
              <a:t>for</a:t>
            </a:r>
            <a:r>
              <a:rPr spc="-40" dirty="0"/>
              <a:t> </a:t>
            </a:r>
            <a:r>
              <a:rPr dirty="0"/>
              <a:t>unipolar</a:t>
            </a:r>
            <a:r>
              <a:rPr spc="-40" dirty="0"/>
              <a:t> </a:t>
            </a:r>
            <a:r>
              <a:rPr dirty="0"/>
              <a:t>depression</a:t>
            </a:r>
            <a:r>
              <a:rPr spc="-60" dirty="0"/>
              <a:t> </a:t>
            </a:r>
            <a:r>
              <a:rPr dirty="0"/>
              <a:t>and</a:t>
            </a:r>
            <a:r>
              <a:rPr spc="-30" dirty="0"/>
              <a:t> </a:t>
            </a:r>
            <a:r>
              <a:rPr dirty="0"/>
              <a:t>(though</a:t>
            </a:r>
            <a:r>
              <a:rPr spc="-25" dirty="0"/>
              <a:t> </a:t>
            </a:r>
            <a:r>
              <a:rPr spc="-20" dirty="0"/>
              <a:t>less </a:t>
            </a:r>
            <a:r>
              <a:rPr dirty="0"/>
              <a:t>commonly</a:t>
            </a:r>
            <a:r>
              <a:rPr spc="-15" dirty="0"/>
              <a:t> </a:t>
            </a:r>
            <a:r>
              <a:rPr dirty="0"/>
              <a:t>used in</a:t>
            </a:r>
            <a:r>
              <a:rPr spc="-25" dirty="0"/>
              <a:t> </a:t>
            </a:r>
            <a:r>
              <a:rPr dirty="0"/>
              <a:t>clinical</a:t>
            </a:r>
            <a:r>
              <a:rPr spc="-35" dirty="0"/>
              <a:t> </a:t>
            </a:r>
            <a:r>
              <a:rPr dirty="0"/>
              <a:t>practice)</a:t>
            </a:r>
            <a:r>
              <a:rPr spc="-40" dirty="0"/>
              <a:t> </a:t>
            </a:r>
            <a:r>
              <a:rPr dirty="0"/>
              <a:t>for</a:t>
            </a:r>
            <a:r>
              <a:rPr spc="-25" dirty="0"/>
              <a:t> </a:t>
            </a:r>
            <a:r>
              <a:rPr dirty="0"/>
              <a:t>the </a:t>
            </a:r>
            <a:r>
              <a:rPr spc="-10" dirty="0"/>
              <a:t>prophylaxis</a:t>
            </a:r>
            <a:r>
              <a:rPr spc="-25" dirty="0"/>
              <a:t> </a:t>
            </a:r>
            <a:r>
              <a:rPr dirty="0"/>
              <a:t>of</a:t>
            </a:r>
            <a:r>
              <a:rPr spc="-20" dirty="0"/>
              <a:t> </a:t>
            </a:r>
            <a:r>
              <a:rPr dirty="0"/>
              <a:t>unipolar</a:t>
            </a:r>
            <a:r>
              <a:rPr spc="-25" dirty="0"/>
              <a:t> </a:t>
            </a:r>
            <a:r>
              <a:rPr spc="-10" dirty="0"/>
              <a:t>depression.</a:t>
            </a: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26</a:t>
            </a:fld>
            <a:endParaRPr lang="en-US"/>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88544" rIns="0" bIns="0" rtlCol="0">
            <a:spAutoFit/>
          </a:bodyPr>
          <a:lstStyle/>
          <a:p>
            <a:pPr marL="90170">
              <a:lnSpc>
                <a:spcPct val="100000"/>
              </a:lnSpc>
              <a:spcBef>
                <a:spcPts val="90"/>
              </a:spcBef>
            </a:pPr>
            <a:r>
              <a:rPr sz="2000" dirty="0">
                <a:solidFill>
                  <a:srgbClr val="5F361F"/>
                </a:solidFill>
              </a:rPr>
              <a:t>Clinical</a:t>
            </a:r>
            <a:r>
              <a:rPr sz="2000" spc="-75" dirty="0">
                <a:solidFill>
                  <a:srgbClr val="5F361F"/>
                </a:solidFill>
              </a:rPr>
              <a:t> </a:t>
            </a:r>
            <a:r>
              <a:rPr sz="2000" spc="-10" dirty="0">
                <a:solidFill>
                  <a:srgbClr val="5F361F"/>
                </a:solidFill>
              </a:rPr>
              <a:t>issues</a:t>
            </a:r>
            <a:endParaRPr sz="2000"/>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27</a:t>
            </a:fld>
            <a:endParaRPr lang="en-US"/>
          </a:p>
        </p:txBody>
      </p:sp>
      <p:sp>
        <p:nvSpPr>
          <p:cNvPr id="3" name="object 3"/>
          <p:cNvSpPr txBox="1"/>
          <p:nvPr/>
        </p:nvSpPr>
        <p:spPr>
          <a:xfrm>
            <a:off x="505459" y="1144270"/>
            <a:ext cx="11031855" cy="4059554"/>
          </a:xfrm>
          <a:prstGeom prst="rect">
            <a:avLst/>
          </a:prstGeom>
        </p:spPr>
        <p:txBody>
          <a:bodyPr vert="horz" wrap="square" lIns="0" tIns="12700" rIns="0" bIns="0" rtlCol="0">
            <a:spAutoFit/>
          </a:bodyPr>
          <a:lstStyle/>
          <a:p>
            <a:pPr marL="299085" indent="-287020">
              <a:lnSpc>
                <a:spcPct val="100000"/>
              </a:lnSpc>
              <a:spcBef>
                <a:spcPts val="100"/>
              </a:spcBef>
              <a:buFont typeface="Wingdings"/>
              <a:buChar char=""/>
              <a:tabLst>
                <a:tab pos="299085" algn="l"/>
                <a:tab pos="299720" algn="l"/>
              </a:tabLst>
            </a:pPr>
            <a:r>
              <a:rPr sz="1800" dirty="0">
                <a:solidFill>
                  <a:srgbClr val="202020"/>
                </a:solidFill>
                <a:latin typeface="Cambria"/>
                <a:cs typeface="Cambria"/>
              </a:rPr>
              <a:t>Rates</a:t>
            </a:r>
            <a:r>
              <a:rPr sz="1800" spc="-25" dirty="0">
                <a:solidFill>
                  <a:srgbClr val="202020"/>
                </a:solidFill>
                <a:latin typeface="Cambria"/>
                <a:cs typeface="Cambria"/>
              </a:rPr>
              <a:t> </a:t>
            </a:r>
            <a:r>
              <a:rPr sz="1800" dirty="0">
                <a:solidFill>
                  <a:srgbClr val="202020"/>
                </a:solidFill>
                <a:latin typeface="Cambria"/>
                <a:cs typeface="Cambria"/>
              </a:rPr>
              <a:t>of</a:t>
            </a:r>
            <a:r>
              <a:rPr sz="1800" spc="-15" dirty="0">
                <a:solidFill>
                  <a:srgbClr val="202020"/>
                </a:solidFill>
                <a:latin typeface="Cambria"/>
                <a:cs typeface="Cambria"/>
              </a:rPr>
              <a:t> </a:t>
            </a:r>
            <a:r>
              <a:rPr sz="1800" spc="-10" dirty="0">
                <a:solidFill>
                  <a:srgbClr val="202020"/>
                </a:solidFill>
                <a:latin typeface="Cambria"/>
                <a:cs typeface="Cambria"/>
              </a:rPr>
              <a:t>noncompliance</a:t>
            </a:r>
            <a:r>
              <a:rPr sz="1800" spc="-90" dirty="0">
                <a:solidFill>
                  <a:srgbClr val="202020"/>
                </a:solidFill>
                <a:latin typeface="Cambria"/>
                <a:cs typeface="Cambria"/>
              </a:rPr>
              <a:t> </a:t>
            </a:r>
            <a:r>
              <a:rPr sz="1800" dirty="0">
                <a:solidFill>
                  <a:srgbClr val="202020"/>
                </a:solidFill>
                <a:latin typeface="Cambria"/>
                <a:cs typeface="Cambria"/>
              </a:rPr>
              <a:t>with</a:t>
            </a:r>
            <a:r>
              <a:rPr sz="1800" spc="10" dirty="0">
                <a:solidFill>
                  <a:srgbClr val="202020"/>
                </a:solidFill>
                <a:latin typeface="Cambria"/>
                <a:cs typeface="Cambria"/>
              </a:rPr>
              <a:t> </a:t>
            </a:r>
            <a:r>
              <a:rPr sz="1800" dirty="0">
                <a:solidFill>
                  <a:srgbClr val="202020"/>
                </a:solidFill>
                <a:latin typeface="Cambria"/>
                <a:cs typeface="Cambria"/>
              </a:rPr>
              <a:t>lithium</a:t>
            </a:r>
            <a:r>
              <a:rPr sz="1800" spc="5" dirty="0">
                <a:solidFill>
                  <a:srgbClr val="202020"/>
                </a:solidFill>
                <a:latin typeface="Cambria"/>
                <a:cs typeface="Cambria"/>
              </a:rPr>
              <a:t> </a:t>
            </a:r>
            <a:r>
              <a:rPr sz="1800" dirty="0">
                <a:solidFill>
                  <a:srgbClr val="202020"/>
                </a:solidFill>
                <a:latin typeface="Cambria"/>
                <a:cs typeface="Cambria"/>
              </a:rPr>
              <a:t>are</a:t>
            </a:r>
            <a:r>
              <a:rPr sz="1800" spc="-25" dirty="0">
                <a:solidFill>
                  <a:srgbClr val="202020"/>
                </a:solidFill>
                <a:latin typeface="Cambria"/>
                <a:cs typeface="Cambria"/>
              </a:rPr>
              <a:t> </a:t>
            </a:r>
            <a:r>
              <a:rPr sz="1800" dirty="0">
                <a:solidFill>
                  <a:srgbClr val="202020"/>
                </a:solidFill>
                <a:latin typeface="Cambria"/>
                <a:cs typeface="Cambria"/>
              </a:rPr>
              <a:t>high,</a:t>
            </a:r>
            <a:r>
              <a:rPr sz="1800" spc="5" dirty="0">
                <a:solidFill>
                  <a:srgbClr val="202020"/>
                </a:solidFill>
                <a:latin typeface="Cambria"/>
                <a:cs typeface="Cambria"/>
              </a:rPr>
              <a:t> </a:t>
            </a:r>
            <a:r>
              <a:rPr sz="1800" dirty="0">
                <a:solidFill>
                  <a:srgbClr val="202020"/>
                </a:solidFill>
                <a:latin typeface="Cambria"/>
                <a:cs typeface="Cambria"/>
              </a:rPr>
              <a:t>with</a:t>
            </a:r>
            <a:r>
              <a:rPr sz="1800" spc="-15" dirty="0">
                <a:solidFill>
                  <a:srgbClr val="202020"/>
                </a:solidFill>
                <a:latin typeface="Cambria"/>
                <a:cs typeface="Cambria"/>
              </a:rPr>
              <a:t> </a:t>
            </a:r>
            <a:r>
              <a:rPr sz="1800" dirty="0">
                <a:solidFill>
                  <a:srgbClr val="202020"/>
                </a:solidFill>
                <a:latin typeface="Cambria"/>
                <a:cs typeface="Cambria"/>
              </a:rPr>
              <a:t>the range</a:t>
            </a:r>
            <a:r>
              <a:rPr sz="1800" spc="-40" dirty="0">
                <a:solidFill>
                  <a:srgbClr val="202020"/>
                </a:solidFill>
                <a:latin typeface="Cambria"/>
                <a:cs typeface="Cambria"/>
              </a:rPr>
              <a:t> </a:t>
            </a:r>
            <a:r>
              <a:rPr sz="1800" dirty="0">
                <a:solidFill>
                  <a:srgbClr val="202020"/>
                </a:solidFill>
                <a:latin typeface="Cambria"/>
                <a:cs typeface="Cambria"/>
              </a:rPr>
              <a:t>from</a:t>
            </a:r>
            <a:r>
              <a:rPr sz="1800" spc="-10" dirty="0">
                <a:solidFill>
                  <a:srgbClr val="202020"/>
                </a:solidFill>
                <a:latin typeface="Cambria"/>
                <a:cs typeface="Cambria"/>
              </a:rPr>
              <a:t> </a:t>
            </a:r>
            <a:r>
              <a:rPr sz="1800" dirty="0">
                <a:solidFill>
                  <a:srgbClr val="202020"/>
                </a:solidFill>
                <a:latin typeface="Cambria"/>
                <a:cs typeface="Cambria"/>
              </a:rPr>
              <a:t>various</a:t>
            </a:r>
            <a:r>
              <a:rPr sz="1800" spc="-10" dirty="0">
                <a:solidFill>
                  <a:srgbClr val="202020"/>
                </a:solidFill>
                <a:latin typeface="Cambria"/>
                <a:cs typeface="Cambria"/>
              </a:rPr>
              <a:t> </a:t>
            </a:r>
            <a:r>
              <a:rPr sz="1800" dirty="0">
                <a:solidFill>
                  <a:srgbClr val="202020"/>
                </a:solidFill>
                <a:latin typeface="Cambria"/>
                <a:cs typeface="Cambria"/>
              </a:rPr>
              <a:t>studies</a:t>
            </a:r>
            <a:r>
              <a:rPr sz="1800" spc="10" dirty="0">
                <a:solidFill>
                  <a:srgbClr val="202020"/>
                </a:solidFill>
                <a:latin typeface="Cambria"/>
                <a:cs typeface="Cambria"/>
              </a:rPr>
              <a:t> </a:t>
            </a:r>
            <a:r>
              <a:rPr sz="1800" dirty="0">
                <a:solidFill>
                  <a:srgbClr val="202020"/>
                </a:solidFill>
                <a:latin typeface="Cambria"/>
                <a:cs typeface="Cambria"/>
              </a:rPr>
              <a:t>being</a:t>
            </a:r>
            <a:r>
              <a:rPr sz="1800" spc="-25" dirty="0">
                <a:solidFill>
                  <a:srgbClr val="202020"/>
                </a:solidFill>
                <a:latin typeface="Cambria"/>
                <a:cs typeface="Cambria"/>
              </a:rPr>
              <a:t> </a:t>
            </a:r>
            <a:r>
              <a:rPr sz="1800" spc="-10" dirty="0">
                <a:solidFill>
                  <a:srgbClr val="202020"/>
                </a:solidFill>
                <a:latin typeface="Cambria"/>
                <a:cs typeface="Cambria"/>
              </a:rPr>
              <a:t>18–53%</a:t>
            </a:r>
            <a:endParaRPr sz="1800">
              <a:latin typeface="Cambria"/>
              <a:cs typeface="Cambria"/>
            </a:endParaRPr>
          </a:p>
          <a:p>
            <a:pPr>
              <a:lnSpc>
                <a:spcPct val="100000"/>
              </a:lnSpc>
              <a:buClr>
                <a:srgbClr val="202020"/>
              </a:buClr>
              <a:buFont typeface="Wingdings"/>
              <a:buChar char=""/>
            </a:pPr>
            <a:endParaRPr sz="2100">
              <a:latin typeface="Cambria"/>
              <a:cs typeface="Cambria"/>
            </a:endParaRPr>
          </a:p>
          <a:p>
            <a:pPr marL="299085" marR="5080" indent="-287020">
              <a:lnSpc>
                <a:spcPct val="100000"/>
              </a:lnSpc>
              <a:spcBef>
                <a:spcPts val="1525"/>
              </a:spcBef>
              <a:buClr>
                <a:srgbClr val="202020"/>
              </a:buClr>
              <a:buFont typeface="Wingdings"/>
              <a:buChar char=""/>
              <a:tabLst>
                <a:tab pos="350520" algn="l"/>
                <a:tab pos="351155" algn="l"/>
              </a:tabLst>
            </a:pPr>
            <a:r>
              <a:rPr dirty="0"/>
              <a:t>	</a:t>
            </a:r>
            <a:r>
              <a:rPr sz="1800" dirty="0">
                <a:solidFill>
                  <a:srgbClr val="202020"/>
                </a:solidFill>
                <a:latin typeface="Cambria"/>
                <a:cs typeface="Cambria"/>
              </a:rPr>
              <a:t>In</a:t>
            </a:r>
            <a:r>
              <a:rPr sz="1800" spc="-35" dirty="0">
                <a:solidFill>
                  <a:srgbClr val="202020"/>
                </a:solidFill>
                <a:latin typeface="Cambria"/>
                <a:cs typeface="Cambria"/>
              </a:rPr>
              <a:t> </a:t>
            </a:r>
            <a:r>
              <a:rPr sz="1800" dirty="0">
                <a:solidFill>
                  <a:srgbClr val="202020"/>
                </a:solidFill>
                <a:latin typeface="Cambria"/>
                <a:cs typeface="Cambria"/>
              </a:rPr>
              <a:t>a</a:t>
            </a:r>
            <a:r>
              <a:rPr sz="1800" spc="5" dirty="0">
                <a:solidFill>
                  <a:srgbClr val="202020"/>
                </a:solidFill>
                <a:latin typeface="Cambria"/>
                <a:cs typeface="Cambria"/>
              </a:rPr>
              <a:t> </a:t>
            </a:r>
            <a:r>
              <a:rPr sz="1800" dirty="0">
                <a:solidFill>
                  <a:srgbClr val="202020"/>
                </a:solidFill>
                <a:latin typeface="Cambria"/>
                <a:cs typeface="Cambria"/>
              </a:rPr>
              <a:t>survey of</a:t>
            </a:r>
            <a:r>
              <a:rPr sz="1800" spc="-15" dirty="0">
                <a:solidFill>
                  <a:srgbClr val="202020"/>
                </a:solidFill>
                <a:latin typeface="Cambria"/>
                <a:cs typeface="Cambria"/>
              </a:rPr>
              <a:t> </a:t>
            </a:r>
            <a:r>
              <a:rPr sz="1800" dirty="0">
                <a:solidFill>
                  <a:srgbClr val="202020"/>
                </a:solidFill>
                <a:latin typeface="Cambria"/>
                <a:cs typeface="Cambria"/>
              </a:rPr>
              <a:t>reasons</a:t>
            </a:r>
            <a:r>
              <a:rPr sz="1800" spc="-30" dirty="0">
                <a:solidFill>
                  <a:srgbClr val="202020"/>
                </a:solidFill>
                <a:latin typeface="Cambria"/>
                <a:cs typeface="Cambria"/>
              </a:rPr>
              <a:t> </a:t>
            </a:r>
            <a:r>
              <a:rPr sz="1800" dirty="0">
                <a:solidFill>
                  <a:srgbClr val="202020"/>
                </a:solidFill>
                <a:latin typeface="Cambria"/>
                <a:cs typeface="Cambria"/>
              </a:rPr>
              <a:t>for</a:t>
            </a:r>
            <a:r>
              <a:rPr sz="1800" spc="-20" dirty="0">
                <a:solidFill>
                  <a:srgbClr val="202020"/>
                </a:solidFill>
                <a:latin typeface="Cambria"/>
                <a:cs typeface="Cambria"/>
              </a:rPr>
              <a:t> </a:t>
            </a:r>
            <a:r>
              <a:rPr sz="1800" dirty="0">
                <a:solidFill>
                  <a:srgbClr val="202020"/>
                </a:solidFill>
                <a:latin typeface="Cambria"/>
                <a:cs typeface="Cambria"/>
              </a:rPr>
              <a:t>poor</a:t>
            </a:r>
            <a:r>
              <a:rPr sz="1800" spc="-25" dirty="0">
                <a:solidFill>
                  <a:srgbClr val="202020"/>
                </a:solidFill>
                <a:latin typeface="Cambria"/>
                <a:cs typeface="Cambria"/>
              </a:rPr>
              <a:t> </a:t>
            </a:r>
            <a:r>
              <a:rPr sz="1800" dirty="0">
                <a:solidFill>
                  <a:srgbClr val="202020"/>
                </a:solidFill>
                <a:latin typeface="Cambria"/>
                <a:cs typeface="Cambria"/>
              </a:rPr>
              <a:t>compliance,</a:t>
            </a:r>
            <a:r>
              <a:rPr sz="1800" spc="-60" dirty="0">
                <a:solidFill>
                  <a:srgbClr val="202020"/>
                </a:solidFill>
                <a:latin typeface="Cambria"/>
                <a:cs typeface="Cambria"/>
              </a:rPr>
              <a:t> </a:t>
            </a:r>
            <a:r>
              <a:rPr sz="1800" dirty="0">
                <a:solidFill>
                  <a:srgbClr val="202020"/>
                </a:solidFill>
                <a:latin typeface="Cambria"/>
                <a:cs typeface="Cambria"/>
              </a:rPr>
              <a:t>identified</a:t>
            </a:r>
            <a:r>
              <a:rPr sz="1800" spc="-40" dirty="0">
                <a:solidFill>
                  <a:srgbClr val="202020"/>
                </a:solidFill>
                <a:latin typeface="Cambria"/>
                <a:cs typeface="Cambria"/>
              </a:rPr>
              <a:t> </a:t>
            </a:r>
            <a:r>
              <a:rPr sz="1800" dirty="0">
                <a:solidFill>
                  <a:srgbClr val="202020"/>
                </a:solidFill>
                <a:latin typeface="Cambria"/>
                <a:cs typeface="Cambria"/>
              </a:rPr>
              <a:t>four</a:t>
            </a:r>
            <a:r>
              <a:rPr sz="1800" spc="-10" dirty="0">
                <a:solidFill>
                  <a:srgbClr val="202020"/>
                </a:solidFill>
                <a:latin typeface="Cambria"/>
                <a:cs typeface="Cambria"/>
              </a:rPr>
              <a:t> </a:t>
            </a:r>
            <a:r>
              <a:rPr sz="1800" dirty="0">
                <a:solidFill>
                  <a:srgbClr val="202020"/>
                </a:solidFill>
                <a:latin typeface="Cambria"/>
                <a:cs typeface="Cambria"/>
              </a:rPr>
              <a:t>major</a:t>
            </a:r>
            <a:r>
              <a:rPr sz="1800" spc="-25" dirty="0">
                <a:solidFill>
                  <a:srgbClr val="202020"/>
                </a:solidFill>
                <a:latin typeface="Cambria"/>
                <a:cs typeface="Cambria"/>
              </a:rPr>
              <a:t> </a:t>
            </a:r>
            <a:r>
              <a:rPr sz="1800" dirty="0">
                <a:solidFill>
                  <a:srgbClr val="202020"/>
                </a:solidFill>
                <a:latin typeface="Cambria"/>
                <a:cs typeface="Cambria"/>
              </a:rPr>
              <a:t>issues</a:t>
            </a:r>
            <a:r>
              <a:rPr sz="1800" spc="15" dirty="0">
                <a:solidFill>
                  <a:srgbClr val="202020"/>
                </a:solidFill>
                <a:latin typeface="Cambria"/>
                <a:cs typeface="Cambria"/>
              </a:rPr>
              <a:t> </a:t>
            </a:r>
            <a:r>
              <a:rPr sz="1800" dirty="0">
                <a:solidFill>
                  <a:srgbClr val="202020"/>
                </a:solidFill>
                <a:latin typeface="Cambria"/>
                <a:cs typeface="Cambria"/>
              </a:rPr>
              <a:t>as</a:t>
            </a:r>
            <a:r>
              <a:rPr sz="1800" spc="-30" dirty="0">
                <a:solidFill>
                  <a:srgbClr val="202020"/>
                </a:solidFill>
                <a:latin typeface="Cambria"/>
                <a:cs typeface="Cambria"/>
              </a:rPr>
              <a:t> </a:t>
            </a:r>
            <a:r>
              <a:rPr sz="1800" dirty="0">
                <a:solidFill>
                  <a:srgbClr val="202020"/>
                </a:solidFill>
                <a:latin typeface="Cambria"/>
                <a:cs typeface="Cambria"/>
              </a:rPr>
              <a:t>articulated</a:t>
            </a:r>
            <a:r>
              <a:rPr sz="1800" spc="5" dirty="0">
                <a:solidFill>
                  <a:srgbClr val="202020"/>
                </a:solidFill>
                <a:latin typeface="Cambria"/>
                <a:cs typeface="Cambria"/>
              </a:rPr>
              <a:t> </a:t>
            </a:r>
            <a:r>
              <a:rPr sz="1800" dirty="0">
                <a:solidFill>
                  <a:srgbClr val="202020"/>
                </a:solidFill>
                <a:latin typeface="Cambria"/>
                <a:cs typeface="Cambria"/>
              </a:rPr>
              <a:t>by patients</a:t>
            </a:r>
            <a:r>
              <a:rPr sz="1800" b="1" dirty="0">
                <a:solidFill>
                  <a:srgbClr val="FF0000"/>
                </a:solidFill>
                <a:latin typeface="Cambria"/>
                <a:cs typeface="Cambria"/>
              </a:rPr>
              <a:t>:</a:t>
            </a:r>
            <a:r>
              <a:rPr sz="1800" b="1" spc="-25" dirty="0">
                <a:solidFill>
                  <a:srgbClr val="FF0000"/>
                </a:solidFill>
                <a:latin typeface="Cambria"/>
                <a:cs typeface="Cambria"/>
              </a:rPr>
              <a:t> </a:t>
            </a:r>
            <a:r>
              <a:rPr sz="1800" b="1" dirty="0">
                <a:solidFill>
                  <a:srgbClr val="FF0000"/>
                </a:solidFill>
                <a:latin typeface="Cambria"/>
                <a:cs typeface="Cambria"/>
              </a:rPr>
              <a:t>a</a:t>
            </a:r>
            <a:r>
              <a:rPr sz="1800" b="1" spc="-30" dirty="0">
                <a:solidFill>
                  <a:srgbClr val="FF0000"/>
                </a:solidFill>
                <a:latin typeface="Cambria"/>
                <a:cs typeface="Cambria"/>
              </a:rPr>
              <a:t> </a:t>
            </a:r>
            <a:r>
              <a:rPr sz="1800" b="1" dirty="0">
                <a:solidFill>
                  <a:srgbClr val="FF0000"/>
                </a:solidFill>
                <a:latin typeface="Cambria"/>
                <a:cs typeface="Cambria"/>
              </a:rPr>
              <a:t>dislike</a:t>
            </a:r>
            <a:r>
              <a:rPr sz="1800" b="1" spc="-20" dirty="0">
                <a:solidFill>
                  <a:srgbClr val="FF0000"/>
                </a:solidFill>
                <a:latin typeface="Cambria"/>
                <a:cs typeface="Cambria"/>
              </a:rPr>
              <a:t> </a:t>
            </a:r>
            <a:r>
              <a:rPr sz="1800" b="1" spc="-25" dirty="0">
                <a:solidFill>
                  <a:srgbClr val="FF0000"/>
                </a:solidFill>
                <a:latin typeface="Cambria"/>
                <a:cs typeface="Cambria"/>
              </a:rPr>
              <a:t>of </a:t>
            </a:r>
            <a:r>
              <a:rPr sz="1800" b="1" dirty="0">
                <a:solidFill>
                  <a:srgbClr val="FF0000"/>
                </a:solidFill>
                <a:latin typeface="Cambria"/>
                <a:cs typeface="Cambria"/>
              </a:rPr>
              <a:t>medication</a:t>
            </a:r>
            <a:r>
              <a:rPr sz="1800" b="1" spc="-40" dirty="0">
                <a:solidFill>
                  <a:srgbClr val="FF0000"/>
                </a:solidFill>
                <a:latin typeface="Cambria"/>
                <a:cs typeface="Cambria"/>
              </a:rPr>
              <a:t> </a:t>
            </a:r>
            <a:r>
              <a:rPr sz="1800" b="1" dirty="0">
                <a:solidFill>
                  <a:srgbClr val="FF0000"/>
                </a:solidFill>
                <a:latin typeface="Cambria"/>
                <a:cs typeface="Cambria"/>
              </a:rPr>
              <a:t>controlling</a:t>
            </a:r>
            <a:r>
              <a:rPr sz="1800" b="1" spc="-30" dirty="0">
                <a:solidFill>
                  <a:srgbClr val="FF0000"/>
                </a:solidFill>
                <a:latin typeface="Cambria"/>
                <a:cs typeface="Cambria"/>
              </a:rPr>
              <a:t> </a:t>
            </a:r>
            <a:r>
              <a:rPr sz="1800" b="1" dirty="0">
                <a:solidFill>
                  <a:srgbClr val="FF0000"/>
                </a:solidFill>
                <a:latin typeface="Cambria"/>
                <a:cs typeface="Cambria"/>
              </a:rPr>
              <a:t>mood;</a:t>
            </a:r>
            <a:r>
              <a:rPr sz="1800" b="1" spc="-50" dirty="0">
                <a:solidFill>
                  <a:srgbClr val="FF0000"/>
                </a:solidFill>
                <a:latin typeface="Cambria"/>
                <a:cs typeface="Cambria"/>
              </a:rPr>
              <a:t> </a:t>
            </a:r>
            <a:r>
              <a:rPr sz="1800" b="1" dirty="0">
                <a:solidFill>
                  <a:srgbClr val="FF0000"/>
                </a:solidFill>
                <a:latin typeface="Cambria"/>
                <a:cs typeface="Cambria"/>
              </a:rPr>
              <a:t>a</a:t>
            </a:r>
            <a:r>
              <a:rPr sz="1800" b="1" spc="-10" dirty="0">
                <a:solidFill>
                  <a:srgbClr val="FF0000"/>
                </a:solidFill>
                <a:latin typeface="Cambria"/>
                <a:cs typeface="Cambria"/>
              </a:rPr>
              <a:t> </a:t>
            </a:r>
            <a:r>
              <a:rPr sz="1800" b="1" dirty="0">
                <a:solidFill>
                  <a:srgbClr val="FF0000"/>
                </a:solidFill>
                <a:latin typeface="Cambria"/>
                <a:cs typeface="Cambria"/>
              </a:rPr>
              <a:t>dislike</a:t>
            </a:r>
            <a:r>
              <a:rPr sz="1800" b="1" spc="-45" dirty="0">
                <a:solidFill>
                  <a:srgbClr val="FF0000"/>
                </a:solidFill>
                <a:latin typeface="Cambria"/>
                <a:cs typeface="Cambria"/>
              </a:rPr>
              <a:t> </a:t>
            </a:r>
            <a:r>
              <a:rPr sz="1800" b="1" dirty="0">
                <a:solidFill>
                  <a:srgbClr val="FF0000"/>
                </a:solidFill>
                <a:latin typeface="Cambria"/>
                <a:cs typeface="Cambria"/>
              </a:rPr>
              <a:t>of</a:t>
            </a:r>
            <a:r>
              <a:rPr sz="1800" b="1" spc="-20" dirty="0">
                <a:solidFill>
                  <a:srgbClr val="FF0000"/>
                </a:solidFill>
                <a:latin typeface="Cambria"/>
                <a:cs typeface="Cambria"/>
              </a:rPr>
              <a:t> </a:t>
            </a:r>
            <a:r>
              <a:rPr sz="1800" b="1" dirty="0">
                <a:solidFill>
                  <a:srgbClr val="FF0000"/>
                </a:solidFill>
                <a:latin typeface="Cambria"/>
                <a:cs typeface="Cambria"/>
              </a:rPr>
              <a:t>the</a:t>
            </a:r>
            <a:r>
              <a:rPr sz="1800" b="1" spc="-25" dirty="0">
                <a:solidFill>
                  <a:srgbClr val="FF0000"/>
                </a:solidFill>
                <a:latin typeface="Cambria"/>
                <a:cs typeface="Cambria"/>
              </a:rPr>
              <a:t> </a:t>
            </a:r>
            <a:r>
              <a:rPr sz="1800" b="1" dirty="0">
                <a:solidFill>
                  <a:srgbClr val="FF0000"/>
                </a:solidFill>
                <a:latin typeface="Cambria"/>
                <a:cs typeface="Cambria"/>
              </a:rPr>
              <a:t>idea</a:t>
            </a:r>
            <a:r>
              <a:rPr sz="1800" b="1" spc="-35" dirty="0">
                <a:solidFill>
                  <a:srgbClr val="FF0000"/>
                </a:solidFill>
                <a:latin typeface="Cambria"/>
                <a:cs typeface="Cambria"/>
              </a:rPr>
              <a:t> </a:t>
            </a:r>
            <a:r>
              <a:rPr sz="1800" b="1" dirty="0">
                <a:solidFill>
                  <a:srgbClr val="FF0000"/>
                </a:solidFill>
                <a:latin typeface="Cambria"/>
                <a:cs typeface="Cambria"/>
              </a:rPr>
              <a:t>of</a:t>
            </a:r>
            <a:r>
              <a:rPr sz="1800" b="1" spc="-20" dirty="0">
                <a:solidFill>
                  <a:srgbClr val="FF0000"/>
                </a:solidFill>
                <a:latin typeface="Cambria"/>
                <a:cs typeface="Cambria"/>
              </a:rPr>
              <a:t> </a:t>
            </a:r>
            <a:r>
              <a:rPr sz="1800" b="1" dirty="0">
                <a:solidFill>
                  <a:srgbClr val="FF0000"/>
                </a:solidFill>
                <a:latin typeface="Cambria"/>
                <a:cs typeface="Cambria"/>
              </a:rPr>
              <a:t>having</a:t>
            </a:r>
            <a:r>
              <a:rPr sz="1800" b="1" spc="-50" dirty="0">
                <a:solidFill>
                  <a:srgbClr val="FF0000"/>
                </a:solidFill>
                <a:latin typeface="Cambria"/>
                <a:cs typeface="Cambria"/>
              </a:rPr>
              <a:t> </a:t>
            </a:r>
            <a:r>
              <a:rPr sz="1800" b="1" dirty="0">
                <a:solidFill>
                  <a:srgbClr val="FF0000"/>
                </a:solidFill>
                <a:latin typeface="Cambria"/>
                <a:cs typeface="Cambria"/>
              </a:rPr>
              <a:t>a</a:t>
            </a:r>
            <a:r>
              <a:rPr sz="1800" b="1" spc="-10" dirty="0">
                <a:solidFill>
                  <a:srgbClr val="FF0000"/>
                </a:solidFill>
                <a:latin typeface="Cambria"/>
                <a:cs typeface="Cambria"/>
              </a:rPr>
              <a:t> </a:t>
            </a:r>
            <a:r>
              <a:rPr sz="1800" b="1" dirty="0">
                <a:solidFill>
                  <a:srgbClr val="FF0000"/>
                </a:solidFill>
                <a:latin typeface="Cambria"/>
                <a:cs typeface="Cambria"/>
              </a:rPr>
              <a:t>chronic</a:t>
            </a:r>
            <a:r>
              <a:rPr sz="1800" b="1" spc="-35" dirty="0">
                <a:solidFill>
                  <a:srgbClr val="FF0000"/>
                </a:solidFill>
                <a:latin typeface="Cambria"/>
                <a:cs typeface="Cambria"/>
              </a:rPr>
              <a:t> </a:t>
            </a:r>
            <a:r>
              <a:rPr sz="1800" b="1" dirty="0">
                <a:solidFill>
                  <a:srgbClr val="FF0000"/>
                </a:solidFill>
                <a:latin typeface="Cambria"/>
                <a:cs typeface="Cambria"/>
              </a:rPr>
              <a:t>illness;</a:t>
            </a:r>
            <a:r>
              <a:rPr sz="1800" b="1" spc="-10" dirty="0">
                <a:solidFill>
                  <a:srgbClr val="FF0000"/>
                </a:solidFill>
                <a:latin typeface="Cambria"/>
                <a:cs typeface="Cambria"/>
              </a:rPr>
              <a:t> </a:t>
            </a:r>
            <a:r>
              <a:rPr sz="1800" b="1" dirty="0">
                <a:solidFill>
                  <a:srgbClr val="FF0000"/>
                </a:solidFill>
                <a:latin typeface="Cambria"/>
                <a:cs typeface="Cambria"/>
              </a:rPr>
              <a:t>feeling</a:t>
            </a:r>
            <a:r>
              <a:rPr sz="1800" b="1" spc="-30" dirty="0">
                <a:solidFill>
                  <a:srgbClr val="FF0000"/>
                </a:solidFill>
                <a:latin typeface="Cambria"/>
                <a:cs typeface="Cambria"/>
              </a:rPr>
              <a:t> </a:t>
            </a:r>
            <a:r>
              <a:rPr sz="1800" b="1" spc="-10" dirty="0">
                <a:solidFill>
                  <a:srgbClr val="FF0000"/>
                </a:solidFill>
                <a:latin typeface="Cambria"/>
                <a:cs typeface="Cambria"/>
              </a:rPr>
              <a:t>depressed;</a:t>
            </a:r>
            <a:r>
              <a:rPr sz="1800" b="1" spc="-75" dirty="0">
                <a:solidFill>
                  <a:srgbClr val="FF0000"/>
                </a:solidFill>
                <a:latin typeface="Cambria"/>
                <a:cs typeface="Cambria"/>
              </a:rPr>
              <a:t> </a:t>
            </a:r>
            <a:r>
              <a:rPr sz="1800" b="1" spc="-25" dirty="0">
                <a:solidFill>
                  <a:srgbClr val="FF0000"/>
                </a:solidFill>
                <a:latin typeface="Cambria"/>
                <a:cs typeface="Cambria"/>
              </a:rPr>
              <a:t>and </a:t>
            </a:r>
            <a:r>
              <a:rPr sz="1800" b="1" spc="-10" dirty="0">
                <a:solidFill>
                  <a:srgbClr val="FF0000"/>
                </a:solidFill>
                <a:latin typeface="Cambria"/>
                <a:cs typeface="Cambria"/>
              </a:rPr>
              <a:t>side-</a:t>
            </a:r>
            <a:r>
              <a:rPr sz="1800" b="1" dirty="0">
                <a:solidFill>
                  <a:srgbClr val="FF0000"/>
                </a:solidFill>
                <a:latin typeface="Cambria"/>
                <a:cs typeface="Cambria"/>
              </a:rPr>
              <a:t>effects, particularly</a:t>
            </a:r>
            <a:r>
              <a:rPr sz="1800" b="1" spc="-50" dirty="0">
                <a:solidFill>
                  <a:srgbClr val="FF0000"/>
                </a:solidFill>
                <a:latin typeface="Cambria"/>
                <a:cs typeface="Cambria"/>
              </a:rPr>
              <a:t> </a:t>
            </a:r>
            <a:r>
              <a:rPr sz="1800" b="1" spc="-25" dirty="0">
                <a:solidFill>
                  <a:srgbClr val="FF0000"/>
                </a:solidFill>
                <a:latin typeface="Cambria"/>
                <a:cs typeface="Cambria"/>
              </a:rPr>
              <a:t>lethargy,</a:t>
            </a:r>
            <a:r>
              <a:rPr sz="1800" b="1" spc="-40" dirty="0">
                <a:solidFill>
                  <a:srgbClr val="FF0000"/>
                </a:solidFill>
                <a:latin typeface="Cambria"/>
                <a:cs typeface="Cambria"/>
              </a:rPr>
              <a:t> </a:t>
            </a:r>
            <a:r>
              <a:rPr sz="1800" b="1" dirty="0">
                <a:solidFill>
                  <a:srgbClr val="FF0000"/>
                </a:solidFill>
                <a:latin typeface="Cambria"/>
                <a:cs typeface="Cambria"/>
              </a:rPr>
              <a:t>decreased</a:t>
            </a:r>
            <a:r>
              <a:rPr sz="1800" b="1" spc="-45" dirty="0">
                <a:solidFill>
                  <a:srgbClr val="FF0000"/>
                </a:solidFill>
                <a:latin typeface="Cambria"/>
                <a:cs typeface="Cambria"/>
              </a:rPr>
              <a:t> </a:t>
            </a:r>
            <a:r>
              <a:rPr sz="1800" b="1" dirty="0">
                <a:solidFill>
                  <a:srgbClr val="FF0000"/>
                </a:solidFill>
                <a:latin typeface="Cambria"/>
                <a:cs typeface="Cambria"/>
              </a:rPr>
              <a:t>coordination</a:t>
            </a:r>
            <a:r>
              <a:rPr sz="1800" b="1" spc="-60" dirty="0">
                <a:solidFill>
                  <a:srgbClr val="FF0000"/>
                </a:solidFill>
                <a:latin typeface="Cambria"/>
                <a:cs typeface="Cambria"/>
              </a:rPr>
              <a:t> </a:t>
            </a:r>
            <a:r>
              <a:rPr sz="1800" b="1" dirty="0">
                <a:solidFill>
                  <a:srgbClr val="FF0000"/>
                </a:solidFill>
                <a:latin typeface="Cambria"/>
                <a:cs typeface="Cambria"/>
              </a:rPr>
              <a:t>and</a:t>
            </a:r>
            <a:r>
              <a:rPr sz="1800" b="1" spc="-10" dirty="0">
                <a:solidFill>
                  <a:srgbClr val="FF0000"/>
                </a:solidFill>
                <a:latin typeface="Cambria"/>
                <a:cs typeface="Cambria"/>
              </a:rPr>
              <a:t> </a:t>
            </a:r>
            <a:r>
              <a:rPr sz="1800" b="1" dirty="0">
                <a:solidFill>
                  <a:srgbClr val="FF0000"/>
                </a:solidFill>
                <a:latin typeface="Cambria"/>
                <a:cs typeface="Cambria"/>
              </a:rPr>
              <a:t>‘dulling’</a:t>
            </a:r>
            <a:r>
              <a:rPr sz="1800" b="1" spc="-45" dirty="0">
                <a:solidFill>
                  <a:srgbClr val="FF0000"/>
                </a:solidFill>
                <a:latin typeface="Cambria"/>
                <a:cs typeface="Cambria"/>
              </a:rPr>
              <a:t> </a:t>
            </a:r>
            <a:r>
              <a:rPr sz="1800" b="1" dirty="0">
                <a:solidFill>
                  <a:srgbClr val="FF0000"/>
                </a:solidFill>
                <a:latin typeface="Cambria"/>
                <a:cs typeface="Cambria"/>
              </a:rPr>
              <a:t>of</a:t>
            </a:r>
            <a:r>
              <a:rPr sz="1800" b="1" spc="-20" dirty="0">
                <a:solidFill>
                  <a:srgbClr val="FF0000"/>
                </a:solidFill>
                <a:latin typeface="Cambria"/>
                <a:cs typeface="Cambria"/>
              </a:rPr>
              <a:t> </a:t>
            </a:r>
            <a:r>
              <a:rPr sz="1800" b="1" dirty="0">
                <a:solidFill>
                  <a:srgbClr val="FF0000"/>
                </a:solidFill>
                <a:latin typeface="Cambria"/>
                <a:cs typeface="Cambria"/>
              </a:rPr>
              <a:t>the</a:t>
            </a:r>
            <a:r>
              <a:rPr sz="1800" b="1" spc="-10" dirty="0">
                <a:solidFill>
                  <a:srgbClr val="FF0000"/>
                </a:solidFill>
                <a:latin typeface="Cambria"/>
                <a:cs typeface="Cambria"/>
              </a:rPr>
              <a:t> </a:t>
            </a:r>
            <a:r>
              <a:rPr sz="1800" b="1" dirty="0">
                <a:solidFill>
                  <a:srgbClr val="FF0000"/>
                </a:solidFill>
                <a:latin typeface="Cambria"/>
                <a:cs typeface="Cambria"/>
              </a:rPr>
              <a:t>senses.</a:t>
            </a:r>
            <a:r>
              <a:rPr sz="1800" b="1" spc="40" dirty="0">
                <a:solidFill>
                  <a:srgbClr val="FF0000"/>
                </a:solidFill>
                <a:latin typeface="Cambria"/>
                <a:cs typeface="Cambria"/>
              </a:rPr>
              <a:t> </a:t>
            </a:r>
            <a:r>
              <a:rPr sz="1800" dirty="0">
                <a:solidFill>
                  <a:srgbClr val="202020"/>
                </a:solidFill>
                <a:latin typeface="Cambria"/>
                <a:cs typeface="Cambria"/>
              </a:rPr>
              <a:t>In</a:t>
            </a:r>
            <a:r>
              <a:rPr sz="1800" spc="-10" dirty="0">
                <a:solidFill>
                  <a:srgbClr val="202020"/>
                </a:solidFill>
                <a:latin typeface="Cambria"/>
                <a:cs typeface="Cambria"/>
              </a:rPr>
              <a:t> </a:t>
            </a:r>
            <a:r>
              <a:rPr sz="1800" dirty="0">
                <a:solidFill>
                  <a:srgbClr val="202020"/>
                </a:solidFill>
                <a:latin typeface="Cambria"/>
                <a:cs typeface="Cambria"/>
              </a:rPr>
              <a:t>the same</a:t>
            </a:r>
            <a:r>
              <a:rPr sz="1800" spc="-25" dirty="0">
                <a:solidFill>
                  <a:srgbClr val="202020"/>
                </a:solidFill>
                <a:latin typeface="Cambria"/>
                <a:cs typeface="Cambria"/>
              </a:rPr>
              <a:t> </a:t>
            </a:r>
            <a:r>
              <a:rPr sz="1800" spc="-10" dirty="0">
                <a:solidFill>
                  <a:srgbClr val="202020"/>
                </a:solidFill>
                <a:latin typeface="Cambria"/>
                <a:cs typeface="Cambria"/>
              </a:rPr>
              <a:t>study, </a:t>
            </a:r>
            <a:r>
              <a:rPr sz="1800" dirty="0">
                <a:solidFill>
                  <a:srgbClr val="202020"/>
                </a:solidFill>
                <a:latin typeface="Cambria"/>
                <a:cs typeface="Cambria"/>
              </a:rPr>
              <a:t>the</a:t>
            </a:r>
            <a:r>
              <a:rPr sz="1800" spc="-25" dirty="0">
                <a:solidFill>
                  <a:srgbClr val="202020"/>
                </a:solidFill>
                <a:latin typeface="Cambria"/>
                <a:cs typeface="Cambria"/>
              </a:rPr>
              <a:t> </a:t>
            </a:r>
            <a:r>
              <a:rPr sz="1800" dirty="0">
                <a:solidFill>
                  <a:srgbClr val="202020"/>
                </a:solidFill>
                <a:latin typeface="Cambria"/>
                <a:cs typeface="Cambria"/>
              </a:rPr>
              <a:t>three</a:t>
            </a:r>
            <a:r>
              <a:rPr sz="1800" spc="-25" dirty="0">
                <a:solidFill>
                  <a:srgbClr val="202020"/>
                </a:solidFill>
                <a:latin typeface="Cambria"/>
                <a:cs typeface="Cambria"/>
              </a:rPr>
              <a:t> </a:t>
            </a:r>
            <a:r>
              <a:rPr sz="1800" dirty="0">
                <a:solidFill>
                  <a:srgbClr val="202020"/>
                </a:solidFill>
                <a:latin typeface="Cambria"/>
                <a:cs typeface="Cambria"/>
              </a:rPr>
              <a:t>most</a:t>
            </a:r>
            <a:r>
              <a:rPr sz="1800" spc="-10" dirty="0">
                <a:solidFill>
                  <a:srgbClr val="202020"/>
                </a:solidFill>
                <a:latin typeface="Cambria"/>
                <a:cs typeface="Cambria"/>
              </a:rPr>
              <a:t> </a:t>
            </a:r>
            <a:r>
              <a:rPr sz="1800" dirty="0">
                <a:solidFill>
                  <a:srgbClr val="202020"/>
                </a:solidFill>
                <a:latin typeface="Cambria"/>
                <a:cs typeface="Cambria"/>
              </a:rPr>
              <a:t>important</a:t>
            </a:r>
            <a:r>
              <a:rPr sz="1800" spc="-40" dirty="0">
                <a:solidFill>
                  <a:srgbClr val="202020"/>
                </a:solidFill>
                <a:latin typeface="Cambria"/>
                <a:cs typeface="Cambria"/>
              </a:rPr>
              <a:t> </a:t>
            </a:r>
            <a:r>
              <a:rPr sz="1800" dirty="0">
                <a:solidFill>
                  <a:srgbClr val="202020"/>
                </a:solidFill>
                <a:latin typeface="Cambria"/>
                <a:cs typeface="Cambria"/>
              </a:rPr>
              <a:t>reasons</a:t>
            </a:r>
            <a:r>
              <a:rPr sz="1800" spc="-40" dirty="0">
                <a:solidFill>
                  <a:srgbClr val="202020"/>
                </a:solidFill>
                <a:latin typeface="Cambria"/>
                <a:cs typeface="Cambria"/>
              </a:rPr>
              <a:t> </a:t>
            </a:r>
            <a:r>
              <a:rPr sz="1800" dirty="0">
                <a:solidFill>
                  <a:srgbClr val="202020"/>
                </a:solidFill>
                <a:latin typeface="Cambria"/>
                <a:cs typeface="Cambria"/>
              </a:rPr>
              <a:t>for</a:t>
            </a:r>
            <a:r>
              <a:rPr sz="1800" spc="-40" dirty="0">
                <a:solidFill>
                  <a:srgbClr val="202020"/>
                </a:solidFill>
                <a:latin typeface="Cambria"/>
                <a:cs typeface="Cambria"/>
              </a:rPr>
              <a:t> </a:t>
            </a:r>
            <a:r>
              <a:rPr sz="1800" dirty="0">
                <a:solidFill>
                  <a:srgbClr val="202020"/>
                </a:solidFill>
                <a:latin typeface="Cambria"/>
                <a:cs typeface="Cambria"/>
              </a:rPr>
              <a:t>noncompliance</a:t>
            </a:r>
            <a:r>
              <a:rPr sz="1800" spc="-80" dirty="0">
                <a:solidFill>
                  <a:srgbClr val="202020"/>
                </a:solidFill>
                <a:latin typeface="Cambria"/>
                <a:cs typeface="Cambria"/>
              </a:rPr>
              <a:t> </a:t>
            </a:r>
            <a:r>
              <a:rPr sz="1800" dirty="0">
                <a:solidFill>
                  <a:srgbClr val="202020"/>
                </a:solidFill>
                <a:latin typeface="Cambria"/>
                <a:cs typeface="Cambria"/>
              </a:rPr>
              <a:t>as</a:t>
            </a:r>
            <a:r>
              <a:rPr sz="1800" spc="-25" dirty="0">
                <a:solidFill>
                  <a:srgbClr val="202020"/>
                </a:solidFill>
                <a:latin typeface="Cambria"/>
                <a:cs typeface="Cambria"/>
              </a:rPr>
              <a:t> </a:t>
            </a:r>
            <a:r>
              <a:rPr sz="1800" dirty="0">
                <a:solidFill>
                  <a:srgbClr val="202020"/>
                </a:solidFill>
                <a:latin typeface="Cambria"/>
                <a:cs typeface="Cambria"/>
              </a:rPr>
              <a:t>identified</a:t>
            </a:r>
            <a:r>
              <a:rPr sz="1800" spc="-80" dirty="0">
                <a:solidFill>
                  <a:srgbClr val="202020"/>
                </a:solidFill>
                <a:latin typeface="Cambria"/>
                <a:cs typeface="Cambria"/>
              </a:rPr>
              <a:t> </a:t>
            </a:r>
            <a:r>
              <a:rPr sz="1800" dirty="0">
                <a:solidFill>
                  <a:srgbClr val="202020"/>
                </a:solidFill>
                <a:latin typeface="Cambria"/>
                <a:cs typeface="Cambria"/>
              </a:rPr>
              <a:t>by</a:t>
            </a:r>
            <a:r>
              <a:rPr sz="1800" spc="-15" dirty="0">
                <a:solidFill>
                  <a:srgbClr val="202020"/>
                </a:solidFill>
                <a:latin typeface="Cambria"/>
                <a:cs typeface="Cambria"/>
              </a:rPr>
              <a:t> </a:t>
            </a:r>
            <a:r>
              <a:rPr sz="1800" dirty="0">
                <a:solidFill>
                  <a:srgbClr val="202020"/>
                </a:solidFill>
                <a:latin typeface="Cambria"/>
                <a:cs typeface="Cambria"/>
              </a:rPr>
              <a:t>clinicians</a:t>
            </a:r>
            <a:r>
              <a:rPr sz="1800" spc="-65" dirty="0">
                <a:solidFill>
                  <a:srgbClr val="202020"/>
                </a:solidFill>
                <a:latin typeface="Cambria"/>
                <a:cs typeface="Cambria"/>
              </a:rPr>
              <a:t> </a:t>
            </a:r>
            <a:r>
              <a:rPr sz="1800" dirty="0">
                <a:solidFill>
                  <a:srgbClr val="202020"/>
                </a:solidFill>
                <a:latin typeface="Cambria"/>
                <a:cs typeface="Cambria"/>
              </a:rPr>
              <a:t>were:</a:t>
            </a:r>
            <a:r>
              <a:rPr sz="1800" spc="-35" dirty="0">
                <a:solidFill>
                  <a:srgbClr val="202020"/>
                </a:solidFill>
                <a:latin typeface="Cambria"/>
                <a:cs typeface="Cambria"/>
              </a:rPr>
              <a:t> </a:t>
            </a:r>
            <a:r>
              <a:rPr sz="1800" dirty="0">
                <a:solidFill>
                  <a:srgbClr val="202020"/>
                </a:solidFill>
                <a:latin typeface="Cambria"/>
                <a:cs typeface="Cambria"/>
              </a:rPr>
              <a:t>when</a:t>
            </a:r>
            <a:r>
              <a:rPr sz="1800" spc="-40" dirty="0">
                <a:solidFill>
                  <a:srgbClr val="202020"/>
                </a:solidFill>
                <a:latin typeface="Cambria"/>
                <a:cs typeface="Cambria"/>
              </a:rPr>
              <a:t> </a:t>
            </a:r>
            <a:r>
              <a:rPr sz="1800" dirty="0">
                <a:solidFill>
                  <a:srgbClr val="202020"/>
                </a:solidFill>
                <a:latin typeface="Cambria"/>
                <a:cs typeface="Cambria"/>
              </a:rPr>
              <a:t>patients</a:t>
            </a:r>
            <a:r>
              <a:rPr sz="1800" spc="-25" dirty="0">
                <a:solidFill>
                  <a:srgbClr val="202020"/>
                </a:solidFill>
                <a:latin typeface="Cambria"/>
                <a:cs typeface="Cambria"/>
              </a:rPr>
              <a:t> </a:t>
            </a:r>
            <a:r>
              <a:rPr sz="1800" dirty="0">
                <a:solidFill>
                  <a:srgbClr val="202020"/>
                </a:solidFill>
                <a:latin typeface="Cambria"/>
                <a:cs typeface="Cambria"/>
              </a:rPr>
              <a:t>felt</a:t>
            </a:r>
            <a:r>
              <a:rPr sz="1800" spc="-25" dirty="0">
                <a:solidFill>
                  <a:srgbClr val="202020"/>
                </a:solidFill>
                <a:latin typeface="Cambria"/>
                <a:cs typeface="Cambria"/>
              </a:rPr>
              <a:t> </a:t>
            </a:r>
            <a:r>
              <a:rPr sz="1800" spc="-20" dirty="0">
                <a:solidFill>
                  <a:srgbClr val="202020"/>
                </a:solidFill>
                <a:latin typeface="Cambria"/>
                <a:cs typeface="Cambria"/>
              </a:rPr>
              <a:t>well </a:t>
            </a:r>
            <a:r>
              <a:rPr sz="1800" dirty="0">
                <a:solidFill>
                  <a:srgbClr val="202020"/>
                </a:solidFill>
                <a:latin typeface="Cambria"/>
                <a:cs typeface="Cambria"/>
              </a:rPr>
              <a:t>they</a:t>
            </a:r>
            <a:r>
              <a:rPr sz="1800" spc="-15" dirty="0">
                <a:solidFill>
                  <a:srgbClr val="202020"/>
                </a:solidFill>
                <a:latin typeface="Cambria"/>
                <a:cs typeface="Cambria"/>
              </a:rPr>
              <a:t> </a:t>
            </a:r>
            <a:r>
              <a:rPr sz="1800" dirty="0">
                <a:solidFill>
                  <a:srgbClr val="202020"/>
                </a:solidFill>
                <a:latin typeface="Cambria"/>
                <a:cs typeface="Cambria"/>
              </a:rPr>
              <a:t>saw</a:t>
            </a:r>
            <a:r>
              <a:rPr sz="1800" spc="-10" dirty="0">
                <a:solidFill>
                  <a:srgbClr val="202020"/>
                </a:solidFill>
                <a:latin typeface="Cambria"/>
                <a:cs typeface="Cambria"/>
              </a:rPr>
              <a:t> </a:t>
            </a:r>
            <a:r>
              <a:rPr sz="1800" dirty="0">
                <a:solidFill>
                  <a:srgbClr val="202020"/>
                </a:solidFill>
                <a:latin typeface="Cambria"/>
                <a:cs typeface="Cambria"/>
              </a:rPr>
              <a:t>no</a:t>
            </a:r>
            <a:r>
              <a:rPr sz="1800" spc="-25" dirty="0">
                <a:solidFill>
                  <a:srgbClr val="202020"/>
                </a:solidFill>
                <a:latin typeface="Cambria"/>
                <a:cs typeface="Cambria"/>
              </a:rPr>
              <a:t> </a:t>
            </a:r>
            <a:r>
              <a:rPr sz="1800" dirty="0">
                <a:solidFill>
                  <a:srgbClr val="202020"/>
                </a:solidFill>
                <a:latin typeface="Cambria"/>
                <a:cs typeface="Cambria"/>
              </a:rPr>
              <a:t>need</a:t>
            </a:r>
            <a:r>
              <a:rPr sz="1800" spc="-45" dirty="0">
                <a:solidFill>
                  <a:srgbClr val="202020"/>
                </a:solidFill>
                <a:latin typeface="Cambria"/>
                <a:cs typeface="Cambria"/>
              </a:rPr>
              <a:t> </a:t>
            </a:r>
            <a:r>
              <a:rPr sz="1800" dirty="0">
                <a:solidFill>
                  <a:srgbClr val="202020"/>
                </a:solidFill>
                <a:latin typeface="Cambria"/>
                <a:cs typeface="Cambria"/>
              </a:rPr>
              <a:t>to continue</a:t>
            </a:r>
            <a:r>
              <a:rPr sz="1800" spc="-25" dirty="0">
                <a:solidFill>
                  <a:srgbClr val="202020"/>
                </a:solidFill>
                <a:latin typeface="Cambria"/>
                <a:cs typeface="Cambria"/>
              </a:rPr>
              <a:t> </a:t>
            </a:r>
            <a:r>
              <a:rPr sz="1800" dirty="0">
                <a:solidFill>
                  <a:srgbClr val="202020"/>
                </a:solidFill>
                <a:latin typeface="Cambria"/>
                <a:cs typeface="Cambria"/>
              </a:rPr>
              <a:t>medication;</a:t>
            </a:r>
            <a:r>
              <a:rPr sz="1800" spc="-70" dirty="0">
                <a:solidFill>
                  <a:srgbClr val="202020"/>
                </a:solidFill>
                <a:latin typeface="Cambria"/>
                <a:cs typeface="Cambria"/>
              </a:rPr>
              <a:t> </a:t>
            </a:r>
            <a:r>
              <a:rPr sz="1800" dirty="0">
                <a:solidFill>
                  <a:srgbClr val="202020"/>
                </a:solidFill>
                <a:latin typeface="Cambria"/>
                <a:cs typeface="Cambria"/>
              </a:rPr>
              <a:t>patients</a:t>
            </a:r>
            <a:r>
              <a:rPr sz="1800" spc="-15" dirty="0">
                <a:solidFill>
                  <a:srgbClr val="202020"/>
                </a:solidFill>
                <a:latin typeface="Cambria"/>
                <a:cs typeface="Cambria"/>
              </a:rPr>
              <a:t> </a:t>
            </a:r>
            <a:r>
              <a:rPr sz="1800" dirty="0">
                <a:solidFill>
                  <a:srgbClr val="202020"/>
                </a:solidFill>
                <a:latin typeface="Cambria"/>
                <a:cs typeface="Cambria"/>
              </a:rPr>
              <a:t>missed</a:t>
            </a:r>
            <a:r>
              <a:rPr sz="1800" spc="-25" dirty="0">
                <a:solidFill>
                  <a:srgbClr val="202020"/>
                </a:solidFill>
                <a:latin typeface="Cambria"/>
                <a:cs typeface="Cambria"/>
              </a:rPr>
              <a:t> </a:t>
            </a:r>
            <a:r>
              <a:rPr sz="1800" dirty="0">
                <a:solidFill>
                  <a:srgbClr val="202020"/>
                </a:solidFill>
                <a:latin typeface="Cambria"/>
                <a:cs typeface="Cambria"/>
              </a:rPr>
              <a:t>the ‘highs’ of</a:t>
            </a:r>
            <a:r>
              <a:rPr sz="1800" spc="-20" dirty="0">
                <a:solidFill>
                  <a:srgbClr val="202020"/>
                </a:solidFill>
                <a:latin typeface="Cambria"/>
                <a:cs typeface="Cambria"/>
              </a:rPr>
              <a:t> </a:t>
            </a:r>
            <a:r>
              <a:rPr sz="1800" dirty="0">
                <a:solidFill>
                  <a:srgbClr val="202020"/>
                </a:solidFill>
                <a:latin typeface="Cambria"/>
                <a:cs typeface="Cambria"/>
              </a:rPr>
              <a:t>hypomania;</a:t>
            </a:r>
            <a:r>
              <a:rPr sz="1800" spc="-65" dirty="0">
                <a:solidFill>
                  <a:srgbClr val="202020"/>
                </a:solidFill>
                <a:latin typeface="Cambria"/>
                <a:cs typeface="Cambria"/>
              </a:rPr>
              <a:t> </a:t>
            </a:r>
            <a:r>
              <a:rPr sz="1800" dirty="0">
                <a:solidFill>
                  <a:srgbClr val="202020"/>
                </a:solidFill>
                <a:latin typeface="Cambria"/>
                <a:cs typeface="Cambria"/>
              </a:rPr>
              <a:t>and</a:t>
            </a:r>
            <a:r>
              <a:rPr sz="1800" spc="-20" dirty="0">
                <a:solidFill>
                  <a:srgbClr val="202020"/>
                </a:solidFill>
                <a:latin typeface="Cambria"/>
                <a:cs typeface="Cambria"/>
              </a:rPr>
              <a:t> </a:t>
            </a:r>
            <a:r>
              <a:rPr sz="1800" dirty="0">
                <a:solidFill>
                  <a:srgbClr val="202020"/>
                </a:solidFill>
                <a:latin typeface="Cambria"/>
                <a:cs typeface="Cambria"/>
              </a:rPr>
              <a:t>patients</a:t>
            </a:r>
            <a:r>
              <a:rPr sz="1800" spc="-35" dirty="0">
                <a:solidFill>
                  <a:srgbClr val="202020"/>
                </a:solidFill>
                <a:latin typeface="Cambria"/>
                <a:cs typeface="Cambria"/>
              </a:rPr>
              <a:t> </a:t>
            </a:r>
            <a:r>
              <a:rPr sz="1800" spc="-20" dirty="0">
                <a:solidFill>
                  <a:srgbClr val="202020"/>
                </a:solidFill>
                <a:latin typeface="Cambria"/>
                <a:cs typeface="Cambria"/>
              </a:rPr>
              <a:t>were </a:t>
            </a:r>
            <a:r>
              <a:rPr sz="1800" dirty="0">
                <a:solidFill>
                  <a:srgbClr val="202020"/>
                </a:solidFill>
                <a:latin typeface="Cambria"/>
                <a:cs typeface="Cambria"/>
              </a:rPr>
              <a:t>bothered</a:t>
            </a:r>
            <a:r>
              <a:rPr sz="1800" spc="-30" dirty="0">
                <a:solidFill>
                  <a:srgbClr val="202020"/>
                </a:solidFill>
                <a:latin typeface="Cambria"/>
                <a:cs typeface="Cambria"/>
              </a:rPr>
              <a:t> </a:t>
            </a:r>
            <a:r>
              <a:rPr sz="1800" dirty="0">
                <a:solidFill>
                  <a:srgbClr val="202020"/>
                </a:solidFill>
                <a:latin typeface="Cambria"/>
                <a:cs typeface="Cambria"/>
              </a:rPr>
              <a:t>by</a:t>
            </a:r>
            <a:r>
              <a:rPr sz="1800" spc="-10" dirty="0">
                <a:solidFill>
                  <a:srgbClr val="202020"/>
                </a:solidFill>
                <a:latin typeface="Cambria"/>
                <a:cs typeface="Cambria"/>
              </a:rPr>
              <a:t> </a:t>
            </a:r>
            <a:r>
              <a:rPr sz="1800" dirty="0">
                <a:solidFill>
                  <a:srgbClr val="202020"/>
                </a:solidFill>
                <a:latin typeface="Cambria"/>
                <a:cs typeface="Cambria"/>
              </a:rPr>
              <a:t>the</a:t>
            </a:r>
            <a:r>
              <a:rPr sz="1800" spc="-30" dirty="0">
                <a:solidFill>
                  <a:srgbClr val="202020"/>
                </a:solidFill>
                <a:latin typeface="Cambria"/>
                <a:cs typeface="Cambria"/>
              </a:rPr>
              <a:t> </a:t>
            </a:r>
            <a:r>
              <a:rPr sz="1800" dirty="0">
                <a:solidFill>
                  <a:srgbClr val="202020"/>
                </a:solidFill>
                <a:latin typeface="Cambria"/>
                <a:cs typeface="Cambria"/>
              </a:rPr>
              <a:t>idea</a:t>
            </a:r>
            <a:r>
              <a:rPr sz="1800" spc="-45" dirty="0">
                <a:solidFill>
                  <a:srgbClr val="202020"/>
                </a:solidFill>
                <a:latin typeface="Cambria"/>
                <a:cs typeface="Cambria"/>
              </a:rPr>
              <a:t> </a:t>
            </a:r>
            <a:r>
              <a:rPr sz="1800" dirty="0">
                <a:solidFill>
                  <a:srgbClr val="202020"/>
                </a:solidFill>
                <a:latin typeface="Cambria"/>
                <a:cs typeface="Cambria"/>
              </a:rPr>
              <a:t>of</a:t>
            </a:r>
            <a:r>
              <a:rPr sz="1800" spc="-5" dirty="0">
                <a:solidFill>
                  <a:srgbClr val="202020"/>
                </a:solidFill>
                <a:latin typeface="Cambria"/>
                <a:cs typeface="Cambria"/>
              </a:rPr>
              <a:t> </a:t>
            </a:r>
            <a:r>
              <a:rPr sz="1800" dirty="0">
                <a:solidFill>
                  <a:srgbClr val="202020"/>
                </a:solidFill>
                <a:latin typeface="Cambria"/>
                <a:cs typeface="Cambria"/>
              </a:rPr>
              <a:t>having</a:t>
            </a:r>
            <a:r>
              <a:rPr sz="1800" spc="-50" dirty="0">
                <a:solidFill>
                  <a:srgbClr val="202020"/>
                </a:solidFill>
                <a:latin typeface="Cambria"/>
                <a:cs typeface="Cambria"/>
              </a:rPr>
              <a:t> </a:t>
            </a:r>
            <a:r>
              <a:rPr sz="1800" dirty="0">
                <a:solidFill>
                  <a:srgbClr val="202020"/>
                </a:solidFill>
                <a:latin typeface="Cambria"/>
                <a:cs typeface="Cambria"/>
              </a:rPr>
              <a:t>a</a:t>
            </a:r>
            <a:r>
              <a:rPr sz="1800" spc="-30" dirty="0">
                <a:solidFill>
                  <a:srgbClr val="202020"/>
                </a:solidFill>
                <a:latin typeface="Cambria"/>
                <a:cs typeface="Cambria"/>
              </a:rPr>
              <a:t> </a:t>
            </a:r>
            <a:r>
              <a:rPr sz="1800" dirty="0">
                <a:solidFill>
                  <a:srgbClr val="202020"/>
                </a:solidFill>
                <a:latin typeface="Cambria"/>
                <a:cs typeface="Cambria"/>
              </a:rPr>
              <a:t>chronic</a:t>
            </a:r>
            <a:r>
              <a:rPr sz="1800" spc="-30" dirty="0">
                <a:solidFill>
                  <a:srgbClr val="202020"/>
                </a:solidFill>
                <a:latin typeface="Cambria"/>
                <a:cs typeface="Cambria"/>
              </a:rPr>
              <a:t> </a:t>
            </a:r>
            <a:r>
              <a:rPr sz="1800" spc="-10" dirty="0">
                <a:solidFill>
                  <a:srgbClr val="202020"/>
                </a:solidFill>
                <a:latin typeface="Cambria"/>
                <a:cs typeface="Cambria"/>
              </a:rPr>
              <a:t>illness.</a:t>
            </a:r>
            <a:endParaRPr sz="1800">
              <a:latin typeface="Cambria"/>
              <a:cs typeface="Cambria"/>
            </a:endParaRPr>
          </a:p>
          <a:p>
            <a:pPr>
              <a:lnSpc>
                <a:spcPct val="100000"/>
              </a:lnSpc>
              <a:buClr>
                <a:srgbClr val="202020"/>
              </a:buClr>
              <a:buFont typeface="Wingdings"/>
              <a:buChar char=""/>
            </a:pPr>
            <a:endParaRPr sz="2100">
              <a:latin typeface="Cambria"/>
              <a:cs typeface="Cambria"/>
            </a:endParaRPr>
          </a:p>
          <a:p>
            <a:pPr marL="299085" indent="-287020">
              <a:lnSpc>
                <a:spcPct val="100000"/>
              </a:lnSpc>
              <a:spcBef>
                <a:spcPts val="1550"/>
              </a:spcBef>
              <a:buFont typeface="Wingdings"/>
              <a:buChar char=""/>
              <a:tabLst>
                <a:tab pos="299085" algn="l"/>
                <a:tab pos="299720" algn="l"/>
              </a:tabLst>
            </a:pPr>
            <a:r>
              <a:rPr sz="1800" dirty="0">
                <a:solidFill>
                  <a:srgbClr val="202020"/>
                </a:solidFill>
                <a:latin typeface="Cambria"/>
                <a:cs typeface="Cambria"/>
              </a:rPr>
              <a:t>It has</a:t>
            </a:r>
            <a:r>
              <a:rPr sz="1800" spc="-25" dirty="0">
                <a:solidFill>
                  <a:srgbClr val="202020"/>
                </a:solidFill>
                <a:latin typeface="Cambria"/>
                <a:cs typeface="Cambria"/>
              </a:rPr>
              <a:t> </a:t>
            </a:r>
            <a:r>
              <a:rPr sz="1800" dirty="0">
                <a:solidFill>
                  <a:srgbClr val="202020"/>
                </a:solidFill>
                <a:latin typeface="Cambria"/>
                <a:cs typeface="Cambria"/>
              </a:rPr>
              <a:t>been</a:t>
            </a:r>
            <a:r>
              <a:rPr sz="1800" spc="-25" dirty="0">
                <a:solidFill>
                  <a:srgbClr val="202020"/>
                </a:solidFill>
                <a:latin typeface="Cambria"/>
                <a:cs typeface="Cambria"/>
              </a:rPr>
              <a:t> </a:t>
            </a:r>
            <a:r>
              <a:rPr sz="1800" dirty="0">
                <a:solidFill>
                  <a:srgbClr val="202020"/>
                </a:solidFill>
                <a:latin typeface="Cambria"/>
                <a:cs typeface="Cambria"/>
              </a:rPr>
              <a:t>recognized</a:t>
            </a:r>
            <a:r>
              <a:rPr sz="1800" spc="-65" dirty="0">
                <a:solidFill>
                  <a:srgbClr val="202020"/>
                </a:solidFill>
                <a:latin typeface="Cambria"/>
                <a:cs typeface="Cambria"/>
              </a:rPr>
              <a:t> </a:t>
            </a:r>
            <a:r>
              <a:rPr sz="1800" dirty="0">
                <a:solidFill>
                  <a:srgbClr val="202020"/>
                </a:solidFill>
                <a:latin typeface="Cambria"/>
                <a:cs typeface="Cambria"/>
              </a:rPr>
              <a:t>that</a:t>
            </a:r>
            <a:r>
              <a:rPr sz="1800" spc="-15" dirty="0">
                <a:solidFill>
                  <a:srgbClr val="202020"/>
                </a:solidFill>
                <a:latin typeface="Cambria"/>
                <a:cs typeface="Cambria"/>
              </a:rPr>
              <a:t> </a:t>
            </a:r>
            <a:r>
              <a:rPr sz="1800" dirty="0">
                <a:solidFill>
                  <a:srgbClr val="202020"/>
                </a:solidFill>
                <a:latin typeface="Cambria"/>
                <a:cs typeface="Cambria"/>
              </a:rPr>
              <a:t>one</a:t>
            </a:r>
            <a:r>
              <a:rPr sz="1800" spc="-30" dirty="0">
                <a:solidFill>
                  <a:srgbClr val="202020"/>
                </a:solidFill>
                <a:latin typeface="Cambria"/>
                <a:cs typeface="Cambria"/>
              </a:rPr>
              <a:t> </a:t>
            </a:r>
            <a:r>
              <a:rPr sz="1800" dirty="0">
                <a:solidFill>
                  <a:srgbClr val="202020"/>
                </a:solidFill>
                <a:latin typeface="Cambria"/>
                <a:cs typeface="Cambria"/>
              </a:rPr>
              <a:t>of</a:t>
            </a:r>
            <a:r>
              <a:rPr sz="1800" spc="10" dirty="0">
                <a:solidFill>
                  <a:srgbClr val="202020"/>
                </a:solidFill>
                <a:latin typeface="Cambria"/>
                <a:cs typeface="Cambria"/>
              </a:rPr>
              <a:t> </a:t>
            </a:r>
            <a:r>
              <a:rPr sz="1800" dirty="0">
                <a:solidFill>
                  <a:srgbClr val="202020"/>
                </a:solidFill>
                <a:latin typeface="Cambria"/>
                <a:cs typeface="Cambria"/>
              </a:rPr>
              <a:t>the</a:t>
            </a:r>
            <a:r>
              <a:rPr sz="1800" spc="-15" dirty="0">
                <a:solidFill>
                  <a:srgbClr val="202020"/>
                </a:solidFill>
                <a:latin typeface="Cambria"/>
                <a:cs typeface="Cambria"/>
              </a:rPr>
              <a:t> </a:t>
            </a:r>
            <a:r>
              <a:rPr sz="1800" dirty="0">
                <a:solidFill>
                  <a:srgbClr val="202020"/>
                </a:solidFill>
                <a:latin typeface="Cambria"/>
                <a:cs typeface="Cambria"/>
              </a:rPr>
              <a:t>consequences</a:t>
            </a:r>
            <a:r>
              <a:rPr sz="1800" spc="-50" dirty="0">
                <a:solidFill>
                  <a:srgbClr val="202020"/>
                </a:solidFill>
                <a:latin typeface="Cambria"/>
                <a:cs typeface="Cambria"/>
              </a:rPr>
              <a:t> </a:t>
            </a:r>
            <a:r>
              <a:rPr sz="1800" dirty="0">
                <a:solidFill>
                  <a:srgbClr val="202020"/>
                </a:solidFill>
                <a:latin typeface="Cambria"/>
                <a:cs typeface="Cambria"/>
              </a:rPr>
              <a:t>of</a:t>
            </a:r>
            <a:r>
              <a:rPr sz="1800" spc="5" dirty="0">
                <a:solidFill>
                  <a:srgbClr val="202020"/>
                </a:solidFill>
                <a:latin typeface="Cambria"/>
                <a:cs typeface="Cambria"/>
              </a:rPr>
              <a:t> </a:t>
            </a:r>
            <a:r>
              <a:rPr sz="1800" spc="-10" dirty="0">
                <a:solidFill>
                  <a:srgbClr val="202020"/>
                </a:solidFill>
                <a:latin typeface="Cambria"/>
                <a:cs typeface="Cambria"/>
              </a:rPr>
              <a:t>noncompliance</a:t>
            </a:r>
            <a:r>
              <a:rPr sz="1800" spc="-85" dirty="0">
                <a:solidFill>
                  <a:srgbClr val="202020"/>
                </a:solidFill>
                <a:latin typeface="Cambria"/>
                <a:cs typeface="Cambria"/>
              </a:rPr>
              <a:t> </a:t>
            </a:r>
            <a:r>
              <a:rPr sz="1800" dirty="0">
                <a:solidFill>
                  <a:srgbClr val="202020"/>
                </a:solidFill>
                <a:latin typeface="Cambria"/>
                <a:cs typeface="Cambria"/>
              </a:rPr>
              <a:t>peculiar</a:t>
            </a:r>
            <a:r>
              <a:rPr sz="1800" spc="-20" dirty="0">
                <a:solidFill>
                  <a:srgbClr val="202020"/>
                </a:solidFill>
                <a:latin typeface="Cambria"/>
                <a:cs typeface="Cambria"/>
              </a:rPr>
              <a:t> </a:t>
            </a:r>
            <a:r>
              <a:rPr sz="1800" dirty="0">
                <a:solidFill>
                  <a:srgbClr val="202020"/>
                </a:solidFill>
                <a:latin typeface="Cambria"/>
                <a:cs typeface="Cambria"/>
              </a:rPr>
              <a:t>to lithium</a:t>
            </a:r>
            <a:r>
              <a:rPr sz="1800" spc="35" dirty="0">
                <a:solidFill>
                  <a:srgbClr val="202020"/>
                </a:solidFill>
                <a:latin typeface="Cambria"/>
                <a:cs typeface="Cambria"/>
              </a:rPr>
              <a:t> </a:t>
            </a:r>
            <a:r>
              <a:rPr sz="1800" dirty="0">
                <a:solidFill>
                  <a:srgbClr val="202020"/>
                </a:solidFill>
                <a:latin typeface="Cambria"/>
                <a:cs typeface="Cambria"/>
              </a:rPr>
              <a:t>is that</a:t>
            </a:r>
            <a:r>
              <a:rPr sz="1800" spc="-10" dirty="0">
                <a:solidFill>
                  <a:srgbClr val="202020"/>
                </a:solidFill>
                <a:latin typeface="Cambria"/>
                <a:cs typeface="Cambria"/>
              </a:rPr>
              <a:t> rapid</a:t>
            </a:r>
            <a:endParaRPr sz="1800">
              <a:latin typeface="Cambria"/>
              <a:cs typeface="Cambria"/>
            </a:endParaRPr>
          </a:p>
          <a:p>
            <a:pPr marL="299085" marR="43815">
              <a:lnSpc>
                <a:spcPct val="100000"/>
              </a:lnSpc>
              <a:spcBef>
                <a:spcPts val="5"/>
              </a:spcBef>
            </a:pPr>
            <a:r>
              <a:rPr sz="1800" dirty="0">
                <a:solidFill>
                  <a:srgbClr val="202020"/>
                </a:solidFill>
                <a:latin typeface="Cambria"/>
                <a:cs typeface="Cambria"/>
              </a:rPr>
              <a:t>discontinuation</a:t>
            </a:r>
            <a:r>
              <a:rPr sz="1800" spc="-55" dirty="0">
                <a:solidFill>
                  <a:srgbClr val="202020"/>
                </a:solidFill>
                <a:latin typeface="Cambria"/>
                <a:cs typeface="Cambria"/>
              </a:rPr>
              <a:t> </a:t>
            </a:r>
            <a:r>
              <a:rPr sz="1800" dirty="0">
                <a:solidFill>
                  <a:srgbClr val="202020"/>
                </a:solidFill>
                <a:latin typeface="Cambria"/>
                <a:cs typeface="Cambria"/>
              </a:rPr>
              <a:t>leads</a:t>
            </a:r>
            <a:r>
              <a:rPr sz="1800" spc="-40" dirty="0">
                <a:solidFill>
                  <a:srgbClr val="202020"/>
                </a:solidFill>
                <a:latin typeface="Cambria"/>
                <a:cs typeface="Cambria"/>
              </a:rPr>
              <a:t> </a:t>
            </a:r>
            <a:r>
              <a:rPr sz="1800" dirty="0">
                <a:solidFill>
                  <a:srgbClr val="202020"/>
                </a:solidFill>
                <a:latin typeface="Cambria"/>
                <a:cs typeface="Cambria"/>
              </a:rPr>
              <a:t>to</a:t>
            </a:r>
            <a:r>
              <a:rPr sz="1800" spc="-15" dirty="0">
                <a:solidFill>
                  <a:srgbClr val="202020"/>
                </a:solidFill>
                <a:latin typeface="Cambria"/>
                <a:cs typeface="Cambria"/>
              </a:rPr>
              <a:t> </a:t>
            </a:r>
            <a:r>
              <a:rPr sz="1800" dirty="0">
                <a:solidFill>
                  <a:srgbClr val="202020"/>
                </a:solidFill>
                <a:latin typeface="Cambria"/>
                <a:cs typeface="Cambria"/>
              </a:rPr>
              <a:t>a</a:t>
            </a:r>
            <a:r>
              <a:rPr sz="1800" spc="-30" dirty="0">
                <a:solidFill>
                  <a:srgbClr val="202020"/>
                </a:solidFill>
                <a:latin typeface="Cambria"/>
                <a:cs typeface="Cambria"/>
              </a:rPr>
              <a:t> </a:t>
            </a:r>
            <a:r>
              <a:rPr sz="1800" dirty="0">
                <a:solidFill>
                  <a:srgbClr val="202020"/>
                </a:solidFill>
                <a:latin typeface="Cambria"/>
                <a:cs typeface="Cambria"/>
              </a:rPr>
              <a:t>very</a:t>
            </a:r>
            <a:r>
              <a:rPr sz="1800" spc="-30" dirty="0">
                <a:solidFill>
                  <a:srgbClr val="202020"/>
                </a:solidFill>
                <a:latin typeface="Cambria"/>
                <a:cs typeface="Cambria"/>
              </a:rPr>
              <a:t> </a:t>
            </a:r>
            <a:r>
              <a:rPr sz="1800" dirty="0">
                <a:solidFill>
                  <a:srgbClr val="202020"/>
                </a:solidFill>
                <a:latin typeface="Cambria"/>
                <a:cs typeface="Cambria"/>
              </a:rPr>
              <a:t>high rate</a:t>
            </a:r>
            <a:r>
              <a:rPr sz="1800" spc="-30" dirty="0">
                <a:solidFill>
                  <a:srgbClr val="202020"/>
                </a:solidFill>
                <a:latin typeface="Cambria"/>
                <a:cs typeface="Cambria"/>
              </a:rPr>
              <a:t> </a:t>
            </a:r>
            <a:r>
              <a:rPr sz="1800" dirty="0">
                <a:solidFill>
                  <a:srgbClr val="202020"/>
                </a:solidFill>
                <a:latin typeface="Cambria"/>
                <a:cs typeface="Cambria"/>
              </a:rPr>
              <a:t>of</a:t>
            </a:r>
            <a:r>
              <a:rPr sz="1800" spc="-25" dirty="0">
                <a:solidFill>
                  <a:srgbClr val="202020"/>
                </a:solidFill>
                <a:latin typeface="Cambria"/>
                <a:cs typeface="Cambria"/>
              </a:rPr>
              <a:t> </a:t>
            </a:r>
            <a:r>
              <a:rPr sz="1800" dirty="0">
                <a:solidFill>
                  <a:srgbClr val="202020"/>
                </a:solidFill>
                <a:latin typeface="Cambria"/>
                <a:cs typeface="Cambria"/>
              </a:rPr>
              <a:t>relapse,</a:t>
            </a:r>
            <a:r>
              <a:rPr sz="1800" spc="-45" dirty="0">
                <a:solidFill>
                  <a:srgbClr val="202020"/>
                </a:solidFill>
                <a:latin typeface="Cambria"/>
                <a:cs typeface="Cambria"/>
              </a:rPr>
              <a:t> </a:t>
            </a:r>
            <a:r>
              <a:rPr sz="1800" dirty="0">
                <a:solidFill>
                  <a:srgbClr val="202020"/>
                </a:solidFill>
                <a:latin typeface="Cambria"/>
                <a:cs typeface="Cambria"/>
              </a:rPr>
              <a:t>greater</a:t>
            </a:r>
            <a:r>
              <a:rPr sz="1800" spc="-35" dirty="0">
                <a:solidFill>
                  <a:srgbClr val="202020"/>
                </a:solidFill>
                <a:latin typeface="Cambria"/>
                <a:cs typeface="Cambria"/>
              </a:rPr>
              <a:t> </a:t>
            </a:r>
            <a:r>
              <a:rPr sz="1800" dirty="0">
                <a:solidFill>
                  <a:srgbClr val="202020"/>
                </a:solidFill>
                <a:latin typeface="Cambria"/>
                <a:cs typeface="Cambria"/>
              </a:rPr>
              <a:t>than</a:t>
            </a:r>
            <a:r>
              <a:rPr sz="1800" spc="-10" dirty="0">
                <a:solidFill>
                  <a:srgbClr val="202020"/>
                </a:solidFill>
                <a:latin typeface="Cambria"/>
                <a:cs typeface="Cambria"/>
              </a:rPr>
              <a:t> </a:t>
            </a:r>
            <a:r>
              <a:rPr sz="1800" dirty="0">
                <a:solidFill>
                  <a:srgbClr val="202020"/>
                </a:solidFill>
                <a:latin typeface="Cambria"/>
                <a:cs typeface="Cambria"/>
              </a:rPr>
              <a:t>the</a:t>
            </a:r>
            <a:r>
              <a:rPr sz="1800" spc="-10" dirty="0">
                <a:solidFill>
                  <a:srgbClr val="202020"/>
                </a:solidFill>
                <a:latin typeface="Cambria"/>
                <a:cs typeface="Cambria"/>
              </a:rPr>
              <a:t> </a:t>
            </a:r>
            <a:r>
              <a:rPr sz="1800" dirty="0">
                <a:solidFill>
                  <a:srgbClr val="202020"/>
                </a:solidFill>
                <a:latin typeface="Cambria"/>
                <a:cs typeface="Cambria"/>
              </a:rPr>
              <a:t>patient's</a:t>
            </a:r>
            <a:r>
              <a:rPr sz="1800" spc="-40" dirty="0">
                <a:solidFill>
                  <a:srgbClr val="202020"/>
                </a:solidFill>
                <a:latin typeface="Cambria"/>
                <a:cs typeface="Cambria"/>
              </a:rPr>
              <a:t> </a:t>
            </a:r>
            <a:r>
              <a:rPr sz="1800" dirty="0">
                <a:solidFill>
                  <a:srgbClr val="202020"/>
                </a:solidFill>
                <a:latin typeface="Cambria"/>
                <a:cs typeface="Cambria"/>
              </a:rPr>
              <a:t>‘natural’</a:t>
            </a:r>
            <a:r>
              <a:rPr sz="1800" spc="-25" dirty="0">
                <a:solidFill>
                  <a:srgbClr val="202020"/>
                </a:solidFill>
                <a:latin typeface="Cambria"/>
                <a:cs typeface="Cambria"/>
              </a:rPr>
              <a:t> </a:t>
            </a:r>
            <a:r>
              <a:rPr sz="1800" dirty="0">
                <a:solidFill>
                  <a:srgbClr val="202020"/>
                </a:solidFill>
                <a:latin typeface="Cambria"/>
                <a:cs typeface="Cambria"/>
              </a:rPr>
              <a:t>pattern.</a:t>
            </a:r>
            <a:r>
              <a:rPr sz="1800" spc="-20" dirty="0">
                <a:solidFill>
                  <a:srgbClr val="202020"/>
                </a:solidFill>
                <a:latin typeface="Cambria"/>
                <a:cs typeface="Cambria"/>
              </a:rPr>
              <a:t> </a:t>
            </a:r>
            <a:r>
              <a:rPr sz="1800" dirty="0">
                <a:solidFill>
                  <a:srgbClr val="202020"/>
                </a:solidFill>
                <a:latin typeface="Cambria"/>
                <a:cs typeface="Cambria"/>
              </a:rPr>
              <a:t>Fifty</a:t>
            </a:r>
            <a:r>
              <a:rPr sz="1800" spc="-15" dirty="0">
                <a:solidFill>
                  <a:srgbClr val="202020"/>
                </a:solidFill>
                <a:latin typeface="Cambria"/>
                <a:cs typeface="Cambria"/>
              </a:rPr>
              <a:t> </a:t>
            </a:r>
            <a:r>
              <a:rPr sz="1800" dirty="0">
                <a:solidFill>
                  <a:srgbClr val="202020"/>
                </a:solidFill>
                <a:latin typeface="Cambria"/>
                <a:cs typeface="Cambria"/>
              </a:rPr>
              <a:t>percent</a:t>
            </a:r>
            <a:r>
              <a:rPr sz="1800" spc="-60" dirty="0">
                <a:solidFill>
                  <a:srgbClr val="202020"/>
                </a:solidFill>
                <a:latin typeface="Cambria"/>
                <a:cs typeface="Cambria"/>
              </a:rPr>
              <a:t> </a:t>
            </a:r>
            <a:r>
              <a:rPr sz="1800" spc="-25" dirty="0">
                <a:solidFill>
                  <a:srgbClr val="202020"/>
                </a:solidFill>
                <a:latin typeface="Cambria"/>
                <a:cs typeface="Cambria"/>
              </a:rPr>
              <a:t>of </a:t>
            </a:r>
            <a:r>
              <a:rPr sz="1800" dirty="0">
                <a:solidFill>
                  <a:srgbClr val="202020"/>
                </a:solidFill>
                <a:latin typeface="Cambria"/>
                <a:cs typeface="Cambria"/>
              </a:rPr>
              <a:t>patients</a:t>
            </a:r>
            <a:r>
              <a:rPr sz="1800" spc="-50" dirty="0">
                <a:solidFill>
                  <a:srgbClr val="202020"/>
                </a:solidFill>
                <a:latin typeface="Cambria"/>
                <a:cs typeface="Cambria"/>
              </a:rPr>
              <a:t> </a:t>
            </a:r>
            <a:r>
              <a:rPr sz="1800" dirty="0">
                <a:solidFill>
                  <a:srgbClr val="202020"/>
                </a:solidFill>
                <a:latin typeface="Cambria"/>
                <a:cs typeface="Cambria"/>
              </a:rPr>
              <a:t>experience</a:t>
            </a:r>
            <a:r>
              <a:rPr sz="1800" spc="-70" dirty="0">
                <a:solidFill>
                  <a:srgbClr val="202020"/>
                </a:solidFill>
                <a:latin typeface="Cambria"/>
                <a:cs typeface="Cambria"/>
              </a:rPr>
              <a:t> </a:t>
            </a:r>
            <a:r>
              <a:rPr sz="1800" dirty="0">
                <a:solidFill>
                  <a:srgbClr val="202020"/>
                </a:solidFill>
                <a:latin typeface="Cambria"/>
                <a:cs typeface="Cambria"/>
              </a:rPr>
              <a:t>relapse</a:t>
            </a:r>
            <a:r>
              <a:rPr sz="1800" spc="-25" dirty="0">
                <a:solidFill>
                  <a:srgbClr val="202020"/>
                </a:solidFill>
                <a:latin typeface="Cambria"/>
                <a:cs typeface="Cambria"/>
              </a:rPr>
              <a:t> </a:t>
            </a:r>
            <a:r>
              <a:rPr sz="1800" dirty="0">
                <a:solidFill>
                  <a:srgbClr val="202020"/>
                </a:solidFill>
                <a:latin typeface="Cambria"/>
                <a:cs typeface="Cambria"/>
              </a:rPr>
              <a:t>within 5</a:t>
            </a:r>
            <a:r>
              <a:rPr sz="1800" spc="-20" dirty="0">
                <a:solidFill>
                  <a:srgbClr val="202020"/>
                </a:solidFill>
                <a:latin typeface="Cambria"/>
                <a:cs typeface="Cambria"/>
              </a:rPr>
              <a:t> </a:t>
            </a:r>
            <a:r>
              <a:rPr sz="1800" dirty="0">
                <a:solidFill>
                  <a:srgbClr val="202020"/>
                </a:solidFill>
                <a:latin typeface="Cambria"/>
                <a:cs typeface="Cambria"/>
              </a:rPr>
              <a:t>months</a:t>
            </a:r>
            <a:r>
              <a:rPr sz="1800" spc="10" dirty="0">
                <a:solidFill>
                  <a:srgbClr val="202020"/>
                </a:solidFill>
                <a:latin typeface="Cambria"/>
                <a:cs typeface="Cambria"/>
              </a:rPr>
              <a:t> </a:t>
            </a:r>
            <a:r>
              <a:rPr sz="1800" dirty="0">
                <a:solidFill>
                  <a:srgbClr val="202020"/>
                </a:solidFill>
                <a:latin typeface="Cambria"/>
                <a:cs typeface="Cambria"/>
              </a:rPr>
              <a:t>of</a:t>
            </a:r>
            <a:r>
              <a:rPr sz="1800" spc="-20" dirty="0">
                <a:solidFill>
                  <a:srgbClr val="202020"/>
                </a:solidFill>
                <a:latin typeface="Cambria"/>
                <a:cs typeface="Cambria"/>
              </a:rPr>
              <a:t> </a:t>
            </a:r>
            <a:r>
              <a:rPr sz="1800" dirty="0">
                <a:solidFill>
                  <a:srgbClr val="202020"/>
                </a:solidFill>
                <a:latin typeface="Cambria"/>
                <a:cs typeface="Cambria"/>
              </a:rPr>
              <a:t>rapid</a:t>
            </a:r>
            <a:r>
              <a:rPr sz="1800" spc="-45" dirty="0">
                <a:solidFill>
                  <a:srgbClr val="202020"/>
                </a:solidFill>
                <a:latin typeface="Cambria"/>
                <a:cs typeface="Cambria"/>
              </a:rPr>
              <a:t> </a:t>
            </a:r>
            <a:r>
              <a:rPr sz="1800" dirty="0">
                <a:solidFill>
                  <a:srgbClr val="202020"/>
                </a:solidFill>
                <a:latin typeface="Cambria"/>
                <a:cs typeface="Cambria"/>
              </a:rPr>
              <a:t>discontinuation,</a:t>
            </a:r>
            <a:r>
              <a:rPr sz="1800" spc="-35" dirty="0">
                <a:solidFill>
                  <a:srgbClr val="202020"/>
                </a:solidFill>
                <a:latin typeface="Cambria"/>
                <a:cs typeface="Cambria"/>
              </a:rPr>
              <a:t> </a:t>
            </a:r>
            <a:r>
              <a:rPr sz="1800" dirty="0">
                <a:solidFill>
                  <a:srgbClr val="202020"/>
                </a:solidFill>
                <a:latin typeface="Cambria"/>
                <a:cs typeface="Cambria"/>
              </a:rPr>
              <a:t>with</a:t>
            </a:r>
            <a:r>
              <a:rPr sz="1800" spc="-15" dirty="0">
                <a:solidFill>
                  <a:srgbClr val="202020"/>
                </a:solidFill>
                <a:latin typeface="Cambria"/>
                <a:cs typeface="Cambria"/>
              </a:rPr>
              <a:t> </a:t>
            </a:r>
            <a:r>
              <a:rPr sz="1800" dirty="0">
                <a:solidFill>
                  <a:srgbClr val="202020"/>
                </a:solidFill>
                <a:latin typeface="Cambria"/>
                <a:cs typeface="Cambria"/>
              </a:rPr>
              <a:t>most</a:t>
            </a:r>
            <a:r>
              <a:rPr sz="1800" spc="5" dirty="0">
                <a:solidFill>
                  <a:srgbClr val="202020"/>
                </a:solidFill>
                <a:latin typeface="Cambria"/>
                <a:cs typeface="Cambria"/>
              </a:rPr>
              <a:t> </a:t>
            </a:r>
            <a:r>
              <a:rPr sz="1800" dirty="0">
                <a:solidFill>
                  <a:srgbClr val="202020"/>
                </a:solidFill>
                <a:latin typeface="Cambria"/>
                <a:cs typeface="Cambria"/>
              </a:rPr>
              <a:t>relapsing</a:t>
            </a:r>
            <a:r>
              <a:rPr sz="1800" spc="-50" dirty="0">
                <a:solidFill>
                  <a:srgbClr val="202020"/>
                </a:solidFill>
                <a:latin typeface="Cambria"/>
                <a:cs typeface="Cambria"/>
              </a:rPr>
              <a:t> </a:t>
            </a:r>
            <a:r>
              <a:rPr sz="1800" dirty="0">
                <a:solidFill>
                  <a:srgbClr val="202020"/>
                </a:solidFill>
                <a:latin typeface="Cambria"/>
                <a:cs typeface="Cambria"/>
              </a:rPr>
              <a:t>into</a:t>
            </a:r>
            <a:r>
              <a:rPr sz="1800" spc="-10" dirty="0">
                <a:solidFill>
                  <a:srgbClr val="202020"/>
                </a:solidFill>
                <a:latin typeface="Cambria"/>
                <a:cs typeface="Cambria"/>
              </a:rPr>
              <a:t> </a:t>
            </a:r>
            <a:r>
              <a:rPr sz="1800" dirty="0">
                <a:solidFill>
                  <a:srgbClr val="202020"/>
                </a:solidFill>
                <a:latin typeface="Cambria"/>
                <a:cs typeface="Cambria"/>
              </a:rPr>
              <a:t>mania</a:t>
            </a:r>
            <a:r>
              <a:rPr sz="1800" spc="-20" dirty="0">
                <a:solidFill>
                  <a:srgbClr val="202020"/>
                </a:solidFill>
                <a:latin typeface="Cambria"/>
                <a:cs typeface="Cambria"/>
              </a:rPr>
              <a:t> </a:t>
            </a:r>
            <a:r>
              <a:rPr sz="1800" spc="-10" dirty="0">
                <a:solidFill>
                  <a:srgbClr val="202020"/>
                </a:solidFill>
                <a:latin typeface="Cambria"/>
                <a:cs typeface="Cambria"/>
              </a:rPr>
              <a:t>rather </a:t>
            </a:r>
            <a:r>
              <a:rPr sz="1800" dirty="0">
                <a:solidFill>
                  <a:srgbClr val="202020"/>
                </a:solidFill>
                <a:latin typeface="Cambria"/>
                <a:cs typeface="Cambria"/>
              </a:rPr>
              <a:t>than</a:t>
            </a:r>
            <a:r>
              <a:rPr sz="1800" spc="-35" dirty="0">
                <a:solidFill>
                  <a:srgbClr val="202020"/>
                </a:solidFill>
                <a:latin typeface="Cambria"/>
                <a:cs typeface="Cambria"/>
              </a:rPr>
              <a:t> </a:t>
            </a:r>
            <a:r>
              <a:rPr sz="1800" spc="-10" dirty="0">
                <a:solidFill>
                  <a:srgbClr val="202020"/>
                </a:solidFill>
                <a:latin typeface="Cambria"/>
                <a:cs typeface="Cambria"/>
              </a:rPr>
              <a:t>depression.</a:t>
            </a:r>
            <a:endParaRPr sz="1800">
              <a:latin typeface="Cambria"/>
              <a:cs typeface="Cambria"/>
            </a:endParaRPr>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40816" y="325882"/>
            <a:ext cx="11324590" cy="578866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0000"/>
                </a:solidFill>
                <a:latin typeface="Times New Roman"/>
                <a:cs typeface="Times New Roman"/>
              </a:rPr>
              <a:t>Methods</a:t>
            </a:r>
            <a:r>
              <a:rPr sz="1800" b="1" spc="-25" dirty="0">
                <a:solidFill>
                  <a:srgbClr val="FF0000"/>
                </a:solidFill>
                <a:latin typeface="Times New Roman"/>
                <a:cs typeface="Times New Roman"/>
              </a:rPr>
              <a:t> </a:t>
            </a:r>
            <a:r>
              <a:rPr sz="1800" b="1" dirty="0">
                <a:solidFill>
                  <a:srgbClr val="FF0000"/>
                </a:solidFill>
                <a:latin typeface="Times New Roman"/>
                <a:cs typeface="Times New Roman"/>
              </a:rPr>
              <a:t>of</a:t>
            </a:r>
            <a:r>
              <a:rPr sz="1800" b="1" spc="-40" dirty="0">
                <a:solidFill>
                  <a:srgbClr val="FF0000"/>
                </a:solidFill>
                <a:latin typeface="Times New Roman"/>
                <a:cs typeface="Times New Roman"/>
              </a:rPr>
              <a:t> </a:t>
            </a:r>
            <a:r>
              <a:rPr sz="1800" b="1" spc="-10" dirty="0">
                <a:solidFill>
                  <a:srgbClr val="FF0000"/>
                </a:solidFill>
                <a:latin typeface="Times New Roman"/>
                <a:cs typeface="Times New Roman"/>
              </a:rPr>
              <a:t>analysis</a:t>
            </a:r>
            <a:endParaRPr sz="1800">
              <a:latin typeface="Times New Roman"/>
              <a:cs typeface="Times New Roman"/>
            </a:endParaRPr>
          </a:p>
          <a:p>
            <a:pPr marL="12700" marR="36195">
              <a:lnSpc>
                <a:spcPct val="100000"/>
              </a:lnSpc>
            </a:pPr>
            <a:r>
              <a:rPr sz="1800" dirty="0">
                <a:latin typeface="Times New Roman"/>
                <a:cs typeface="Times New Roman"/>
              </a:rPr>
              <a:t>Lithium</a:t>
            </a:r>
            <a:r>
              <a:rPr sz="1800" spc="-85" dirty="0">
                <a:latin typeface="Times New Roman"/>
                <a:cs typeface="Times New Roman"/>
              </a:rPr>
              <a:t> </a:t>
            </a:r>
            <a:r>
              <a:rPr sz="1800" dirty="0">
                <a:latin typeface="Times New Roman"/>
                <a:cs typeface="Times New Roman"/>
              </a:rPr>
              <a:t>concentrations</a:t>
            </a:r>
            <a:r>
              <a:rPr sz="1800" spc="-80" dirty="0">
                <a:latin typeface="Times New Roman"/>
                <a:cs typeface="Times New Roman"/>
              </a:rPr>
              <a:t> </a:t>
            </a:r>
            <a:r>
              <a:rPr sz="1800" dirty="0">
                <a:latin typeface="Times New Roman"/>
                <a:cs typeface="Times New Roman"/>
              </a:rPr>
              <a:t>are</a:t>
            </a:r>
            <a:r>
              <a:rPr sz="1800" spc="-65" dirty="0">
                <a:latin typeface="Times New Roman"/>
                <a:cs typeface="Times New Roman"/>
              </a:rPr>
              <a:t> </a:t>
            </a:r>
            <a:r>
              <a:rPr sz="1800" dirty="0">
                <a:latin typeface="Times New Roman"/>
                <a:cs typeface="Times New Roman"/>
              </a:rPr>
              <a:t>measured</a:t>
            </a:r>
            <a:r>
              <a:rPr sz="1800" spc="-30" dirty="0">
                <a:latin typeface="Times New Roman"/>
                <a:cs typeface="Times New Roman"/>
              </a:rPr>
              <a:t> </a:t>
            </a:r>
            <a:r>
              <a:rPr sz="1800" dirty="0">
                <a:latin typeface="Times New Roman"/>
                <a:cs typeface="Times New Roman"/>
              </a:rPr>
              <a:t>by</a:t>
            </a:r>
            <a:r>
              <a:rPr sz="1800" spc="-40" dirty="0">
                <a:latin typeface="Times New Roman"/>
                <a:cs typeface="Times New Roman"/>
              </a:rPr>
              <a:t> </a:t>
            </a:r>
            <a:r>
              <a:rPr sz="1800" b="1" dirty="0">
                <a:solidFill>
                  <a:srgbClr val="FF0000"/>
                </a:solidFill>
                <a:latin typeface="Times New Roman"/>
                <a:cs typeface="Times New Roman"/>
              </a:rPr>
              <a:t>either</a:t>
            </a:r>
            <a:r>
              <a:rPr sz="1800" b="1" spc="-65" dirty="0">
                <a:solidFill>
                  <a:srgbClr val="FF0000"/>
                </a:solidFill>
                <a:latin typeface="Times New Roman"/>
                <a:cs typeface="Times New Roman"/>
              </a:rPr>
              <a:t> </a:t>
            </a:r>
            <a:r>
              <a:rPr sz="1800" b="1" dirty="0">
                <a:solidFill>
                  <a:srgbClr val="FF0000"/>
                </a:solidFill>
                <a:latin typeface="Times New Roman"/>
                <a:cs typeface="Times New Roman"/>
              </a:rPr>
              <a:t>flame emission</a:t>
            </a:r>
            <a:r>
              <a:rPr sz="1800" b="1" spc="10" dirty="0">
                <a:solidFill>
                  <a:srgbClr val="FF0000"/>
                </a:solidFill>
                <a:latin typeface="Times New Roman"/>
                <a:cs typeface="Times New Roman"/>
              </a:rPr>
              <a:t> </a:t>
            </a:r>
            <a:r>
              <a:rPr sz="1800" b="1" dirty="0">
                <a:solidFill>
                  <a:srgbClr val="FF0000"/>
                </a:solidFill>
                <a:latin typeface="Times New Roman"/>
                <a:cs typeface="Times New Roman"/>
              </a:rPr>
              <a:t>photometry</a:t>
            </a:r>
            <a:r>
              <a:rPr sz="1800" b="1" spc="40" dirty="0">
                <a:solidFill>
                  <a:srgbClr val="FF0000"/>
                </a:solidFill>
                <a:latin typeface="Times New Roman"/>
                <a:cs typeface="Times New Roman"/>
              </a:rPr>
              <a:t> </a:t>
            </a:r>
            <a:r>
              <a:rPr sz="1800" b="1" dirty="0">
                <a:solidFill>
                  <a:srgbClr val="FF0000"/>
                </a:solidFill>
                <a:latin typeface="Times New Roman"/>
                <a:cs typeface="Times New Roman"/>
              </a:rPr>
              <a:t>or</a:t>
            </a:r>
            <a:r>
              <a:rPr sz="1800" b="1" spc="-65" dirty="0">
                <a:solidFill>
                  <a:srgbClr val="FF0000"/>
                </a:solidFill>
                <a:latin typeface="Times New Roman"/>
                <a:cs typeface="Times New Roman"/>
              </a:rPr>
              <a:t> </a:t>
            </a:r>
            <a:r>
              <a:rPr sz="1800" b="1" dirty="0">
                <a:solidFill>
                  <a:srgbClr val="FF0000"/>
                </a:solidFill>
                <a:latin typeface="Times New Roman"/>
                <a:cs typeface="Times New Roman"/>
              </a:rPr>
              <a:t>atomic</a:t>
            </a:r>
            <a:r>
              <a:rPr sz="1800" b="1" spc="5" dirty="0">
                <a:solidFill>
                  <a:srgbClr val="FF0000"/>
                </a:solidFill>
                <a:latin typeface="Times New Roman"/>
                <a:cs typeface="Times New Roman"/>
              </a:rPr>
              <a:t> </a:t>
            </a:r>
            <a:r>
              <a:rPr sz="1800" b="1" dirty="0">
                <a:solidFill>
                  <a:srgbClr val="FF0000"/>
                </a:solidFill>
                <a:latin typeface="Times New Roman"/>
                <a:cs typeface="Times New Roman"/>
              </a:rPr>
              <a:t>absorption</a:t>
            </a:r>
            <a:r>
              <a:rPr sz="1800" b="1" spc="10" dirty="0">
                <a:solidFill>
                  <a:srgbClr val="FF0000"/>
                </a:solidFill>
                <a:latin typeface="Times New Roman"/>
                <a:cs typeface="Times New Roman"/>
              </a:rPr>
              <a:t> </a:t>
            </a:r>
            <a:r>
              <a:rPr sz="1800" b="1" spc="-10" dirty="0">
                <a:solidFill>
                  <a:srgbClr val="FF0000"/>
                </a:solidFill>
                <a:latin typeface="Times New Roman"/>
                <a:cs typeface="Times New Roman"/>
              </a:rPr>
              <a:t>spectrophotometry</a:t>
            </a:r>
            <a:r>
              <a:rPr sz="1800" spc="-10" dirty="0">
                <a:latin typeface="Times New Roman"/>
                <a:cs typeface="Times New Roman"/>
              </a:rPr>
              <a:t>.</a:t>
            </a:r>
            <a:r>
              <a:rPr sz="1800" spc="30" dirty="0">
                <a:latin typeface="Times New Roman"/>
                <a:cs typeface="Times New Roman"/>
              </a:rPr>
              <a:t> </a:t>
            </a:r>
            <a:r>
              <a:rPr sz="1800" spc="-25" dirty="0">
                <a:latin typeface="Times New Roman"/>
                <a:cs typeface="Times New Roman"/>
              </a:rPr>
              <a:t>It </a:t>
            </a:r>
            <a:r>
              <a:rPr sz="1800" dirty="0">
                <a:latin typeface="Times New Roman"/>
                <a:cs typeface="Times New Roman"/>
              </a:rPr>
              <a:t>is</a:t>
            </a:r>
            <a:r>
              <a:rPr sz="1800" spc="-20" dirty="0">
                <a:latin typeface="Times New Roman"/>
                <a:cs typeface="Times New Roman"/>
              </a:rPr>
              <a:t> </a:t>
            </a:r>
            <a:r>
              <a:rPr sz="1800" dirty="0">
                <a:latin typeface="Times New Roman"/>
                <a:cs typeface="Times New Roman"/>
              </a:rPr>
              <a:t>preferable</a:t>
            </a:r>
            <a:r>
              <a:rPr sz="1800" spc="10" dirty="0">
                <a:latin typeface="Times New Roman"/>
                <a:cs typeface="Times New Roman"/>
              </a:rPr>
              <a:t> </a:t>
            </a:r>
            <a:r>
              <a:rPr sz="1800" dirty="0">
                <a:latin typeface="Times New Roman"/>
                <a:cs typeface="Times New Roman"/>
              </a:rPr>
              <a:t>to</a:t>
            </a:r>
            <a:r>
              <a:rPr sz="1800" spc="-15" dirty="0">
                <a:latin typeface="Times New Roman"/>
                <a:cs typeface="Times New Roman"/>
              </a:rPr>
              <a:t> </a:t>
            </a:r>
            <a:r>
              <a:rPr sz="1800" dirty="0">
                <a:latin typeface="Times New Roman"/>
                <a:cs typeface="Times New Roman"/>
              </a:rPr>
              <a:t>use</a:t>
            </a:r>
            <a:r>
              <a:rPr sz="1800" spc="-25" dirty="0">
                <a:latin typeface="Times New Roman"/>
                <a:cs typeface="Times New Roman"/>
              </a:rPr>
              <a:t> </a:t>
            </a:r>
            <a:r>
              <a:rPr sz="1800" dirty="0">
                <a:latin typeface="Times New Roman"/>
                <a:cs typeface="Times New Roman"/>
              </a:rPr>
              <a:t>clotted</a:t>
            </a:r>
            <a:r>
              <a:rPr sz="1800" spc="-40" dirty="0">
                <a:latin typeface="Times New Roman"/>
                <a:cs typeface="Times New Roman"/>
              </a:rPr>
              <a:t> </a:t>
            </a:r>
            <a:r>
              <a:rPr sz="1800" dirty="0">
                <a:latin typeface="Times New Roman"/>
                <a:cs typeface="Times New Roman"/>
              </a:rPr>
              <a:t>blood,</a:t>
            </a:r>
            <a:r>
              <a:rPr sz="1800" spc="-50" dirty="0">
                <a:latin typeface="Times New Roman"/>
                <a:cs typeface="Times New Roman"/>
              </a:rPr>
              <a:t> </a:t>
            </a:r>
            <a:r>
              <a:rPr sz="1800" dirty="0">
                <a:latin typeface="Times New Roman"/>
                <a:cs typeface="Times New Roman"/>
              </a:rPr>
              <a:t>from</a:t>
            </a:r>
            <a:r>
              <a:rPr sz="1800" spc="-20" dirty="0">
                <a:latin typeface="Times New Roman"/>
                <a:cs typeface="Times New Roman"/>
              </a:rPr>
              <a:t> </a:t>
            </a:r>
            <a:r>
              <a:rPr sz="1800" dirty="0">
                <a:latin typeface="Times New Roman"/>
                <a:cs typeface="Times New Roman"/>
              </a:rPr>
              <a:t>which</a:t>
            </a:r>
            <a:r>
              <a:rPr sz="1800" spc="-10" dirty="0">
                <a:latin typeface="Times New Roman"/>
                <a:cs typeface="Times New Roman"/>
              </a:rPr>
              <a:t> </a:t>
            </a:r>
            <a:r>
              <a:rPr sz="1800" dirty="0">
                <a:latin typeface="Times New Roman"/>
                <a:cs typeface="Times New Roman"/>
              </a:rPr>
              <a:t>serum</a:t>
            </a:r>
            <a:r>
              <a:rPr sz="1800" spc="5" dirty="0">
                <a:latin typeface="Times New Roman"/>
                <a:cs typeface="Times New Roman"/>
              </a:rPr>
              <a:t> </a:t>
            </a:r>
            <a:r>
              <a:rPr sz="1800" dirty="0">
                <a:latin typeface="Times New Roman"/>
                <a:cs typeface="Times New Roman"/>
              </a:rPr>
              <a:t>can</a:t>
            </a:r>
            <a:r>
              <a:rPr sz="1800" spc="-15" dirty="0">
                <a:latin typeface="Times New Roman"/>
                <a:cs typeface="Times New Roman"/>
              </a:rPr>
              <a:t> </a:t>
            </a:r>
            <a:r>
              <a:rPr sz="1800" dirty="0">
                <a:latin typeface="Times New Roman"/>
                <a:cs typeface="Times New Roman"/>
              </a:rPr>
              <a:t>be</a:t>
            </a:r>
            <a:r>
              <a:rPr sz="1800" spc="-20" dirty="0">
                <a:latin typeface="Times New Roman"/>
                <a:cs typeface="Times New Roman"/>
              </a:rPr>
              <a:t> </a:t>
            </a:r>
            <a:r>
              <a:rPr sz="1800" dirty="0">
                <a:latin typeface="Times New Roman"/>
                <a:cs typeface="Times New Roman"/>
              </a:rPr>
              <a:t>separated,</a:t>
            </a:r>
            <a:r>
              <a:rPr sz="1800" spc="-5" dirty="0">
                <a:latin typeface="Times New Roman"/>
                <a:cs typeface="Times New Roman"/>
              </a:rPr>
              <a:t> </a:t>
            </a:r>
            <a:r>
              <a:rPr sz="1800" dirty="0">
                <a:latin typeface="Times New Roman"/>
                <a:cs typeface="Times New Roman"/>
              </a:rPr>
              <a:t>rather</a:t>
            </a:r>
            <a:r>
              <a:rPr sz="1800" spc="-10" dirty="0">
                <a:latin typeface="Times New Roman"/>
                <a:cs typeface="Times New Roman"/>
              </a:rPr>
              <a:t> </a:t>
            </a:r>
            <a:r>
              <a:rPr sz="1800" dirty="0">
                <a:latin typeface="Times New Roman"/>
                <a:cs typeface="Times New Roman"/>
              </a:rPr>
              <a:t>than</a:t>
            </a:r>
            <a:r>
              <a:rPr sz="1800" spc="-15" dirty="0">
                <a:latin typeface="Times New Roman"/>
                <a:cs typeface="Times New Roman"/>
              </a:rPr>
              <a:t> </a:t>
            </a:r>
            <a:r>
              <a:rPr sz="1800" dirty="0">
                <a:latin typeface="Times New Roman"/>
                <a:cs typeface="Times New Roman"/>
              </a:rPr>
              <a:t>anticoagulated</a:t>
            </a:r>
            <a:r>
              <a:rPr sz="1800" spc="-20" dirty="0">
                <a:latin typeface="Times New Roman"/>
                <a:cs typeface="Times New Roman"/>
              </a:rPr>
              <a:t> </a:t>
            </a:r>
            <a:r>
              <a:rPr sz="1800" dirty="0">
                <a:latin typeface="Times New Roman"/>
                <a:cs typeface="Times New Roman"/>
              </a:rPr>
              <a:t>blood</a:t>
            </a:r>
            <a:r>
              <a:rPr sz="1800" spc="-70" dirty="0">
                <a:latin typeface="Times New Roman"/>
                <a:cs typeface="Times New Roman"/>
              </a:rPr>
              <a:t> </a:t>
            </a:r>
            <a:r>
              <a:rPr sz="1800" dirty="0">
                <a:latin typeface="Times New Roman"/>
                <a:cs typeface="Times New Roman"/>
              </a:rPr>
              <a:t>to</a:t>
            </a:r>
            <a:r>
              <a:rPr sz="1800" spc="-15" dirty="0">
                <a:latin typeface="Times New Roman"/>
                <a:cs typeface="Times New Roman"/>
              </a:rPr>
              <a:t> </a:t>
            </a:r>
            <a:r>
              <a:rPr sz="1800" dirty="0">
                <a:latin typeface="Times New Roman"/>
                <a:cs typeface="Times New Roman"/>
              </a:rPr>
              <a:t>avoid</a:t>
            </a:r>
            <a:r>
              <a:rPr sz="1800" spc="5" dirty="0">
                <a:latin typeface="Times New Roman"/>
                <a:cs typeface="Times New Roman"/>
              </a:rPr>
              <a:t> </a:t>
            </a:r>
            <a:r>
              <a:rPr sz="1800" spc="-25" dirty="0">
                <a:latin typeface="Times New Roman"/>
                <a:cs typeface="Times New Roman"/>
              </a:rPr>
              <a:t>any </a:t>
            </a:r>
            <a:r>
              <a:rPr sz="1800" dirty="0">
                <a:latin typeface="Times New Roman"/>
                <a:cs typeface="Times New Roman"/>
              </a:rPr>
              <a:t>confusion</a:t>
            </a:r>
            <a:r>
              <a:rPr sz="1800" spc="-30" dirty="0">
                <a:latin typeface="Times New Roman"/>
                <a:cs typeface="Times New Roman"/>
              </a:rPr>
              <a:t> </a:t>
            </a:r>
            <a:r>
              <a:rPr sz="1800" dirty="0">
                <a:latin typeface="Times New Roman"/>
                <a:cs typeface="Times New Roman"/>
              </a:rPr>
              <a:t>in</a:t>
            </a:r>
            <a:r>
              <a:rPr sz="1800" spc="-15" dirty="0">
                <a:latin typeface="Times New Roman"/>
                <a:cs typeface="Times New Roman"/>
              </a:rPr>
              <a:t> </a:t>
            </a:r>
            <a:r>
              <a:rPr sz="1800" dirty="0">
                <a:latin typeface="Times New Roman"/>
                <a:cs typeface="Times New Roman"/>
              </a:rPr>
              <a:t>cases</a:t>
            </a:r>
            <a:r>
              <a:rPr sz="1800" spc="10" dirty="0">
                <a:latin typeface="Times New Roman"/>
                <a:cs typeface="Times New Roman"/>
              </a:rPr>
              <a:t> </a:t>
            </a:r>
            <a:r>
              <a:rPr sz="1800" dirty="0">
                <a:latin typeface="Times New Roman"/>
                <a:cs typeface="Times New Roman"/>
              </a:rPr>
              <a:t>in</a:t>
            </a:r>
            <a:r>
              <a:rPr sz="1800" spc="-15" dirty="0">
                <a:latin typeface="Times New Roman"/>
                <a:cs typeface="Times New Roman"/>
              </a:rPr>
              <a:t> </a:t>
            </a:r>
            <a:r>
              <a:rPr sz="1800" dirty="0">
                <a:latin typeface="Times New Roman"/>
                <a:cs typeface="Times New Roman"/>
              </a:rPr>
              <a:t>which lithium</a:t>
            </a:r>
            <a:r>
              <a:rPr sz="1800" spc="-65" dirty="0">
                <a:latin typeface="Times New Roman"/>
                <a:cs typeface="Times New Roman"/>
              </a:rPr>
              <a:t> </a:t>
            </a:r>
            <a:r>
              <a:rPr sz="1800" dirty="0">
                <a:latin typeface="Times New Roman"/>
                <a:cs typeface="Times New Roman"/>
              </a:rPr>
              <a:t>heparin</a:t>
            </a:r>
            <a:r>
              <a:rPr sz="1800" spc="-15" dirty="0">
                <a:latin typeface="Times New Roman"/>
                <a:cs typeface="Times New Roman"/>
              </a:rPr>
              <a:t> </a:t>
            </a:r>
            <a:r>
              <a:rPr sz="1800" dirty="0">
                <a:latin typeface="Times New Roman"/>
                <a:cs typeface="Times New Roman"/>
              </a:rPr>
              <a:t>is</a:t>
            </a:r>
            <a:r>
              <a:rPr sz="1800" spc="-10" dirty="0">
                <a:latin typeface="Times New Roman"/>
                <a:cs typeface="Times New Roman"/>
              </a:rPr>
              <a:t> </a:t>
            </a:r>
            <a:r>
              <a:rPr sz="1800" dirty="0">
                <a:latin typeface="Times New Roman"/>
                <a:cs typeface="Times New Roman"/>
              </a:rPr>
              <a:t>used</a:t>
            </a:r>
            <a:r>
              <a:rPr sz="1800" spc="-20" dirty="0">
                <a:latin typeface="Times New Roman"/>
                <a:cs typeface="Times New Roman"/>
              </a:rPr>
              <a:t> </a:t>
            </a:r>
            <a:r>
              <a:rPr sz="1800" dirty="0">
                <a:latin typeface="Times New Roman"/>
                <a:cs typeface="Times New Roman"/>
              </a:rPr>
              <a:t>as</a:t>
            </a:r>
            <a:r>
              <a:rPr sz="1800" spc="-10" dirty="0">
                <a:latin typeface="Times New Roman"/>
                <a:cs typeface="Times New Roman"/>
              </a:rPr>
              <a:t> </a:t>
            </a:r>
            <a:r>
              <a:rPr sz="1800" dirty="0">
                <a:latin typeface="Times New Roman"/>
                <a:cs typeface="Times New Roman"/>
              </a:rPr>
              <a:t>an </a:t>
            </a:r>
            <a:r>
              <a:rPr sz="1800" spc="-10" dirty="0">
                <a:latin typeface="Times New Roman"/>
                <a:cs typeface="Times New Roman"/>
              </a:rPr>
              <a:t>anticoagulant.</a:t>
            </a:r>
            <a:r>
              <a:rPr sz="1800" spc="-135" dirty="0">
                <a:latin typeface="Times New Roman"/>
                <a:cs typeface="Times New Roman"/>
              </a:rPr>
              <a:t> </a:t>
            </a:r>
            <a:r>
              <a:rPr sz="1800" dirty="0">
                <a:latin typeface="Times New Roman"/>
                <a:cs typeface="Times New Roman"/>
              </a:rPr>
              <a:t>As</a:t>
            </a:r>
            <a:r>
              <a:rPr sz="1800" spc="35" dirty="0">
                <a:latin typeface="Times New Roman"/>
                <a:cs typeface="Times New Roman"/>
              </a:rPr>
              <a:t> </a:t>
            </a:r>
            <a:r>
              <a:rPr sz="1800" dirty="0">
                <a:latin typeface="Times New Roman"/>
                <a:cs typeface="Times New Roman"/>
              </a:rPr>
              <a:t>lithium</a:t>
            </a:r>
            <a:r>
              <a:rPr sz="1800" spc="-65" dirty="0">
                <a:latin typeface="Times New Roman"/>
                <a:cs typeface="Times New Roman"/>
              </a:rPr>
              <a:t> </a:t>
            </a:r>
            <a:r>
              <a:rPr sz="1800" dirty="0">
                <a:latin typeface="Times New Roman"/>
                <a:cs typeface="Times New Roman"/>
              </a:rPr>
              <a:t>moves</a:t>
            </a:r>
            <a:r>
              <a:rPr sz="1800" spc="35" dirty="0">
                <a:latin typeface="Times New Roman"/>
                <a:cs typeface="Times New Roman"/>
              </a:rPr>
              <a:t> </a:t>
            </a:r>
            <a:r>
              <a:rPr sz="1800" dirty="0">
                <a:latin typeface="Times New Roman"/>
                <a:cs typeface="Times New Roman"/>
              </a:rPr>
              <a:t>rapidly</a:t>
            </a:r>
            <a:r>
              <a:rPr sz="1800" spc="-40" dirty="0">
                <a:latin typeface="Times New Roman"/>
                <a:cs typeface="Times New Roman"/>
              </a:rPr>
              <a:t> </a:t>
            </a:r>
            <a:r>
              <a:rPr sz="1800" dirty="0">
                <a:latin typeface="Times New Roman"/>
                <a:cs typeface="Times New Roman"/>
              </a:rPr>
              <a:t>into</a:t>
            </a:r>
            <a:r>
              <a:rPr sz="1800" spc="-40" dirty="0">
                <a:latin typeface="Times New Roman"/>
                <a:cs typeface="Times New Roman"/>
              </a:rPr>
              <a:t> </a:t>
            </a:r>
            <a:r>
              <a:rPr sz="1800" dirty="0">
                <a:latin typeface="Times New Roman"/>
                <a:cs typeface="Times New Roman"/>
              </a:rPr>
              <a:t>erythrocytes,</a:t>
            </a:r>
            <a:r>
              <a:rPr sz="1800" spc="65" dirty="0">
                <a:latin typeface="Times New Roman"/>
                <a:cs typeface="Times New Roman"/>
              </a:rPr>
              <a:t> </a:t>
            </a:r>
            <a:r>
              <a:rPr sz="1800" spc="-10" dirty="0">
                <a:latin typeface="Times New Roman"/>
                <a:cs typeface="Times New Roman"/>
              </a:rPr>
              <a:t>serum </a:t>
            </a:r>
            <a:r>
              <a:rPr sz="1800" dirty="0">
                <a:latin typeface="Times New Roman"/>
                <a:cs typeface="Times New Roman"/>
              </a:rPr>
              <a:t>should</a:t>
            </a:r>
            <a:r>
              <a:rPr sz="1800" spc="-55" dirty="0">
                <a:latin typeface="Times New Roman"/>
                <a:cs typeface="Times New Roman"/>
              </a:rPr>
              <a:t> </a:t>
            </a:r>
            <a:r>
              <a:rPr sz="1800" dirty="0">
                <a:latin typeface="Times New Roman"/>
                <a:cs typeface="Times New Roman"/>
              </a:rPr>
              <a:t>be</a:t>
            </a:r>
            <a:r>
              <a:rPr sz="1800" spc="-50" dirty="0">
                <a:latin typeface="Times New Roman"/>
                <a:cs typeface="Times New Roman"/>
              </a:rPr>
              <a:t> </a:t>
            </a:r>
            <a:r>
              <a:rPr sz="1800" dirty="0">
                <a:latin typeface="Times New Roman"/>
                <a:cs typeface="Times New Roman"/>
              </a:rPr>
              <a:t>separated</a:t>
            </a:r>
            <a:r>
              <a:rPr sz="1800" spc="-25" dirty="0">
                <a:latin typeface="Times New Roman"/>
                <a:cs typeface="Times New Roman"/>
              </a:rPr>
              <a:t> </a:t>
            </a:r>
            <a:r>
              <a:rPr sz="1800" spc="-10" dirty="0">
                <a:latin typeface="Times New Roman"/>
                <a:cs typeface="Times New Roman"/>
              </a:rPr>
              <a:t>quickly,</a:t>
            </a:r>
            <a:r>
              <a:rPr sz="1800" spc="5" dirty="0">
                <a:latin typeface="Times New Roman"/>
                <a:cs typeface="Times New Roman"/>
              </a:rPr>
              <a:t> </a:t>
            </a:r>
            <a:r>
              <a:rPr sz="1800" dirty="0">
                <a:latin typeface="Times New Roman"/>
                <a:cs typeface="Times New Roman"/>
              </a:rPr>
              <a:t>preferably</a:t>
            </a:r>
            <a:r>
              <a:rPr sz="1800" spc="-10" dirty="0">
                <a:latin typeface="Times New Roman"/>
                <a:cs typeface="Times New Roman"/>
              </a:rPr>
              <a:t> </a:t>
            </a:r>
            <a:r>
              <a:rPr sz="1800" dirty="0">
                <a:latin typeface="Times New Roman"/>
                <a:cs typeface="Times New Roman"/>
              </a:rPr>
              <a:t>within</a:t>
            </a:r>
            <a:r>
              <a:rPr sz="1800" spc="-15" dirty="0">
                <a:latin typeface="Times New Roman"/>
                <a:cs typeface="Times New Roman"/>
              </a:rPr>
              <a:t> </a:t>
            </a:r>
            <a:r>
              <a:rPr sz="1800" dirty="0">
                <a:latin typeface="Times New Roman"/>
                <a:cs typeface="Times New Roman"/>
              </a:rPr>
              <a:t>1</a:t>
            </a:r>
            <a:r>
              <a:rPr sz="1800" spc="-25" dirty="0">
                <a:latin typeface="Times New Roman"/>
                <a:cs typeface="Times New Roman"/>
              </a:rPr>
              <a:t> </a:t>
            </a:r>
            <a:r>
              <a:rPr sz="1800" spc="-50" dirty="0">
                <a:latin typeface="Times New Roman"/>
                <a:cs typeface="Times New Roman"/>
              </a:rPr>
              <a:t>h</a:t>
            </a:r>
            <a:endParaRPr sz="1800">
              <a:latin typeface="Times New Roman"/>
              <a:cs typeface="Times New Roman"/>
            </a:endParaRPr>
          </a:p>
          <a:p>
            <a:pPr>
              <a:lnSpc>
                <a:spcPct val="100000"/>
              </a:lnSpc>
              <a:spcBef>
                <a:spcPts val="35"/>
              </a:spcBef>
            </a:pPr>
            <a:endParaRPr sz="1850">
              <a:latin typeface="Times New Roman"/>
              <a:cs typeface="Times New Roman"/>
            </a:endParaRPr>
          </a:p>
          <a:p>
            <a:pPr marL="12700">
              <a:lnSpc>
                <a:spcPct val="100000"/>
              </a:lnSpc>
            </a:pPr>
            <a:r>
              <a:rPr sz="1800" b="1" dirty="0">
                <a:solidFill>
                  <a:srgbClr val="FF0000"/>
                </a:solidFill>
                <a:latin typeface="Times New Roman"/>
                <a:cs typeface="Times New Roman"/>
              </a:rPr>
              <a:t>Sampling</a:t>
            </a:r>
            <a:r>
              <a:rPr sz="1800" b="1" spc="-10" dirty="0">
                <a:solidFill>
                  <a:srgbClr val="FF0000"/>
                </a:solidFill>
                <a:latin typeface="Times New Roman"/>
                <a:cs typeface="Times New Roman"/>
              </a:rPr>
              <a:t> </a:t>
            </a:r>
            <a:r>
              <a:rPr sz="1800" b="1" dirty="0">
                <a:solidFill>
                  <a:srgbClr val="FF0000"/>
                </a:solidFill>
                <a:latin typeface="Times New Roman"/>
                <a:cs typeface="Times New Roman"/>
              </a:rPr>
              <a:t>times</a:t>
            </a:r>
            <a:r>
              <a:rPr sz="1800" b="1" spc="-25" dirty="0">
                <a:solidFill>
                  <a:srgbClr val="FF0000"/>
                </a:solidFill>
                <a:latin typeface="Times New Roman"/>
                <a:cs typeface="Times New Roman"/>
              </a:rPr>
              <a:t> </a:t>
            </a:r>
            <a:r>
              <a:rPr sz="1800" b="1" dirty="0">
                <a:solidFill>
                  <a:srgbClr val="FF0000"/>
                </a:solidFill>
                <a:latin typeface="Times New Roman"/>
                <a:cs typeface="Times New Roman"/>
              </a:rPr>
              <a:t>and</a:t>
            </a:r>
            <a:r>
              <a:rPr sz="1800" b="1" spc="-70" dirty="0">
                <a:solidFill>
                  <a:srgbClr val="FF0000"/>
                </a:solidFill>
                <a:latin typeface="Times New Roman"/>
                <a:cs typeface="Times New Roman"/>
              </a:rPr>
              <a:t> </a:t>
            </a:r>
            <a:r>
              <a:rPr sz="1800" b="1" spc="-10" dirty="0">
                <a:solidFill>
                  <a:srgbClr val="FF0000"/>
                </a:solidFill>
                <a:latin typeface="Times New Roman"/>
                <a:cs typeface="Times New Roman"/>
              </a:rPr>
              <a:t>intervals</a:t>
            </a:r>
            <a:endParaRPr sz="1800">
              <a:latin typeface="Times New Roman"/>
              <a:cs typeface="Times New Roman"/>
            </a:endParaRPr>
          </a:p>
          <a:p>
            <a:pPr>
              <a:lnSpc>
                <a:spcPct val="100000"/>
              </a:lnSpc>
              <a:spcBef>
                <a:spcPts val="35"/>
              </a:spcBef>
            </a:pPr>
            <a:endParaRPr sz="1850">
              <a:latin typeface="Times New Roman"/>
              <a:cs typeface="Times New Roman"/>
            </a:endParaRPr>
          </a:p>
          <a:p>
            <a:pPr marL="12700" marR="5080">
              <a:lnSpc>
                <a:spcPct val="100000"/>
              </a:lnSpc>
            </a:pPr>
            <a:r>
              <a:rPr sz="1800" dirty="0">
                <a:latin typeface="Times New Roman"/>
                <a:cs typeface="Times New Roman"/>
              </a:rPr>
              <a:t>Lithium</a:t>
            </a:r>
            <a:r>
              <a:rPr sz="1800" spc="-45" dirty="0">
                <a:latin typeface="Times New Roman"/>
                <a:cs typeface="Times New Roman"/>
              </a:rPr>
              <a:t> </a:t>
            </a:r>
            <a:r>
              <a:rPr sz="1800" dirty="0">
                <a:latin typeface="Times New Roman"/>
                <a:cs typeface="Times New Roman"/>
              </a:rPr>
              <a:t>is</a:t>
            </a:r>
            <a:r>
              <a:rPr sz="1800" spc="-20" dirty="0">
                <a:latin typeface="Times New Roman"/>
                <a:cs typeface="Times New Roman"/>
              </a:rPr>
              <a:t> </a:t>
            </a:r>
            <a:r>
              <a:rPr sz="1800" dirty="0">
                <a:latin typeface="Times New Roman"/>
                <a:cs typeface="Times New Roman"/>
              </a:rPr>
              <a:t>available</a:t>
            </a:r>
            <a:r>
              <a:rPr sz="1800" spc="10" dirty="0">
                <a:latin typeface="Times New Roman"/>
                <a:cs typeface="Times New Roman"/>
              </a:rPr>
              <a:t> </a:t>
            </a:r>
            <a:r>
              <a:rPr sz="1800" dirty="0">
                <a:latin typeface="Times New Roman"/>
                <a:cs typeface="Times New Roman"/>
              </a:rPr>
              <a:t>in</a:t>
            </a:r>
            <a:r>
              <a:rPr sz="1800" spc="-20" dirty="0">
                <a:latin typeface="Times New Roman"/>
                <a:cs typeface="Times New Roman"/>
              </a:rPr>
              <a:t> </a:t>
            </a:r>
            <a:r>
              <a:rPr sz="1800" dirty="0">
                <a:latin typeface="Times New Roman"/>
                <a:cs typeface="Times New Roman"/>
              </a:rPr>
              <a:t>both</a:t>
            </a:r>
            <a:r>
              <a:rPr sz="1800" spc="-45" dirty="0">
                <a:latin typeface="Times New Roman"/>
                <a:cs typeface="Times New Roman"/>
              </a:rPr>
              <a:t> </a:t>
            </a:r>
            <a:r>
              <a:rPr sz="1800" dirty="0">
                <a:latin typeface="Times New Roman"/>
                <a:cs typeface="Times New Roman"/>
              </a:rPr>
              <a:t>standard</a:t>
            </a:r>
            <a:r>
              <a:rPr sz="1800" spc="-25" dirty="0">
                <a:latin typeface="Times New Roman"/>
                <a:cs typeface="Times New Roman"/>
              </a:rPr>
              <a:t> </a:t>
            </a:r>
            <a:r>
              <a:rPr sz="1800" dirty="0">
                <a:latin typeface="Times New Roman"/>
                <a:cs typeface="Times New Roman"/>
              </a:rPr>
              <a:t>and</a:t>
            </a:r>
            <a:r>
              <a:rPr sz="1800" spc="-25" dirty="0">
                <a:latin typeface="Times New Roman"/>
                <a:cs typeface="Times New Roman"/>
              </a:rPr>
              <a:t> </a:t>
            </a:r>
            <a:r>
              <a:rPr sz="1800" dirty="0">
                <a:latin typeface="Times New Roman"/>
                <a:cs typeface="Times New Roman"/>
              </a:rPr>
              <a:t>slow</a:t>
            </a:r>
            <a:r>
              <a:rPr sz="1800" spc="-40" dirty="0">
                <a:latin typeface="Times New Roman"/>
                <a:cs typeface="Times New Roman"/>
              </a:rPr>
              <a:t> </a:t>
            </a:r>
            <a:r>
              <a:rPr sz="1800" dirty="0">
                <a:latin typeface="Times New Roman"/>
                <a:cs typeface="Times New Roman"/>
              </a:rPr>
              <a:t>release preparations.</a:t>
            </a:r>
            <a:r>
              <a:rPr sz="1800" spc="-35" dirty="0">
                <a:latin typeface="Times New Roman"/>
                <a:cs typeface="Times New Roman"/>
              </a:rPr>
              <a:t> </a:t>
            </a:r>
            <a:r>
              <a:rPr sz="1800" dirty="0">
                <a:latin typeface="Times New Roman"/>
                <a:cs typeface="Times New Roman"/>
              </a:rPr>
              <a:t>It</a:t>
            </a:r>
            <a:r>
              <a:rPr sz="1800" spc="-30" dirty="0">
                <a:latin typeface="Times New Roman"/>
                <a:cs typeface="Times New Roman"/>
              </a:rPr>
              <a:t> </a:t>
            </a:r>
            <a:r>
              <a:rPr sz="1800" dirty="0">
                <a:latin typeface="Times New Roman"/>
                <a:cs typeface="Times New Roman"/>
              </a:rPr>
              <a:t>is</a:t>
            </a:r>
            <a:r>
              <a:rPr sz="1800" spc="-15" dirty="0">
                <a:latin typeface="Times New Roman"/>
                <a:cs typeface="Times New Roman"/>
              </a:rPr>
              <a:t> </a:t>
            </a:r>
            <a:r>
              <a:rPr sz="1800" dirty="0">
                <a:latin typeface="Times New Roman"/>
                <a:cs typeface="Times New Roman"/>
              </a:rPr>
              <a:t>readily</a:t>
            </a:r>
            <a:r>
              <a:rPr sz="1800" spc="-30" dirty="0">
                <a:latin typeface="Times New Roman"/>
                <a:cs typeface="Times New Roman"/>
              </a:rPr>
              <a:t> </a:t>
            </a:r>
            <a:r>
              <a:rPr sz="1800" dirty="0">
                <a:latin typeface="Times New Roman"/>
                <a:cs typeface="Times New Roman"/>
              </a:rPr>
              <a:t>absorbed</a:t>
            </a:r>
            <a:r>
              <a:rPr sz="1800" spc="-30" dirty="0">
                <a:latin typeface="Times New Roman"/>
                <a:cs typeface="Times New Roman"/>
              </a:rPr>
              <a:t> </a:t>
            </a:r>
            <a:r>
              <a:rPr sz="1800" dirty="0">
                <a:latin typeface="Times New Roman"/>
                <a:cs typeface="Times New Roman"/>
              </a:rPr>
              <a:t>after</a:t>
            </a:r>
            <a:r>
              <a:rPr sz="1800" spc="5" dirty="0">
                <a:latin typeface="Times New Roman"/>
                <a:cs typeface="Times New Roman"/>
              </a:rPr>
              <a:t> </a:t>
            </a:r>
            <a:r>
              <a:rPr sz="1800" dirty="0">
                <a:latin typeface="Times New Roman"/>
                <a:cs typeface="Times New Roman"/>
              </a:rPr>
              <a:t>oral</a:t>
            </a:r>
            <a:r>
              <a:rPr sz="1800" spc="-35" dirty="0">
                <a:latin typeface="Times New Roman"/>
                <a:cs typeface="Times New Roman"/>
              </a:rPr>
              <a:t> </a:t>
            </a:r>
            <a:r>
              <a:rPr sz="1800" spc="-10" dirty="0">
                <a:latin typeface="Times New Roman"/>
                <a:cs typeface="Times New Roman"/>
              </a:rPr>
              <a:t>administration.</a:t>
            </a:r>
            <a:r>
              <a:rPr sz="1800" spc="500" dirty="0">
                <a:latin typeface="Times New Roman"/>
                <a:cs typeface="Times New Roman"/>
              </a:rPr>
              <a:t> </a:t>
            </a:r>
            <a:r>
              <a:rPr sz="1800" dirty="0">
                <a:latin typeface="Times New Roman"/>
                <a:cs typeface="Times New Roman"/>
              </a:rPr>
              <a:t>Standard</a:t>
            </a:r>
            <a:r>
              <a:rPr sz="1800" spc="-55" dirty="0">
                <a:latin typeface="Times New Roman"/>
                <a:cs typeface="Times New Roman"/>
              </a:rPr>
              <a:t> </a:t>
            </a:r>
            <a:r>
              <a:rPr sz="1800" dirty="0">
                <a:latin typeface="Times New Roman"/>
                <a:cs typeface="Times New Roman"/>
              </a:rPr>
              <a:t>preparations</a:t>
            </a:r>
            <a:r>
              <a:rPr sz="1800" spc="-30" dirty="0">
                <a:latin typeface="Times New Roman"/>
                <a:cs typeface="Times New Roman"/>
              </a:rPr>
              <a:t> </a:t>
            </a:r>
            <a:r>
              <a:rPr sz="1800" dirty="0">
                <a:latin typeface="Times New Roman"/>
                <a:cs typeface="Times New Roman"/>
              </a:rPr>
              <a:t>lead to</a:t>
            </a:r>
            <a:r>
              <a:rPr sz="1800" spc="-15" dirty="0">
                <a:latin typeface="Times New Roman"/>
                <a:cs typeface="Times New Roman"/>
              </a:rPr>
              <a:t> </a:t>
            </a:r>
            <a:r>
              <a:rPr sz="1800" dirty="0">
                <a:latin typeface="Times New Roman"/>
                <a:cs typeface="Times New Roman"/>
              </a:rPr>
              <a:t>peak</a:t>
            </a:r>
            <a:r>
              <a:rPr sz="1800" spc="-20" dirty="0">
                <a:latin typeface="Times New Roman"/>
                <a:cs typeface="Times New Roman"/>
              </a:rPr>
              <a:t> </a:t>
            </a:r>
            <a:r>
              <a:rPr sz="1800" dirty="0">
                <a:latin typeface="Times New Roman"/>
                <a:cs typeface="Times New Roman"/>
              </a:rPr>
              <a:t>levels</a:t>
            </a:r>
            <a:r>
              <a:rPr sz="1800" spc="15" dirty="0">
                <a:latin typeface="Times New Roman"/>
                <a:cs typeface="Times New Roman"/>
              </a:rPr>
              <a:t> </a:t>
            </a:r>
            <a:r>
              <a:rPr sz="1800" dirty="0">
                <a:latin typeface="Times New Roman"/>
                <a:cs typeface="Times New Roman"/>
              </a:rPr>
              <a:t>in</a:t>
            </a:r>
            <a:r>
              <a:rPr sz="1800" spc="-10" dirty="0">
                <a:latin typeface="Times New Roman"/>
                <a:cs typeface="Times New Roman"/>
              </a:rPr>
              <a:t> </a:t>
            </a:r>
            <a:r>
              <a:rPr sz="1800" dirty="0">
                <a:latin typeface="Times New Roman"/>
                <a:cs typeface="Times New Roman"/>
              </a:rPr>
              <a:t>about</a:t>
            </a:r>
            <a:r>
              <a:rPr sz="1800" spc="-25" dirty="0">
                <a:latin typeface="Times New Roman"/>
                <a:cs typeface="Times New Roman"/>
              </a:rPr>
              <a:t> </a:t>
            </a:r>
            <a:r>
              <a:rPr sz="1800" dirty="0">
                <a:latin typeface="Times New Roman"/>
                <a:cs typeface="Times New Roman"/>
              </a:rPr>
              <a:t>4–4.5</a:t>
            </a:r>
            <a:r>
              <a:rPr sz="1800" spc="-60" dirty="0">
                <a:latin typeface="Times New Roman"/>
                <a:cs typeface="Times New Roman"/>
              </a:rPr>
              <a:t> </a:t>
            </a:r>
            <a:r>
              <a:rPr sz="1800" dirty="0">
                <a:latin typeface="Times New Roman"/>
                <a:cs typeface="Times New Roman"/>
              </a:rPr>
              <a:t>h</a:t>
            </a:r>
            <a:r>
              <a:rPr sz="1800" spc="-15" dirty="0">
                <a:latin typeface="Times New Roman"/>
                <a:cs typeface="Times New Roman"/>
              </a:rPr>
              <a:t> </a:t>
            </a:r>
            <a:r>
              <a:rPr sz="1800" dirty="0">
                <a:latin typeface="Times New Roman"/>
                <a:cs typeface="Times New Roman"/>
              </a:rPr>
              <a:t>Lithium</a:t>
            </a:r>
            <a:r>
              <a:rPr sz="1800" spc="-20" dirty="0">
                <a:latin typeface="Times New Roman"/>
                <a:cs typeface="Times New Roman"/>
              </a:rPr>
              <a:t> </a:t>
            </a:r>
            <a:r>
              <a:rPr sz="1800" dirty="0">
                <a:latin typeface="Times New Roman"/>
                <a:cs typeface="Times New Roman"/>
              </a:rPr>
              <a:t>is</a:t>
            </a:r>
            <a:r>
              <a:rPr sz="1800" spc="-30" dirty="0">
                <a:latin typeface="Times New Roman"/>
                <a:cs typeface="Times New Roman"/>
              </a:rPr>
              <a:t> </a:t>
            </a:r>
            <a:r>
              <a:rPr sz="1800" dirty="0">
                <a:latin typeface="Times New Roman"/>
                <a:cs typeface="Times New Roman"/>
              </a:rPr>
              <a:t>excreted</a:t>
            </a:r>
            <a:r>
              <a:rPr sz="1800" spc="25" dirty="0">
                <a:latin typeface="Times New Roman"/>
                <a:cs typeface="Times New Roman"/>
              </a:rPr>
              <a:t> </a:t>
            </a:r>
            <a:r>
              <a:rPr sz="1800" dirty="0">
                <a:latin typeface="Times New Roman"/>
                <a:cs typeface="Times New Roman"/>
              </a:rPr>
              <a:t>virtually</a:t>
            </a:r>
            <a:r>
              <a:rPr sz="1800" spc="-20" dirty="0">
                <a:latin typeface="Times New Roman"/>
                <a:cs typeface="Times New Roman"/>
              </a:rPr>
              <a:t> </a:t>
            </a:r>
            <a:r>
              <a:rPr sz="1800" dirty="0">
                <a:latin typeface="Times New Roman"/>
                <a:cs typeface="Times New Roman"/>
              </a:rPr>
              <a:t>entirely</a:t>
            </a:r>
            <a:r>
              <a:rPr sz="1800" spc="-15" dirty="0">
                <a:latin typeface="Times New Roman"/>
                <a:cs typeface="Times New Roman"/>
              </a:rPr>
              <a:t> </a:t>
            </a:r>
            <a:r>
              <a:rPr sz="1800" dirty="0">
                <a:latin typeface="Times New Roman"/>
                <a:cs typeface="Times New Roman"/>
              </a:rPr>
              <a:t>by</a:t>
            </a:r>
            <a:r>
              <a:rPr sz="1800" spc="-25" dirty="0">
                <a:latin typeface="Times New Roman"/>
                <a:cs typeface="Times New Roman"/>
              </a:rPr>
              <a:t> </a:t>
            </a:r>
            <a:r>
              <a:rPr sz="1800" dirty="0">
                <a:latin typeface="Times New Roman"/>
                <a:cs typeface="Times New Roman"/>
              </a:rPr>
              <a:t>the</a:t>
            </a:r>
            <a:r>
              <a:rPr sz="1800" spc="-35" dirty="0">
                <a:latin typeface="Times New Roman"/>
                <a:cs typeface="Times New Roman"/>
              </a:rPr>
              <a:t> </a:t>
            </a:r>
            <a:r>
              <a:rPr sz="1800" dirty="0">
                <a:latin typeface="Times New Roman"/>
                <a:cs typeface="Times New Roman"/>
              </a:rPr>
              <a:t>kidneys</a:t>
            </a:r>
            <a:r>
              <a:rPr sz="1800" spc="15" dirty="0">
                <a:latin typeface="Times New Roman"/>
                <a:cs typeface="Times New Roman"/>
              </a:rPr>
              <a:t> </a:t>
            </a:r>
            <a:r>
              <a:rPr sz="1800" dirty="0">
                <a:latin typeface="Times New Roman"/>
                <a:cs typeface="Times New Roman"/>
              </a:rPr>
              <a:t>and has</a:t>
            </a:r>
            <a:r>
              <a:rPr sz="1800" spc="-30" dirty="0">
                <a:latin typeface="Times New Roman"/>
                <a:cs typeface="Times New Roman"/>
              </a:rPr>
              <a:t> </a:t>
            </a:r>
            <a:r>
              <a:rPr sz="1800" spc="-50" dirty="0">
                <a:latin typeface="Times New Roman"/>
                <a:cs typeface="Times New Roman"/>
              </a:rPr>
              <a:t>a </a:t>
            </a:r>
            <a:r>
              <a:rPr sz="1800" spc="-10" dirty="0">
                <a:latin typeface="Times New Roman"/>
                <a:cs typeface="Times New Roman"/>
              </a:rPr>
              <a:t>half-</a:t>
            </a:r>
            <a:r>
              <a:rPr sz="1800" dirty="0">
                <a:latin typeface="Times New Roman"/>
                <a:cs typeface="Times New Roman"/>
              </a:rPr>
              <a:t>life</a:t>
            </a:r>
            <a:r>
              <a:rPr sz="1800" spc="10" dirty="0">
                <a:latin typeface="Times New Roman"/>
                <a:cs typeface="Times New Roman"/>
              </a:rPr>
              <a:t> </a:t>
            </a:r>
            <a:r>
              <a:rPr sz="1800" dirty="0">
                <a:latin typeface="Times New Roman"/>
                <a:cs typeface="Times New Roman"/>
              </a:rPr>
              <a:t>varying</a:t>
            </a:r>
            <a:r>
              <a:rPr sz="1800" spc="30" dirty="0">
                <a:latin typeface="Times New Roman"/>
                <a:cs typeface="Times New Roman"/>
              </a:rPr>
              <a:t> </a:t>
            </a:r>
            <a:r>
              <a:rPr sz="1800" dirty="0">
                <a:latin typeface="Times New Roman"/>
                <a:cs typeface="Times New Roman"/>
              </a:rPr>
              <a:t>from</a:t>
            </a:r>
            <a:r>
              <a:rPr sz="1800" spc="15" dirty="0">
                <a:latin typeface="Times New Roman"/>
                <a:cs typeface="Times New Roman"/>
              </a:rPr>
              <a:t> </a:t>
            </a:r>
            <a:r>
              <a:rPr sz="1800" dirty="0">
                <a:latin typeface="Times New Roman"/>
                <a:cs typeface="Times New Roman"/>
              </a:rPr>
              <a:t>8</a:t>
            </a:r>
            <a:r>
              <a:rPr sz="1800" spc="-15" dirty="0">
                <a:latin typeface="Times New Roman"/>
                <a:cs typeface="Times New Roman"/>
              </a:rPr>
              <a:t> </a:t>
            </a:r>
            <a:r>
              <a:rPr sz="1800" dirty="0">
                <a:latin typeface="Times New Roman"/>
                <a:cs typeface="Times New Roman"/>
              </a:rPr>
              <a:t>to</a:t>
            </a:r>
            <a:r>
              <a:rPr sz="1800" spc="-10" dirty="0">
                <a:latin typeface="Times New Roman"/>
                <a:cs typeface="Times New Roman"/>
              </a:rPr>
              <a:t> </a:t>
            </a:r>
            <a:r>
              <a:rPr sz="1800" dirty="0">
                <a:latin typeface="Times New Roman"/>
                <a:cs typeface="Times New Roman"/>
              </a:rPr>
              <a:t>55</a:t>
            </a:r>
            <a:r>
              <a:rPr sz="1800" spc="-15" dirty="0">
                <a:latin typeface="Times New Roman"/>
                <a:cs typeface="Times New Roman"/>
              </a:rPr>
              <a:t> </a:t>
            </a:r>
            <a:r>
              <a:rPr sz="1800" dirty="0">
                <a:latin typeface="Times New Roman"/>
                <a:cs typeface="Times New Roman"/>
              </a:rPr>
              <a:t>h,</a:t>
            </a:r>
            <a:r>
              <a:rPr sz="1800" spc="-20" dirty="0">
                <a:latin typeface="Times New Roman"/>
                <a:cs typeface="Times New Roman"/>
              </a:rPr>
              <a:t> </a:t>
            </a:r>
            <a:r>
              <a:rPr sz="1800" dirty="0">
                <a:latin typeface="Times New Roman"/>
                <a:cs typeface="Times New Roman"/>
              </a:rPr>
              <a:t>with</a:t>
            </a:r>
            <a:r>
              <a:rPr sz="1800" spc="5" dirty="0">
                <a:latin typeface="Times New Roman"/>
                <a:cs typeface="Times New Roman"/>
              </a:rPr>
              <a:t> </a:t>
            </a:r>
            <a:r>
              <a:rPr sz="1800" dirty="0">
                <a:latin typeface="Times New Roman"/>
                <a:cs typeface="Times New Roman"/>
              </a:rPr>
              <a:t>a</a:t>
            </a:r>
            <a:r>
              <a:rPr sz="1800" spc="-10" dirty="0">
                <a:latin typeface="Times New Roman"/>
                <a:cs typeface="Times New Roman"/>
              </a:rPr>
              <a:t> </a:t>
            </a:r>
            <a:r>
              <a:rPr sz="1800" dirty="0">
                <a:latin typeface="Times New Roman"/>
                <a:cs typeface="Times New Roman"/>
              </a:rPr>
              <a:t>right-skewed</a:t>
            </a:r>
            <a:r>
              <a:rPr sz="1800" spc="50" dirty="0">
                <a:latin typeface="Times New Roman"/>
                <a:cs typeface="Times New Roman"/>
              </a:rPr>
              <a:t> </a:t>
            </a:r>
            <a:r>
              <a:rPr sz="1800" dirty="0">
                <a:latin typeface="Times New Roman"/>
                <a:cs typeface="Times New Roman"/>
              </a:rPr>
              <a:t>distribution</a:t>
            </a:r>
            <a:r>
              <a:rPr sz="1800" spc="-85" dirty="0">
                <a:latin typeface="Times New Roman"/>
                <a:cs typeface="Times New Roman"/>
              </a:rPr>
              <a:t> </a:t>
            </a:r>
            <a:r>
              <a:rPr sz="1800" dirty="0">
                <a:latin typeface="Times New Roman"/>
                <a:cs typeface="Times New Roman"/>
              </a:rPr>
              <a:t>and</a:t>
            </a:r>
            <a:r>
              <a:rPr sz="1800" spc="-15" dirty="0">
                <a:latin typeface="Times New Roman"/>
                <a:cs typeface="Times New Roman"/>
              </a:rPr>
              <a:t> </a:t>
            </a:r>
            <a:r>
              <a:rPr sz="1800" dirty="0">
                <a:latin typeface="Times New Roman"/>
                <a:cs typeface="Times New Roman"/>
              </a:rPr>
              <a:t>an</a:t>
            </a:r>
            <a:r>
              <a:rPr sz="1800" spc="5" dirty="0">
                <a:latin typeface="Times New Roman"/>
                <a:cs typeface="Times New Roman"/>
              </a:rPr>
              <a:t> </a:t>
            </a:r>
            <a:r>
              <a:rPr sz="1800" dirty="0">
                <a:latin typeface="Times New Roman"/>
                <a:cs typeface="Times New Roman"/>
              </a:rPr>
              <a:t>arithmetic</a:t>
            </a:r>
            <a:r>
              <a:rPr sz="1800" spc="15" dirty="0">
                <a:latin typeface="Times New Roman"/>
                <a:cs typeface="Times New Roman"/>
              </a:rPr>
              <a:t> </a:t>
            </a:r>
            <a:r>
              <a:rPr sz="1800" dirty="0">
                <a:latin typeface="Times New Roman"/>
                <a:cs typeface="Times New Roman"/>
              </a:rPr>
              <a:t>mean</a:t>
            </a:r>
            <a:r>
              <a:rPr sz="1800" spc="30" dirty="0">
                <a:latin typeface="Times New Roman"/>
                <a:cs typeface="Times New Roman"/>
              </a:rPr>
              <a:t> </a:t>
            </a:r>
            <a:r>
              <a:rPr sz="1800" dirty="0">
                <a:latin typeface="Times New Roman"/>
                <a:cs typeface="Times New Roman"/>
              </a:rPr>
              <a:t>of</a:t>
            </a:r>
            <a:r>
              <a:rPr sz="1800" spc="-25" dirty="0">
                <a:latin typeface="Times New Roman"/>
                <a:cs typeface="Times New Roman"/>
              </a:rPr>
              <a:t> </a:t>
            </a:r>
            <a:r>
              <a:rPr sz="1800" dirty="0">
                <a:latin typeface="Times New Roman"/>
                <a:cs typeface="Times New Roman"/>
              </a:rPr>
              <a:t>18–24</a:t>
            </a:r>
            <a:r>
              <a:rPr sz="1800" spc="-40" dirty="0">
                <a:latin typeface="Times New Roman"/>
                <a:cs typeface="Times New Roman"/>
              </a:rPr>
              <a:t> </a:t>
            </a:r>
            <a:r>
              <a:rPr sz="1800" dirty="0">
                <a:latin typeface="Times New Roman"/>
                <a:cs typeface="Times New Roman"/>
              </a:rPr>
              <a:t>h</a:t>
            </a:r>
            <a:r>
              <a:rPr sz="1800" spc="-15" dirty="0">
                <a:latin typeface="Times New Roman"/>
                <a:cs typeface="Times New Roman"/>
              </a:rPr>
              <a:t> </a:t>
            </a:r>
            <a:r>
              <a:rPr sz="1800" dirty="0">
                <a:latin typeface="Times New Roman"/>
                <a:cs typeface="Times New Roman"/>
              </a:rPr>
              <a:t>.</a:t>
            </a:r>
            <a:r>
              <a:rPr sz="1800" spc="-45" dirty="0">
                <a:latin typeface="Times New Roman"/>
                <a:cs typeface="Times New Roman"/>
              </a:rPr>
              <a:t> </a:t>
            </a:r>
            <a:r>
              <a:rPr sz="1800" dirty="0">
                <a:latin typeface="Times New Roman"/>
                <a:cs typeface="Times New Roman"/>
              </a:rPr>
              <a:t>While</a:t>
            </a:r>
            <a:r>
              <a:rPr sz="1800" spc="-10" dirty="0">
                <a:latin typeface="Times New Roman"/>
                <a:cs typeface="Times New Roman"/>
              </a:rPr>
              <a:t> </a:t>
            </a:r>
            <a:r>
              <a:rPr sz="1800" dirty="0">
                <a:latin typeface="Times New Roman"/>
                <a:cs typeface="Times New Roman"/>
              </a:rPr>
              <a:t>the</a:t>
            </a:r>
            <a:r>
              <a:rPr sz="1800" spc="-35" dirty="0">
                <a:latin typeface="Times New Roman"/>
                <a:cs typeface="Times New Roman"/>
              </a:rPr>
              <a:t> </a:t>
            </a:r>
            <a:r>
              <a:rPr sz="1800" dirty="0">
                <a:latin typeface="Times New Roman"/>
                <a:cs typeface="Times New Roman"/>
              </a:rPr>
              <a:t>use</a:t>
            </a:r>
            <a:r>
              <a:rPr sz="1800" spc="-15" dirty="0">
                <a:latin typeface="Times New Roman"/>
                <a:cs typeface="Times New Roman"/>
              </a:rPr>
              <a:t> </a:t>
            </a:r>
            <a:r>
              <a:rPr sz="1800" spc="-25" dirty="0">
                <a:latin typeface="Times New Roman"/>
                <a:cs typeface="Times New Roman"/>
              </a:rPr>
              <a:t>of </a:t>
            </a:r>
            <a:r>
              <a:rPr sz="1800" spc="-20" dirty="0">
                <a:latin typeface="Times New Roman"/>
                <a:cs typeface="Times New Roman"/>
              </a:rPr>
              <a:t>slow-</a:t>
            </a:r>
            <a:r>
              <a:rPr sz="1800" dirty="0">
                <a:latin typeface="Times New Roman"/>
                <a:cs typeface="Times New Roman"/>
              </a:rPr>
              <a:t>release</a:t>
            </a:r>
            <a:r>
              <a:rPr sz="1800" spc="25" dirty="0">
                <a:latin typeface="Times New Roman"/>
                <a:cs typeface="Times New Roman"/>
              </a:rPr>
              <a:t> </a:t>
            </a:r>
            <a:r>
              <a:rPr sz="1800" dirty="0">
                <a:latin typeface="Times New Roman"/>
                <a:cs typeface="Times New Roman"/>
              </a:rPr>
              <a:t>(sustained,</a:t>
            </a:r>
            <a:r>
              <a:rPr sz="1800" spc="-50" dirty="0">
                <a:latin typeface="Times New Roman"/>
                <a:cs typeface="Times New Roman"/>
              </a:rPr>
              <a:t> </a:t>
            </a:r>
            <a:r>
              <a:rPr sz="1800" dirty="0">
                <a:latin typeface="Times New Roman"/>
                <a:cs typeface="Times New Roman"/>
              </a:rPr>
              <a:t>controlled-release)</a:t>
            </a:r>
            <a:r>
              <a:rPr sz="1800" spc="-10" dirty="0">
                <a:latin typeface="Times New Roman"/>
                <a:cs typeface="Times New Roman"/>
              </a:rPr>
              <a:t> preparations</a:t>
            </a:r>
            <a:r>
              <a:rPr sz="1800" spc="-55" dirty="0">
                <a:latin typeface="Times New Roman"/>
                <a:cs typeface="Times New Roman"/>
              </a:rPr>
              <a:t> </a:t>
            </a:r>
            <a:r>
              <a:rPr sz="1800" dirty="0">
                <a:latin typeface="Times New Roman"/>
                <a:cs typeface="Times New Roman"/>
              </a:rPr>
              <a:t>has</a:t>
            </a:r>
            <a:r>
              <a:rPr sz="1800" spc="-10" dirty="0">
                <a:latin typeface="Times New Roman"/>
                <a:cs typeface="Times New Roman"/>
              </a:rPr>
              <a:t> </a:t>
            </a:r>
            <a:r>
              <a:rPr sz="1800" dirty="0">
                <a:latin typeface="Times New Roman"/>
                <a:cs typeface="Times New Roman"/>
              </a:rPr>
              <a:t>been</a:t>
            </a:r>
            <a:r>
              <a:rPr sz="1800" spc="-20" dirty="0">
                <a:latin typeface="Times New Roman"/>
                <a:cs typeface="Times New Roman"/>
              </a:rPr>
              <a:t> </a:t>
            </a:r>
            <a:r>
              <a:rPr sz="1800" dirty="0">
                <a:latin typeface="Times New Roman"/>
                <a:cs typeface="Times New Roman"/>
              </a:rPr>
              <a:t>proposed</a:t>
            </a:r>
            <a:r>
              <a:rPr sz="1800" spc="-45" dirty="0">
                <a:latin typeface="Times New Roman"/>
                <a:cs typeface="Times New Roman"/>
              </a:rPr>
              <a:t> </a:t>
            </a:r>
            <a:r>
              <a:rPr sz="1800" dirty="0">
                <a:latin typeface="Times New Roman"/>
                <a:cs typeface="Times New Roman"/>
              </a:rPr>
              <a:t>as</a:t>
            </a:r>
            <a:r>
              <a:rPr sz="1800" spc="-10" dirty="0">
                <a:latin typeface="Times New Roman"/>
                <a:cs typeface="Times New Roman"/>
              </a:rPr>
              <a:t> </a:t>
            </a:r>
            <a:r>
              <a:rPr sz="1800" dirty="0">
                <a:latin typeface="Times New Roman"/>
                <a:cs typeface="Times New Roman"/>
              </a:rPr>
              <a:t>a</a:t>
            </a:r>
            <a:r>
              <a:rPr sz="1800" spc="10" dirty="0">
                <a:latin typeface="Times New Roman"/>
                <a:cs typeface="Times New Roman"/>
              </a:rPr>
              <a:t> </a:t>
            </a:r>
            <a:r>
              <a:rPr sz="1800" dirty="0">
                <a:latin typeface="Times New Roman"/>
                <a:cs typeface="Times New Roman"/>
              </a:rPr>
              <a:t>means</a:t>
            </a:r>
            <a:r>
              <a:rPr sz="1800" spc="10" dirty="0">
                <a:latin typeface="Times New Roman"/>
                <a:cs typeface="Times New Roman"/>
              </a:rPr>
              <a:t> </a:t>
            </a:r>
            <a:r>
              <a:rPr sz="1800" dirty="0">
                <a:latin typeface="Times New Roman"/>
                <a:cs typeface="Times New Roman"/>
              </a:rPr>
              <a:t>of</a:t>
            </a:r>
            <a:r>
              <a:rPr sz="1800" spc="-30" dirty="0">
                <a:latin typeface="Times New Roman"/>
                <a:cs typeface="Times New Roman"/>
              </a:rPr>
              <a:t> </a:t>
            </a:r>
            <a:r>
              <a:rPr sz="1800" dirty="0">
                <a:latin typeface="Times New Roman"/>
                <a:cs typeface="Times New Roman"/>
              </a:rPr>
              <a:t>diminishing</a:t>
            </a:r>
            <a:r>
              <a:rPr sz="1800" spc="5" dirty="0">
                <a:latin typeface="Times New Roman"/>
                <a:cs typeface="Times New Roman"/>
              </a:rPr>
              <a:t> </a:t>
            </a:r>
            <a:r>
              <a:rPr sz="1800" dirty="0">
                <a:latin typeface="Times New Roman"/>
                <a:cs typeface="Times New Roman"/>
              </a:rPr>
              <a:t>postdose</a:t>
            </a:r>
            <a:r>
              <a:rPr sz="1800" spc="-35" dirty="0">
                <a:latin typeface="Times New Roman"/>
                <a:cs typeface="Times New Roman"/>
              </a:rPr>
              <a:t> </a:t>
            </a:r>
            <a:r>
              <a:rPr sz="1800" dirty="0">
                <a:latin typeface="Times New Roman"/>
                <a:cs typeface="Times New Roman"/>
              </a:rPr>
              <a:t>variation</a:t>
            </a:r>
            <a:r>
              <a:rPr sz="1800" spc="-20" dirty="0">
                <a:latin typeface="Times New Roman"/>
                <a:cs typeface="Times New Roman"/>
              </a:rPr>
              <a:t> </a:t>
            </a:r>
            <a:r>
              <a:rPr sz="1800" spc="-25" dirty="0">
                <a:latin typeface="Times New Roman"/>
                <a:cs typeface="Times New Roman"/>
              </a:rPr>
              <a:t>in </a:t>
            </a:r>
            <a:r>
              <a:rPr sz="1800" dirty="0">
                <a:latin typeface="Times New Roman"/>
                <a:cs typeface="Times New Roman"/>
              </a:rPr>
              <a:t>serum</a:t>
            </a:r>
            <a:r>
              <a:rPr sz="1800" spc="-40" dirty="0">
                <a:latin typeface="Times New Roman"/>
                <a:cs typeface="Times New Roman"/>
              </a:rPr>
              <a:t> </a:t>
            </a:r>
            <a:r>
              <a:rPr sz="1800" spc="-10" dirty="0">
                <a:latin typeface="Times New Roman"/>
                <a:cs typeface="Times New Roman"/>
              </a:rPr>
              <a:t>concentrations</a:t>
            </a:r>
            <a:r>
              <a:rPr sz="1800" spc="-70" dirty="0">
                <a:latin typeface="Times New Roman"/>
                <a:cs typeface="Times New Roman"/>
              </a:rPr>
              <a:t> </a:t>
            </a:r>
            <a:r>
              <a:rPr sz="1800" dirty="0">
                <a:latin typeface="Times New Roman"/>
                <a:cs typeface="Times New Roman"/>
              </a:rPr>
              <a:t>and</a:t>
            </a:r>
            <a:r>
              <a:rPr sz="1800" spc="-35" dirty="0">
                <a:latin typeface="Times New Roman"/>
                <a:cs typeface="Times New Roman"/>
              </a:rPr>
              <a:t> </a:t>
            </a:r>
            <a:r>
              <a:rPr sz="1800" dirty="0">
                <a:latin typeface="Times New Roman"/>
                <a:cs typeface="Times New Roman"/>
              </a:rPr>
              <a:t>associated</a:t>
            </a:r>
            <a:r>
              <a:rPr sz="1800" spc="5" dirty="0">
                <a:latin typeface="Times New Roman"/>
                <a:cs typeface="Times New Roman"/>
              </a:rPr>
              <a:t> </a:t>
            </a:r>
            <a:r>
              <a:rPr sz="1800" dirty="0">
                <a:latin typeface="Times New Roman"/>
                <a:cs typeface="Times New Roman"/>
              </a:rPr>
              <a:t>adverse</a:t>
            </a:r>
            <a:r>
              <a:rPr sz="1800" spc="-35" dirty="0">
                <a:latin typeface="Times New Roman"/>
                <a:cs typeface="Times New Roman"/>
              </a:rPr>
              <a:t> </a:t>
            </a:r>
            <a:r>
              <a:rPr sz="1800" dirty="0">
                <a:latin typeface="Times New Roman"/>
                <a:cs typeface="Times New Roman"/>
              </a:rPr>
              <a:t>effects,</a:t>
            </a:r>
            <a:r>
              <a:rPr sz="1800" spc="45" dirty="0">
                <a:latin typeface="Times New Roman"/>
                <a:cs typeface="Times New Roman"/>
              </a:rPr>
              <a:t> </a:t>
            </a:r>
            <a:r>
              <a:rPr sz="1800" dirty="0">
                <a:latin typeface="Times New Roman"/>
                <a:cs typeface="Times New Roman"/>
              </a:rPr>
              <a:t>this</a:t>
            </a:r>
            <a:r>
              <a:rPr sz="1800" spc="-45" dirty="0">
                <a:latin typeface="Times New Roman"/>
                <a:cs typeface="Times New Roman"/>
              </a:rPr>
              <a:t> </a:t>
            </a:r>
            <a:r>
              <a:rPr sz="1800" dirty="0">
                <a:latin typeface="Times New Roman"/>
                <a:cs typeface="Times New Roman"/>
              </a:rPr>
              <a:t>has</a:t>
            </a:r>
            <a:r>
              <a:rPr sz="1800" spc="-50" dirty="0">
                <a:latin typeface="Times New Roman"/>
                <a:cs typeface="Times New Roman"/>
              </a:rPr>
              <a:t> </a:t>
            </a:r>
            <a:r>
              <a:rPr sz="1800" dirty="0">
                <a:latin typeface="Times New Roman"/>
                <a:cs typeface="Times New Roman"/>
              </a:rPr>
              <a:t>yet</a:t>
            </a:r>
            <a:r>
              <a:rPr sz="1800" spc="30" dirty="0">
                <a:latin typeface="Times New Roman"/>
                <a:cs typeface="Times New Roman"/>
              </a:rPr>
              <a:t> </a:t>
            </a:r>
            <a:r>
              <a:rPr sz="1800" dirty="0">
                <a:latin typeface="Times New Roman"/>
                <a:cs typeface="Times New Roman"/>
              </a:rPr>
              <a:t>to</a:t>
            </a:r>
            <a:r>
              <a:rPr sz="1800" spc="-35" dirty="0">
                <a:latin typeface="Times New Roman"/>
                <a:cs typeface="Times New Roman"/>
              </a:rPr>
              <a:t> </a:t>
            </a:r>
            <a:r>
              <a:rPr sz="1800" dirty="0">
                <a:latin typeface="Times New Roman"/>
                <a:cs typeface="Times New Roman"/>
              </a:rPr>
              <a:t>be</a:t>
            </a:r>
            <a:r>
              <a:rPr sz="1800" spc="-55" dirty="0">
                <a:latin typeface="Times New Roman"/>
                <a:cs typeface="Times New Roman"/>
              </a:rPr>
              <a:t> </a:t>
            </a:r>
            <a:r>
              <a:rPr sz="1800" dirty="0">
                <a:latin typeface="Times New Roman"/>
                <a:cs typeface="Times New Roman"/>
              </a:rPr>
              <a:t>established</a:t>
            </a:r>
            <a:r>
              <a:rPr sz="1800" spc="-15" dirty="0">
                <a:latin typeface="Times New Roman"/>
                <a:cs typeface="Times New Roman"/>
              </a:rPr>
              <a:t> </a:t>
            </a:r>
            <a:r>
              <a:rPr sz="1800" dirty="0">
                <a:latin typeface="Times New Roman"/>
                <a:cs typeface="Times New Roman"/>
              </a:rPr>
              <a:t>empirically</a:t>
            </a:r>
            <a:r>
              <a:rPr sz="1800" spc="-10" dirty="0">
                <a:latin typeface="Times New Roman"/>
                <a:cs typeface="Times New Roman"/>
              </a:rPr>
              <a:t> [19].</a:t>
            </a:r>
            <a:endParaRPr sz="1800">
              <a:latin typeface="Times New Roman"/>
              <a:cs typeface="Times New Roman"/>
            </a:endParaRPr>
          </a:p>
          <a:p>
            <a:pPr>
              <a:lnSpc>
                <a:spcPct val="100000"/>
              </a:lnSpc>
              <a:spcBef>
                <a:spcPts val="40"/>
              </a:spcBef>
            </a:pPr>
            <a:endParaRPr sz="1850">
              <a:latin typeface="Times New Roman"/>
              <a:cs typeface="Times New Roman"/>
            </a:endParaRPr>
          </a:p>
          <a:p>
            <a:pPr marL="12700" marR="43815">
              <a:lnSpc>
                <a:spcPct val="100000"/>
              </a:lnSpc>
            </a:pPr>
            <a:r>
              <a:rPr sz="1800" dirty="0">
                <a:latin typeface="Times New Roman"/>
                <a:cs typeface="Times New Roman"/>
              </a:rPr>
              <a:t>The</a:t>
            </a:r>
            <a:r>
              <a:rPr sz="1800" spc="-30" dirty="0">
                <a:latin typeface="Times New Roman"/>
                <a:cs typeface="Times New Roman"/>
              </a:rPr>
              <a:t> </a:t>
            </a:r>
            <a:r>
              <a:rPr sz="1800" dirty="0">
                <a:latin typeface="Times New Roman"/>
                <a:cs typeface="Times New Roman"/>
              </a:rPr>
              <a:t>need</a:t>
            </a:r>
            <a:r>
              <a:rPr sz="1800" spc="-10" dirty="0">
                <a:latin typeface="Times New Roman"/>
                <a:cs typeface="Times New Roman"/>
              </a:rPr>
              <a:t> </a:t>
            </a:r>
            <a:r>
              <a:rPr sz="1800" dirty="0">
                <a:latin typeface="Times New Roman"/>
                <a:cs typeface="Times New Roman"/>
              </a:rPr>
              <a:t>to</a:t>
            </a:r>
            <a:r>
              <a:rPr sz="1800" spc="-25" dirty="0">
                <a:latin typeface="Times New Roman"/>
                <a:cs typeface="Times New Roman"/>
              </a:rPr>
              <a:t> </a:t>
            </a:r>
            <a:r>
              <a:rPr sz="1800" dirty="0">
                <a:latin typeface="Times New Roman"/>
                <a:cs typeface="Times New Roman"/>
              </a:rPr>
              <a:t>monitor</a:t>
            </a:r>
            <a:r>
              <a:rPr sz="1800" spc="-40" dirty="0">
                <a:latin typeface="Times New Roman"/>
                <a:cs typeface="Times New Roman"/>
              </a:rPr>
              <a:t> </a:t>
            </a:r>
            <a:r>
              <a:rPr sz="1800" dirty="0">
                <a:latin typeface="Times New Roman"/>
                <a:cs typeface="Times New Roman"/>
              </a:rPr>
              <a:t>lithium</a:t>
            </a:r>
            <a:r>
              <a:rPr sz="1800" spc="-50" dirty="0">
                <a:latin typeface="Times New Roman"/>
                <a:cs typeface="Times New Roman"/>
              </a:rPr>
              <a:t> </a:t>
            </a:r>
            <a:r>
              <a:rPr sz="1800" dirty="0">
                <a:latin typeface="Times New Roman"/>
                <a:cs typeface="Times New Roman"/>
              </a:rPr>
              <a:t>levels</a:t>
            </a:r>
            <a:r>
              <a:rPr sz="1800" spc="-15" dirty="0">
                <a:latin typeface="Times New Roman"/>
                <a:cs typeface="Times New Roman"/>
              </a:rPr>
              <a:t> </a:t>
            </a:r>
            <a:r>
              <a:rPr sz="1800" dirty="0">
                <a:latin typeface="Times New Roman"/>
                <a:cs typeface="Times New Roman"/>
              </a:rPr>
              <a:t>was</a:t>
            </a:r>
            <a:r>
              <a:rPr sz="1800" spc="25" dirty="0">
                <a:latin typeface="Times New Roman"/>
                <a:cs typeface="Times New Roman"/>
              </a:rPr>
              <a:t> </a:t>
            </a:r>
            <a:r>
              <a:rPr sz="1800" dirty="0">
                <a:latin typeface="Times New Roman"/>
                <a:cs typeface="Times New Roman"/>
              </a:rPr>
              <a:t>first</a:t>
            </a:r>
            <a:r>
              <a:rPr sz="1800" spc="-15" dirty="0">
                <a:latin typeface="Times New Roman"/>
                <a:cs typeface="Times New Roman"/>
              </a:rPr>
              <a:t> </a:t>
            </a:r>
            <a:r>
              <a:rPr sz="1800" dirty="0">
                <a:latin typeface="Times New Roman"/>
                <a:cs typeface="Times New Roman"/>
              </a:rPr>
              <a:t>advocated</a:t>
            </a:r>
            <a:r>
              <a:rPr sz="1800" spc="-15" dirty="0">
                <a:latin typeface="Times New Roman"/>
                <a:cs typeface="Times New Roman"/>
              </a:rPr>
              <a:t> </a:t>
            </a:r>
            <a:r>
              <a:rPr sz="1800" dirty="0">
                <a:latin typeface="Times New Roman"/>
                <a:cs typeface="Times New Roman"/>
              </a:rPr>
              <a:t>by</a:t>
            </a:r>
            <a:r>
              <a:rPr sz="1800" spc="-55" dirty="0">
                <a:latin typeface="Times New Roman"/>
                <a:cs typeface="Times New Roman"/>
              </a:rPr>
              <a:t> </a:t>
            </a:r>
            <a:r>
              <a:rPr sz="1800" dirty="0">
                <a:latin typeface="Times New Roman"/>
                <a:cs typeface="Times New Roman"/>
              </a:rPr>
              <a:t>Talbott</a:t>
            </a:r>
            <a:r>
              <a:rPr sz="1800" spc="400" dirty="0">
                <a:latin typeface="Times New Roman"/>
                <a:cs typeface="Times New Roman"/>
              </a:rPr>
              <a:t> </a:t>
            </a:r>
            <a:r>
              <a:rPr sz="1800" dirty="0">
                <a:latin typeface="Times New Roman"/>
                <a:cs typeface="Times New Roman"/>
              </a:rPr>
              <a:t>after</a:t>
            </a:r>
            <a:r>
              <a:rPr sz="1800" spc="5" dirty="0">
                <a:latin typeface="Times New Roman"/>
                <a:cs typeface="Times New Roman"/>
              </a:rPr>
              <a:t> </a:t>
            </a:r>
            <a:r>
              <a:rPr sz="1800" dirty="0">
                <a:latin typeface="Times New Roman"/>
                <a:cs typeface="Times New Roman"/>
              </a:rPr>
              <a:t>his</a:t>
            </a:r>
            <a:r>
              <a:rPr sz="1800" spc="-45" dirty="0">
                <a:latin typeface="Times New Roman"/>
                <a:cs typeface="Times New Roman"/>
              </a:rPr>
              <a:t> </a:t>
            </a:r>
            <a:r>
              <a:rPr sz="1800" dirty="0">
                <a:latin typeface="Times New Roman"/>
                <a:cs typeface="Times New Roman"/>
              </a:rPr>
              <a:t>demonstration</a:t>
            </a:r>
            <a:r>
              <a:rPr sz="1800" spc="-25" dirty="0">
                <a:latin typeface="Times New Roman"/>
                <a:cs typeface="Times New Roman"/>
              </a:rPr>
              <a:t> </a:t>
            </a:r>
            <a:r>
              <a:rPr sz="1800" dirty="0">
                <a:latin typeface="Times New Roman"/>
                <a:cs typeface="Times New Roman"/>
              </a:rPr>
              <a:t>that</a:t>
            </a:r>
            <a:r>
              <a:rPr sz="1800" spc="-35" dirty="0">
                <a:latin typeface="Times New Roman"/>
                <a:cs typeface="Times New Roman"/>
              </a:rPr>
              <a:t> </a:t>
            </a:r>
            <a:r>
              <a:rPr sz="1800" dirty="0">
                <a:latin typeface="Times New Roman"/>
                <a:cs typeface="Times New Roman"/>
              </a:rPr>
              <a:t>lithium-related</a:t>
            </a:r>
            <a:r>
              <a:rPr sz="1800" spc="-10" dirty="0">
                <a:latin typeface="Times New Roman"/>
                <a:cs typeface="Times New Roman"/>
              </a:rPr>
              <a:t> </a:t>
            </a:r>
            <a:r>
              <a:rPr sz="1800" dirty="0">
                <a:latin typeface="Times New Roman"/>
                <a:cs typeface="Times New Roman"/>
              </a:rPr>
              <a:t>deaths</a:t>
            </a:r>
            <a:r>
              <a:rPr sz="1800" spc="-40" dirty="0">
                <a:latin typeface="Times New Roman"/>
                <a:cs typeface="Times New Roman"/>
              </a:rPr>
              <a:t> </a:t>
            </a:r>
            <a:r>
              <a:rPr sz="1800" spc="-25" dirty="0">
                <a:latin typeface="Times New Roman"/>
                <a:cs typeface="Times New Roman"/>
              </a:rPr>
              <a:t>in </a:t>
            </a:r>
            <a:r>
              <a:rPr sz="1800" dirty="0">
                <a:latin typeface="Times New Roman"/>
                <a:cs typeface="Times New Roman"/>
              </a:rPr>
              <a:t>cardiac</a:t>
            </a:r>
            <a:r>
              <a:rPr sz="1800" spc="-35" dirty="0">
                <a:latin typeface="Times New Roman"/>
                <a:cs typeface="Times New Roman"/>
              </a:rPr>
              <a:t> </a:t>
            </a:r>
            <a:r>
              <a:rPr sz="1800" dirty="0">
                <a:latin typeface="Times New Roman"/>
                <a:cs typeface="Times New Roman"/>
              </a:rPr>
              <a:t>patients</a:t>
            </a:r>
            <a:r>
              <a:rPr sz="1800" spc="-20" dirty="0">
                <a:latin typeface="Times New Roman"/>
                <a:cs typeface="Times New Roman"/>
              </a:rPr>
              <a:t> </a:t>
            </a:r>
            <a:r>
              <a:rPr sz="1800" dirty="0">
                <a:latin typeface="Times New Roman"/>
                <a:cs typeface="Times New Roman"/>
              </a:rPr>
              <a:t>(for</a:t>
            </a:r>
            <a:r>
              <a:rPr sz="1800" spc="-15" dirty="0">
                <a:latin typeface="Times New Roman"/>
                <a:cs typeface="Times New Roman"/>
              </a:rPr>
              <a:t> </a:t>
            </a:r>
            <a:r>
              <a:rPr sz="1800" dirty="0">
                <a:latin typeface="Times New Roman"/>
                <a:cs typeface="Times New Roman"/>
              </a:rPr>
              <a:t>whom</a:t>
            </a:r>
            <a:r>
              <a:rPr sz="1800" spc="-25" dirty="0">
                <a:latin typeface="Times New Roman"/>
                <a:cs typeface="Times New Roman"/>
              </a:rPr>
              <a:t> </a:t>
            </a:r>
            <a:r>
              <a:rPr sz="1800" dirty="0">
                <a:latin typeface="Times New Roman"/>
                <a:cs typeface="Times New Roman"/>
              </a:rPr>
              <a:t>lithium</a:t>
            </a:r>
            <a:r>
              <a:rPr sz="1800" spc="-70" dirty="0">
                <a:latin typeface="Times New Roman"/>
                <a:cs typeface="Times New Roman"/>
              </a:rPr>
              <a:t> </a:t>
            </a:r>
            <a:r>
              <a:rPr sz="1800" dirty="0">
                <a:latin typeface="Times New Roman"/>
                <a:cs typeface="Times New Roman"/>
              </a:rPr>
              <a:t>was</a:t>
            </a:r>
            <a:r>
              <a:rPr sz="1800" spc="20" dirty="0">
                <a:latin typeface="Times New Roman"/>
                <a:cs typeface="Times New Roman"/>
              </a:rPr>
              <a:t> </a:t>
            </a:r>
            <a:r>
              <a:rPr sz="1800" dirty="0">
                <a:latin typeface="Times New Roman"/>
                <a:cs typeface="Times New Roman"/>
              </a:rPr>
              <a:t>being</a:t>
            </a:r>
            <a:r>
              <a:rPr sz="1800" spc="-55" dirty="0">
                <a:latin typeface="Times New Roman"/>
                <a:cs typeface="Times New Roman"/>
              </a:rPr>
              <a:t> </a:t>
            </a:r>
            <a:r>
              <a:rPr sz="1800" dirty="0">
                <a:latin typeface="Times New Roman"/>
                <a:cs typeface="Times New Roman"/>
              </a:rPr>
              <a:t>used</a:t>
            </a:r>
            <a:r>
              <a:rPr sz="1800" spc="-10" dirty="0">
                <a:latin typeface="Times New Roman"/>
                <a:cs typeface="Times New Roman"/>
              </a:rPr>
              <a:t> </a:t>
            </a:r>
            <a:r>
              <a:rPr sz="1800" dirty="0">
                <a:latin typeface="Times New Roman"/>
                <a:cs typeface="Times New Roman"/>
              </a:rPr>
              <a:t>as</a:t>
            </a:r>
            <a:r>
              <a:rPr sz="1800" spc="-20" dirty="0">
                <a:latin typeface="Times New Roman"/>
                <a:cs typeface="Times New Roman"/>
              </a:rPr>
              <a:t> </a:t>
            </a:r>
            <a:r>
              <a:rPr sz="1800" dirty="0">
                <a:latin typeface="Times New Roman"/>
                <a:cs typeface="Times New Roman"/>
              </a:rPr>
              <a:t>a</a:t>
            </a:r>
            <a:r>
              <a:rPr sz="1800" spc="-25" dirty="0">
                <a:latin typeface="Times New Roman"/>
                <a:cs typeface="Times New Roman"/>
              </a:rPr>
              <a:t> </a:t>
            </a:r>
            <a:r>
              <a:rPr sz="1800" dirty="0">
                <a:latin typeface="Times New Roman"/>
                <a:cs typeface="Times New Roman"/>
              </a:rPr>
              <a:t>salt</a:t>
            </a:r>
            <a:r>
              <a:rPr sz="1800" spc="-15" dirty="0">
                <a:latin typeface="Times New Roman"/>
                <a:cs typeface="Times New Roman"/>
              </a:rPr>
              <a:t> </a:t>
            </a:r>
            <a:r>
              <a:rPr sz="1800" dirty="0">
                <a:latin typeface="Times New Roman"/>
                <a:cs typeface="Times New Roman"/>
              </a:rPr>
              <a:t>substitute)</a:t>
            </a:r>
            <a:r>
              <a:rPr sz="1800" spc="-65" dirty="0">
                <a:latin typeface="Times New Roman"/>
                <a:cs typeface="Times New Roman"/>
              </a:rPr>
              <a:t> </a:t>
            </a:r>
            <a:r>
              <a:rPr sz="1800" dirty="0">
                <a:latin typeface="Times New Roman"/>
                <a:cs typeface="Times New Roman"/>
              </a:rPr>
              <a:t>were</a:t>
            </a:r>
            <a:r>
              <a:rPr sz="1800" spc="25" dirty="0">
                <a:latin typeface="Times New Roman"/>
                <a:cs typeface="Times New Roman"/>
              </a:rPr>
              <a:t> </a:t>
            </a:r>
            <a:r>
              <a:rPr sz="1800" dirty="0">
                <a:latin typeface="Times New Roman"/>
                <a:cs typeface="Times New Roman"/>
              </a:rPr>
              <a:t>due</a:t>
            </a:r>
            <a:r>
              <a:rPr sz="1800" spc="-50" dirty="0">
                <a:latin typeface="Times New Roman"/>
                <a:cs typeface="Times New Roman"/>
              </a:rPr>
              <a:t> </a:t>
            </a:r>
            <a:r>
              <a:rPr sz="1800" dirty="0">
                <a:latin typeface="Times New Roman"/>
                <a:cs typeface="Times New Roman"/>
              </a:rPr>
              <a:t>to</a:t>
            </a:r>
            <a:r>
              <a:rPr sz="1800" spc="-25" dirty="0">
                <a:latin typeface="Times New Roman"/>
                <a:cs typeface="Times New Roman"/>
              </a:rPr>
              <a:t> </a:t>
            </a:r>
            <a:r>
              <a:rPr sz="1800" dirty="0">
                <a:latin typeface="Times New Roman"/>
                <a:cs typeface="Times New Roman"/>
              </a:rPr>
              <a:t>extremely</a:t>
            </a:r>
            <a:r>
              <a:rPr sz="1800" spc="40" dirty="0">
                <a:latin typeface="Times New Roman"/>
                <a:cs typeface="Times New Roman"/>
              </a:rPr>
              <a:t> </a:t>
            </a:r>
            <a:r>
              <a:rPr sz="1800" dirty="0">
                <a:latin typeface="Times New Roman"/>
                <a:cs typeface="Times New Roman"/>
              </a:rPr>
              <a:t>high</a:t>
            </a:r>
            <a:r>
              <a:rPr sz="1800" spc="-30" dirty="0">
                <a:latin typeface="Times New Roman"/>
                <a:cs typeface="Times New Roman"/>
              </a:rPr>
              <a:t> </a:t>
            </a:r>
            <a:r>
              <a:rPr sz="1800" dirty="0">
                <a:latin typeface="Times New Roman"/>
                <a:cs typeface="Times New Roman"/>
              </a:rPr>
              <a:t>serum</a:t>
            </a:r>
            <a:r>
              <a:rPr sz="1800" spc="-30" dirty="0">
                <a:latin typeface="Times New Roman"/>
                <a:cs typeface="Times New Roman"/>
              </a:rPr>
              <a:t> </a:t>
            </a:r>
            <a:r>
              <a:rPr sz="1800" dirty="0">
                <a:latin typeface="Times New Roman"/>
                <a:cs typeface="Times New Roman"/>
              </a:rPr>
              <a:t>levels.</a:t>
            </a:r>
            <a:r>
              <a:rPr sz="1800" spc="-35" dirty="0">
                <a:latin typeface="Times New Roman"/>
                <a:cs typeface="Times New Roman"/>
              </a:rPr>
              <a:t> </a:t>
            </a:r>
            <a:r>
              <a:rPr sz="1800" spc="-25" dirty="0">
                <a:latin typeface="Times New Roman"/>
                <a:cs typeface="Times New Roman"/>
              </a:rPr>
              <a:t>The </a:t>
            </a:r>
            <a:r>
              <a:rPr sz="1800" dirty="0">
                <a:latin typeface="Times New Roman"/>
                <a:cs typeface="Times New Roman"/>
              </a:rPr>
              <a:t>recognition</a:t>
            </a:r>
            <a:r>
              <a:rPr sz="1800" spc="-65" dirty="0">
                <a:latin typeface="Times New Roman"/>
                <a:cs typeface="Times New Roman"/>
              </a:rPr>
              <a:t> </a:t>
            </a:r>
            <a:r>
              <a:rPr sz="1800" dirty="0">
                <a:latin typeface="Times New Roman"/>
                <a:cs typeface="Times New Roman"/>
              </a:rPr>
              <a:t>of</a:t>
            </a:r>
            <a:r>
              <a:rPr sz="1800" spc="-15" dirty="0">
                <a:latin typeface="Times New Roman"/>
                <a:cs typeface="Times New Roman"/>
              </a:rPr>
              <a:t> </a:t>
            </a:r>
            <a:r>
              <a:rPr sz="1800" dirty="0">
                <a:latin typeface="Times New Roman"/>
                <a:cs typeface="Times New Roman"/>
              </a:rPr>
              <a:t>substantial</a:t>
            </a:r>
            <a:r>
              <a:rPr sz="1800" spc="-60" dirty="0">
                <a:latin typeface="Times New Roman"/>
                <a:cs typeface="Times New Roman"/>
              </a:rPr>
              <a:t> </a:t>
            </a:r>
            <a:r>
              <a:rPr sz="1800" dirty="0">
                <a:latin typeface="Times New Roman"/>
                <a:cs typeface="Times New Roman"/>
              </a:rPr>
              <a:t>variations</a:t>
            </a:r>
            <a:r>
              <a:rPr sz="1800" spc="-15" dirty="0">
                <a:latin typeface="Times New Roman"/>
                <a:cs typeface="Times New Roman"/>
              </a:rPr>
              <a:t> </a:t>
            </a:r>
            <a:r>
              <a:rPr sz="1800" dirty="0">
                <a:latin typeface="Times New Roman"/>
                <a:cs typeface="Times New Roman"/>
              </a:rPr>
              <a:t>in</a:t>
            </a:r>
            <a:r>
              <a:rPr sz="1800" spc="-25" dirty="0">
                <a:latin typeface="Times New Roman"/>
                <a:cs typeface="Times New Roman"/>
              </a:rPr>
              <a:t> </a:t>
            </a:r>
            <a:r>
              <a:rPr sz="1800" dirty="0">
                <a:latin typeface="Times New Roman"/>
                <a:cs typeface="Times New Roman"/>
              </a:rPr>
              <a:t>lithium</a:t>
            </a:r>
            <a:r>
              <a:rPr sz="1800" spc="-70" dirty="0">
                <a:latin typeface="Times New Roman"/>
                <a:cs typeface="Times New Roman"/>
              </a:rPr>
              <a:t> </a:t>
            </a:r>
            <a:r>
              <a:rPr sz="1800" dirty="0">
                <a:latin typeface="Times New Roman"/>
                <a:cs typeface="Times New Roman"/>
              </a:rPr>
              <a:t>levels</a:t>
            </a:r>
            <a:r>
              <a:rPr sz="1800" spc="10" dirty="0">
                <a:latin typeface="Times New Roman"/>
                <a:cs typeface="Times New Roman"/>
              </a:rPr>
              <a:t> </a:t>
            </a:r>
            <a:r>
              <a:rPr sz="1800" dirty="0">
                <a:latin typeface="Times New Roman"/>
                <a:cs typeface="Times New Roman"/>
              </a:rPr>
              <a:t>over</a:t>
            </a:r>
            <a:r>
              <a:rPr sz="1800" spc="-20" dirty="0">
                <a:latin typeface="Times New Roman"/>
                <a:cs typeface="Times New Roman"/>
              </a:rPr>
              <a:t> </a:t>
            </a:r>
            <a:r>
              <a:rPr sz="1800" dirty="0">
                <a:latin typeface="Times New Roman"/>
                <a:cs typeface="Times New Roman"/>
              </a:rPr>
              <a:t>a</a:t>
            </a:r>
            <a:r>
              <a:rPr sz="1800" spc="-20" dirty="0">
                <a:latin typeface="Times New Roman"/>
                <a:cs typeface="Times New Roman"/>
              </a:rPr>
              <a:t> </a:t>
            </a:r>
            <a:r>
              <a:rPr sz="1800" dirty="0">
                <a:latin typeface="Times New Roman"/>
                <a:cs typeface="Times New Roman"/>
              </a:rPr>
              <a:t>24</a:t>
            </a:r>
            <a:r>
              <a:rPr sz="1800" spc="-25" dirty="0">
                <a:latin typeface="Times New Roman"/>
                <a:cs typeface="Times New Roman"/>
              </a:rPr>
              <a:t> </a:t>
            </a:r>
            <a:r>
              <a:rPr sz="1800" dirty="0">
                <a:latin typeface="Times New Roman"/>
                <a:cs typeface="Times New Roman"/>
              </a:rPr>
              <a:t>h</a:t>
            </a:r>
            <a:r>
              <a:rPr sz="1800" spc="-25" dirty="0">
                <a:latin typeface="Times New Roman"/>
                <a:cs typeface="Times New Roman"/>
              </a:rPr>
              <a:t> </a:t>
            </a:r>
            <a:r>
              <a:rPr sz="1800" dirty="0">
                <a:latin typeface="Times New Roman"/>
                <a:cs typeface="Times New Roman"/>
              </a:rPr>
              <a:t>period,</a:t>
            </a:r>
            <a:r>
              <a:rPr sz="1800" spc="-60" dirty="0">
                <a:latin typeface="Times New Roman"/>
                <a:cs typeface="Times New Roman"/>
              </a:rPr>
              <a:t> </a:t>
            </a:r>
            <a:r>
              <a:rPr sz="1800" dirty="0">
                <a:latin typeface="Times New Roman"/>
                <a:cs typeface="Times New Roman"/>
              </a:rPr>
              <a:t>however,</a:t>
            </a:r>
            <a:r>
              <a:rPr sz="1800" spc="15" dirty="0">
                <a:latin typeface="Times New Roman"/>
                <a:cs typeface="Times New Roman"/>
              </a:rPr>
              <a:t> </a:t>
            </a:r>
            <a:r>
              <a:rPr sz="1800" dirty="0">
                <a:latin typeface="Times New Roman"/>
                <a:cs typeface="Times New Roman"/>
              </a:rPr>
              <a:t>awaited</a:t>
            </a:r>
            <a:r>
              <a:rPr sz="1800" spc="15" dirty="0">
                <a:latin typeface="Times New Roman"/>
                <a:cs typeface="Times New Roman"/>
              </a:rPr>
              <a:t> </a:t>
            </a:r>
            <a:r>
              <a:rPr sz="1800" dirty="0">
                <a:latin typeface="Times New Roman"/>
                <a:cs typeface="Times New Roman"/>
              </a:rPr>
              <a:t>the</a:t>
            </a:r>
            <a:r>
              <a:rPr sz="1800" spc="-30" dirty="0">
                <a:latin typeface="Times New Roman"/>
                <a:cs typeface="Times New Roman"/>
              </a:rPr>
              <a:t> </a:t>
            </a:r>
            <a:r>
              <a:rPr sz="1800" dirty="0">
                <a:latin typeface="Times New Roman"/>
                <a:cs typeface="Times New Roman"/>
              </a:rPr>
              <a:t>work of</a:t>
            </a:r>
            <a:r>
              <a:rPr sz="1800" spc="-45" dirty="0">
                <a:latin typeface="Times New Roman"/>
                <a:cs typeface="Times New Roman"/>
              </a:rPr>
              <a:t> </a:t>
            </a:r>
            <a:r>
              <a:rPr sz="1800" dirty="0">
                <a:latin typeface="Times New Roman"/>
                <a:cs typeface="Times New Roman"/>
              </a:rPr>
              <a:t>Amdisen</a:t>
            </a:r>
            <a:r>
              <a:rPr sz="1800" spc="20" dirty="0">
                <a:latin typeface="Times New Roman"/>
                <a:cs typeface="Times New Roman"/>
              </a:rPr>
              <a:t> </a:t>
            </a:r>
            <a:r>
              <a:rPr sz="1800" dirty="0">
                <a:latin typeface="Times New Roman"/>
                <a:cs typeface="Times New Roman"/>
              </a:rPr>
              <a:t>.</a:t>
            </a:r>
            <a:r>
              <a:rPr sz="1800" spc="-95" dirty="0">
                <a:latin typeface="Times New Roman"/>
                <a:cs typeface="Times New Roman"/>
              </a:rPr>
              <a:t> </a:t>
            </a:r>
            <a:r>
              <a:rPr sz="1800" spc="-10" dirty="0">
                <a:latin typeface="Times New Roman"/>
                <a:cs typeface="Times New Roman"/>
              </a:rPr>
              <a:t>Amdisen </a:t>
            </a:r>
            <a:r>
              <a:rPr sz="1800" dirty="0">
                <a:latin typeface="Times New Roman"/>
                <a:cs typeface="Times New Roman"/>
              </a:rPr>
              <a:t>proposed</a:t>
            </a:r>
            <a:r>
              <a:rPr sz="1800" spc="-45" dirty="0">
                <a:latin typeface="Times New Roman"/>
                <a:cs typeface="Times New Roman"/>
              </a:rPr>
              <a:t> </a:t>
            </a:r>
            <a:r>
              <a:rPr sz="1800" dirty="0">
                <a:latin typeface="Times New Roman"/>
                <a:cs typeface="Times New Roman"/>
              </a:rPr>
              <a:t>the</a:t>
            </a:r>
            <a:r>
              <a:rPr sz="1800" spc="-35" dirty="0">
                <a:latin typeface="Times New Roman"/>
                <a:cs typeface="Times New Roman"/>
              </a:rPr>
              <a:t> </a:t>
            </a:r>
            <a:r>
              <a:rPr sz="1800" dirty="0">
                <a:latin typeface="Times New Roman"/>
                <a:cs typeface="Times New Roman"/>
              </a:rPr>
              <a:t>use</a:t>
            </a:r>
            <a:r>
              <a:rPr sz="1800" spc="-20" dirty="0">
                <a:latin typeface="Times New Roman"/>
                <a:cs typeface="Times New Roman"/>
              </a:rPr>
              <a:t> </a:t>
            </a:r>
            <a:r>
              <a:rPr sz="1800" dirty="0">
                <a:latin typeface="Times New Roman"/>
                <a:cs typeface="Times New Roman"/>
              </a:rPr>
              <a:t>of</a:t>
            </a:r>
            <a:r>
              <a:rPr sz="1800" spc="-25" dirty="0">
                <a:latin typeface="Times New Roman"/>
                <a:cs typeface="Times New Roman"/>
              </a:rPr>
              <a:t> </a:t>
            </a:r>
            <a:r>
              <a:rPr sz="1800" dirty="0">
                <a:latin typeface="Times New Roman"/>
                <a:cs typeface="Times New Roman"/>
              </a:rPr>
              <a:t>a</a:t>
            </a:r>
            <a:r>
              <a:rPr sz="1800" spc="-15" dirty="0">
                <a:latin typeface="Times New Roman"/>
                <a:cs typeface="Times New Roman"/>
              </a:rPr>
              <a:t> </a:t>
            </a:r>
            <a:r>
              <a:rPr sz="1800" dirty="0">
                <a:latin typeface="Times New Roman"/>
                <a:cs typeface="Times New Roman"/>
              </a:rPr>
              <a:t>standardized</a:t>
            </a:r>
            <a:r>
              <a:rPr sz="1800" spc="-20" dirty="0">
                <a:latin typeface="Times New Roman"/>
                <a:cs typeface="Times New Roman"/>
              </a:rPr>
              <a:t> </a:t>
            </a:r>
            <a:r>
              <a:rPr sz="1800" dirty="0">
                <a:latin typeface="Times New Roman"/>
                <a:cs typeface="Times New Roman"/>
              </a:rPr>
              <a:t>12</a:t>
            </a:r>
            <a:r>
              <a:rPr sz="1800" spc="-15" dirty="0">
                <a:latin typeface="Times New Roman"/>
                <a:cs typeface="Times New Roman"/>
              </a:rPr>
              <a:t> </a:t>
            </a:r>
            <a:r>
              <a:rPr sz="1800" dirty="0">
                <a:latin typeface="Times New Roman"/>
                <a:cs typeface="Times New Roman"/>
              </a:rPr>
              <a:t>h</a:t>
            </a:r>
            <a:r>
              <a:rPr sz="1800" spc="-20" dirty="0">
                <a:latin typeface="Times New Roman"/>
                <a:cs typeface="Times New Roman"/>
              </a:rPr>
              <a:t> </a:t>
            </a:r>
            <a:r>
              <a:rPr sz="1800" dirty="0">
                <a:latin typeface="Times New Roman"/>
                <a:cs typeface="Times New Roman"/>
              </a:rPr>
              <a:t>serum</a:t>
            </a:r>
            <a:r>
              <a:rPr sz="1800" spc="-15" dirty="0">
                <a:latin typeface="Times New Roman"/>
                <a:cs typeface="Times New Roman"/>
              </a:rPr>
              <a:t> </a:t>
            </a:r>
            <a:r>
              <a:rPr sz="1800" dirty="0">
                <a:latin typeface="Times New Roman"/>
                <a:cs typeface="Times New Roman"/>
              </a:rPr>
              <a:t>lithium</a:t>
            </a:r>
            <a:r>
              <a:rPr sz="1800" spc="-45" dirty="0">
                <a:latin typeface="Times New Roman"/>
                <a:cs typeface="Times New Roman"/>
              </a:rPr>
              <a:t> </a:t>
            </a:r>
            <a:r>
              <a:rPr sz="1800" spc="-10" dirty="0">
                <a:latin typeface="Times New Roman"/>
                <a:cs typeface="Times New Roman"/>
              </a:rPr>
              <a:t>concentration,</a:t>
            </a:r>
            <a:r>
              <a:rPr sz="1800" spc="-50" dirty="0">
                <a:latin typeface="Times New Roman"/>
                <a:cs typeface="Times New Roman"/>
              </a:rPr>
              <a:t> </a:t>
            </a:r>
            <a:r>
              <a:rPr sz="1800" dirty="0">
                <a:latin typeface="Times New Roman"/>
                <a:cs typeface="Times New Roman"/>
              </a:rPr>
              <a:t>which subsequently</a:t>
            </a:r>
            <a:r>
              <a:rPr sz="1800" spc="-60" dirty="0">
                <a:latin typeface="Times New Roman"/>
                <a:cs typeface="Times New Roman"/>
              </a:rPr>
              <a:t> </a:t>
            </a:r>
            <a:r>
              <a:rPr sz="1800" dirty="0">
                <a:latin typeface="Times New Roman"/>
                <a:cs typeface="Times New Roman"/>
              </a:rPr>
              <a:t>became</a:t>
            </a:r>
            <a:r>
              <a:rPr sz="1800" spc="35" dirty="0">
                <a:latin typeface="Times New Roman"/>
                <a:cs typeface="Times New Roman"/>
              </a:rPr>
              <a:t> </a:t>
            </a:r>
            <a:r>
              <a:rPr sz="1800" dirty="0">
                <a:latin typeface="Times New Roman"/>
                <a:cs typeface="Times New Roman"/>
              </a:rPr>
              <a:t>the</a:t>
            </a:r>
            <a:r>
              <a:rPr sz="1800" spc="-35" dirty="0">
                <a:latin typeface="Times New Roman"/>
                <a:cs typeface="Times New Roman"/>
              </a:rPr>
              <a:t> </a:t>
            </a:r>
            <a:r>
              <a:rPr sz="1800" dirty="0">
                <a:latin typeface="Times New Roman"/>
                <a:cs typeface="Times New Roman"/>
              </a:rPr>
              <a:t>universally</a:t>
            </a:r>
            <a:r>
              <a:rPr sz="1800" spc="-20" dirty="0">
                <a:latin typeface="Times New Roman"/>
                <a:cs typeface="Times New Roman"/>
              </a:rPr>
              <a:t> </a:t>
            </a:r>
            <a:r>
              <a:rPr sz="1800" spc="-10" dirty="0">
                <a:latin typeface="Times New Roman"/>
                <a:cs typeface="Times New Roman"/>
              </a:rPr>
              <a:t>accepted </a:t>
            </a:r>
            <a:r>
              <a:rPr sz="1800" dirty="0">
                <a:latin typeface="Times New Roman"/>
                <a:cs typeface="Times New Roman"/>
              </a:rPr>
              <a:t>mode</a:t>
            </a:r>
            <a:r>
              <a:rPr sz="1800" spc="-15" dirty="0">
                <a:latin typeface="Times New Roman"/>
                <a:cs typeface="Times New Roman"/>
              </a:rPr>
              <a:t> </a:t>
            </a:r>
            <a:r>
              <a:rPr sz="1800" dirty="0">
                <a:latin typeface="Times New Roman"/>
                <a:cs typeface="Times New Roman"/>
              </a:rPr>
              <a:t>of monitoring</a:t>
            </a:r>
            <a:r>
              <a:rPr sz="1800" spc="-40" dirty="0">
                <a:latin typeface="Times New Roman"/>
                <a:cs typeface="Times New Roman"/>
              </a:rPr>
              <a:t> </a:t>
            </a:r>
            <a:r>
              <a:rPr sz="1800" dirty="0">
                <a:latin typeface="Times New Roman"/>
                <a:cs typeface="Times New Roman"/>
              </a:rPr>
              <a:t>lithium</a:t>
            </a:r>
            <a:r>
              <a:rPr sz="1800" spc="-60" dirty="0">
                <a:latin typeface="Times New Roman"/>
                <a:cs typeface="Times New Roman"/>
              </a:rPr>
              <a:t> </a:t>
            </a:r>
            <a:r>
              <a:rPr sz="1800" dirty="0">
                <a:latin typeface="Times New Roman"/>
                <a:cs typeface="Times New Roman"/>
              </a:rPr>
              <a:t>levels.</a:t>
            </a:r>
            <a:r>
              <a:rPr sz="1800" spc="-20" dirty="0">
                <a:latin typeface="Times New Roman"/>
                <a:cs typeface="Times New Roman"/>
              </a:rPr>
              <a:t> </a:t>
            </a:r>
            <a:r>
              <a:rPr sz="1800" dirty="0">
                <a:latin typeface="Times New Roman"/>
                <a:cs typeface="Times New Roman"/>
              </a:rPr>
              <a:t>The</a:t>
            </a:r>
            <a:r>
              <a:rPr sz="1800" spc="10" dirty="0">
                <a:latin typeface="Times New Roman"/>
                <a:cs typeface="Times New Roman"/>
              </a:rPr>
              <a:t> </a:t>
            </a:r>
            <a:r>
              <a:rPr sz="1800" dirty="0">
                <a:latin typeface="Times New Roman"/>
                <a:cs typeface="Times New Roman"/>
              </a:rPr>
              <a:t>sample</a:t>
            </a:r>
            <a:r>
              <a:rPr sz="1800" spc="20" dirty="0">
                <a:latin typeface="Times New Roman"/>
                <a:cs typeface="Times New Roman"/>
              </a:rPr>
              <a:t> </a:t>
            </a:r>
            <a:r>
              <a:rPr sz="1800" dirty="0">
                <a:latin typeface="Times New Roman"/>
                <a:cs typeface="Times New Roman"/>
              </a:rPr>
              <a:t>is</a:t>
            </a:r>
            <a:r>
              <a:rPr sz="1800" spc="-5" dirty="0">
                <a:latin typeface="Times New Roman"/>
                <a:cs typeface="Times New Roman"/>
              </a:rPr>
              <a:t> </a:t>
            </a:r>
            <a:r>
              <a:rPr sz="1800" dirty="0">
                <a:latin typeface="Times New Roman"/>
                <a:cs typeface="Times New Roman"/>
              </a:rPr>
              <a:t>taken</a:t>
            </a:r>
            <a:r>
              <a:rPr sz="1800" spc="5" dirty="0">
                <a:latin typeface="Times New Roman"/>
                <a:cs typeface="Times New Roman"/>
              </a:rPr>
              <a:t> </a:t>
            </a:r>
            <a:r>
              <a:rPr sz="1800" dirty="0">
                <a:latin typeface="Times New Roman"/>
                <a:cs typeface="Times New Roman"/>
              </a:rPr>
              <a:t>12</a:t>
            </a:r>
            <a:r>
              <a:rPr sz="1800" spc="-20" dirty="0">
                <a:latin typeface="Times New Roman"/>
                <a:cs typeface="Times New Roman"/>
              </a:rPr>
              <a:t> </a:t>
            </a:r>
            <a:r>
              <a:rPr sz="1800" dirty="0">
                <a:latin typeface="Times New Roman"/>
                <a:cs typeface="Times New Roman"/>
              </a:rPr>
              <a:t>h</a:t>
            </a:r>
            <a:r>
              <a:rPr sz="1800" spc="-15" dirty="0">
                <a:latin typeface="Times New Roman"/>
                <a:cs typeface="Times New Roman"/>
              </a:rPr>
              <a:t> </a:t>
            </a:r>
            <a:r>
              <a:rPr sz="1800" dirty="0">
                <a:latin typeface="Times New Roman"/>
                <a:cs typeface="Times New Roman"/>
              </a:rPr>
              <a:t>(±</a:t>
            </a:r>
            <a:r>
              <a:rPr sz="1800" spc="-5" dirty="0">
                <a:latin typeface="Times New Roman"/>
                <a:cs typeface="Times New Roman"/>
              </a:rPr>
              <a:t> </a:t>
            </a:r>
            <a:r>
              <a:rPr sz="1800" dirty="0">
                <a:latin typeface="Times New Roman"/>
                <a:cs typeface="Times New Roman"/>
              </a:rPr>
              <a:t>30</a:t>
            </a:r>
            <a:r>
              <a:rPr sz="1800" spc="-15" dirty="0">
                <a:latin typeface="Times New Roman"/>
                <a:cs typeface="Times New Roman"/>
              </a:rPr>
              <a:t> </a:t>
            </a:r>
            <a:r>
              <a:rPr sz="1800" dirty="0">
                <a:latin typeface="Times New Roman"/>
                <a:cs typeface="Times New Roman"/>
              </a:rPr>
              <a:t>min) after</a:t>
            </a:r>
            <a:r>
              <a:rPr sz="1800" spc="15" dirty="0">
                <a:latin typeface="Times New Roman"/>
                <a:cs typeface="Times New Roman"/>
              </a:rPr>
              <a:t> </a:t>
            </a:r>
            <a:r>
              <a:rPr sz="1800" dirty="0">
                <a:latin typeface="Times New Roman"/>
                <a:cs typeface="Times New Roman"/>
              </a:rPr>
              <a:t>the</a:t>
            </a:r>
            <a:r>
              <a:rPr sz="1800" spc="-10" dirty="0">
                <a:latin typeface="Times New Roman"/>
                <a:cs typeface="Times New Roman"/>
              </a:rPr>
              <a:t> </a:t>
            </a:r>
            <a:r>
              <a:rPr sz="1800" dirty="0">
                <a:latin typeface="Times New Roman"/>
                <a:cs typeface="Times New Roman"/>
              </a:rPr>
              <a:t>last dose</a:t>
            </a:r>
            <a:r>
              <a:rPr sz="1800" spc="-35" dirty="0">
                <a:latin typeface="Times New Roman"/>
                <a:cs typeface="Times New Roman"/>
              </a:rPr>
              <a:t> </a:t>
            </a:r>
            <a:r>
              <a:rPr sz="1800" dirty="0">
                <a:latin typeface="Times New Roman"/>
                <a:cs typeface="Times New Roman"/>
              </a:rPr>
              <a:t>of</a:t>
            </a:r>
            <a:r>
              <a:rPr sz="1800" spc="-25" dirty="0">
                <a:latin typeface="Times New Roman"/>
                <a:cs typeface="Times New Roman"/>
              </a:rPr>
              <a:t> </a:t>
            </a:r>
            <a:r>
              <a:rPr sz="1800" dirty="0">
                <a:latin typeface="Times New Roman"/>
                <a:cs typeface="Times New Roman"/>
              </a:rPr>
              <a:t>lithium</a:t>
            </a:r>
            <a:r>
              <a:rPr sz="1800" spc="-40" dirty="0">
                <a:latin typeface="Times New Roman"/>
                <a:cs typeface="Times New Roman"/>
              </a:rPr>
              <a:t> </a:t>
            </a:r>
            <a:r>
              <a:rPr sz="1800" dirty="0">
                <a:latin typeface="Times New Roman"/>
                <a:cs typeface="Times New Roman"/>
              </a:rPr>
              <a:t>in</a:t>
            </a:r>
            <a:r>
              <a:rPr sz="1800" spc="-10" dirty="0">
                <a:latin typeface="Times New Roman"/>
                <a:cs typeface="Times New Roman"/>
              </a:rPr>
              <a:t> </a:t>
            </a:r>
            <a:r>
              <a:rPr sz="1800" dirty="0">
                <a:latin typeface="Times New Roman"/>
                <a:cs typeface="Times New Roman"/>
              </a:rPr>
              <a:t>patients</a:t>
            </a:r>
            <a:r>
              <a:rPr sz="1800" spc="-25" dirty="0">
                <a:latin typeface="Times New Roman"/>
                <a:cs typeface="Times New Roman"/>
              </a:rPr>
              <a:t> </a:t>
            </a:r>
            <a:r>
              <a:rPr sz="1800" dirty="0">
                <a:latin typeface="Times New Roman"/>
                <a:cs typeface="Times New Roman"/>
              </a:rPr>
              <a:t>who</a:t>
            </a:r>
            <a:r>
              <a:rPr sz="1800" spc="5" dirty="0">
                <a:latin typeface="Times New Roman"/>
                <a:cs typeface="Times New Roman"/>
              </a:rPr>
              <a:t> </a:t>
            </a:r>
            <a:r>
              <a:rPr sz="1800" spc="-20" dirty="0">
                <a:latin typeface="Times New Roman"/>
                <a:cs typeface="Times New Roman"/>
              </a:rPr>
              <a:t>have </a:t>
            </a:r>
            <a:r>
              <a:rPr sz="1800" dirty="0">
                <a:latin typeface="Times New Roman"/>
                <a:cs typeface="Times New Roman"/>
              </a:rPr>
              <a:t>been</a:t>
            </a:r>
            <a:r>
              <a:rPr sz="1800" spc="-30" dirty="0">
                <a:latin typeface="Times New Roman"/>
                <a:cs typeface="Times New Roman"/>
              </a:rPr>
              <a:t> </a:t>
            </a:r>
            <a:r>
              <a:rPr sz="1800" dirty="0">
                <a:latin typeface="Times New Roman"/>
                <a:cs typeface="Times New Roman"/>
              </a:rPr>
              <a:t>taking</a:t>
            </a:r>
            <a:r>
              <a:rPr sz="1800" spc="5" dirty="0">
                <a:latin typeface="Times New Roman"/>
                <a:cs typeface="Times New Roman"/>
              </a:rPr>
              <a:t> </a:t>
            </a:r>
            <a:r>
              <a:rPr sz="1800" dirty="0">
                <a:latin typeface="Times New Roman"/>
                <a:cs typeface="Times New Roman"/>
              </a:rPr>
              <a:t>the</a:t>
            </a:r>
            <a:r>
              <a:rPr sz="1800" spc="-40" dirty="0">
                <a:latin typeface="Times New Roman"/>
                <a:cs typeface="Times New Roman"/>
              </a:rPr>
              <a:t> </a:t>
            </a:r>
            <a:r>
              <a:rPr sz="1800" dirty="0">
                <a:latin typeface="Times New Roman"/>
                <a:cs typeface="Times New Roman"/>
              </a:rPr>
              <a:t>drug</a:t>
            </a:r>
            <a:r>
              <a:rPr sz="1800" spc="-40" dirty="0">
                <a:latin typeface="Times New Roman"/>
                <a:cs typeface="Times New Roman"/>
              </a:rPr>
              <a:t> </a:t>
            </a:r>
            <a:r>
              <a:rPr sz="1800" dirty="0">
                <a:latin typeface="Times New Roman"/>
                <a:cs typeface="Times New Roman"/>
              </a:rPr>
              <a:t>in</a:t>
            </a:r>
            <a:r>
              <a:rPr sz="1800" spc="-15" dirty="0">
                <a:latin typeface="Times New Roman"/>
                <a:cs typeface="Times New Roman"/>
              </a:rPr>
              <a:t> </a:t>
            </a:r>
            <a:r>
              <a:rPr sz="1800" dirty="0">
                <a:latin typeface="Times New Roman"/>
                <a:cs typeface="Times New Roman"/>
              </a:rPr>
              <a:t>two</a:t>
            </a:r>
            <a:r>
              <a:rPr sz="1800" spc="25" dirty="0">
                <a:latin typeface="Times New Roman"/>
                <a:cs typeface="Times New Roman"/>
              </a:rPr>
              <a:t> </a:t>
            </a:r>
            <a:r>
              <a:rPr sz="1800" dirty="0">
                <a:latin typeface="Times New Roman"/>
                <a:cs typeface="Times New Roman"/>
              </a:rPr>
              <a:t>or</a:t>
            </a:r>
            <a:r>
              <a:rPr sz="1800" spc="-30" dirty="0">
                <a:latin typeface="Times New Roman"/>
                <a:cs typeface="Times New Roman"/>
              </a:rPr>
              <a:t> </a:t>
            </a:r>
            <a:r>
              <a:rPr sz="1800" dirty="0">
                <a:latin typeface="Times New Roman"/>
                <a:cs typeface="Times New Roman"/>
              </a:rPr>
              <a:t>more</a:t>
            </a:r>
            <a:r>
              <a:rPr sz="1800" spc="5" dirty="0">
                <a:latin typeface="Times New Roman"/>
                <a:cs typeface="Times New Roman"/>
              </a:rPr>
              <a:t> </a:t>
            </a:r>
            <a:r>
              <a:rPr sz="1800" dirty="0">
                <a:latin typeface="Times New Roman"/>
                <a:cs typeface="Times New Roman"/>
              </a:rPr>
              <a:t>divided</a:t>
            </a:r>
            <a:r>
              <a:rPr sz="1800" spc="-20" dirty="0">
                <a:latin typeface="Times New Roman"/>
                <a:cs typeface="Times New Roman"/>
              </a:rPr>
              <a:t> </a:t>
            </a:r>
            <a:r>
              <a:rPr sz="1800" dirty="0">
                <a:latin typeface="Times New Roman"/>
                <a:cs typeface="Times New Roman"/>
              </a:rPr>
              <a:t>dosages,</a:t>
            </a:r>
            <a:r>
              <a:rPr sz="1800" spc="-10" dirty="0">
                <a:latin typeface="Times New Roman"/>
                <a:cs typeface="Times New Roman"/>
              </a:rPr>
              <a:t> </a:t>
            </a:r>
            <a:r>
              <a:rPr sz="1800" dirty="0">
                <a:latin typeface="Times New Roman"/>
                <a:cs typeface="Times New Roman"/>
              </a:rPr>
              <a:t>and</a:t>
            </a:r>
            <a:r>
              <a:rPr sz="1800" spc="-20" dirty="0">
                <a:latin typeface="Times New Roman"/>
                <a:cs typeface="Times New Roman"/>
              </a:rPr>
              <a:t> </a:t>
            </a:r>
            <a:r>
              <a:rPr sz="1800" dirty="0">
                <a:latin typeface="Times New Roman"/>
                <a:cs typeface="Times New Roman"/>
              </a:rPr>
              <a:t>who</a:t>
            </a:r>
            <a:r>
              <a:rPr sz="1800" spc="-5" dirty="0">
                <a:latin typeface="Times New Roman"/>
                <a:cs typeface="Times New Roman"/>
              </a:rPr>
              <a:t> </a:t>
            </a:r>
            <a:r>
              <a:rPr sz="1800" dirty="0">
                <a:latin typeface="Times New Roman"/>
                <a:cs typeface="Times New Roman"/>
              </a:rPr>
              <a:t>have</a:t>
            </a:r>
            <a:r>
              <a:rPr sz="1800" spc="-20" dirty="0">
                <a:latin typeface="Times New Roman"/>
                <a:cs typeface="Times New Roman"/>
              </a:rPr>
              <a:t> </a:t>
            </a:r>
            <a:r>
              <a:rPr sz="1800" dirty="0">
                <a:latin typeface="Times New Roman"/>
                <a:cs typeface="Times New Roman"/>
              </a:rPr>
              <a:t>taken</a:t>
            </a:r>
            <a:r>
              <a:rPr sz="1800" spc="-5" dirty="0">
                <a:latin typeface="Times New Roman"/>
                <a:cs typeface="Times New Roman"/>
              </a:rPr>
              <a:t> </a:t>
            </a:r>
            <a:r>
              <a:rPr sz="1800" dirty="0">
                <a:latin typeface="Times New Roman"/>
                <a:cs typeface="Times New Roman"/>
              </a:rPr>
              <a:t>all</a:t>
            </a:r>
            <a:r>
              <a:rPr sz="1800" spc="-5" dirty="0">
                <a:latin typeface="Times New Roman"/>
                <a:cs typeface="Times New Roman"/>
              </a:rPr>
              <a:t> </a:t>
            </a:r>
            <a:r>
              <a:rPr sz="1800" dirty="0">
                <a:latin typeface="Times New Roman"/>
                <a:cs typeface="Times New Roman"/>
              </a:rPr>
              <a:t>their</a:t>
            </a:r>
            <a:r>
              <a:rPr sz="1800" spc="-30" dirty="0">
                <a:latin typeface="Times New Roman"/>
                <a:cs typeface="Times New Roman"/>
              </a:rPr>
              <a:t> </a:t>
            </a:r>
            <a:r>
              <a:rPr sz="1800" dirty="0">
                <a:latin typeface="Times New Roman"/>
                <a:cs typeface="Times New Roman"/>
              </a:rPr>
              <a:t>prescribed</a:t>
            </a:r>
            <a:r>
              <a:rPr sz="1800" spc="-5" dirty="0">
                <a:latin typeface="Times New Roman"/>
                <a:cs typeface="Times New Roman"/>
              </a:rPr>
              <a:t> </a:t>
            </a:r>
            <a:r>
              <a:rPr sz="1800" dirty="0">
                <a:latin typeface="Times New Roman"/>
                <a:cs typeface="Times New Roman"/>
              </a:rPr>
              <a:t>tablets</a:t>
            </a:r>
            <a:r>
              <a:rPr sz="1800" spc="-35" dirty="0">
                <a:latin typeface="Times New Roman"/>
                <a:cs typeface="Times New Roman"/>
              </a:rPr>
              <a:t> </a:t>
            </a:r>
            <a:r>
              <a:rPr sz="1800" dirty="0">
                <a:latin typeface="Times New Roman"/>
                <a:cs typeface="Times New Roman"/>
              </a:rPr>
              <a:t>at</a:t>
            </a:r>
            <a:r>
              <a:rPr sz="1800" spc="-5" dirty="0">
                <a:latin typeface="Times New Roman"/>
                <a:cs typeface="Times New Roman"/>
              </a:rPr>
              <a:t> </a:t>
            </a:r>
            <a:r>
              <a:rPr sz="1800" dirty="0">
                <a:latin typeface="Times New Roman"/>
                <a:cs typeface="Times New Roman"/>
              </a:rPr>
              <a:t>the</a:t>
            </a:r>
            <a:r>
              <a:rPr sz="1800" spc="-40" dirty="0">
                <a:latin typeface="Times New Roman"/>
                <a:cs typeface="Times New Roman"/>
              </a:rPr>
              <a:t> </a:t>
            </a:r>
            <a:r>
              <a:rPr sz="1800" dirty="0">
                <a:latin typeface="Times New Roman"/>
                <a:cs typeface="Times New Roman"/>
              </a:rPr>
              <a:t>scheduled</a:t>
            </a:r>
            <a:r>
              <a:rPr sz="1800" spc="-20" dirty="0">
                <a:latin typeface="Times New Roman"/>
                <a:cs typeface="Times New Roman"/>
              </a:rPr>
              <a:t> </a:t>
            </a:r>
            <a:r>
              <a:rPr sz="1800" spc="-10" dirty="0">
                <a:latin typeface="Times New Roman"/>
                <a:cs typeface="Times New Roman"/>
              </a:rPr>
              <a:t>hours </a:t>
            </a:r>
            <a:r>
              <a:rPr sz="1800" dirty="0">
                <a:latin typeface="Times New Roman"/>
                <a:cs typeface="Times New Roman"/>
              </a:rPr>
              <a:t>for</a:t>
            </a:r>
            <a:r>
              <a:rPr sz="1800" spc="-25" dirty="0">
                <a:latin typeface="Times New Roman"/>
                <a:cs typeface="Times New Roman"/>
              </a:rPr>
              <a:t> </a:t>
            </a:r>
            <a:r>
              <a:rPr sz="1800" dirty="0">
                <a:latin typeface="Times New Roman"/>
                <a:cs typeface="Times New Roman"/>
              </a:rPr>
              <a:t>the</a:t>
            </a:r>
            <a:r>
              <a:rPr sz="1800" spc="-35" dirty="0">
                <a:latin typeface="Times New Roman"/>
                <a:cs typeface="Times New Roman"/>
              </a:rPr>
              <a:t> </a:t>
            </a:r>
            <a:r>
              <a:rPr sz="1800" dirty="0">
                <a:latin typeface="Times New Roman"/>
                <a:cs typeface="Times New Roman"/>
              </a:rPr>
              <a:t>previous</a:t>
            </a:r>
            <a:r>
              <a:rPr sz="1800" spc="-50" dirty="0">
                <a:latin typeface="Times New Roman"/>
                <a:cs typeface="Times New Roman"/>
              </a:rPr>
              <a:t> </a:t>
            </a:r>
            <a:r>
              <a:rPr sz="1800" dirty="0">
                <a:latin typeface="Times New Roman"/>
                <a:cs typeface="Times New Roman"/>
              </a:rPr>
              <a:t>48</a:t>
            </a:r>
            <a:r>
              <a:rPr sz="1800" spc="-30" dirty="0">
                <a:latin typeface="Times New Roman"/>
                <a:cs typeface="Times New Roman"/>
              </a:rPr>
              <a:t> </a:t>
            </a:r>
            <a:r>
              <a:rPr sz="1800" spc="-25" dirty="0">
                <a:latin typeface="Times New Roman"/>
                <a:cs typeface="Times New Roman"/>
              </a:rPr>
              <a:t>h.</a:t>
            </a:r>
            <a:endParaRPr sz="1800">
              <a:latin typeface="Times New Roman"/>
              <a:cs typeface="Times New Roman"/>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28</a:t>
            </a:fld>
            <a:endParaRPr lang="en-US"/>
          </a:p>
        </p:txBody>
      </p:sp>
      <p:pic>
        <p:nvPicPr>
          <p:cNvPr id="5"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marR="5080">
              <a:lnSpc>
                <a:spcPct val="100000"/>
              </a:lnSpc>
              <a:spcBef>
                <a:spcPts val="100"/>
              </a:spcBef>
            </a:pPr>
            <a:r>
              <a:rPr sz="1800" b="0" dirty="0">
                <a:solidFill>
                  <a:srgbClr val="202020"/>
                </a:solidFill>
                <a:latin typeface="Cambria"/>
                <a:cs typeface="Cambria"/>
              </a:rPr>
              <a:t>Because</a:t>
            </a:r>
            <a:r>
              <a:rPr sz="1800" b="0" spc="-40" dirty="0">
                <a:solidFill>
                  <a:srgbClr val="202020"/>
                </a:solidFill>
                <a:latin typeface="Cambria"/>
                <a:cs typeface="Cambria"/>
              </a:rPr>
              <a:t> </a:t>
            </a:r>
            <a:r>
              <a:rPr sz="1800" b="0" dirty="0">
                <a:solidFill>
                  <a:srgbClr val="202020"/>
                </a:solidFill>
                <a:latin typeface="Cambria"/>
                <a:cs typeface="Cambria"/>
              </a:rPr>
              <a:t>of</a:t>
            </a:r>
            <a:r>
              <a:rPr sz="1800" b="0" spc="-20" dirty="0">
                <a:solidFill>
                  <a:srgbClr val="202020"/>
                </a:solidFill>
                <a:latin typeface="Cambria"/>
                <a:cs typeface="Cambria"/>
              </a:rPr>
              <a:t> </a:t>
            </a:r>
            <a:r>
              <a:rPr sz="1800" b="0" dirty="0">
                <a:solidFill>
                  <a:srgbClr val="202020"/>
                </a:solidFill>
                <a:latin typeface="Cambria"/>
                <a:cs typeface="Cambria"/>
              </a:rPr>
              <a:t>the</a:t>
            </a:r>
            <a:r>
              <a:rPr sz="1800" b="0" spc="-5" dirty="0">
                <a:solidFill>
                  <a:srgbClr val="202020"/>
                </a:solidFill>
                <a:latin typeface="Cambria"/>
                <a:cs typeface="Cambria"/>
              </a:rPr>
              <a:t> </a:t>
            </a:r>
            <a:r>
              <a:rPr sz="1800" b="0" spc="-10" dirty="0">
                <a:solidFill>
                  <a:srgbClr val="202020"/>
                </a:solidFill>
                <a:latin typeface="Cambria"/>
                <a:cs typeface="Cambria"/>
              </a:rPr>
              <a:t>relatively</a:t>
            </a:r>
            <a:r>
              <a:rPr sz="1800" b="0" spc="-25" dirty="0">
                <a:solidFill>
                  <a:srgbClr val="202020"/>
                </a:solidFill>
                <a:latin typeface="Cambria"/>
                <a:cs typeface="Cambria"/>
              </a:rPr>
              <a:t> </a:t>
            </a:r>
            <a:r>
              <a:rPr sz="1800" b="0" dirty="0">
                <a:solidFill>
                  <a:srgbClr val="202020"/>
                </a:solidFill>
                <a:latin typeface="Cambria"/>
                <a:cs typeface="Cambria"/>
              </a:rPr>
              <a:t>long</a:t>
            </a:r>
            <a:r>
              <a:rPr sz="1800" b="0" spc="-10" dirty="0">
                <a:solidFill>
                  <a:srgbClr val="202020"/>
                </a:solidFill>
                <a:latin typeface="Cambria"/>
                <a:cs typeface="Cambria"/>
              </a:rPr>
              <a:t> </a:t>
            </a:r>
            <a:r>
              <a:rPr sz="1800" b="0" dirty="0">
                <a:solidFill>
                  <a:srgbClr val="202020"/>
                </a:solidFill>
                <a:latin typeface="Cambria"/>
                <a:cs typeface="Cambria"/>
              </a:rPr>
              <a:t>half-life</a:t>
            </a:r>
            <a:r>
              <a:rPr sz="1800" b="0" spc="-30" dirty="0">
                <a:solidFill>
                  <a:srgbClr val="202020"/>
                </a:solidFill>
                <a:latin typeface="Cambria"/>
                <a:cs typeface="Cambria"/>
              </a:rPr>
              <a:t> </a:t>
            </a:r>
            <a:r>
              <a:rPr sz="1800" b="0" dirty="0">
                <a:solidFill>
                  <a:srgbClr val="202020"/>
                </a:solidFill>
                <a:latin typeface="Cambria"/>
                <a:cs typeface="Cambria"/>
              </a:rPr>
              <a:t>of</a:t>
            </a:r>
            <a:r>
              <a:rPr sz="1800" b="0" spc="-25" dirty="0">
                <a:solidFill>
                  <a:srgbClr val="202020"/>
                </a:solidFill>
                <a:latin typeface="Cambria"/>
                <a:cs typeface="Cambria"/>
              </a:rPr>
              <a:t> </a:t>
            </a:r>
            <a:r>
              <a:rPr sz="1800" b="0" dirty="0">
                <a:solidFill>
                  <a:srgbClr val="202020"/>
                </a:solidFill>
                <a:latin typeface="Cambria"/>
                <a:cs typeface="Cambria"/>
              </a:rPr>
              <a:t>lithium,</a:t>
            </a:r>
            <a:r>
              <a:rPr sz="1800" b="0" spc="25" dirty="0">
                <a:solidFill>
                  <a:srgbClr val="202020"/>
                </a:solidFill>
                <a:latin typeface="Cambria"/>
                <a:cs typeface="Cambria"/>
              </a:rPr>
              <a:t> </a:t>
            </a:r>
            <a:r>
              <a:rPr sz="1800" b="0" dirty="0">
                <a:solidFill>
                  <a:srgbClr val="202020"/>
                </a:solidFill>
                <a:latin typeface="Cambria"/>
                <a:cs typeface="Cambria"/>
              </a:rPr>
              <a:t>steady</a:t>
            </a:r>
            <a:r>
              <a:rPr sz="1800" b="0" spc="-5" dirty="0">
                <a:solidFill>
                  <a:srgbClr val="202020"/>
                </a:solidFill>
                <a:latin typeface="Cambria"/>
                <a:cs typeface="Cambria"/>
              </a:rPr>
              <a:t> </a:t>
            </a:r>
            <a:r>
              <a:rPr sz="1800" b="0" dirty="0">
                <a:solidFill>
                  <a:srgbClr val="202020"/>
                </a:solidFill>
                <a:latin typeface="Cambria"/>
                <a:cs typeface="Cambria"/>
              </a:rPr>
              <a:t>state</a:t>
            </a:r>
            <a:r>
              <a:rPr sz="1800" b="0" spc="-5" dirty="0">
                <a:solidFill>
                  <a:srgbClr val="202020"/>
                </a:solidFill>
                <a:latin typeface="Cambria"/>
                <a:cs typeface="Cambria"/>
              </a:rPr>
              <a:t> </a:t>
            </a:r>
            <a:r>
              <a:rPr sz="1800" b="0" dirty="0">
                <a:solidFill>
                  <a:srgbClr val="202020"/>
                </a:solidFill>
                <a:latin typeface="Cambria"/>
                <a:cs typeface="Cambria"/>
              </a:rPr>
              <a:t>levels</a:t>
            </a:r>
            <a:r>
              <a:rPr sz="1800" b="0" spc="-35" dirty="0">
                <a:solidFill>
                  <a:srgbClr val="202020"/>
                </a:solidFill>
                <a:latin typeface="Cambria"/>
                <a:cs typeface="Cambria"/>
              </a:rPr>
              <a:t> </a:t>
            </a:r>
            <a:r>
              <a:rPr sz="1800" b="0" dirty="0">
                <a:solidFill>
                  <a:srgbClr val="202020"/>
                </a:solidFill>
                <a:latin typeface="Cambria"/>
                <a:cs typeface="Cambria"/>
              </a:rPr>
              <a:t>do</a:t>
            </a:r>
            <a:r>
              <a:rPr sz="1800" b="0" spc="-25" dirty="0">
                <a:solidFill>
                  <a:srgbClr val="202020"/>
                </a:solidFill>
                <a:latin typeface="Cambria"/>
                <a:cs typeface="Cambria"/>
              </a:rPr>
              <a:t> </a:t>
            </a:r>
            <a:r>
              <a:rPr sz="1800" b="0" dirty="0">
                <a:solidFill>
                  <a:srgbClr val="202020"/>
                </a:solidFill>
                <a:latin typeface="Cambria"/>
                <a:cs typeface="Cambria"/>
              </a:rPr>
              <a:t>not</a:t>
            </a:r>
            <a:r>
              <a:rPr sz="1800" b="0" spc="-15" dirty="0">
                <a:solidFill>
                  <a:srgbClr val="202020"/>
                </a:solidFill>
                <a:latin typeface="Cambria"/>
                <a:cs typeface="Cambria"/>
              </a:rPr>
              <a:t> </a:t>
            </a:r>
            <a:r>
              <a:rPr sz="1800" b="0" dirty="0">
                <a:solidFill>
                  <a:srgbClr val="202020"/>
                </a:solidFill>
                <a:latin typeface="Cambria"/>
                <a:cs typeface="Cambria"/>
              </a:rPr>
              <a:t>occur</a:t>
            </a:r>
            <a:r>
              <a:rPr sz="1800" b="0" spc="-10" dirty="0">
                <a:solidFill>
                  <a:srgbClr val="202020"/>
                </a:solidFill>
                <a:latin typeface="Cambria"/>
                <a:cs typeface="Cambria"/>
              </a:rPr>
              <a:t> </a:t>
            </a:r>
            <a:r>
              <a:rPr sz="1800" b="0" dirty="0">
                <a:solidFill>
                  <a:srgbClr val="202020"/>
                </a:solidFill>
                <a:latin typeface="Cambria"/>
                <a:cs typeface="Cambria"/>
              </a:rPr>
              <a:t>for</a:t>
            </a:r>
            <a:r>
              <a:rPr sz="1800" b="0" spc="-30" dirty="0">
                <a:solidFill>
                  <a:srgbClr val="202020"/>
                </a:solidFill>
                <a:latin typeface="Cambria"/>
                <a:cs typeface="Cambria"/>
              </a:rPr>
              <a:t> </a:t>
            </a:r>
            <a:r>
              <a:rPr sz="1800" b="0" dirty="0">
                <a:solidFill>
                  <a:srgbClr val="202020"/>
                </a:solidFill>
                <a:latin typeface="Cambria"/>
                <a:cs typeface="Cambria"/>
              </a:rPr>
              <a:t>5–7</a:t>
            </a:r>
            <a:r>
              <a:rPr sz="1800" b="0" spc="-20" dirty="0">
                <a:solidFill>
                  <a:srgbClr val="202020"/>
                </a:solidFill>
                <a:latin typeface="Cambria"/>
                <a:cs typeface="Cambria"/>
              </a:rPr>
              <a:t> </a:t>
            </a:r>
            <a:r>
              <a:rPr sz="1800" b="0" dirty="0">
                <a:solidFill>
                  <a:srgbClr val="202020"/>
                </a:solidFill>
                <a:latin typeface="Cambria"/>
                <a:cs typeface="Cambria"/>
              </a:rPr>
              <a:t>days.</a:t>
            </a:r>
            <a:r>
              <a:rPr sz="1800" b="0" spc="-45" dirty="0">
                <a:solidFill>
                  <a:srgbClr val="202020"/>
                </a:solidFill>
                <a:latin typeface="Cambria"/>
                <a:cs typeface="Cambria"/>
              </a:rPr>
              <a:t> </a:t>
            </a:r>
            <a:r>
              <a:rPr sz="1800" b="0" dirty="0">
                <a:solidFill>
                  <a:srgbClr val="202020"/>
                </a:solidFill>
                <a:latin typeface="Cambria"/>
                <a:cs typeface="Cambria"/>
              </a:rPr>
              <a:t>As</a:t>
            </a:r>
            <a:r>
              <a:rPr sz="1800" b="0" spc="-10" dirty="0">
                <a:solidFill>
                  <a:srgbClr val="202020"/>
                </a:solidFill>
                <a:latin typeface="Cambria"/>
                <a:cs typeface="Cambria"/>
              </a:rPr>
              <a:t> </a:t>
            </a:r>
            <a:r>
              <a:rPr sz="1800" b="0" dirty="0">
                <a:solidFill>
                  <a:srgbClr val="202020"/>
                </a:solidFill>
                <a:latin typeface="Cambria"/>
                <a:cs typeface="Cambria"/>
              </a:rPr>
              <a:t>the </a:t>
            </a:r>
            <a:r>
              <a:rPr sz="1800" b="0" spc="-10" dirty="0">
                <a:solidFill>
                  <a:srgbClr val="202020"/>
                </a:solidFill>
                <a:latin typeface="Cambria"/>
                <a:cs typeface="Cambria"/>
              </a:rPr>
              <a:t>standardized concentration</a:t>
            </a:r>
            <a:r>
              <a:rPr sz="1800" b="0" spc="-80" dirty="0">
                <a:solidFill>
                  <a:srgbClr val="202020"/>
                </a:solidFill>
                <a:latin typeface="Cambria"/>
                <a:cs typeface="Cambria"/>
              </a:rPr>
              <a:t> </a:t>
            </a:r>
            <a:r>
              <a:rPr sz="1800" b="0" dirty="0">
                <a:solidFill>
                  <a:srgbClr val="202020"/>
                </a:solidFill>
                <a:latin typeface="Cambria"/>
                <a:cs typeface="Cambria"/>
              </a:rPr>
              <a:t>was</a:t>
            </a:r>
            <a:r>
              <a:rPr sz="1800" b="0" spc="-5" dirty="0">
                <a:solidFill>
                  <a:srgbClr val="202020"/>
                </a:solidFill>
                <a:latin typeface="Cambria"/>
                <a:cs typeface="Cambria"/>
              </a:rPr>
              <a:t> </a:t>
            </a:r>
            <a:r>
              <a:rPr sz="1800" b="0" dirty="0">
                <a:solidFill>
                  <a:srgbClr val="202020"/>
                </a:solidFill>
                <a:latin typeface="Cambria"/>
                <a:cs typeface="Cambria"/>
              </a:rPr>
              <a:t>determined</a:t>
            </a:r>
            <a:r>
              <a:rPr sz="1800" b="0" spc="-35" dirty="0">
                <a:solidFill>
                  <a:srgbClr val="202020"/>
                </a:solidFill>
                <a:latin typeface="Cambria"/>
                <a:cs typeface="Cambria"/>
              </a:rPr>
              <a:t> </a:t>
            </a:r>
            <a:r>
              <a:rPr sz="1800" b="0" dirty="0">
                <a:solidFill>
                  <a:srgbClr val="202020"/>
                </a:solidFill>
                <a:latin typeface="Cambria"/>
                <a:cs typeface="Cambria"/>
              </a:rPr>
              <a:t>for divided</a:t>
            </a:r>
            <a:r>
              <a:rPr sz="1800" b="0" spc="-40" dirty="0">
                <a:solidFill>
                  <a:srgbClr val="202020"/>
                </a:solidFill>
                <a:latin typeface="Cambria"/>
                <a:cs typeface="Cambria"/>
              </a:rPr>
              <a:t> </a:t>
            </a:r>
            <a:r>
              <a:rPr sz="1800" b="0" dirty="0">
                <a:solidFill>
                  <a:srgbClr val="202020"/>
                </a:solidFill>
                <a:latin typeface="Cambria"/>
                <a:cs typeface="Cambria"/>
              </a:rPr>
              <a:t>dosages,</a:t>
            </a:r>
            <a:r>
              <a:rPr sz="1800" b="0" spc="-35" dirty="0">
                <a:solidFill>
                  <a:srgbClr val="202020"/>
                </a:solidFill>
                <a:latin typeface="Cambria"/>
                <a:cs typeface="Cambria"/>
              </a:rPr>
              <a:t> </a:t>
            </a:r>
            <a:r>
              <a:rPr sz="1800" b="0" dirty="0">
                <a:solidFill>
                  <a:srgbClr val="202020"/>
                </a:solidFill>
                <a:latin typeface="Cambria"/>
                <a:cs typeface="Cambria"/>
              </a:rPr>
              <a:t>a</a:t>
            </a:r>
            <a:r>
              <a:rPr sz="1800" b="0" spc="-15" dirty="0">
                <a:solidFill>
                  <a:srgbClr val="202020"/>
                </a:solidFill>
                <a:latin typeface="Cambria"/>
                <a:cs typeface="Cambria"/>
              </a:rPr>
              <a:t> </a:t>
            </a:r>
            <a:r>
              <a:rPr sz="1800" b="0" dirty="0">
                <a:solidFill>
                  <a:srgbClr val="202020"/>
                </a:solidFill>
                <a:latin typeface="Cambria"/>
                <a:cs typeface="Cambria"/>
              </a:rPr>
              <a:t>10%</a:t>
            </a:r>
            <a:r>
              <a:rPr sz="1800" b="0" spc="-20" dirty="0">
                <a:solidFill>
                  <a:srgbClr val="202020"/>
                </a:solidFill>
                <a:latin typeface="Cambria"/>
                <a:cs typeface="Cambria"/>
              </a:rPr>
              <a:t> </a:t>
            </a:r>
            <a:r>
              <a:rPr sz="1800" b="0" dirty="0">
                <a:solidFill>
                  <a:srgbClr val="202020"/>
                </a:solidFill>
                <a:latin typeface="Cambria"/>
                <a:cs typeface="Cambria"/>
              </a:rPr>
              <a:t>to 26%</a:t>
            </a:r>
            <a:r>
              <a:rPr sz="1800" b="0" spc="-45" dirty="0">
                <a:solidFill>
                  <a:srgbClr val="202020"/>
                </a:solidFill>
                <a:latin typeface="Cambria"/>
                <a:cs typeface="Cambria"/>
              </a:rPr>
              <a:t> </a:t>
            </a:r>
            <a:r>
              <a:rPr sz="1800" b="0" dirty="0">
                <a:solidFill>
                  <a:srgbClr val="202020"/>
                </a:solidFill>
                <a:latin typeface="Cambria"/>
                <a:cs typeface="Cambria"/>
              </a:rPr>
              <a:t>increase</a:t>
            </a:r>
            <a:r>
              <a:rPr sz="1800" b="0" spc="-35" dirty="0">
                <a:solidFill>
                  <a:srgbClr val="202020"/>
                </a:solidFill>
                <a:latin typeface="Cambria"/>
                <a:cs typeface="Cambria"/>
              </a:rPr>
              <a:t> </a:t>
            </a:r>
            <a:r>
              <a:rPr sz="1800" b="0" dirty="0">
                <a:solidFill>
                  <a:srgbClr val="202020"/>
                </a:solidFill>
                <a:latin typeface="Cambria"/>
                <a:cs typeface="Cambria"/>
              </a:rPr>
              <a:t>in</a:t>
            </a:r>
            <a:r>
              <a:rPr sz="1800" b="0" spc="-20" dirty="0">
                <a:solidFill>
                  <a:srgbClr val="202020"/>
                </a:solidFill>
                <a:latin typeface="Cambria"/>
                <a:cs typeface="Cambria"/>
              </a:rPr>
              <a:t> </a:t>
            </a:r>
            <a:r>
              <a:rPr sz="1800" b="0" dirty="0">
                <a:solidFill>
                  <a:srgbClr val="202020"/>
                </a:solidFill>
                <a:latin typeface="Cambria"/>
                <a:cs typeface="Cambria"/>
              </a:rPr>
              <a:t>levels</a:t>
            </a:r>
            <a:r>
              <a:rPr sz="1800" b="0" spc="-5" dirty="0">
                <a:solidFill>
                  <a:srgbClr val="202020"/>
                </a:solidFill>
                <a:latin typeface="Cambria"/>
                <a:cs typeface="Cambria"/>
              </a:rPr>
              <a:t> </a:t>
            </a:r>
            <a:r>
              <a:rPr sz="1800" b="0" dirty="0">
                <a:solidFill>
                  <a:srgbClr val="202020"/>
                </a:solidFill>
                <a:latin typeface="Cambria"/>
                <a:cs typeface="Cambria"/>
              </a:rPr>
              <a:t>can</a:t>
            </a:r>
            <a:r>
              <a:rPr sz="1800" b="0" spc="-45" dirty="0">
                <a:solidFill>
                  <a:srgbClr val="202020"/>
                </a:solidFill>
                <a:latin typeface="Cambria"/>
                <a:cs typeface="Cambria"/>
              </a:rPr>
              <a:t> </a:t>
            </a:r>
            <a:r>
              <a:rPr sz="1800" b="0" dirty="0">
                <a:solidFill>
                  <a:srgbClr val="202020"/>
                </a:solidFill>
                <a:latin typeface="Cambria"/>
                <a:cs typeface="Cambria"/>
              </a:rPr>
              <a:t>be</a:t>
            </a:r>
            <a:r>
              <a:rPr sz="1800" b="0" spc="10" dirty="0">
                <a:solidFill>
                  <a:srgbClr val="202020"/>
                </a:solidFill>
                <a:latin typeface="Cambria"/>
                <a:cs typeface="Cambria"/>
              </a:rPr>
              <a:t> </a:t>
            </a:r>
            <a:r>
              <a:rPr sz="1800" b="0" dirty="0">
                <a:solidFill>
                  <a:srgbClr val="202020"/>
                </a:solidFill>
                <a:latin typeface="Cambria"/>
                <a:cs typeface="Cambria"/>
              </a:rPr>
              <a:t>expected</a:t>
            </a:r>
            <a:r>
              <a:rPr sz="1800" b="0" spc="-40" dirty="0">
                <a:solidFill>
                  <a:srgbClr val="202020"/>
                </a:solidFill>
                <a:latin typeface="Cambria"/>
                <a:cs typeface="Cambria"/>
              </a:rPr>
              <a:t> </a:t>
            </a:r>
            <a:r>
              <a:rPr sz="1800" b="0" dirty="0">
                <a:solidFill>
                  <a:srgbClr val="202020"/>
                </a:solidFill>
                <a:latin typeface="Cambria"/>
                <a:cs typeface="Cambria"/>
              </a:rPr>
              <a:t>if</a:t>
            </a:r>
            <a:r>
              <a:rPr sz="1800" b="0" spc="5" dirty="0">
                <a:solidFill>
                  <a:srgbClr val="202020"/>
                </a:solidFill>
                <a:latin typeface="Cambria"/>
                <a:cs typeface="Cambria"/>
              </a:rPr>
              <a:t> </a:t>
            </a:r>
            <a:r>
              <a:rPr sz="1800" b="0" dirty="0">
                <a:solidFill>
                  <a:srgbClr val="202020"/>
                </a:solidFill>
                <a:latin typeface="Cambria"/>
                <a:cs typeface="Cambria"/>
              </a:rPr>
              <a:t>there</a:t>
            </a:r>
            <a:r>
              <a:rPr sz="1800" b="0" spc="-20" dirty="0">
                <a:solidFill>
                  <a:srgbClr val="202020"/>
                </a:solidFill>
                <a:latin typeface="Cambria"/>
                <a:cs typeface="Cambria"/>
              </a:rPr>
              <a:t> </a:t>
            </a:r>
            <a:r>
              <a:rPr sz="1800" b="0" dirty="0">
                <a:solidFill>
                  <a:srgbClr val="202020"/>
                </a:solidFill>
                <a:latin typeface="Cambria"/>
                <a:cs typeface="Cambria"/>
              </a:rPr>
              <a:t>is </a:t>
            </a:r>
            <a:r>
              <a:rPr sz="1800" b="0" spc="-50" dirty="0">
                <a:solidFill>
                  <a:srgbClr val="202020"/>
                </a:solidFill>
                <a:latin typeface="Cambria"/>
                <a:cs typeface="Cambria"/>
              </a:rPr>
              <a:t>a </a:t>
            </a:r>
            <a:r>
              <a:rPr sz="1800" b="0" dirty="0">
                <a:solidFill>
                  <a:srgbClr val="202020"/>
                </a:solidFill>
                <a:latin typeface="Cambria"/>
                <a:cs typeface="Cambria"/>
              </a:rPr>
              <a:t>change</a:t>
            </a:r>
            <a:r>
              <a:rPr sz="1800" b="0" spc="-75" dirty="0">
                <a:solidFill>
                  <a:srgbClr val="202020"/>
                </a:solidFill>
                <a:latin typeface="Cambria"/>
                <a:cs typeface="Cambria"/>
              </a:rPr>
              <a:t> </a:t>
            </a:r>
            <a:r>
              <a:rPr sz="1800" b="0" dirty="0">
                <a:solidFill>
                  <a:srgbClr val="202020"/>
                </a:solidFill>
                <a:latin typeface="Cambria"/>
                <a:cs typeface="Cambria"/>
              </a:rPr>
              <a:t>to</a:t>
            </a:r>
            <a:r>
              <a:rPr sz="1800" b="0" spc="-35" dirty="0">
                <a:solidFill>
                  <a:srgbClr val="202020"/>
                </a:solidFill>
                <a:latin typeface="Cambria"/>
                <a:cs typeface="Cambria"/>
              </a:rPr>
              <a:t> </a:t>
            </a:r>
            <a:r>
              <a:rPr sz="1800" b="0" dirty="0">
                <a:solidFill>
                  <a:srgbClr val="202020"/>
                </a:solidFill>
                <a:latin typeface="Cambria"/>
                <a:cs typeface="Cambria"/>
              </a:rPr>
              <a:t>once</a:t>
            </a:r>
            <a:r>
              <a:rPr sz="1800" b="0" spc="-70" dirty="0">
                <a:solidFill>
                  <a:srgbClr val="202020"/>
                </a:solidFill>
                <a:latin typeface="Cambria"/>
                <a:cs typeface="Cambria"/>
              </a:rPr>
              <a:t> </a:t>
            </a:r>
            <a:r>
              <a:rPr sz="1800" b="0" dirty="0">
                <a:solidFill>
                  <a:srgbClr val="202020"/>
                </a:solidFill>
                <a:latin typeface="Cambria"/>
                <a:cs typeface="Cambria"/>
              </a:rPr>
              <a:t>daily</a:t>
            </a:r>
            <a:r>
              <a:rPr sz="1800" b="0" spc="-40" dirty="0">
                <a:solidFill>
                  <a:srgbClr val="202020"/>
                </a:solidFill>
                <a:latin typeface="Cambria"/>
                <a:cs typeface="Cambria"/>
              </a:rPr>
              <a:t> </a:t>
            </a:r>
            <a:r>
              <a:rPr sz="1800" b="0" dirty="0">
                <a:solidFill>
                  <a:srgbClr val="202020"/>
                </a:solidFill>
                <a:latin typeface="Cambria"/>
                <a:cs typeface="Cambria"/>
              </a:rPr>
              <a:t>(usually</a:t>
            </a:r>
            <a:r>
              <a:rPr sz="1800" b="0" spc="-15" dirty="0">
                <a:solidFill>
                  <a:srgbClr val="202020"/>
                </a:solidFill>
                <a:latin typeface="Cambria"/>
                <a:cs typeface="Cambria"/>
              </a:rPr>
              <a:t> </a:t>
            </a:r>
            <a:r>
              <a:rPr sz="1800" b="0" dirty="0">
                <a:solidFill>
                  <a:srgbClr val="202020"/>
                </a:solidFill>
                <a:latin typeface="Cambria"/>
                <a:cs typeface="Cambria"/>
              </a:rPr>
              <a:t>nighttime)</a:t>
            </a:r>
            <a:r>
              <a:rPr sz="1800" b="0" spc="-5" dirty="0">
                <a:solidFill>
                  <a:srgbClr val="202020"/>
                </a:solidFill>
                <a:latin typeface="Cambria"/>
                <a:cs typeface="Cambria"/>
              </a:rPr>
              <a:t> </a:t>
            </a:r>
            <a:r>
              <a:rPr sz="1800" b="0" spc="-10" dirty="0">
                <a:solidFill>
                  <a:srgbClr val="202020"/>
                </a:solidFill>
                <a:latin typeface="Cambria"/>
                <a:cs typeface="Cambria"/>
              </a:rPr>
              <a:t>dosing.</a:t>
            </a:r>
            <a:endParaRPr sz="1800">
              <a:latin typeface="Cambria"/>
              <a:cs typeface="Cambria"/>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29</a:t>
            </a:fld>
            <a:endParaRPr lang="en-US"/>
          </a:p>
        </p:txBody>
      </p:sp>
      <p:sp>
        <p:nvSpPr>
          <p:cNvPr id="3" name="object 3"/>
          <p:cNvSpPr txBox="1"/>
          <p:nvPr/>
        </p:nvSpPr>
        <p:spPr>
          <a:xfrm>
            <a:off x="427736" y="1510665"/>
            <a:ext cx="11416030" cy="2178050"/>
          </a:xfrm>
          <a:prstGeom prst="rect">
            <a:avLst/>
          </a:prstGeom>
        </p:spPr>
        <p:txBody>
          <a:bodyPr vert="horz" wrap="square" lIns="0" tIns="12700" rIns="0" bIns="0" rtlCol="0">
            <a:spAutoFit/>
          </a:bodyPr>
          <a:lstStyle/>
          <a:p>
            <a:pPr marL="12700" marR="5080">
              <a:lnSpc>
                <a:spcPct val="100000"/>
              </a:lnSpc>
              <a:spcBef>
                <a:spcPts val="100"/>
              </a:spcBef>
            </a:pPr>
            <a:r>
              <a:rPr sz="1800" dirty="0">
                <a:solidFill>
                  <a:srgbClr val="202020"/>
                </a:solidFill>
                <a:latin typeface="Cambria"/>
                <a:cs typeface="Cambria"/>
              </a:rPr>
              <a:t>There</a:t>
            </a:r>
            <a:r>
              <a:rPr sz="1800" spc="-40" dirty="0">
                <a:solidFill>
                  <a:srgbClr val="202020"/>
                </a:solidFill>
                <a:latin typeface="Cambria"/>
                <a:cs typeface="Cambria"/>
              </a:rPr>
              <a:t> </a:t>
            </a:r>
            <a:r>
              <a:rPr sz="1800" dirty="0">
                <a:solidFill>
                  <a:srgbClr val="202020"/>
                </a:solidFill>
                <a:latin typeface="Cambria"/>
                <a:cs typeface="Cambria"/>
              </a:rPr>
              <a:t>have</a:t>
            </a:r>
            <a:r>
              <a:rPr sz="1800" spc="-50" dirty="0">
                <a:solidFill>
                  <a:srgbClr val="202020"/>
                </a:solidFill>
                <a:latin typeface="Cambria"/>
                <a:cs typeface="Cambria"/>
              </a:rPr>
              <a:t> </a:t>
            </a:r>
            <a:r>
              <a:rPr sz="1800" dirty="0">
                <a:solidFill>
                  <a:srgbClr val="202020"/>
                </a:solidFill>
                <a:latin typeface="Cambria"/>
                <a:cs typeface="Cambria"/>
              </a:rPr>
              <a:t>been</a:t>
            </a:r>
            <a:r>
              <a:rPr sz="1800" spc="-55" dirty="0">
                <a:solidFill>
                  <a:srgbClr val="202020"/>
                </a:solidFill>
                <a:latin typeface="Cambria"/>
                <a:cs typeface="Cambria"/>
              </a:rPr>
              <a:t> </a:t>
            </a:r>
            <a:r>
              <a:rPr sz="1800" dirty="0">
                <a:solidFill>
                  <a:srgbClr val="202020"/>
                </a:solidFill>
                <a:latin typeface="Cambria"/>
                <a:cs typeface="Cambria"/>
              </a:rPr>
              <a:t>advocates</a:t>
            </a:r>
            <a:r>
              <a:rPr sz="1800" spc="-40" dirty="0">
                <a:solidFill>
                  <a:srgbClr val="202020"/>
                </a:solidFill>
                <a:latin typeface="Cambria"/>
                <a:cs typeface="Cambria"/>
              </a:rPr>
              <a:t> </a:t>
            </a:r>
            <a:r>
              <a:rPr sz="1800" dirty="0">
                <a:solidFill>
                  <a:srgbClr val="202020"/>
                </a:solidFill>
                <a:latin typeface="Cambria"/>
                <a:cs typeface="Cambria"/>
              </a:rPr>
              <a:t>of</a:t>
            </a:r>
            <a:r>
              <a:rPr sz="1800" spc="-25" dirty="0">
                <a:solidFill>
                  <a:srgbClr val="202020"/>
                </a:solidFill>
                <a:latin typeface="Cambria"/>
                <a:cs typeface="Cambria"/>
              </a:rPr>
              <a:t> </a:t>
            </a:r>
            <a:r>
              <a:rPr sz="1800" dirty="0">
                <a:solidFill>
                  <a:srgbClr val="202020"/>
                </a:solidFill>
                <a:latin typeface="Cambria"/>
                <a:cs typeface="Cambria"/>
              </a:rPr>
              <a:t>the</a:t>
            </a:r>
            <a:r>
              <a:rPr sz="1800" spc="-5" dirty="0">
                <a:solidFill>
                  <a:srgbClr val="202020"/>
                </a:solidFill>
                <a:latin typeface="Cambria"/>
                <a:cs typeface="Cambria"/>
              </a:rPr>
              <a:t> </a:t>
            </a:r>
            <a:r>
              <a:rPr sz="1800" dirty="0">
                <a:solidFill>
                  <a:srgbClr val="202020"/>
                </a:solidFill>
                <a:latin typeface="Cambria"/>
                <a:cs typeface="Cambria"/>
              </a:rPr>
              <a:t>use</a:t>
            </a:r>
            <a:r>
              <a:rPr sz="1800" spc="-5" dirty="0">
                <a:solidFill>
                  <a:srgbClr val="202020"/>
                </a:solidFill>
                <a:latin typeface="Cambria"/>
                <a:cs typeface="Cambria"/>
              </a:rPr>
              <a:t> </a:t>
            </a:r>
            <a:r>
              <a:rPr sz="1800" dirty="0">
                <a:solidFill>
                  <a:srgbClr val="202020"/>
                </a:solidFill>
                <a:latin typeface="Cambria"/>
                <a:cs typeface="Cambria"/>
              </a:rPr>
              <a:t>of</a:t>
            </a:r>
            <a:r>
              <a:rPr sz="1800" spc="-25" dirty="0">
                <a:solidFill>
                  <a:srgbClr val="202020"/>
                </a:solidFill>
                <a:latin typeface="Cambria"/>
                <a:cs typeface="Cambria"/>
              </a:rPr>
              <a:t> </a:t>
            </a:r>
            <a:r>
              <a:rPr sz="1800" dirty="0">
                <a:solidFill>
                  <a:srgbClr val="202020"/>
                </a:solidFill>
                <a:latin typeface="Cambria"/>
                <a:cs typeface="Cambria"/>
              </a:rPr>
              <a:t>a</a:t>
            </a:r>
            <a:r>
              <a:rPr sz="1800" spc="-30" dirty="0">
                <a:solidFill>
                  <a:srgbClr val="202020"/>
                </a:solidFill>
                <a:latin typeface="Cambria"/>
                <a:cs typeface="Cambria"/>
              </a:rPr>
              <a:t> </a:t>
            </a:r>
            <a:r>
              <a:rPr sz="1800" dirty="0">
                <a:solidFill>
                  <a:srgbClr val="202020"/>
                </a:solidFill>
                <a:latin typeface="Cambria"/>
                <a:cs typeface="Cambria"/>
              </a:rPr>
              <a:t>nomogram</a:t>
            </a:r>
            <a:r>
              <a:rPr sz="1800" spc="-45" dirty="0">
                <a:solidFill>
                  <a:srgbClr val="202020"/>
                </a:solidFill>
                <a:latin typeface="Cambria"/>
                <a:cs typeface="Cambria"/>
              </a:rPr>
              <a:t> </a:t>
            </a:r>
            <a:r>
              <a:rPr sz="1800" dirty="0">
                <a:solidFill>
                  <a:srgbClr val="202020"/>
                </a:solidFill>
                <a:latin typeface="Cambria"/>
                <a:cs typeface="Cambria"/>
              </a:rPr>
              <a:t>to</a:t>
            </a:r>
            <a:r>
              <a:rPr sz="1800" spc="-10" dirty="0">
                <a:solidFill>
                  <a:srgbClr val="202020"/>
                </a:solidFill>
                <a:latin typeface="Cambria"/>
                <a:cs typeface="Cambria"/>
              </a:rPr>
              <a:t> </a:t>
            </a:r>
            <a:r>
              <a:rPr sz="1800" dirty="0">
                <a:solidFill>
                  <a:srgbClr val="202020"/>
                </a:solidFill>
                <a:latin typeface="Cambria"/>
                <a:cs typeface="Cambria"/>
              </a:rPr>
              <a:t>predict</a:t>
            </a:r>
            <a:r>
              <a:rPr sz="1800" spc="-40" dirty="0">
                <a:solidFill>
                  <a:srgbClr val="202020"/>
                </a:solidFill>
                <a:latin typeface="Cambria"/>
                <a:cs typeface="Cambria"/>
              </a:rPr>
              <a:t> </a:t>
            </a:r>
            <a:r>
              <a:rPr sz="1800" dirty="0">
                <a:solidFill>
                  <a:srgbClr val="202020"/>
                </a:solidFill>
                <a:latin typeface="Cambria"/>
                <a:cs typeface="Cambria"/>
              </a:rPr>
              <a:t>the</a:t>
            </a:r>
            <a:r>
              <a:rPr sz="1800" spc="-5" dirty="0">
                <a:solidFill>
                  <a:srgbClr val="202020"/>
                </a:solidFill>
                <a:latin typeface="Cambria"/>
                <a:cs typeface="Cambria"/>
              </a:rPr>
              <a:t> </a:t>
            </a:r>
            <a:r>
              <a:rPr sz="1800" dirty="0">
                <a:solidFill>
                  <a:srgbClr val="202020"/>
                </a:solidFill>
                <a:latin typeface="Cambria"/>
                <a:cs typeface="Cambria"/>
              </a:rPr>
              <a:t>appropriate</a:t>
            </a:r>
            <a:r>
              <a:rPr sz="1800" spc="-75" dirty="0">
                <a:solidFill>
                  <a:srgbClr val="202020"/>
                </a:solidFill>
                <a:latin typeface="Cambria"/>
                <a:cs typeface="Cambria"/>
              </a:rPr>
              <a:t> </a:t>
            </a:r>
            <a:r>
              <a:rPr sz="1800" dirty="0">
                <a:solidFill>
                  <a:srgbClr val="202020"/>
                </a:solidFill>
                <a:latin typeface="Cambria"/>
                <a:cs typeface="Cambria"/>
              </a:rPr>
              <a:t>daily</a:t>
            </a:r>
            <a:r>
              <a:rPr sz="1800" spc="-10" dirty="0">
                <a:solidFill>
                  <a:srgbClr val="202020"/>
                </a:solidFill>
                <a:latin typeface="Cambria"/>
                <a:cs typeface="Cambria"/>
              </a:rPr>
              <a:t> </a:t>
            </a:r>
            <a:r>
              <a:rPr sz="1800" dirty="0">
                <a:solidFill>
                  <a:srgbClr val="202020"/>
                </a:solidFill>
                <a:latin typeface="Cambria"/>
                <a:cs typeface="Cambria"/>
              </a:rPr>
              <a:t>dose</a:t>
            </a:r>
            <a:r>
              <a:rPr sz="1800" spc="-55" dirty="0">
                <a:solidFill>
                  <a:srgbClr val="202020"/>
                </a:solidFill>
                <a:latin typeface="Cambria"/>
                <a:cs typeface="Cambria"/>
              </a:rPr>
              <a:t> </a:t>
            </a:r>
            <a:r>
              <a:rPr sz="1800" dirty="0">
                <a:solidFill>
                  <a:srgbClr val="202020"/>
                </a:solidFill>
                <a:latin typeface="Cambria"/>
                <a:cs typeface="Cambria"/>
              </a:rPr>
              <a:t>of</a:t>
            </a:r>
            <a:r>
              <a:rPr sz="1800" spc="-5" dirty="0">
                <a:solidFill>
                  <a:srgbClr val="202020"/>
                </a:solidFill>
                <a:latin typeface="Cambria"/>
                <a:cs typeface="Cambria"/>
              </a:rPr>
              <a:t> </a:t>
            </a:r>
            <a:r>
              <a:rPr sz="1800" dirty="0">
                <a:solidFill>
                  <a:srgbClr val="202020"/>
                </a:solidFill>
                <a:latin typeface="Cambria"/>
                <a:cs typeface="Cambria"/>
              </a:rPr>
              <a:t>lithium on</a:t>
            </a:r>
            <a:r>
              <a:rPr sz="1800" spc="-30" dirty="0">
                <a:solidFill>
                  <a:srgbClr val="202020"/>
                </a:solidFill>
                <a:latin typeface="Cambria"/>
                <a:cs typeface="Cambria"/>
              </a:rPr>
              <a:t> </a:t>
            </a:r>
            <a:r>
              <a:rPr sz="1800" dirty="0">
                <a:solidFill>
                  <a:srgbClr val="202020"/>
                </a:solidFill>
                <a:latin typeface="Cambria"/>
                <a:cs typeface="Cambria"/>
              </a:rPr>
              <a:t>the</a:t>
            </a:r>
            <a:r>
              <a:rPr sz="1800" spc="-10" dirty="0">
                <a:solidFill>
                  <a:srgbClr val="202020"/>
                </a:solidFill>
                <a:latin typeface="Cambria"/>
                <a:cs typeface="Cambria"/>
              </a:rPr>
              <a:t> </a:t>
            </a:r>
            <a:r>
              <a:rPr sz="1800" dirty="0">
                <a:solidFill>
                  <a:srgbClr val="202020"/>
                </a:solidFill>
                <a:latin typeface="Cambria"/>
                <a:cs typeface="Cambria"/>
              </a:rPr>
              <a:t>basis</a:t>
            </a:r>
            <a:r>
              <a:rPr sz="1800" spc="-30" dirty="0">
                <a:solidFill>
                  <a:srgbClr val="202020"/>
                </a:solidFill>
                <a:latin typeface="Cambria"/>
                <a:cs typeface="Cambria"/>
              </a:rPr>
              <a:t> </a:t>
            </a:r>
            <a:r>
              <a:rPr sz="1800" spc="-25" dirty="0">
                <a:solidFill>
                  <a:srgbClr val="202020"/>
                </a:solidFill>
                <a:latin typeface="Cambria"/>
                <a:cs typeface="Cambria"/>
              </a:rPr>
              <a:t>of </a:t>
            </a:r>
            <a:r>
              <a:rPr sz="1800" dirty="0">
                <a:solidFill>
                  <a:srgbClr val="202020"/>
                </a:solidFill>
                <a:latin typeface="Cambria"/>
                <a:cs typeface="Cambria"/>
              </a:rPr>
              <a:t>the serum</a:t>
            </a:r>
            <a:r>
              <a:rPr sz="1800" spc="15" dirty="0">
                <a:solidFill>
                  <a:srgbClr val="202020"/>
                </a:solidFill>
                <a:latin typeface="Cambria"/>
                <a:cs typeface="Cambria"/>
              </a:rPr>
              <a:t> </a:t>
            </a:r>
            <a:r>
              <a:rPr sz="1800" spc="-10" dirty="0">
                <a:solidFill>
                  <a:srgbClr val="202020"/>
                </a:solidFill>
                <a:latin typeface="Cambria"/>
                <a:cs typeface="Cambria"/>
              </a:rPr>
              <a:t>concentration</a:t>
            </a:r>
            <a:r>
              <a:rPr sz="1800" spc="-65" dirty="0">
                <a:solidFill>
                  <a:srgbClr val="202020"/>
                </a:solidFill>
                <a:latin typeface="Cambria"/>
                <a:cs typeface="Cambria"/>
              </a:rPr>
              <a:t> </a:t>
            </a:r>
            <a:r>
              <a:rPr sz="1800" dirty="0">
                <a:solidFill>
                  <a:srgbClr val="202020"/>
                </a:solidFill>
                <a:latin typeface="Cambria"/>
                <a:cs typeface="Cambria"/>
              </a:rPr>
              <a:t>24</a:t>
            </a:r>
            <a:r>
              <a:rPr sz="1800" spc="-10" dirty="0">
                <a:solidFill>
                  <a:srgbClr val="202020"/>
                </a:solidFill>
                <a:latin typeface="Cambria"/>
                <a:cs typeface="Cambria"/>
              </a:rPr>
              <a:t> </a:t>
            </a:r>
            <a:r>
              <a:rPr sz="1800" dirty="0">
                <a:solidFill>
                  <a:srgbClr val="202020"/>
                </a:solidFill>
                <a:latin typeface="Cambria"/>
                <a:cs typeface="Cambria"/>
              </a:rPr>
              <a:t>h after</a:t>
            </a:r>
            <a:r>
              <a:rPr sz="1800" spc="-20" dirty="0">
                <a:solidFill>
                  <a:srgbClr val="202020"/>
                </a:solidFill>
                <a:latin typeface="Cambria"/>
                <a:cs typeface="Cambria"/>
              </a:rPr>
              <a:t> </a:t>
            </a:r>
            <a:r>
              <a:rPr sz="1800" dirty="0">
                <a:solidFill>
                  <a:srgbClr val="202020"/>
                </a:solidFill>
                <a:latin typeface="Cambria"/>
                <a:cs typeface="Cambria"/>
              </a:rPr>
              <a:t>a</a:t>
            </a:r>
            <a:r>
              <a:rPr sz="1800" spc="-15" dirty="0">
                <a:solidFill>
                  <a:srgbClr val="202020"/>
                </a:solidFill>
                <a:latin typeface="Cambria"/>
                <a:cs typeface="Cambria"/>
              </a:rPr>
              <a:t> </a:t>
            </a:r>
            <a:r>
              <a:rPr sz="1800" dirty="0">
                <a:solidFill>
                  <a:srgbClr val="202020"/>
                </a:solidFill>
                <a:latin typeface="Cambria"/>
                <a:cs typeface="Cambria"/>
              </a:rPr>
              <a:t>single</a:t>
            </a:r>
            <a:r>
              <a:rPr sz="1800" spc="10" dirty="0">
                <a:solidFill>
                  <a:srgbClr val="202020"/>
                </a:solidFill>
                <a:latin typeface="Cambria"/>
                <a:cs typeface="Cambria"/>
              </a:rPr>
              <a:t> </a:t>
            </a:r>
            <a:r>
              <a:rPr sz="1800" dirty="0">
                <a:solidFill>
                  <a:srgbClr val="202020"/>
                </a:solidFill>
                <a:latin typeface="Cambria"/>
                <a:cs typeface="Cambria"/>
              </a:rPr>
              <a:t>test</a:t>
            </a:r>
            <a:r>
              <a:rPr sz="1800" spc="15" dirty="0">
                <a:solidFill>
                  <a:srgbClr val="202020"/>
                </a:solidFill>
                <a:latin typeface="Cambria"/>
                <a:cs typeface="Cambria"/>
              </a:rPr>
              <a:t> </a:t>
            </a:r>
            <a:r>
              <a:rPr sz="1800" dirty="0">
                <a:solidFill>
                  <a:srgbClr val="202020"/>
                </a:solidFill>
                <a:latin typeface="Cambria"/>
                <a:cs typeface="Cambria"/>
              </a:rPr>
              <a:t>dose</a:t>
            </a:r>
            <a:r>
              <a:rPr sz="1800" spc="-10" dirty="0">
                <a:solidFill>
                  <a:srgbClr val="202020"/>
                </a:solidFill>
                <a:latin typeface="Cambria"/>
                <a:cs typeface="Cambria"/>
              </a:rPr>
              <a:t> </a:t>
            </a:r>
            <a:r>
              <a:rPr sz="1800" dirty="0">
                <a:solidFill>
                  <a:srgbClr val="202020"/>
                </a:solidFill>
                <a:latin typeface="Cambria"/>
                <a:cs typeface="Cambria"/>
              </a:rPr>
              <a:t>[</a:t>
            </a:r>
            <a:r>
              <a:rPr sz="1800" u="sng" dirty="0">
                <a:solidFill>
                  <a:srgbClr val="0462C1"/>
                </a:solidFill>
                <a:uFill>
                  <a:solidFill>
                    <a:srgbClr val="0462C1"/>
                  </a:solidFill>
                </a:uFill>
                <a:latin typeface="Cambria"/>
                <a:cs typeface="Cambria"/>
                <a:hlinkClick r:id="rId2"/>
              </a:rPr>
              <a:t>24</a:t>
            </a:r>
            <a:r>
              <a:rPr sz="1800" dirty="0">
                <a:solidFill>
                  <a:srgbClr val="202020"/>
                </a:solidFill>
                <a:latin typeface="Cambria"/>
                <a:cs typeface="Cambria"/>
              </a:rPr>
              <a:t>].</a:t>
            </a:r>
            <a:r>
              <a:rPr sz="1800" spc="-30" dirty="0">
                <a:solidFill>
                  <a:srgbClr val="202020"/>
                </a:solidFill>
                <a:latin typeface="Cambria"/>
                <a:cs typeface="Cambria"/>
              </a:rPr>
              <a:t> </a:t>
            </a:r>
            <a:r>
              <a:rPr sz="1800" dirty="0">
                <a:solidFill>
                  <a:srgbClr val="202020"/>
                </a:solidFill>
                <a:latin typeface="Cambria"/>
                <a:cs typeface="Cambria"/>
              </a:rPr>
              <a:t>Most</a:t>
            </a:r>
            <a:r>
              <a:rPr sz="1800" spc="-10" dirty="0">
                <a:solidFill>
                  <a:srgbClr val="202020"/>
                </a:solidFill>
                <a:latin typeface="Cambria"/>
                <a:cs typeface="Cambria"/>
              </a:rPr>
              <a:t> </a:t>
            </a:r>
            <a:r>
              <a:rPr sz="1800" spc="-20" dirty="0">
                <a:solidFill>
                  <a:srgbClr val="202020"/>
                </a:solidFill>
                <a:latin typeface="Cambria"/>
                <a:cs typeface="Cambria"/>
              </a:rPr>
              <a:t>commonly,</a:t>
            </a:r>
            <a:r>
              <a:rPr sz="1800" spc="15" dirty="0">
                <a:solidFill>
                  <a:srgbClr val="202020"/>
                </a:solidFill>
                <a:latin typeface="Cambria"/>
                <a:cs typeface="Cambria"/>
              </a:rPr>
              <a:t> </a:t>
            </a:r>
            <a:r>
              <a:rPr sz="1800" spc="-30" dirty="0">
                <a:solidFill>
                  <a:srgbClr val="202020"/>
                </a:solidFill>
                <a:latin typeface="Cambria"/>
                <a:cs typeface="Cambria"/>
              </a:rPr>
              <a:t>however,</a:t>
            </a:r>
            <a:r>
              <a:rPr sz="1800" spc="-50" dirty="0">
                <a:solidFill>
                  <a:srgbClr val="202020"/>
                </a:solidFill>
                <a:latin typeface="Cambria"/>
                <a:cs typeface="Cambria"/>
              </a:rPr>
              <a:t> </a:t>
            </a:r>
            <a:r>
              <a:rPr sz="1800" dirty="0">
                <a:solidFill>
                  <a:srgbClr val="202020"/>
                </a:solidFill>
                <a:latin typeface="Cambria"/>
                <a:cs typeface="Cambria"/>
              </a:rPr>
              <a:t>lithium</a:t>
            </a:r>
            <a:r>
              <a:rPr sz="1800" spc="40" dirty="0">
                <a:solidFill>
                  <a:srgbClr val="202020"/>
                </a:solidFill>
                <a:latin typeface="Cambria"/>
                <a:cs typeface="Cambria"/>
              </a:rPr>
              <a:t> </a:t>
            </a:r>
            <a:r>
              <a:rPr sz="1800" dirty="0">
                <a:solidFill>
                  <a:srgbClr val="202020"/>
                </a:solidFill>
                <a:latin typeface="Cambria"/>
                <a:cs typeface="Cambria"/>
              </a:rPr>
              <a:t>is commenced</a:t>
            </a:r>
            <a:r>
              <a:rPr sz="1800" spc="-35" dirty="0">
                <a:solidFill>
                  <a:srgbClr val="202020"/>
                </a:solidFill>
                <a:latin typeface="Cambria"/>
                <a:cs typeface="Cambria"/>
              </a:rPr>
              <a:t> </a:t>
            </a:r>
            <a:r>
              <a:rPr sz="1800" dirty="0">
                <a:solidFill>
                  <a:srgbClr val="202020"/>
                </a:solidFill>
                <a:latin typeface="Cambria"/>
                <a:cs typeface="Cambria"/>
              </a:rPr>
              <a:t>in</a:t>
            </a:r>
            <a:r>
              <a:rPr sz="1800" spc="-10" dirty="0">
                <a:solidFill>
                  <a:srgbClr val="202020"/>
                </a:solidFill>
                <a:latin typeface="Cambria"/>
                <a:cs typeface="Cambria"/>
              </a:rPr>
              <a:t> divided </a:t>
            </a:r>
            <a:r>
              <a:rPr sz="1800" dirty="0">
                <a:solidFill>
                  <a:srgbClr val="202020"/>
                </a:solidFill>
                <a:latin typeface="Cambria"/>
                <a:cs typeface="Cambria"/>
              </a:rPr>
              <a:t>dose</a:t>
            </a:r>
            <a:r>
              <a:rPr sz="1800" spc="-30" dirty="0">
                <a:solidFill>
                  <a:srgbClr val="202020"/>
                </a:solidFill>
                <a:latin typeface="Cambria"/>
                <a:cs typeface="Cambria"/>
              </a:rPr>
              <a:t> </a:t>
            </a:r>
            <a:r>
              <a:rPr sz="1800" dirty="0">
                <a:solidFill>
                  <a:srgbClr val="202020"/>
                </a:solidFill>
                <a:latin typeface="Cambria"/>
                <a:cs typeface="Cambria"/>
              </a:rPr>
              <a:t>(e.g.</a:t>
            </a:r>
            <a:r>
              <a:rPr sz="1800" spc="-15" dirty="0">
                <a:solidFill>
                  <a:srgbClr val="202020"/>
                </a:solidFill>
                <a:latin typeface="Cambria"/>
                <a:cs typeface="Cambria"/>
              </a:rPr>
              <a:t> </a:t>
            </a:r>
            <a:r>
              <a:rPr sz="1800" dirty="0">
                <a:solidFill>
                  <a:srgbClr val="202020"/>
                </a:solidFill>
                <a:latin typeface="Cambria"/>
                <a:cs typeface="Cambria"/>
              </a:rPr>
              <a:t>750–1000</a:t>
            </a:r>
            <a:r>
              <a:rPr sz="1800" spc="-60" dirty="0">
                <a:solidFill>
                  <a:srgbClr val="202020"/>
                </a:solidFill>
                <a:latin typeface="Cambria"/>
                <a:cs typeface="Cambria"/>
              </a:rPr>
              <a:t> </a:t>
            </a:r>
            <a:r>
              <a:rPr sz="1800" dirty="0">
                <a:solidFill>
                  <a:srgbClr val="202020"/>
                </a:solidFill>
                <a:latin typeface="Cambria"/>
                <a:cs typeface="Cambria"/>
              </a:rPr>
              <a:t>mg</a:t>
            </a:r>
            <a:r>
              <a:rPr sz="1800" spc="-5" dirty="0">
                <a:solidFill>
                  <a:srgbClr val="202020"/>
                </a:solidFill>
                <a:latin typeface="Cambria"/>
                <a:cs typeface="Cambria"/>
              </a:rPr>
              <a:t> </a:t>
            </a:r>
            <a:r>
              <a:rPr sz="1800" dirty="0">
                <a:solidFill>
                  <a:srgbClr val="202020"/>
                </a:solidFill>
                <a:latin typeface="Cambria"/>
                <a:cs typeface="Cambria"/>
              </a:rPr>
              <a:t>daily)</a:t>
            </a:r>
            <a:r>
              <a:rPr sz="1800" spc="-15" dirty="0">
                <a:solidFill>
                  <a:srgbClr val="202020"/>
                </a:solidFill>
                <a:latin typeface="Cambria"/>
                <a:cs typeface="Cambria"/>
              </a:rPr>
              <a:t> </a:t>
            </a:r>
            <a:r>
              <a:rPr sz="1800" dirty="0">
                <a:solidFill>
                  <a:srgbClr val="202020"/>
                </a:solidFill>
                <a:latin typeface="Cambria"/>
                <a:cs typeface="Cambria"/>
              </a:rPr>
              <a:t>and</a:t>
            </a:r>
            <a:r>
              <a:rPr sz="1800" spc="-35" dirty="0">
                <a:solidFill>
                  <a:srgbClr val="202020"/>
                </a:solidFill>
                <a:latin typeface="Cambria"/>
                <a:cs typeface="Cambria"/>
              </a:rPr>
              <a:t> </a:t>
            </a:r>
            <a:r>
              <a:rPr sz="1800" dirty="0">
                <a:solidFill>
                  <a:srgbClr val="202020"/>
                </a:solidFill>
                <a:latin typeface="Cambria"/>
                <a:cs typeface="Cambria"/>
              </a:rPr>
              <a:t>the</a:t>
            </a:r>
            <a:r>
              <a:rPr sz="1800" spc="5" dirty="0">
                <a:solidFill>
                  <a:srgbClr val="202020"/>
                </a:solidFill>
                <a:latin typeface="Cambria"/>
                <a:cs typeface="Cambria"/>
              </a:rPr>
              <a:t> </a:t>
            </a:r>
            <a:r>
              <a:rPr sz="1800" dirty="0">
                <a:solidFill>
                  <a:srgbClr val="202020"/>
                </a:solidFill>
                <a:latin typeface="Cambria"/>
                <a:cs typeface="Cambria"/>
              </a:rPr>
              <a:t>dose</a:t>
            </a:r>
            <a:r>
              <a:rPr sz="1800" spc="-20" dirty="0">
                <a:solidFill>
                  <a:srgbClr val="202020"/>
                </a:solidFill>
                <a:latin typeface="Cambria"/>
                <a:cs typeface="Cambria"/>
              </a:rPr>
              <a:t> </a:t>
            </a:r>
            <a:r>
              <a:rPr sz="1800" dirty="0">
                <a:solidFill>
                  <a:srgbClr val="202020"/>
                </a:solidFill>
                <a:latin typeface="Cambria"/>
                <a:cs typeface="Cambria"/>
              </a:rPr>
              <a:t>titrated</a:t>
            </a:r>
            <a:r>
              <a:rPr sz="1800" spc="5" dirty="0">
                <a:solidFill>
                  <a:srgbClr val="202020"/>
                </a:solidFill>
                <a:latin typeface="Cambria"/>
                <a:cs typeface="Cambria"/>
              </a:rPr>
              <a:t> </a:t>
            </a:r>
            <a:r>
              <a:rPr sz="1800" dirty="0">
                <a:solidFill>
                  <a:srgbClr val="202020"/>
                </a:solidFill>
                <a:latin typeface="Cambria"/>
                <a:cs typeface="Cambria"/>
              </a:rPr>
              <a:t>to</a:t>
            </a:r>
            <a:r>
              <a:rPr sz="1800" spc="5" dirty="0">
                <a:solidFill>
                  <a:srgbClr val="202020"/>
                </a:solidFill>
                <a:latin typeface="Cambria"/>
                <a:cs typeface="Cambria"/>
              </a:rPr>
              <a:t> </a:t>
            </a:r>
            <a:r>
              <a:rPr sz="1800" dirty="0">
                <a:solidFill>
                  <a:srgbClr val="202020"/>
                </a:solidFill>
                <a:latin typeface="Cambria"/>
                <a:cs typeface="Cambria"/>
              </a:rPr>
              <a:t>the</a:t>
            </a:r>
            <a:r>
              <a:rPr sz="1800" spc="5" dirty="0">
                <a:solidFill>
                  <a:srgbClr val="202020"/>
                </a:solidFill>
                <a:latin typeface="Cambria"/>
                <a:cs typeface="Cambria"/>
              </a:rPr>
              <a:t> </a:t>
            </a:r>
            <a:r>
              <a:rPr sz="1800" spc="-10" dirty="0">
                <a:solidFill>
                  <a:srgbClr val="202020"/>
                </a:solidFill>
                <a:latin typeface="Cambria"/>
                <a:cs typeface="Cambria"/>
              </a:rPr>
              <a:t>appropriate</a:t>
            </a:r>
            <a:r>
              <a:rPr sz="1800" spc="-60" dirty="0">
                <a:solidFill>
                  <a:srgbClr val="202020"/>
                </a:solidFill>
                <a:latin typeface="Cambria"/>
                <a:cs typeface="Cambria"/>
              </a:rPr>
              <a:t> </a:t>
            </a:r>
            <a:r>
              <a:rPr sz="1800" spc="-10" dirty="0">
                <a:solidFill>
                  <a:srgbClr val="202020"/>
                </a:solidFill>
                <a:latin typeface="Cambria"/>
                <a:cs typeface="Cambria"/>
              </a:rPr>
              <a:t>concentration.</a:t>
            </a:r>
            <a:endParaRPr sz="1800">
              <a:latin typeface="Cambria"/>
              <a:cs typeface="Cambria"/>
            </a:endParaRPr>
          </a:p>
          <a:p>
            <a:pPr>
              <a:lnSpc>
                <a:spcPct val="100000"/>
              </a:lnSpc>
            </a:pPr>
            <a:endParaRPr sz="2100">
              <a:latin typeface="Cambria"/>
              <a:cs typeface="Cambria"/>
            </a:endParaRPr>
          </a:p>
          <a:p>
            <a:pPr marL="12700" marR="421005">
              <a:lnSpc>
                <a:spcPct val="100000"/>
              </a:lnSpc>
              <a:spcBef>
                <a:spcPts val="1525"/>
              </a:spcBef>
            </a:pPr>
            <a:r>
              <a:rPr sz="1800" dirty="0">
                <a:solidFill>
                  <a:srgbClr val="202020"/>
                </a:solidFill>
                <a:latin typeface="Cambria"/>
                <a:cs typeface="Cambria"/>
              </a:rPr>
              <a:t>Serum </a:t>
            </a:r>
            <a:r>
              <a:rPr sz="1800" spc="-10" dirty="0">
                <a:solidFill>
                  <a:srgbClr val="202020"/>
                </a:solidFill>
                <a:latin typeface="Cambria"/>
                <a:cs typeface="Cambria"/>
              </a:rPr>
              <a:t>concentrations</a:t>
            </a:r>
            <a:r>
              <a:rPr sz="1800" spc="-70" dirty="0">
                <a:solidFill>
                  <a:srgbClr val="202020"/>
                </a:solidFill>
                <a:latin typeface="Cambria"/>
                <a:cs typeface="Cambria"/>
              </a:rPr>
              <a:t> </a:t>
            </a:r>
            <a:r>
              <a:rPr sz="1800" dirty="0">
                <a:solidFill>
                  <a:srgbClr val="202020"/>
                </a:solidFill>
                <a:latin typeface="Cambria"/>
                <a:cs typeface="Cambria"/>
              </a:rPr>
              <a:t>necessary</a:t>
            </a:r>
            <a:r>
              <a:rPr sz="1800" spc="-45" dirty="0">
                <a:solidFill>
                  <a:srgbClr val="202020"/>
                </a:solidFill>
                <a:latin typeface="Cambria"/>
                <a:cs typeface="Cambria"/>
              </a:rPr>
              <a:t> </a:t>
            </a:r>
            <a:r>
              <a:rPr sz="1800" dirty="0">
                <a:solidFill>
                  <a:srgbClr val="202020"/>
                </a:solidFill>
                <a:latin typeface="Cambria"/>
                <a:cs typeface="Cambria"/>
              </a:rPr>
              <a:t>for</a:t>
            </a:r>
            <a:r>
              <a:rPr sz="1800" spc="5" dirty="0">
                <a:solidFill>
                  <a:srgbClr val="202020"/>
                </a:solidFill>
                <a:latin typeface="Cambria"/>
                <a:cs typeface="Cambria"/>
              </a:rPr>
              <a:t> </a:t>
            </a:r>
            <a:r>
              <a:rPr sz="1800" dirty="0">
                <a:solidFill>
                  <a:srgbClr val="202020"/>
                </a:solidFill>
                <a:latin typeface="Cambria"/>
                <a:cs typeface="Cambria"/>
              </a:rPr>
              <a:t>adequate</a:t>
            </a:r>
            <a:r>
              <a:rPr sz="1800" spc="-15" dirty="0">
                <a:solidFill>
                  <a:srgbClr val="202020"/>
                </a:solidFill>
                <a:latin typeface="Cambria"/>
                <a:cs typeface="Cambria"/>
              </a:rPr>
              <a:t> </a:t>
            </a:r>
            <a:r>
              <a:rPr sz="1800" spc="-10" dirty="0">
                <a:solidFill>
                  <a:srgbClr val="202020"/>
                </a:solidFill>
                <a:latin typeface="Cambria"/>
                <a:cs typeface="Cambria"/>
              </a:rPr>
              <a:t>prophylaxis</a:t>
            </a:r>
            <a:r>
              <a:rPr sz="1800" spc="-25" dirty="0">
                <a:solidFill>
                  <a:srgbClr val="202020"/>
                </a:solidFill>
                <a:latin typeface="Cambria"/>
                <a:cs typeface="Cambria"/>
              </a:rPr>
              <a:t> </a:t>
            </a:r>
            <a:r>
              <a:rPr sz="1800" dirty="0">
                <a:solidFill>
                  <a:srgbClr val="202020"/>
                </a:solidFill>
                <a:latin typeface="Cambria"/>
                <a:cs typeface="Cambria"/>
              </a:rPr>
              <a:t>of</a:t>
            </a:r>
            <a:r>
              <a:rPr sz="1800" spc="-10" dirty="0">
                <a:solidFill>
                  <a:srgbClr val="202020"/>
                </a:solidFill>
                <a:latin typeface="Cambria"/>
                <a:cs typeface="Cambria"/>
              </a:rPr>
              <a:t> </a:t>
            </a:r>
            <a:r>
              <a:rPr sz="1800" dirty="0">
                <a:solidFill>
                  <a:srgbClr val="202020"/>
                </a:solidFill>
                <a:latin typeface="Cambria"/>
                <a:cs typeface="Cambria"/>
              </a:rPr>
              <a:t>bipolar</a:t>
            </a:r>
            <a:r>
              <a:rPr sz="1800" spc="-25" dirty="0">
                <a:solidFill>
                  <a:srgbClr val="202020"/>
                </a:solidFill>
                <a:latin typeface="Cambria"/>
                <a:cs typeface="Cambria"/>
              </a:rPr>
              <a:t> </a:t>
            </a:r>
            <a:r>
              <a:rPr sz="1800" dirty="0">
                <a:solidFill>
                  <a:srgbClr val="202020"/>
                </a:solidFill>
                <a:latin typeface="Cambria"/>
                <a:cs typeface="Cambria"/>
              </a:rPr>
              <a:t>disorder</a:t>
            </a:r>
            <a:r>
              <a:rPr sz="1800" spc="-45" dirty="0">
                <a:solidFill>
                  <a:srgbClr val="202020"/>
                </a:solidFill>
                <a:latin typeface="Cambria"/>
                <a:cs typeface="Cambria"/>
              </a:rPr>
              <a:t> </a:t>
            </a:r>
            <a:r>
              <a:rPr sz="1800" dirty="0">
                <a:solidFill>
                  <a:srgbClr val="202020"/>
                </a:solidFill>
                <a:latin typeface="Cambria"/>
                <a:cs typeface="Cambria"/>
              </a:rPr>
              <a:t>are</a:t>
            </a:r>
            <a:r>
              <a:rPr sz="1800" spc="-15" dirty="0">
                <a:solidFill>
                  <a:srgbClr val="202020"/>
                </a:solidFill>
                <a:latin typeface="Cambria"/>
                <a:cs typeface="Cambria"/>
              </a:rPr>
              <a:t> </a:t>
            </a:r>
            <a:r>
              <a:rPr sz="1800" dirty="0">
                <a:solidFill>
                  <a:srgbClr val="202020"/>
                </a:solidFill>
                <a:latin typeface="Cambria"/>
                <a:cs typeface="Cambria"/>
              </a:rPr>
              <a:t>less</a:t>
            </a:r>
            <a:r>
              <a:rPr sz="1800" spc="-5" dirty="0">
                <a:solidFill>
                  <a:srgbClr val="202020"/>
                </a:solidFill>
                <a:latin typeface="Cambria"/>
                <a:cs typeface="Cambria"/>
              </a:rPr>
              <a:t> </a:t>
            </a:r>
            <a:r>
              <a:rPr sz="1800" dirty="0">
                <a:solidFill>
                  <a:srgbClr val="202020"/>
                </a:solidFill>
                <a:latin typeface="Cambria"/>
                <a:cs typeface="Cambria"/>
              </a:rPr>
              <a:t>than</a:t>
            </a:r>
            <a:r>
              <a:rPr sz="1800" spc="-15" dirty="0">
                <a:solidFill>
                  <a:srgbClr val="202020"/>
                </a:solidFill>
                <a:latin typeface="Cambria"/>
                <a:cs typeface="Cambria"/>
              </a:rPr>
              <a:t> </a:t>
            </a:r>
            <a:r>
              <a:rPr sz="1800" dirty="0">
                <a:solidFill>
                  <a:srgbClr val="202020"/>
                </a:solidFill>
                <a:latin typeface="Cambria"/>
                <a:cs typeface="Cambria"/>
              </a:rPr>
              <a:t>those</a:t>
            </a:r>
            <a:r>
              <a:rPr sz="1800" spc="5" dirty="0">
                <a:solidFill>
                  <a:srgbClr val="202020"/>
                </a:solidFill>
                <a:latin typeface="Cambria"/>
                <a:cs typeface="Cambria"/>
              </a:rPr>
              <a:t> </a:t>
            </a:r>
            <a:r>
              <a:rPr sz="1800" dirty="0">
                <a:solidFill>
                  <a:srgbClr val="202020"/>
                </a:solidFill>
                <a:latin typeface="Cambria"/>
                <a:cs typeface="Cambria"/>
              </a:rPr>
              <a:t>required</a:t>
            </a:r>
            <a:r>
              <a:rPr sz="1800" spc="-15" dirty="0">
                <a:solidFill>
                  <a:srgbClr val="202020"/>
                </a:solidFill>
                <a:latin typeface="Cambria"/>
                <a:cs typeface="Cambria"/>
              </a:rPr>
              <a:t> </a:t>
            </a:r>
            <a:r>
              <a:rPr sz="1800" dirty="0">
                <a:solidFill>
                  <a:srgbClr val="202020"/>
                </a:solidFill>
                <a:latin typeface="Cambria"/>
                <a:cs typeface="Cambria"/>
              </a:rPr>
              <a:t>for</a:t>
            </a:r>
            <a:r>
              <a:rPr sz="1800" spc="5" dirty="0">
                <a:solidFill>
                  <a:srgbClr val="202020"/>
                </a:solidFill>
                <a:latin typeface="Cambria"/>
                <a:cs typeface="Cambria"/>
              </a:rPr>
              <a:t> </a:t>
            </a:r>
            <a:r>
              <a:rPr sz="1800" spc="-25" dirty="0">
                <a:solidFill>
                  <a:srgbClr val="202020"/>
                </a:solidFill>
                <a:latin typeface="Cambria"/>
                <a:cs typeface="Cambria"/>
              </a:rPr>
              <a:t>the </a:t>
            </a:r>
            <a:r>
              <a:rPr sz="1800" dirty="0">
                <a:solidFill>
                  <a:srgbClr val="202020"/>
                </a:solidFill>
                <a:latin typeface="Cambria"/>
                <a:cs typeface="Cambria"/>
              </a:rPr>
              <a:t>acute</a:t>
            </a:r>
            <a:r>
              <a:rPr sz="1800" spc="-10" dirty="0">
                <a:solidFill>
                  <a:srgbClr val="202020"/>
                </a:solidFill>
                <a:latin typeface="Cambria"/>
                <a:cs typeface="Cambria"/>
              </a:rPr>
              <a:t> </a:t>
            </a:r>
            <a:r>
              <a:rPr sz="1800" dirty="0">
                <a:solidFill>
                  <a:srgbClr val="202020"/>
                </a:solidFill>
                <a:latin typeface="Cambria"/>
                <a:cs typeface="Cambria"/>
              </a:rPr>
              <a:t>treatment</a:t>
            </a:r>
            <a:r>
              <a:rPr sz="1800" spc="-15" dirty="0">
                <a:solidFill>
                  <a:srgbClr val="202020"/>
                </a:solidFill>
                <a:latin typeface="Cambria"/>
                <a:cs typeface="Cambria"/>
              </a:rPr>
              <a:t> </a:t>
            </a:r>
            <a:r>
              <a:rPr sz="1800" dirty="0">
                <a:solidFill>
                  <a:srgbClr val="202020"/>
                </a:solidFill>
                <a:latin typeface="Cambria"/>
                <a:cs typeface="Cambria"/>
              </a:rPr>
              <a:t>of</a:t>
            </a:r>
            <a:r>
              <a:rPr sz="1800" spc="-15" dirty="0">
                <a:solidFill>
                  <a:srgbClr val="202020"/>
                </a:solidFill>
                <a:latin typeface="Cambria"/>
                <a:cs typeface="Cambria"/>
              </a:rPr>
              <a:t> </a:t>
            </a:r>
            <a:r>
              <a:rPr sz="1800" dirty="0">
                <a:solidFill>
                  <a:srgbClr val="202020"/>
                </a:solidFill>
                <a:latin typeface="Cambria"/>
                <a:cs typeface="Cambria"/>
              </a:rPr>
              <a:t>mania.</a:t>
            </a:r>
            <a:r>
              <a:rPr sz="1800" spc="-40" dirty="0">
                <a:solidFill>
                  <a:srgbClr val="202020"/>
                </a:solidFill>
                <a:latin typeface="Cambria"/>
                <a:cs typeface="Cambria"/>
              </a:rPr>
              <a:t> </a:t>
            </a:r>
            <a:r>
              <a:rPr sz="1800" dirty="0">
                <a:solidFill>
                  <a:srgbClr val="202020"/>
                </a:solidFill>
                <a:latin typeface="Cambria"/>
                <a:cs typeface="Cambria"/>
              </a:rPr>
              <a:t>After</a:t>
            </a:r>
            <a:r>
              <a:rPr sz="1800" spc="-5" dirty="0">
                <a:solidFill>
                  <a:srgbClr val="202020"/>
                </a:solidFill>
                <a:latin typeface="Cambria"/>
                <a:cs typeface="Cambria"/>
              </a:rPr>
              <a:t> </a:t>
            </a:r>
            <a:r>
              <a:rPr sz="1800" dirty="0">
                <a:solidFill>
                  <a:srgbClr val="202020"/>
                </a:solidFill>
                <a:latin typeface="Cambria"/>
                <a:cs typeface="Cambria"/>
              </a:rPr>
              <a:t>a</a:t>
            </a:r>
            <a:r>
              <a:rPr sz="1800" spc="-20" dirty="0">
                <a:solidFill>
                  <a:srgbClr val="202020"/>
                </a:solidFill>
                <a:latin typeface="Cambria"/>
                <a:cs typeface="Cambria"/>
              </a:rPr>
              <a:t> </a:t>
            </a:r>
            <a:r>
              <a:rPr sz="1800" dirty="0">
                <a:solidFill>
                  <a:srgbClr val="202020"/>
                </a:solidFill>
                <a:latin typeface="Cambria"/>
                <a:cs typeface="Cambria"/>
              </a:rPr>
              <a:t>first</a:t>
            </a:r>
            <a:r>
              <a:rPr sz="1800" spc="5" dirty="0">
                <a:solidFill>
                  <a:srgbClr val="202020"/>
                </a:solidFill>
                <a:latin typeface="Cambria"/>
                <a:cs typeface="Cambria"/>
              </a:rPr>
              <a:t> </a:t>
            </a:r>
            <a:r>
              <a:rPr sz="1800" dirty="0">
                <a:solidFill>
                  <a:srgbClr val="202020"/>
                </a:solidFill>
                <a:latin typeface="Cambria"/>
                <a:cs typeface="Cambria"/>
              </a:rPr>
              <a:t>episode</a:t>
            </a:r>
            <a:r>
              <a:rPr sz="1800" spc="-65" dirty="0">
                <a:solidFill>
                  <a:srgbClr val="202020"/>
                </a:solidFill>
                <a:latin typeface="Cambria"/>
                <a:cs typeface="Cambria"/>
              </a:rPr>
              <a:t> </a:t>
            </a:r>
            <a:r>
              <a:rPr sz="1800" dirty="0">
                <a:solidFill>
                  <a:srgbClr val="202020"/>
                </a:solidFill>
                <a:latin typeface="Cambria"/>
                <a:cs typeface="Cambria"/>
              </a:rPr>
              <a:t>of mania,</a:t>
            </a:r>
            <a:r>
              <a:rPr sz="1800" spc="-35" dirty="0">
                <a:solidFill>
                  <a:srgbClr val="202020"/>
                </a:solidFill>
                <a:latin typeface="Cambria"/>
                <a:cs typeface="Cambria"/>
              </a:rPr>
              <a:t> </a:t>
            </a:r>
            <a:r>
              <a:rPr sz="1800" dirty="0">
                <a:solidFill>
                  <a:srgbClr val="202020"/>
                </a:solidFill>
                <a:latin typeface="Cambria"/>
                <a:cs typeface="Cambria"/>
              </a:rPr>
              <a:t>it</a:t>
            </a:r>
            <a:r>
              <a:rPr sz="1800" spc="-10" dirty="0">
                <a:solidFill>
                  <a:srgbClr val="202020"/>
                </a:solidFill>
                <a:latin typeface="Cambria"/>
                <a:cs typeface="Cambria"/>
              </a:rPr>
              <a:t> </a:t>
            </a:r>
            <a:r>
              <a:rPr sz="1800" dirty="0">
                <a:solidFill>
                  <a:srgbClr val="202020"/>
                </a:solidFill>
                <a:latin typeface="Cambria"/>
                <a:cs typeface="Cambria"/>
              </a:rPr>
              <a:t>is</a:t>
            </a:r>
            <a:r>
              <a:rPr sz="1800" spc="-10" dirty="0">
                <a:solidFill>
                  <a:srgbClr val="202020"/>
                </a:solidFill>
                <a:latin typeface="Cambria"/>
                <a:cs typeface="Cambria"/>
              </a:rPr>
              <a:t> </a:t>
            </a:r>
            <a:r>
              <a:rPr sz="1800" dirty="0">
                <a:solidFill>
                  <a:srgbClr val="202020"/>
                </a:solidFill>
                <a:latin typeface="Cambria"/>
                <a:cs typeface="Cambria"/>
              </a:rPr>
              <a:t>a</a:t>
            </a:r>
            <a:r>
              <a:rPr sz="1800" spc="-20" dirty="0">
                <a:solidFill>
                  <a:srgbClr val="202020"/>
                </a:solidFill>
                <a:latin typeface="Cambria"/>
                <a:cs typeface="Cambria"/>
              </a:rPr>
              <a:t> </a:t>
            </a:r>
            <a:r>
              <a:rPr sz="1800" dirty="0">
                <a:solidFill>
                  <a:srgbClr val="202020"/>
                </a:solidFill>
                <a:latin typeface="Cambria"/>
                <a:cs typeface="Cambria"/>
              </a:rPr>
              <a:t>common</a:t>
            </a:r>
            <a:r>
              <a:rPr sz="1800" spc="-25" dirty="0">
                <a:solidFill>
                  <a:srgbClr val="202020"/>
                </a:solidFill>
                <a:latin typeface="Cambria"/>
                <a:cs typeface="Cambria"/>
              </a:rPr>
              <a:t> </a:t>
            </a:r>
            <a:r>
              <a:rPr sz="1800" dirty="0">
                <a:solidFill>
                  <a:srgbClr val="202020"/>
                </a:solidFill>
                <a:latin typeface="Cambria"/>
                <a:cs typeface="Cambria"/>
              </a:rPr>
              <a:t>practice</a:t>
            </a:r>
            <a:r>
              <a:rPr sz="1800" spc="-40" dirty="0">
                <a:solidFill>
                  <a:srgbClr val="202020"/>
                </a:solidFill>
                <a:latin typeface="Cambria"/>
                <a:cs typeface="Cambria"/>
              </a:rPr>
              <a:t> </a:t>
            </a:r>
            <a:r>
              <a:rPr sz="1800" dirty="0">
                <a:solidFill>
                  <a:srgbClr val="202020"/>
                </a:solidFill>
                <a:latin typeface="Cambria"/>
                <a:cs typeface="Cambria"/>
              </a:rPr>
              <a:t>to</a:t>
            </a:r>
            <a:r>
              <a:rPr sz="1800" spc="-5" dirty="0">
                <a:solidFill>
                  <a:srgbClr val="202020"/>
                </a:solidFill>
                <a:latin typeface="Cambria"/>
                <a:cs typeface="Cambria"/>
              </a:rPr>
              <a:t> </a:t>
            </a:r>
            <a:r>
              <a:rPr sz="1800" dirty="0">
                <a:solidFill>
                  <a:srgbClr val="202020"/>
                </a:solidFill>
                <a:latin typeface="Cambria"/>
                <a:cs typeface="Cambria"/>
              </a:rPr>
              <a:t>continue</a:t>
            </a:r>
            <a:r>
              <a:rPr sz="1800" spc="-20" dirty="0">
                <a:solidFill>
                  <a:srgbClr val="202020"/>
                </a:solidFill>
                <a:latin typeface="Cambria"/>
                <a:cs typeface="Cambria"/>
              </a:rPr>
              <a:t> </a:t>
            </a:r>
            <a:r>
              <a:rPr sz="1800" dirty="0">
                <a:solidFill>
                  <a:srgbClr val="202020"/>
                </a:solidFill>
                <a:latin typeface="Cambria"/>
                <a:cs typeface="Cambria"/>
              </a:rPr>
              <a:t>lithium</a:t>
            </a:r>
            <a:r>
              <a:rPr sz="1800" spc="30" dirty="0">
                <a:solidFill>
                  <a:srgbClr val="202020"/>
                </a:solidFill>
                <a:latin typeface="Cambria"/>
                <a:cs typeface="Cambria"/>
              </a:rPr>
              <a:t> </a:t>
            </a:r>
            <a:r>
              <a:rPr sz="1800" dirty="0">
                <a:solidFill>
                  <a:srgbClr val="202020"/>
                </a:solidFill>
                <a:latin typeface="Cambria"/>
                <a:cs typeface="Cambria"/>
              </a:rPr>
              <a:t>for</a:t>
            </a:r>
            <a:r>
              <a:rPr sz="1800" spc="-25" dirty="0">
                <a:solidFill>
                  <a:srgbClr val="202020"/>
                </a:solidFill>
                <a:latin typeface="Cambria"/>
                <a:cs typeface="Cambria"/>
              </a:rPr>
              <a:t> </a:t>
            </a:r>
            <a:r>
              <a:rPr sz="1800" dirty="0">
                <a:solidFill>
                  <a:srgbClr val="202020"/>
                </a:solidFill>
                <a:latin typeface="Cambria"/>
                <a:cs typeface="Cambria"/>
              </a:rPr>
              <a:t>about</a:t>
            </a:r>
            <a:r>
              <a:rPr sz="1800" spc="-10" dirty="0">
                <a:solidFill>
                  <a:srgbClr val="202020"/>
                </a:solidFill>
                <a:latin typeface="Cambria"/>
                <a:cs typeface="Cambria"/>
              </a:rPr>
              <a:t> </a:t>
            </a:r>
            <a:r>
              <a:rPr sz="1800" spc="-25" dirty="0">
                <a:solidFill>
                  <a:srgbClr val="202020"/>
                </a:solidFill>
                <a:latin typeface="Cambria"/>
                <a:cs typeface="Cambria"/>
              </a:rPr>
              <a:t>six </a:t>
            </a:r>
            <a:r>
              <a:rPr sz="1800" dirty="0">
                <a:solidFill>
                  <a:srgbClr val="202020"/>
                </a:solidFill>
                <a:latin typeface="Cambria"/>
                <a:cs typeface="Cambria"/>
              </a:rPr>
              <a:t>months</a:t>
            </a:r>
            <a:r>
              <a:rPr sz="1800" spc="-50" dirty="0">
                <a:solidFill>
                  <a:srgbClr val="202020"/>
                </a:solidFill>
                <a:latin typeface="Cambria"/>
                <a:cs typeface="Cambria"/>
              </a:rPr>
              <a:t> </a:t>
            </a:r>
            <a:r>
              <a:rPr sz="1800" dirty="0">
                <a:solidFill>
                  <a:srgbClr val="202020"/>
                </a:solidFill>
                <a:latin typeface="Cambria"/>
                <a:cs typeface="Cambria"/>
              </a:rPr>
              <a:t>to</a:t>
            </a:r>
            <a:r>
              <a:rPr sz="1800" spc="-35" dirty="0">
                <a:solidFill>
                  <a:srgbClr val="202020"/>
                </a:solidFill>
                <a:latin typeface="Cambria"/>
                <a:cs typeface="Cambria"/>
              </a:rPr>
              <a:t> </a:t>
            </a:r>
            <a:r>
              <a:rPr sz="1800" dirty="0">
                <a:solidFill>
                  <a:srgbClr val="202020"/>
                </a:solidFill>
                <a:latin typeface="Cambria"/>
                <a:cs typeface="Cambria"/>
              </a:rPr>
              <a:t>prevent</a:t>
            </a:r>
            <a:r>
              <a:rPr sz="1800" spc="-65" dirty="0">
                <a:solidFill>
                  <a:srgbClr val="202020"/>
                </a:solidFill>
                <a:latin typeface="Cambria"/>
                <a:cs typeface="Cambria"/>
              </a:rPr>
              <a:t> </a:t>
            </a:r>
            <a:r>
              <a:rPr sz="1800" dirty="0">
                <a:solidFill>
                  <a:srgbClr val="202020"/>
                </a:solidFill>
                <a:latin typeface="Cambria"/>
                <a:cs typeface="Cambria"/>
              </a:rPr>
              <a:t>early</a:t>
            </a:r>
            <a:r>
              <a:rPr sz="1800" spc="-55" dirty="0">
                <a:solidFill>
                  <a:srgbClr val="202020"/>
                </a:solidFill>
                <a:latin typeface="Cambria"/>
                <a:cs typeface="Cambria"/>
              </a:rPr>
              <a:t> </a:t>
            </a:r>
            <a:r>
              <a:rPr sz="1800" spc="-10" dirty="0">
                <a:solidFill>
                  <a:srgbClr val="202020"/>
                </a:solidFill>
                <a:latin typeface="Cambria"/>
                <a:cs typeface="Cambria"/>
              </a:rPr>
              <a:t>relapse.</a:t>
            </a:r>
            <a:endParaRPr sz="1800">
              <a:latin typeface="Cambria"/>
              <a:cs typeface="Cambria"/>
            </a:endParaRPr>
          </a:p>
        </p:txBody>
      </p:sp>
      <p:pic>
        <p:nvPicPr>
          <p:cNvPr id="6"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18287" y="420115"/>
            <a:ext cx="11539220" cy="4142104"/>
          </a:xfrm>
          <a:prstGeom prst="rect">
            <a:avLst/>
          </a:prstGeom>
        </p:spPr>
        <p:txBody>
          <a:bodyPr vert="horz" wrap="square" lIns="0" tIns="12700" rIns="0" bIns="0" rtlCol="0">
            <a:spAutoFit/>
          </a:bodyPr>
          <a:lstStyle/>
          <a:p>
            <a:pPr marL="299085" indent="-287020">
              <a:lnSpc>
                <a:spcPct val="100000"/>
              </a:lnSpc>
              <a:spcBef>
                <a:spcPts val="100"/>
              </a:spcBef>
              <a:buFont typeface="Wingdings"/>
              <a:buChar char=""/>
              <a:tabLst>
                <a:tab pos="299720" algn="l"/>
              </a:tabLst>
            </a:pPr>
            <a:r>
              <a:rPr sz="1800" dirty="0">
                <a:latin typeface="Times New Roman"/>
                <a:cs typeface="Times New Roman"/>
              </a:rPr>
              <a:t>The</a:t>
            </a:r>
            <a:r>
              <a:rPr sz="1800" spc="-35" dirty="0">
                <a:latin typeface="Times New Roman"/>
                <a:cs typeface="Times New Roman"/>
              </a:rPr>
              <a:t> </a:t>
            </a:r>
            <a:r>
              <a:rPr sz="1800" dirty="0">
                <a:latin typeface="Times New Roman"/>
                <a:cs typeface="Times New Roman"/>
              </a:rPr>
              <a:t>principle</a:t>
            </a:r>
            <a:r>
              <a:rPr sz="1800" spc="-40" dirty="0">
                <a:latin typeface="Times New Roman"/>
                <a:cs typeface="Times New Roman"/>
              </a:rPr>
              <a:t> </a:t>
            </a:r>
            <a:r>
              <a:rPr sz="1800" dirty="0">
                <a:latin typeface="Times New Roman"/>
                <a:cs typeface="Times New Roman"/>
              </a:rPr>
              <a:t>of</a:t>
            </a:r>
            <a:r>
              <a:rPr sz="1800" spc="-50" dirty="0">
                <a:latin typeface="Times New Roman"/>
                <a:cs typeface="Times New Roman"/>
              </a:rPr>
              <a:t> </a:t>
            </a:r>
            <a:r>
              <a:rPr sz="1800" dirty="0">
                <a:latin typeface="Times New Roman"/>
                <a:cs typeface="Times New Roman"/>
              </a:rPr>
              <a:t>pharmacotherapy</a:t>
            </a:r>
            <a:r>
              <a:rPr sz="1800" spc="-5" dirty="0">
                <a:latin typeface="Times New Roman"/>
                <a:cs typeface="Times New Roman"/>
              </a:rPr>
              <a:t> </a:t>
            </a:r>
            <a:r>
              <a:rPr sz="1800" dirty="0">
                <a:latin typeface="Times New Roman"/>
                <a:cs typeface="Times New Roman"/>
              </a:rPr>
              <a:t>is</a:t>
            </a:r>
            <a:r>
              <a:rPr sz="1800" spc="-50" dirty="0">
                <a:latin typeface="Times New Roman"/>
                <a:cs typeface="Times New Roman"/>
              </a:rPr>
              <a:t> </a:t>
            </a:r>
            <a:r>
              <a:rPr sz="1800" dirty="0">
                <a:latin typeface="Times New Roman"/>
                <a:cs typeface="Times New Roman"/>
              </a:rPr>
              <a:t>maximizing</a:t>
            </a:r>
            <a:r>
              <a:rPr sz="1800" spc="50" dirty="0">
                <a:latin typeface="Times New Roman"/>
                <a:cs typeface="Times New Roman"/>
              </a:rPr>
              <a:t> </a:t>
            </a:r>
            <a:r>
              <a:rPr sz="1800" dirty="0">
                <a:latin typeface="Times New Roman"/>
                <a:cs typeface="Times New Roman"/>
              </a:rPr>
              <a:t>the</a:t>
            </a:r>
            <a:r>
              <a:rPr sz="1800" spc="-50" dirty="0">
                <a:latin typeface="Times New Roman"/>
                <a:cs typeface="Times New Roman"/>
              </a:rPr>
              <a:t> </a:t>
            </a:r>
            <a:r>
              <a:rPr sz="1800" dirty="0">
                <a:latin typeface="Times New Roman"/>
                <a:cs typeface="Times New Roman"/>
              </a:rPr>
              <a:t>pharmacological</a:t>
            </a:r>
            <a:r>
              <a:rPr sz="1800" spc="5" dirty="0">
                <a:latin typeface="Times New Roman"/>
                <a:cs typeface="Times New Roman"/>
              </a:rPr>
              <a:t> </a:t>
            </a:r>
            <a:r>
              <a:rPr sz="1800" dirty="0">
                <a:latin typeface="Times New Roman"/>
                <a:cs typeface="Times New Roman"/>
              </a:rPr>
              <a:t>effect</a:t>
            </a:r>
            <a:r>
              <a:rPr sz="1800" spc="20" dirty="0">
                <a:latin typeface="Times New Roman"/>
                <a:cs typeface="Times New Roman"/>
              </a:rPr>
              <a:t> </a:t>
            </a:r>
            <a:r>
              <a:rPr sz="1800" dirty="0">
                <a:latin typeface="Times New Roman"/>
                <a:cs typeface="Times New Roman"/>
              </a:rPr>
              <a:t>while</a:t>
            </a:r>
            <a:r>
              <a:rPr sz="1800" spc="-30" dirty="0">
                <a:latin typeface="Times New Roman"/>
                <a:cs typeface="Times New Roman"/>
              </a:rPr>
              <a:t> </a:t>
            </a:r>
            <a:r>
              <a:rPr sz="1800" dirty="0">
                <a:latin typeface="Times New Roman"/>
                <a:cs typeface="Times New Roman"/>
              </a:rPr>
              <a:t>minimizing</a:t>
            </a:r>
            <a:r>
              <a:rPr sz="1800" spc="15" dirty="0">
                <a:latin typeface="Times New Roman"/>
                <a:cs typeface="Times New Roman"/>
              </a:rPr>
              <a:t> </a:t>
            </a:r>
            <a:r>
              <a:rPr sz="1800" dirty="0">
                <a:latin typeface="Times New Roman"/>
                <a:cs typeface="Times New Roman"/>
              </a:rPr>
              <a:t>adverse</a:t>
            </a:r>
            <a:r>
              <a:rPr sz="1800" spc="-15" dirty="0">
                <a:latin typeface="Times New Roman"/>
                <a:cs typeface="Times New Roman"/>
              </a:rPr>
              <a:t> </a:t>
            </a:r>
            <a:r>
              <a:rPr sz="1800" spc="-10" dirty="0">
                <a:latin typeface="Times New Roman"/>
                <a:cs typeface="Times New Roman"/>
              </a:rPr>
              <a:t>reactions.</a:t>
            </a:r>
            <a:endParaRPr sz="1800">
              <a:latin typeface="Times New Roman"/>
              <a:cs typeface="Times New Roman"/>
            </a:endParaRPr>
          </a:p>
          <a:p>
            <a:pPr>
              <a:lnSpc>
                <a:spcPct val="100000"/>
              </a:lnSpc>
              <a:spcBef>
                <a:spcPts val="30"/>
              </a:spcBef>
              <a:buFont typeface="Wingdings"/>
              <a:buChar char=""/>
            </a:pPr>
            <a:endParaRPr sz="1850">
              <a:latin typeface="Times New Roman"/>
              <a:cs typeface="Times New Roman"/>
            </a:endParaRPr>
          </a:p>
          <a:p>
            <a:pPr marL="299085" marR="10160" indent="-287020" algn="just">
              <a:lnSpc>
                <a:spcPct val="100000"/>
              </a:lnSpc>
              <a:spcBef>
                <a:spcPts val="5"/>
              </a:spcBef>
              <a:buFont typeface="Wingdings"/>
              <a:buChar char=""/>
              <a:tabLst>
                <a:tab pos="299720" algn="l"/>
              </a:tabLst>
            </a:pPr>
            <a:r>
              <a:rPr sz="1800" dirty="0">
                <a:latin typeface="Times New Roman"/>
                <a:cs typeface="Times New Roman"/>
              </a:rPr>
              <a:t>Therapeutic</a:t>
            </a:r>
            <a:r>
              <a:rPr sz="1800" spc="80" dirty="0">
                <a:latin typeface="Times New Roman"/>
                <a:cs typeface="Times New Roman"/>
              </a:rPr>
              <a:t> </a:t>
            </a:r>
            <a:r>
              <a:rPr sz="1800" dirty="0">
                <a:latin typeface="Times New Roman"/>
                <a:cs typeface="Times New Roman"/>
              </a:rPr>
              <a:t>drug</a:t>
            </a:r>
            <a:r>
              <a:rPr sz="1800" spc="70" dirty="0">
                <a:latin typeface="Times New Roman"/>
                <a:cs typeface="Times New Roman"/>
              </a:rPr>
              <a:t> </a:t>
            </a:r>
            <a:r>
              <a:rPr sz="1800" dirty="0">
                <a:latin typeface="Times New Roman"/>
                <a:cs typeface="Times New Roman"/>
              </a:rPr>
              <a:t>monitoring</a:t>
            </a:r>
            <a:r>
              <a:rPr sz="1800" spc="80" dirty="0">
                <a:latin typeface="Times New Roman"/>
                <a:cs typeface="Times New Roman"/>
              </a:rPr>
              <a:t> </a:t>
            </a:r>
            <a:r>
              <a:rPr sz="1800" dirty="0">
                <a:latin typeface="Times New Roman"/>
                <a:cs typeface="Times New Roman"/>
              </a:rPr>
              <a:t>(TDM)</a:t>
            </a:r>
            <a:r>
              <a:rPr sz="1800" spc="90" dirty="0">
                <a:latin typeface="Times New Roman"/>
                <a:cs typeface="Times New Roman"/>
              </a:rPr>
              <a:t> </a:t>
            </a:r>
            <a:r>
              <a:rPr sz="1800" dirty="0">
                <a:latin typeface="Times New Roman"/>
                <a:cs typeface="Times New Roman"/>
              </a:rPr>
              <a:t>is</a:t>
            </a:r>
            <a:r>
              <a:rPr sz="1800" spc="80" dirty="0">
                <a:latin typeface="Times New Roman"/>
                <a:cs typeface="Times New Roman"/>
              </a:rPr>
              <a:t> </a:t>
            </a:r>
            <a:r>
              <a:rPr sz="1800" dirty="0">
                <a:latin typeface="Times New Roman"/>
                <a:cs typeface="Times New Roman"/>
              </a:rPr>
              <a:t>a</a:t>
            </a:r>
            <a:r>
              <a:rPr sz="1800" spc="75" dirty="0">
                <a:latin typeface="Times New Roman"/>
                <a:cs typeface="Times New Roman"/>
              </a:rPr>
              <a:t> </a:t>
            </a:r>
            <a:r>
              <a:rPr sz="1800" dirty="0">
                <a:latin typeface="Times New Roman"/>
                <a:cs typeface="Times New Roman"/>
              </a:rPr>
              <a:t>strategy</a:t>
            </a:r>
            <a:r>
              <a:rPr sz="1800" spc="50" dirty="0">
                <a:latin typeface="Times New Roman"/>
                <a:cs typeface="Times New Roman"/>
              </a:rPr>
              <a:t> </a:t>
            </a:r>
            <a:r>
              <a:rPr sz="1800" dirty="0">
                <a:latin typeface="Times New Roman"/>
                <a:cs typeface="Times New Roman"/>
              </a:rPr>
              <a:t>to</a:t>
            </a:r>
            <a:r>
              <a:rPr sz="1800" spc="90" dirty="0">
                <a:latin typeface="Times New Roman"/>
                <a:cs typeface="Times New Roman"/>
              </a:rPr>
              <a:t> </a:t>
            </a:r>
            <a:r>
              <a:rPr sz="1800" dirty="0">
                <a:latin typeface="Times New Roman"/>
                <a:cs typeface="Times New Roman"/>
              </a:rPr>
              <a:t>individualize</a:t>
            </a:r>
            <a:r>
              <a:rPr sz="1800" spc="65" dirty="0">
                <a:latin typeface="Times New Roman"/>
                <a:cs typeface="Times New Roman"/>
              </a:rPr>
              <a:t> </a:t>
            </a:r>
            <a:r>
              <a:rPr sz="1800" dirty="0">
                <a:latin typeface="Times New Roman"/>
                <a:cs typeface="Times New Roman"/>
              </a:rPr>
              <a:t>drug</a:t>
            </a:r>
            <a:r>
              <a:rPr sz="1800" spc="70" dirty="0">
                <a:latin typeface="Times New Roman"/>
                <a:cs typeface="Times New Roman"/>
              </a:rPr>
              <a:t> </a:t>
            </a:r>
            <a:r>
              <a:rPr sz="1800" dirty="0">
                <a:latin typeface="Times New Roman"/>
                <a:cs typeface="Times New Roman"/>
              </a:rPr>
              <a:t>treatment</a:t>
            </a:r>
            <a:r>
              <a:rPr sz="1800" spc="85" dirty="0">
                <a:latin typeface="Times New Roman"/>
                <a:cs typeface="Times New Roman"/>
              </a:rPr>
              <a:t> </a:t>
            </a:r>
            <a:r>
              <a:rPr sz="1800" dirty="0">
                <a:latin typeface="Times New Roman"/>
                <a:cs typeface="Times New Roman"/>
              </a:rPr>
              <a:t>through</a:t>
            </a:r>
            <a:r>
              <a:rPr sz="1800" spc="100" dirty="0">
                <a:latin typeface="Times New Roman"/>
                <a:cs typeface="Times New Roman"/>
              </a:rPr>
              <a:t> </a:t>
            </a:r>
            <a:r>
              <a:rPr sz="1800" dirty="0">
                <a:latin typeface="Times New Roman"/>
                <a:cs typeface="Times New Roman"/>
              </a:rPr>
              <a:t>monitoring</a:t>
            </a:r>
            <a:r>
              <a:rPr sz="1800" spc="75" dirty="0">
                <a:latin typeface="Times New Roman"/>
                <a:cs typeface="Times New Roman"/>
              </a:rPr>
              <a:t> </a:t>
            </a:r>
            <a:r>
              <a:rPr sz="1800" dirty="0">
                <a:latin typeface="Times New Roman"/>
                <a:cs typeface="Times New Roman"/>
              </a:rPr>
              <a:t>various</a:t>
            </a:r>
            <a:r>
              <a:rPr sz="1800" spc="85" dirty="0">
                <a:latin typeface="Times New Roman"/>
                <a:cs typeface="Times New Roman"/>
              </a:rPr>
              <a:t> </a:t>
            </a:r>
            <a:r>
              <a:rPr sz="1800" dirty="0">
                <a:latin typeface="Times New Roman"/>
                <a:cs typeface="Times New Roman"/>
              </a:rPr>
              <a:t>factors</a:t>
            </a:r>
            <a:r>
              <a:rPr sz="1800" spc="80" dirty="0">
                <a:latin typeface="Times New Roman"/>
                <a:cs typeface="Times New Roman"/>
              </a:rPr>
              <a:t> </a:t>
            </a:r>
            <a:r>
              <a:rPr sz="1800" spc="-20" dirty="0">
                <a:latin typeface="Times New Roman"/>
                <a:cs typeface="Times New Roman"/>
              </a:rPr>
              <a:t>that </a:t>
            </a:r>
            <a:r>
              <a:rPr sz="1800" dirty="0">
                <a:latin typeface="Times New Roman"/>
                <a:cs typeface="Times New Roman"/>
              </a:rPr>
              <a:t>affect</a:t>
            </a:r>
            <a:r>
              <a:rPr sz="1800" spc="150" dirty="0">
                <a:latin typeface="Times New Roman"/>
                <a:cs typeface="Times New Roman"/>
              </a:rPr>
              <a:t>  </a:t>
            </a:r>
            <a:r>
              <a:rPr sz="1800" dirty="0">
                <a:latin typeface="Times New Roman"/>
                <a:cs typeface="Times New Roman"/>
              </a:rPr>
              <a:t>the</a:t>
            </a:r>
            <a:r>
              <a:rPr sz="1800" spc="150" dirty="0">
                <a:latin typeface="Times New Roman"/>
                <a:cs typeface="Times New Roman"/>
              </a:rPr>
              <a:t>  </a:t>
            </a:r>
            <a:r>
              <a:rPr sz="1800" dirty="0">
                <a:latin typeface="Times New Roman"/>
                <a:cs typeface="Times New Roman"/>
              </a:rPr>
              <a:t>efficacy</a:t>
            </a:r>
            <a:r>
              <a:rPr sz="1800" spc="135" dirty="0">
                <a:latin typeface="Times New Roman"/>
                <a:cs typeface="Times New Roman"/>
              </a:rPr>
              <a:t>  </a:t>
            </a:r>
            <a:r>
              <a:rPr sz="1800" dirty="0">
                <a:latin typeface="Times New Roman"/>
                <a:cs typeface="Times New Roman"/>
              </a:rPr>
              <a:t>and</a:t>
            </a:r>
            <a:r>
              <a:rPr sz="1800" spc="155" dirty="0">
                <a:latin typeface="Times New Roman"/>
                <a:cs typeface="Times New Roman"/>
              </a:rPr>
              <a:t>  </a:t>
            </a:r>
            <a:r>
              <a:rPr sz="1800" dirty="0">
                <a:latin typeface="Times New Roman"/>
                <a:cs typeface="Times New Roman"/>
              </a:rPr>
              <a:t>adverse</a:t>
            </a:r>
            <a:r>
              <a:rPr sz="1800" spc="150" dirty="0">
                <a:latin typeface="Times New Roman"/>
                <a:cs typeface="Times New Roman"/>
              </a:rPr>
              <a:t>  </a:t>
            </a:r>
            <a:r>
              <a:rPr sz="1800" dirty="0">
                <a:latin typeface="Times New Roman"/>
                <a:cs typeface="Times New Roman"/>
              </a:rPr>
              <a:t>effects</a:t>
            </a:r>
            <a:r>
              <a:rPr sz="1800" spc="150" dirty="0">
                <a:latin typeface="Times New Roman"/>
                <a:cs typeface="Times New Roman"/>
              </a:rPr>
              <a:t>  </a:t>
            </a:r>
            <a:r>
              <a:rPr sz="1800" dirty="0">
                <a:latin typeface="Times New Roman"/>
                <a:cs typeface="Times New Roman"/>
              </a:rPr>
              <a:t>of</a:t>
            </a:r>
            <a:r>
              <a:rPr sz="1800" spc="140" dirty="0">
                <a:latin typeface="Times New Roman"/>
                <a:cs typeface="Times New Roman"/>
              </a:rPr>
              <a:t>  </a:t>
            </a:r>
            <a:r>
              <a:rPr sz="1800" dirty="0">
                <a:latin typeface="Times New Roman"/>
                <a:cs typeface="Times New Roman"/>
              </a:rPr>
              <a:t>drugs.</a:t>
            </a:r>
            <a:r>
              <a:rPr sz="1800" spc="150" dirty="0">
                <a:latin typeface="Times New Roman"/>
                <a:cs typeface="Times New Roman"/>
              </a:rPr>
              <a:t>  </a:t>
            </a:r>
            <a:r>
              <a:rPr sz="1800" dirty="0">
                <a:latin typeface="Times New Roman"/>
                <a:cs typeface="Times New Roman"/>
              </a:rPr>
              <a:t>Antiarrhythmic</a:t>
            </a:r>
            <a:r>
              <a:rPr sz="1800" spc="155" dirty="0">
                <a:latin typeface="Times New Roman"/>
                <a:cs typeface="Times New Roman"/>
              </a:rPr>
              <a:t>  </a:t>
            </a:r>
            <a:r>
              <a:rPr sz="1800" dirty="0">
                <a:latin typeface="Times New Roman"/>
                <a:cs typeface="Times New Roman"/>
              </a:rPr>
              <a:t>drugs</a:t>
            </a:r>
            <a:r>
              <a:rPr sz="1800" spc="145" dirty="0">
                <a:latin typeface="Times New Roman"/>
                <a:cs typeface="Times New Roman"/>
              </a:rPr>
              <a:t>  </a:t>
            </a:r>
            <a:r>
              <a:rPr sz="1800" dirty="0">
                <a:latin typeface="Times New Roman"/>
                <a:cs typeface="Times New Roman"/>
              </a:rPr>
              <a:t>have</a:t>
            </a:r>
            <a:r>
              <a:rPr sz="1800" spc="145" dirty="0">
                <a:latin typeface="Times New Roman"/>
                <a:cs typeface="Times New Roman"/>
              </a:rPr>
              <a:t>  </a:t>
            </a:r>
            <a:r>
              <a:rPr sz="1800" dirty="0">
                <a:latin typeface="Times New Roman"/>
                <a:cs typeface="Times New Roman"/>
              </a:rPr>
              <a:t>long</a:t>
            </a:r>
            <a:r>
              <a:rPr sz="1800" spc="145" dirty="0">
                <a:latin typeface="Times New Roman"/>
                <a:cs typeface="Times New Roman"/>
              </a:rPr>
              <a:t>  </a:t>
            </a:r>
            <a:r>
              <a:rPr sz="1800" dirty="0">
                <a:latin typeface="Times New Roman"/>
                <a:cs typeface="Times New Roman"/>
              </a:rPr>
              <a:t>been</a:t>
            </a:r>
            <a:r>
              <a:rPr sz="1800" spc="155" dirty="0">
                <a:latin typeface="Times New Roman"/>
                <a:cs typeface="Times New Roman"/>
              </a:rPr>
              <a:t>  </a:t>
            </a:r>
            <a:r>
              <a:rPr sz="1800" dirty="0">
                <a:latin typeface="Times New Roman"/>
                <a:cs typeface="Times New Roman"/>
              </a:rPr>
              <a:t>investigated</a:t>
            </a:r>
            <a:r>
              <a:rPr sz="1800" spc="160" dirty="0">
                <a:latin typeface="Times New Roman"/>
                <a:cs typeface="Times New Roman"/>
              </a:rPr>
              <a:t>  </a:t>
            </a:r>
            <a:r>
              <a:rPr sz="1800" dirty="0">
                <a:latin typeface="Times New Roman"/>
                <a:cs typeface="Times New Roman"/>
              </a:rPr>
              <a:t>for</a:t>
            </a:r>
            <a:r>
              <a:rPr sz="1800" spc="150" dirty="0">
                <a:latin typeface="Times New Roman"/>
                <a:cs typeface="Times New Roman"/>
              </a:rPr>
              <a:t>  </a:t>
            </a:r>
            <a:r>
              <a:rPr sz="1800" spc="-10" dirty="0">
                <a:latin typeface="Times New Roman"/>
                <a:cs typeface="Times New Roman"/>
              </a:rPr>
              <a:t>their </a:t>
            </a:r>
            <a:r>
              <a:rPr sz="1800" dirty="0">
                <a:latin typeface="Times New Roman"/>
                <a:cs typeface="Times New Roman"/>
              </a:rPr>
              <a:t>pharmacokinetic</a:t>
            </a:r>
            <a:r>
              <a:rPr sz="1800" spc="10" dirty="0">
                <a:latin typeface="Times New Roman"/>
                <a:cs typeface="Times New Roman"/>
              </a:rPr>
              <a:t> </a:t>
            </a:r>
            <a:r>
              <a:rPr sz="1800" dirty="0">
                <a:latin typeface="Times New Roman"/>
                <a:cs typeface="Times New Roman"/>
              </a:rPr>
              <a:t>behaviors</a:t>
            </a:r>
            <a:r>
              <a:rPr sz="1800" spc="-35" dirty="0">
                <a:latin typeface="Times New Roman"/>
                <a:cs typeface="Times New Roman"/>
              </a:rPr>
              <a:t> </a:t>
            </a:r>
            <a:r>
              <a:rPr sz="1800" dirty="0">
                <a:latin typeface="Times New Roman"/>
                <a:cs typeface="Times New Roman"/>
              </a:rPr>
              <a:t>in</a:t>
            </a:r>
            <a:r>
              <a:rPr sz="1800" spc="-25" dirty="0">
                <a:latin typeface="Times New Roman"/>
                <a:cs typeface="Times New Roman"/>
              </a:rPr>
              <a:t> </a:t>
            </a:r>
            <a:r>
              <a:rPr sz="1800" dirty="0">
                <a:latin typeface="Times New Roman"/>
                <a:cs typeface="Times New Roman"/>
              </a:rPr>
              <a:t>the</a:t>
            </a:r>
            <a:r>
              <a:rPr sz="1800" spc="-15" dirty="0">
                <a:latin typeface="Times New Roman"/>
                <a:cs typeface="Times New Roman"/>
              </a:rPr>
              <a:t> </a:t>
            </a:r>
            <a:r>
              <a:rPr sz="1800" dirty="0">
                <a:latin typeface="Times New Roman"/>
                <a:cs typeface="Times New Roman"/>
              </a:rPr>
              <a:t>body</a:t>
            </a:r>
            <a:r>
              <a:rPr sz="1800" spc="-65" dirty="0">
                <a:latin typeface="Times New Roman"/>
                <a:cs typeface="Times New Roman"/>
              </a:rPr>
              <a:t> </a:t>
            </a:r>
            <a:r>
              <a:rPr sz="1800" dirty="0">
                <a:latin typeface="Times New Roman"/>
                <a:cs typeface="Times New Roman"/>
              </a:rPr>
              <a:t>and </a:t>
            </a:r>
            <a:r>
              <a:rPr sz="1800" spc="-10" dirty="0">
                <a:latin typeface="Times New Roman"/>
                <a:cs typeface="Times New Roman"/>
              </a:rPr>
              <a:t>efficacy,</a:t>
            </a:r>
            <a:r>
              <a:rPr sz="1800" spc="65" dirty="0">
                <a:latin typeface="Times New Roman"/>
                <a:cs typeface="Times New Roman"/>
              </a:rPr>
              <a:t> </a:t>
            </a:r>
            <a:r>
              <a:rPr sz="1800" dirty="0">
                <a:latin typeface="Times New Roman"/>
                <a:cs typeface="Times New Roman"/>
              </a:rPr>
              <a:t>and are</a:t>
            </a:r>
            <a:r>
              <a:rPr sz="1800" spc="-15" dirty="0">
                <a:latin typeface="Times New Roman"/>
                <a:cs typeface="Times New Roman"/>
              </a:rPr>
              <a:t> </a:t>
            </a:r>
            <a:r>
              <a:rPr sz="1800" dirty="0">
                <a:latin typeface="Times New Roman"/>
                <a:cs typeface="Times New Roman"/>
              </a:rPr>
              <a:t>used</a:t>
            </a:r>
            <a:r>
              <a:rPr sz="1800" spc="-25" dirty="0">
                <a:latin typeface="Times New Roman"/>
                <a:cs typeface="Times New Roman"/>
              </a:rPr>
              <a:t> </a:t>
            </a:r>
            <a:r>
              <a:rPr sz="1800" dirty="0">
                <a:latin typeface="Times New Roman"/>
                <a:cs typeface="Times New Roman"/>
              </a:rPr>
              <a:t>in</a:t>
            </a:r>
            <a:r>
              <a:rPr sz="1800" spc="-25" dirty="0">
                <a:latin typeface="Times New Roman"/>
                <a:cs typeface="Times New Roman"/>
              </a:rPr>
              <a:t> </a:t>
            </a:r>
            <a:r>
              <a:rPr sz="1800" dirty="0">
                <a:latin typeface="Times New Roman"/>
                <a:cs typeface="Times New Roman"/>
              </a:rPr>
              <a:t>the</a:t>
            </a:r>
            <a:r>
              <a:rPr sz="1800" spc="-15" dirty="0">
                <a:latin typeface="Times New Roman"/>
                <a:cs typeface="Times New Roman"/>
              </a:rPr>
              <a:t> </a:t>
            </a:r>
            <a:r>
              <a:rPr sz="1800" dirty="0">
                <a:latin typeface="Times New Roman"/>
                <a:cs typeface="Times New Roman"/>
              </a:rPr>
              <a:t>clinical</a:t>
            </a:r>
            <a:r>
              <a:rPr sz="1800" spc="-25" dirty="0">
                <a:latin typeface="Times New Roman"/>
                <a:cs typeface="Times New Roman"/>
              </a:rPr>
              <a:t> </a:t>
            </a:r>
            <a:r>
              <a:rPr sz="1800" dirty="0">
                <a:latin typeface="Times New Roman"/>
                <a:cs typeface="Times New Roman"/>
              </a:rPr>
              <a:t>setting</a:t>
            </a:r>
            <a:r>
              <a:rPr sz="1800" spc="-20" dirty="0">
                <a:latin typeface="Times New Roman"/>
                <a:cs typeface="Times New Roman"/>
              </a:rPr>
              <a:t> </a:t>
            </a:r>
            <a:r>
              <a:rPr sz="1800" dirty="0">
                <a:latin typeface="Times New Roman"/>
                <a:cs typeface="Times New Roman"/>
              </a:rPr>
              <a:t>on</a:t>
            </a:r>
            <a:r>
              <a:rPr sz="1800" spc="-25" dirty="0">
                <a:latin typeface="Times New Roman"/>
                <a:cs typeface="Times New Roman"/>
              </a:rPr>
              <a:t> </a:t>
            </a:r>
            <a:r>
              <a:rPr sz="1800" dirty="0">
                <a:latin typeface="Times New Roman"/>
                <a:cs typeface="Times New Roman"/>
              </a:rPr>
              <a:t>the</a:t>
            </a:r>
            <a:r>
              <a:rPr sz="1800" spc="-40" dirty="0">
                <a:latin typeface="Times New Roman"/>
                <a:cs typeface="Times New Roman"/>
              </a:rPr>
              <a:t> </a:t>
            </a:r>
            <a:r>
              <a:rPr sz="1800" dirty="0">
                <a:latin typeface="Times New Roman"/>
                <a:cs typeface="Times New Roman"/>
              </a:rPr>
              <a:t>basis</a:t>
            </a:r>
            <a:r>
              <a:rPr sz="1800" spc="-15" dirty="0">
                <a:latin typeface="Times New Roman"/>
                <a:cs typeface="Times New Roman"/>
              </a:rPr>
              <a:t> </a:t>
            </a:r>
            <a:r>
              <a:rPr sz="1800" dirty="0">
                <a:latin typeface="Times New Roman"/>
                <a:cs typeface="Times New Roman"/>
              </a:rPr>
              <a:t>of</a:t>
            </a:r>
            <a:r>
              <a:rPr sz="1800" spc="-55" dirty="0">
                <a:latin typeface="Times New Roman"/>
                <a:cs typeface="Times New Roman"/>
              </a:rPr>
              <a:t> </a:t>
            </a:r>
            <a:r>
              <a:rPr sz="1800" dirty="0">
                <a:latin typeface="Times New Roman"/>
                <a:cs typeface="Times New Roman"/>
              </a:rPr>
              <a:t>TDM</a:t>
            </a:r>
            <a:r>
              <a:rPr sz="1800" spc="-5" dirty="0">
                <a:latin typeface="Times New Roman"/>
                <a:cs typeface="Times New Roman"/>
              </a:rPr>
              <a:t> </a:t>
            </a:r>
            <a:r>
              <a:rPr sz="1800" spc="-10" dirty="0">
                <a:latin typeface="Times New Roman"/>
                <a:cs typeface="Times New Roman"/>
              </a:rPr>
              <a:t>findings.</a:t>
            </a:r>
            <a:endParaRPr sz="1800">
              <a:latin typeface="Times New Roman"/>
              <a:cs typeface="Times New Roman"/>
            </a:endParaRPr>
          </a:p>
          <a:p>
            <a:pPr>
              <a:lnSpc>
                <a:spcPct val="100000"/>
              </a:lnSpc>
              <a:spcBef>
                <a:spcPts val="35"/>
              </a:spcBef>
              <a:buFont typeface="Wingdings"/>
              <a:buChar char=""/>
            </a:pPr>
            <a:endParaRPr sz="1850">
              <a:latin typeface="Times New Roman"/>
              <a:cs typeface="Times New Roman"/>
            </a:endParaRPr>
          </a:p>
          <a:p>
            <a:pPr marL="299085" marR="5080" indent="-287020" algn="just">
              <a:lnSpc>
                <a:spcPct val="100000"/>
              </a:lnSpc>
              <a:buFont typeface="Wingdings"/>
              <a:buChar char=""/>
              <a:tabLst>
                <a:tab pos="299720" algn="l"/>
              </a:tabLst>
            </a:pPr>
            <a:r>
              <a:rPr sz="1800" dirty="0">
                <a:latin typeface="Times New Roman"/>
                <a:cs typeface="Times New Roman"/>
              </a:rPr>
              <a:t>Blood</a:t>
            </a:r>
            <a:r>
              <a:rPr sz="1800" spc="110" dirty="0">
                <a:latin typeface="Times New Roman"/>
                <a:cs typeface="Times New Roman"/>
              </a:rPr>
              <a:t> </a:t>
            </a:r>
            <a:r>
              <a:rPr sz="1800" dirty="0">
                <a:latin typeface="Times New Roman"/>
                <a:cs typeface="Times New Roman"/>
              </a:rPr>
              <a:t>concentrations</a:t>
            </a:r>
            <a:r>
              <a:rPr sz="1800" spc="114" dirty="0">
                <a:latin typeface="Times New Roman"/>
                <a:cs typeface="Times New Roman"/>
              </a:rPr>
              <a:t> </a:t>
            </a:r>
            <a:r>
              <a:rPr sz="1800" dirty="0">
                <a:latin typeface="Times New Roman"/>
                <a:cs typeface="Times New Roman"/>
              </a:rPr>
              <a:t>of</a:t>
            </a:r>
            <a:r>
              <a:rPr sz="1800" spc="85" dirty="0">
                <a:latin typeface="Times New Roman"/>
                <a:cs typeface="Times New Roman"/>
              </a:rPr>
              <a:t> </a:t>
            </a:r>
            <a:r>
              <a:rPr sz="1800" dirty="0">
                <a:latin typeface="Times New Roman"/>
                <a:cs typeface="Times New Roman"/>
              </a:rPr>
              <a:t>antiarrhythmic</a:t>
            </a:r>
            <a:r>
              <a:rPr sz="1800" spc="114" dirty="0">
                <a:latin typeface="Times New Roman"/>
                <a:cs typeface="Times New Roman"/>
              </a:rPr>
              <a:t> </a:t>
            </a:r>
            <a:r>
              <a:rPr sz="1800" dirty="0">
                <a:latin typeface="Times New Roman"/>
                <a:cs typeface="Times New Roman"/>
              </a:rPr>
              <a:t>drugs</a:t>
            </a:r>
            <a:r>
              <a:rPr sz="1800" spc="105" dirty="0">
                <a:latin typeface="Times New Roman"/>
                <a:cs typeface="Times New Roman"/>
              </a:rPr>
              <a:t> </a:t>
            </a:r>
            <a:r>
              <a:rPr sz="1800" dirty="0">
                <a:latin typeface="Times New Roman"/>
                <a:cs typeface="Times New Roman"/>
              </a:rPr>
              <a:t>should</a:t>
            </a:r>
            <a:r>
              <a:rPr sz="1800" spc="100" dirty="0">
                <a:latin typeface="Times New Roman"/>
                <a:cs typeface="Times New Roman"/>
              </a:rPr>
              <a:t> </a:t>
            </a:r>
            <a:r>
              <a:rPr sz="1800" dirty="0">
                <a:latin typeface="Times New Roman"/>
                <a:cs typeface="Times New Roman"/>
              </a:rPr>
              <a:t>be</a:t>
            </a:r>
            <a:r>
              <a:rPr sz="1800" spc="100" dirty="0">
                <a:latin typeface="Times New Roman"/>
                <a:cs typeface="Times New Roman"/>
              </a:rPr>
              <a:t> </a:t>
            </a:r>
            <a:r>
              <a:rPr sz="1800" dirty="0">
                <a:latin typeface="Times New Roman"/>
                <a:cs typeface="Times New Roman"/>
              </a:rPr>
              <a:t>interpreted</a:t>
            </a:r>
            <a:r>
              <a:rPr sz="1800" spc="125" dirty="0">
                <a:latin typeface="Times New Roman"/>
                <a:cs typeface="Times New Roman"/>
              </a:rPr>
              <a:t> </a:t>
            </a:r>
            <a:r>
              <a:rPr sz="1800" dirty="0">
                <a:latin typeface="Times New Roman"/>
                <a:cs typeface="Times New Roman"/>
              </a:rPr>
              <a:t>according</a:t>
            </a:r>
            <a:r>
              <a:rPr sz="1800" spc="105" dirty="0">
                <a:latin typeface="Times New Roman"/>
                <a:cs typeface="Times New Roman"/>
              </a:rPr>
              <a:t> </a:t>
            </a:r>
            <a:r>
              <a:rPr sz="1800" dirty="0">
                <a:latin typeface="Times New Roman"/>
                <a:cs typeface="Times New Roman"/>
              </a:rPr>
              <a:t>to</a:t>
            </a:r>
            <a:r>
              <a:rPr sz="1800" spc="95" dirty="0">
                <a:latin typeface="Times New Roman"/>
                <a:cs typeface="Times New Roman"/>
              </a:rPr>
              <a:t> </a:t>
            </a:r>
            <a:r>
              <a:rPr sz="1800" dirty="0">
                <a:latin typeface="Times New Roman"/>
                <a:cs typeface="Times New Roman"/>
              </a:rPr>
              <a:t>not</a:t>
            </a:r>
            <a:r>
              <a:rPr sz="1800" spc="114" dirty="0">
                <a:latin typeface="Times New Roman"/>
                <a:cs typeface="Times New Roman"/>
              </a:rPr>
              <a:t> </a:t>
            </a:r>
            <a:r>
              <a:rPr sz="1800" dirty="0">
                <a:latin typeface="Times New Roman"/>
                <a:cs typeface="Times New Roman"/>
              </a:rPr>
              <a:t>only</a:t>
            </a:r>
            <a:r>
              <a:rPr sz="1800" spc="85" dirty="0">
                <a:latin typeface="Times New Roman"/>
                <a:cs typeface="Times New Roman"/>
              </a:rPr>
              <a:t> </a:t>
            </a:r>
            <a:r>
              <a:rPr sz="1800" dirty="0">
                <a:latin typeface="Times New Roman"/>
                <a:cs typeface="Times New Roman"/>
              </a:rPr>
              <a:t>expertise</a:t>
            </a:r>
            <a:r>
              <a:rPr sz="1800" spc="110" dirty="0">
                <a:latin typeface="Times New Roman"/>
                <a:cs typeface="Times New Roman"/>
              </a:rPr>
              <a:t> </a:t>
            </a:r>
            <a:r>
              <a:rPr sz="1800" dirty="0">
                <a:latin typeface="Times New Roman"/>
                <a:cs typeface="Times New Roman"/>
              </a:rPr>
              <a:t>in</a:t>
            </a:r>
            <a:r>
              <a:rPr sz="1800" spc="120" dirty="0">
                <a:latin typeface="Times New Roman"/>
                <a:cs typeface="Times New Roman"/>
              </a:rPr>
              <a:t> </a:t>
            </a:r>
            <a:r>
              <a:rPr sz="1800" spc="-10" dirty="0">
                <a:latin typeface="Times New Roman"/>
                <a:cs typeface="Times New Roman"/>
              </a:rPr>
              <a:t>pharmacokinetics, </a:t>
            </a:r>
            <a:r>
              <a:rPr sz="1800" dirty="0">
                <a:latin typeface="Times New Roman"/>
                <a:cs typeface="Times New Roman"/>
              </a:rPr>
              <a:t>pharmacodynamics, and</a:t>
            </a:r>
            <a:r>
              <a:rPr sz="1800" spc="-5" dirty="0">
                <a:latin typeface="Times New Roman"/>
                <a:cs typeface="Times New Roman"/>
              </a:rPr>
              <a:t> </a:t>
            </a:r>
            <a:r>
              <a:rPr sz="1800" dirty="0">
                <a:latin typeface="Times New Roman"/>
                <a:cs typeface="Times New Roman"/>
              </a:rPr>
              <a:t>drug</a:t>
            </a:r>
            <a:r>
              <a:rPr sz="1800" spc="-25" dirty="0">
                <a:latin typeface="Times New Roman"/>
                <a:cs typeface="Times New Roman"/>
              </a:rPr>
              <a:t> </a:t>
            </a:r>
            <a:r>
              <a:rPr sz="1800" dirty="0">
                <a:latin typeface="Times New Roman"/>
                <a:cs typeface="Times New Roman"/>
              </a:rPr>
              <a:t>interactions,</a:t>
            </a:r>
            <a:r>
              <a:rPr sz="1800" spc="-5" dirty="0">
                <a:latin typeface="Times New Roman"/>
                <a:cs typeface="Times New Roman"/>
              </a:rPr>
              <a:t> </a:t>
            </a:r>
            <a:r>
              <a:rPr sz="1800" dirty="0">
                <a:latin typeface="Times New Roman"/>
                <a:cs typeface="Times New Roman"/>
              </a:rPr>
              <a:t>but</a:t>
            </a:r>
            <a:r>
              <a:rPr sz="1800" spc="-10" dirty="0">
                <a:latin typeface="Times New Roman"/>
                <a:cs typeface="Times New Roman"/>
              </a:rPr>
              <a:t> </a:t>
            </a:r>
            <a:r>
              <a:rPr sz="1800" dirty="0">
                <a:latin typeface="Times New Roman"/>
                <a:cs typeface="Times New Roman"/>
              </a:rPr>
              <a:t>also</a:t>
            </a:r>
            <a:r>
              <a:rPr sz="1800" spc="-10" dirty="0">
                <a:latin typeface="Times New Roman"/>
                <a:cs typeface="Times New Roman"/>
              </a:rPr>
              <a:t> </a:t>
            </a:r>
            <a:r>
              <a:rPr sz="1800" dirty="0">
                <a:latin typeface="Times New Roman"/>
                <a:cs typeface="Times New Roman"/>
              </a:rPr>
              <a:t>patient</a:t>
            </a:r>
            <a:r>
              <a:rPr sz="1800" spc="-10" dirty="0">
                <a:latin typeface="Times New Roman"/>
                <a:cs typeface="Times New Roman"/>
              </a:rPr>
              <a:t> </a:t>
            </a:r>
            <a:r>
              <a:rPr sz="1800" dirty="0">
                <a:latin typeface="Times New Roman"/>
                <a:cs typeface="Times New Roman"/>
              </a:rPr>
              <a:t>adherence</a:t>
            </a:r>
            <a:r>
              <a:rPr sz="1800" spc="-15" dirty="0">
                <a:latin typeface="Times New Roman"/>
                <a:cs typeface="Times New Roman"/>
              </a:rPr>
              <a:t> </a:t>
            </a:r>
            <a:r>
              <a:rPr sz="1800" dirty="0">
                <a:latin typeface="Times New Roman"/>
                <a:cs typeface="Times New Roman"/>
              </a:rPr>
              <a:t>to</a:t>
            </a:r>
            <a:r>
              <a:rPr sz="1800" spc="-5" dirty="0">
                <a:latin typeface="Times New Roman"/>
                <a:cs typeface="Times New Roman"/>
              </a:rPr>
              <a:t> </a:t>
            </a:r>
            <a:r>
              <a:rPr sz="1800" dirty="0">
                <a:latin typeface="Times New Roman"/>
                <a:cs typeface="Times New Roman"/>
              </a:rPr>
              <a:t>treatment.</a:t>
            </a:r>
            <a:r>
              <a:rPr sz="1800" spc="-10" dirty="0">
                <a:latin typeface="Times New Roman"/>
                <a:cs typeface="Times New Roman"/>
              </a:rPr>
              <a:t> However,</a:t>
            </a:r>
            <a:r>
              <a:rPr sz="1800" spc="-5" dirty="0">
                <a:latin typeface="Times New Roman"/>
                <a:cs typeface="Times New Roman"/>
              </a:rPr>
              <a:t> </a:t>
            </a:r>
            <a:r>
              <a:rPr sz="1800" dirty="0">
                <a:latin typeface="Times New Roman"/>
                <a:cs typeface="Times New Roman"/>
              </a:rPr>
              <a:t>it</a:t>
            </a:r>
            <a:r>
              <a:rPr sz="1800" spc="-10" dirty="0">
                <a:latin typeface="Times New Roman"/>
                <a:cs typeface="Times New Roman"/>
              </a:rPr>
              <a:t> </a:t>
            </a:r>
            <a:r>
              <a:rPr sz="1800" dirty="0">
                <a:latin typeface="Times New Roman"/>
                <a:cs typeface="Times New Roman"/>
              </a:rPr>
              <a:t>is</a:t>
            </a:r>
            <a:r>
              <a:rPr sz="1800" spc="-20" dirty="0">
                <a:latin typeface="Times New Roman"/>
                <a:cs typeface="Times New Roman"/>
              </a:rPr>
              <a:t> </a:t>
            </a:r>
            <a:r>
              <a:rPr sz="1800" dirty="0">
                <a:latin typeface="Times New Roman"/>
                <a:cs typeface="Times New Roman"/>
              </a:rPr>
              <a:t>unclear</a:t>
            </a:r>
            <a:r>
              <a:rPr sz="1800" spc="15" dirty="0">
                <a:latin typeface="Times New Roman"/>
                <a:cs typeface="Times New Roman"/>
              </a:rPr>
              <a:t> </a:t>
            </a:r>
            <a:r>
              <a:rPr sz="1800" dirty="0">
                <a:latin typeface="Times New Roman"/>
                <a:cs typeface="Times New Roman"/>
              </a:rPr>
              <a:t>whether</a:t>
            </a:r>
            <a:r>
              <a:rPr sz="1800" spc="5" dirty="0">
                <a:latin typeface="Times New Roman"/>
                <a:cs typeface="Times New Roman"/>
              </a:rPr>
              <a:t> </a:t>
            </a:r>
            <a:r>
              <a:rPr sz="1800" dirty="0">
                <a:latin typeface="Times New Roman"/>
                <a:cs typeface="Times New Roman"/>
              </a:rPr>
              <a:t>TDM</a:t>
            </a:r>
            <a:r>
              <a:rPr sz="1800" spc="-10" dirty="0">
                <a:latin typeface="Times New Roman"/>
                <a:cs typeface="Times New Roman"/>
              </a:rPr>
              <a:t> </a:t>
            </a:r>
            <a:r>
              <a:rPr sz="1800" spc="-25" dirty="0">
                <a:latin typeface="Times New Roman"/>
                <a:cs typeface="Times New Roman"/>
              </a:rPr>
              <a:t>of </a:t>
            </a:r>
            <a:r>
              <a:rPr sz="1800" dirty="0">
                <a:latin typeface="Times New Roman"/>
                <a:cs typeface="Times New Roman"/>
              </a:rPr>
              <a:t>antiarrhythmic drugs</a:t>
            </a:r>
            <a:r>
              <a:rPr sz="1800" spc="-15" dirty="0">
                <a:latin typeface="Times New Roman"/>
                <a:cs typeface="Times New Roman"/>
              </a:rPr>
              <a:t> </a:t>
            </a:r>
            <a:r>
              <a:rPr sz="1800" dirty="0">
                <a:latin typeface="Times New Roman"/>
                <a:cs typeface="Times New Roman"/>
              </a:rPr>
              <a:t>may</a:t>
            </a:r>
            <a:r>
              <a:rPr sz="1800" spc="15" dirty="0">
                <a:latin typeface="Times New Roman"/>
                <a:cs typeface="Times New Roman"/>
              </a:rPr>
              <a:t> </a:t>
            </a:r>
            <a:r>
              <a:rPr sz="1800" dirty="0">
                <a:latin typeface="Times New Roman"/>
                <a:cs typeface="Times New Roman"/>
              </a:rPr>
              <a:t>improve</a:t>
            </a:r>
            <a:r>
              <a:rPr sz="1800" spc="5" dirty="0">
                <a:latin typeface="Times New Roman"/>
                <a:cs typeface="Times New Roman"/>
              </a:rPr>
              <a:t> </a:t>
            </a:r>
            <a:r>
              <a:rPr sz="1800" dirty="0">
                <a:latin typeface="Times New Roman"/>
                <a:cs typeface="Times New Roman"/>
              </a:rPr>
              <a:t>the</a:t>
            </a:r>
            <a:r>
              <a:rPr sz="1800" spc="-45" dirty="0">
                <a:latin typeface="Times New Roman"/>
                <a:cs typeface="Times New Roman"/>
              </a:rPr>
              <a:t> </a:t>
            </a:r>
            <a:r>
              <a:rPr sz="1800" dirty="0">
                <a:latin typeface="Times New Roman"/>
                <a:cs typeface="Times New Roman"/>
              </a:rPr>
              <a:t>clinical</a:t>
            </a:r>
            <a:r>
              <a:rPr sz="1800" spc="-5" dirty="0">
                <a:latin typeface="Times New Roman"/>
                <a:cs typeface="Times New Roman"/>
              </a:rPr>
              <a:t> </a:t>
            </a:r>
            <a:r>
              <a:rPr sz="1800" dirty="0">
                <a:latin typeface="Times New Roman"/>
                <a:cs typeface="Times New Roman"/>
              </a:rPr>
              <a:t>outcome</a:t>
            </a:r>
            <a:r>
              <a:rPr sz="1800" spc="-30" dirty="0">
                <a:latin typeface="Times New Roman"/>
                <a:cs typeface="Times New Roman"/>
              </a:rPr>
              <a:t> </a:t>
            </a:r>
            <a:r>
              <a:rPr sz="1800" dirty="0">
                <a:latin typeface="Times New Roman"/>
                <a:cs typeface="Times New Roman"/>
              </a:rPr>
              <a:t>of</a:t>
            </a:r>
            <a:r>
              <a:rPr sz="1800" spc="-40" dirty="0">
                <a:latin typeface="Times New Roman"/>
                <a:cs typeface="Times New Roman"/>
              </a:rPr>
              <a:t> </a:t>
            </a:r>
            <a:r>
              <a:rPr sz="1800" dirty="0">
                <a:latin typeface="Times New Roman"/>
                <a:cs typeface="Times New Roman"/>
              </a:rPr>
              <a:t>patients</a:t>
            </a:r>
            <a:r>
              <a:rPr sz="1800" spc="-30" dirty="0">
                <a:latin typeface="Times New Roman"/>
                <a:cs typeface="Times New Roman"/>
              </a:rPr>
              <a:t> </a:t>
            </a:r>
            <a:r>
              <a:rPr sz="1800" dirty="0">
                <a:latin typeface="Times New Roman"/>
                <a:cs typeface="Times New Roman"/>
              </a:rPr>
              <a:t>with</a:t>
            </a:r>
            <a:r>
              <a:rPr sz="1800" spc="-5" dirty="0">
                <a:latin typeface="Times New Roman"/>
                <a:cs typeface="Times New Roman"/>
              </a:rPr>
              <a:t> </a:t>
            </a:r>
            <a:r>
              <a:rPr sz="1800" spc="-10" dirty="0">
                <a:latin typeface="Times New Roman"/>
                <a:cs typeface="Times New Roman"/>
              </a:rPr>
              <a:t>arrhythmia.</a:t>
            </a:r>
            <a:endParaRPr sz="1800">
              <a:latin typeface="Times New Roman"/>
              <a:cs typeface="Times New Roman"/>
            </a:endParaRPr>
          </a:p>
          <a:p>
            <a:pPr>
              <a:lnSpc>
                <a:spcPct val="100000"/>
              </a:lnSpc>
              <a:spcBef>
                <a:spcPts val="35"/>
              </a:spcBef>
              <a:buFont typeface="Wingdings"/>
              <a:buChar char=""/>
            </a:pPr>
            <a:endParaRPr sz="1850">
              <a:latin typeface="Times New Roman"/>
              <a:cs typeface="Times New Roman"/>
            </a:endParaRPr>
          </a:p>
          <a:p>
            <a:pPr marL="350520" indent="-338455">
              <a:lnSpc>
                <a:spcPct val="100000"/>
              </a:lnSpc>
              <a:buFont typeface="Wingdings"/>
              <a:buChar char=""/>
              <a:tabLst>
                <a:tab pos="350520" algn="l"/>
                <a:tab pos="351155" algn="l"/>
              </a:tabLst>
            </a:pPr>
            <a:r>
              <a:rPr sz="1800" dirty="0">
                <a:latin typeface="Times New Roman"/>
                <a:cs typeface="Times New Roman"/>
              </a:rPr>
              <a:t>The</a:t>
            </a:r>
            <a:r>
              <a:rPr sz="1800" spc="-5" dirty="0">
                <a:latin typeface="Times New Roman"/>
                <a:cs typeface="Times New Roman"/>
              </a:rPr>
              <a:t> </a:t>
            </a:r>
            <a:r>
              <a:rPr sz="1800" dirty="0">
                <a:latin typeface="Times New Roman"/>
                <a:cs typeface="Times New Roman"/>
              </a:rPr>
              <a:t>effects</a:t>
            </a:r>
            <a:r>
              <a:rPr sz="1800" spc="40" dirty="0">
                <a:latin typeface="Times New Roman"/>
                <a:cs typeface="Times New Roman"/>
              </a:rPr>
              <a:t> </a:t>
            </a:r>
            <a:r>
              <a:rPr sz="1800" dirty="0">
                <a:latin typeface="Times New Roman"/>
                <a:cs typeface="Times New Roman"/>
              </a:rPr>
              <a:t>of</a:t>
            </a:r>
            <a:r>
              <a:rPr sz="1800" spc="-30" dirty="0">
                <a:latin typeface="Times New Roman"/>
                <a:cs typeface="Times New Roman"/>
              </a:rPr>
              <a:t> </a:t>
            </a:r>
            <a:r>
              <a:rPr sz="1800" dirty="0">
                <a:latin typeface="Times New Roman"/>
                <a:cs typeface="Times New Roman"/>
              </a:rPr>
              <a:t>antiarrhythmic</a:t>
            </a:r>
            <a:r>
              <a:rPr sz="1800" spc="45" dirty="0">
                <a:latin typeface="Times New Roman"/>
                <a:cs typeface="Times New Roman"/>
              </a:rPr>
              <a:t> </a:t>
            </a:r>
            <a:r>
              <a:rPr sz="1800" dirty="0">
                <a:latin typeface="Times New Roman"/>
                <a:cs typeface="Times New Roman"/>
              </a:rPr>
              <a:t>drugs</a:t>
            </a:r>
            <a:r>
              <a:rPr sz="1800" spc="-30" dirty="0">
                <a:latin typeface="Times New Roman"/>
                <a:cs typeface="Times New Roman"/>
              </a:rPr>
              <a:t> </a:t>
            </a:r>
            <a:r>
              <a:rPr sz="1800" dirty="0">
                <a:latin typeface="Times New Roman"/>
                <a:cs typeface="Times New Roman"/>
              </a:rPr>
              <a:t>cannot</a:t>
            </a:r>
            <a:r>
              <a:rPr sz="1800" spc="-20" dirty="0">
                <a:latin typeface="Times New Roman"/>
                <a:cs typeface="Times New Roman"/>
              </a:rPr>
              <a:t> </a:t>
            </a:r>
            <a:r>
              <a:rPr sz="1800" dirty="0">
                <a:latin typeface="Times New Roman"/>
                <a:cs typeface="Times New Roman"/>
              </a:rPr>
              <a:t>be</a:t>
            </a:r>
            <a:r>
              <a:rPr sz="1800" spc="-20" dirty="0">
                <a:latin typeface="Times New Roman"/>
                <a:cs typeface="Times New Roman"/>
              </a:rPr>
              <a:t> </a:t>
            </a:r>
            <a:r>
              <a:rPr sz="1800" dirty="0">
                <a:latin typeface="Times New Roman"/>
                <a:cs typeface="Times New Roman"/>
              </a:rPr>
              <a:t>predicted</a:t>
            </a:r>
            <a:r>
              <a:rPr sz="1800" spc="-30" dirty="0">
                <a:latin typeface="Times New Roman"/>
                <a:cs typeface="Times New Roman"/>
              </a:rPr>
              <a:t> </a:t>
            </a:r>
            <a:r>
              <a:rPr sz="1800" dirty="0">
                <a:latin typeface="Times New Roman"/>
                <a:cs typeface="Times New Roman"/>
              </a:rPr>
              <a:t>based</a:t>
            </a:r>
            <a:r>
              <a:rPr sz="1800" spc="-15" dirty="0">
                <a:latin typeface="Times New Roman"/>
                <a:cs typeface="Times New Roman"/>
              </a:rPr>
              <a:t> </a:t>
            </a:r>
            <a:r>
              <a:rPr sz="1800" dirty="0">
                <a:latin typeface="Times New Roman"/>
                <a:cs typeface="Times New Roman"/>
              </a:rPr>
              <a:t>only</a:t>
            </a:r>
            <a:r>
              <a:rPr sz="1800" spc="-40" dirty="0">
                <a:latin typeface="Times New Roman"/>
                <a:cs typeface="Times New Roman"/>
              </a:rPr>
              <a:t> </a:t>
            </a:r>
            <a:r>
              <a:rPr sz="1800" dirty="0">
                <a:latin typeface="Times New Roman"/>
                <a:cs typeface="Times New Roman"/>
              </a:rPr>
              <a:t>on</a:t>
            </a:r>
            <a:r>
              <a:rPr sz="1800" spc="-20" dirty="0">
                <a:latin typeface="Times New Roman"/>
                <a:cs typeface="Times New Roman"/>
              </a:rPr>
              <a:t> </a:t>
            </a:r>
            <a:r>
              <a:rPr sz="1800" dirty="0">
                <a:latin typeface="Times New Roman"/>
                <a:cs typeface="Times New Roman"/>
              </a:rPr>
              <a:t>their</a:t>
            </a:r>
            <a:r>
              <a:rPr sz="1800" spc="-25" dirty="0">
                <a:latin typeface="Times New Roman"/>
                <a:cs typeface="Times New Roman"/>
              </a:rPr>
              <a:t> </a:t>
            </a:r>
            <a:r>
              <a:rPr sz="1800" dirty="0">
                <a:latin typeface="Times New Roman"/>
                <a:cs typeface="Times New Roman"/>
              </a:rPr>
              <a:t>blood</a:t>
            </a:r>
            <a:r>
              <a:rPr sz="1800" spc="-40" dirty="0">
                <a:latin typeface="Times New Roman"/>
                <a:cs typeface="Times New Roman"/>
              </a:rPr>
              <a:t> </a:t>
            </a:r>
            <a:r>
              <a:rPr sz="1800" spc="-10" dirty="0">
                <a:latin typeface="Times New Roman"/>
                <a:cs typeface="Times New Roman"/>
              </a:rPr>
              <a:t>concentrations.</a:t>
            </a:r>
            <a:endParaRPr sz="1800">
              <a:latin typeface="Times New Roman"/>
              <a:cs typeface="Times New Roman"/>
            </a:endParaRPr>
          </a:p>
          <a:p>
            <a:pPr>
              <a:lnSpc>
                <a:spcPct val="100000"/>
              </a:lnSpc>
              <a:spcBef>
                <a:spcPts val="35"/>
              </a:spcBef>
              <a:buFont typeface="Wingdings"/>
              <a:buChar char=""/>
            </a:pPr>
            <a:endParaRPr sz="1850">
              <a:latin typeface="Times New Roman"/>
              <a:cs typeface="Times New Roman"/>
            </a:endParaRPr>
          </a:p>
          <a:p>
            <a:pPr marL="299085" marR="7620" indent="-287020" algn="just">
              <a:lnSpc>
                <a:spcPct val="100000"/>
              </a:lnSpc>
              <a:buFont typeface="Wingdings"/>
              <a:buChar char=""/>
              <a:tabLst>
                <a:tab pos="299720" algn="l"/>
              </a:tabLst>
            </a:pPr>
            <a:r>
              <a:rPr sz="1800" dirty="0">
                <a:latin typeface="Times New Roman"/>
                <a:cs typeface="Times New Roman"/>
              </a:rPr>
              <a:t>The</a:t>
            </a:r>
            <a:r>
              <a:rPr sz="1800" spc="105" dirty="0">
                <a:latin typeface="Times New Roman"/>
                <a:cs typeface="Times New Roman"/>
              </a:rPr>
              <a:t> </a:t>
            </a:r>
            <a:r>
              <a:rPr sz="1800" dirty="0">
                <a:latin typeface="Times New Roman"/>
                <a:cs typeface="Times New Roman"/>
              </a:rPr>
              <a:t>dosage</a:t>
            </a:r>
            <a:r>
              <a:rPr sz="1800" spc="110" dirty="0">
                <a:latin typeface="Times New Roman"/>
                <a:cs typeface="Times New Roman"/>
              </a:rPr>
              <a:t> </a:t>
            </a:r>
            <a:r>
              <a:rPr sz="1800" dirty="0">
                <a:latin typeface="Times New Roman"/>
                <a:cs typeface="Times New Roman"/>
              </a:rPr>
              <a:t>regimen</a:t>
            </a:r>
            <a:r>
              <a:rPr sz="1800" spc="130" dirty="0">
                <a:latin typeface="Times New Roman"/>
                <a:cs typeface="Times New Roman"/>
              </a:rPr>
              <a:t> </a:t>
            </a:r>
            <a:r>
              <a:rPr sz="1800" dirty="0">
                <a:latin typeface="Times New Roman"/>
                <a:cs typeface="Times New Roman"/>
              </a:rPr>
              <a:t>of</a:t>
            </a:r>
            <a:r>
              <a:rPr sz="1800" spc="114" dirty="0">
                <a:latin typeface="Times New Roman"/>
                <a:cs typeface="Times New Roman"/>
              </a:rPr>
              <a:t> </a:t>
            </a:r>
            <a:r>
              <a:rPr sz="1800" dirty="0">
                <a:latin typeface="Times New Roman"/>
                <a:cs typeface="Times New Roman"/>
              </a:rPr>
              <a:t>antiarrhythmic</a:t>
            </a:r>
            <a:r>
              <a:rPr sz="1800" spc="125" dirty="0">
                <a:latin typeface="Times New Roman"/>
                <a:cs typeface="Times New Roman"/>
              </a:rPr>
              <a:t> </a:t>
            </a:r>
            <a:r>
              <a:rPr sz="1800" dirty="0">
                <a:latin typeface="Times New Roman"/>
                <a:cs typeface="Times New Roman"/>
              </a:rPr>
              <a:t>drugs</a:t>
            </a:r>
            <a:r>
              <a:rPr sz="1800" spc="110" dirty="0">
                <a:latin typeface="Times New Roman"/>
                <a:cs typeface="Times New Roman"/>
              </a:rPr>
              <a:t> </a:t>
            </a:r>
            <a:r>
              <a:rPr sz="1800" dirty="0">
                <a:latin typeface="Times New Roman"/>
                <a:cs typeface="Times New Roman"/>
              </a:rPr>
              <a:t>should</a:t>
            </a:r>
            <a:r>
              <a:rPr sz="1800" spc="135" dirty="0">
                <a:latin typeface="Times New Roman"/>
                <a:cs typeface="Times New Roman"/>
              </a:rPr>
              <a:t> </a:t>
            </a:r>
            <a:r>
              <a:rPr sz="1800" dirty="0">
                <a:latin typeface="Times New Roman"/>
                <a:cs typeface="Times New Roman"/>
              </a:rPr>
              <a:t>be</a:t>
            </a:r>
            <a:r>
              <a:rPr sz="1800" spc="105" dirty="0">
                <a:latin typeface="Times New Roman"/>
                <a:cs typeface="Times New Roman"/>
              </a:rPr>
              <a:t> </a:t>
            </a:r>
            <a:r>
              <a:rPr sz="1800" dirty="0">
                <a:latin typeface="Times New Roman"/>
                <a:cs typeface="Times New Roman"/>
              </a:rPr>
              <a:t>determined</a:t>
            </a:r>
            <a:r>
              <a:rPr sz="1800" spc="125" dirty="0">
                <a:latin typeface="Times New Roman"/>
                <a:cs typeface="Times New Roman"/>
              </a:rPr>
              <a:t> </a:t>
            </a:r>
            <a:r>
              <a:rPr sz="1800" dirty="0">
                <a:latin typeface="Times New Roman"/>
                <a:cs typeface="Times New Roman"/>
              </a:rPr>
              <a:t>comprehensively</a:t>
            </a:r>
            <a:r>
              <a:rPr sz="1800" spc="114" dirty="0">
                <a:latin typeface="Times New Roman"/>
                <a:cs typeface="Times New Roman"/>
              </a:rPr>
              <a:t> </a:t>
            </a:r>
            <a:r>
              <a:rPr sz="1800" dirty="0">
                <a:latin typeface="Times New Roman"/>
                <a:cs typeface="Times New Roman"/>
              </a:rPr>
              <a:t>according</a:t>
            </a:r>
            <a:r>
              <a:rPr sz="1800" spc="114" dirty="0">
                <a:latin typeface="Times New Roman"/>
                <a:cs typeface="Times New Roman"/>
              </a:rPr>
              <a:t> </a:t>
            </a:r>
            <a:r>
              <a:rPr sz="1800" dirty="0">
                <a:latin typeface="Times New Roman"/>
                <a:cs typeface="Times New Roman"/>
              </a:rPr>
              <a:t>to</a:t>
            </a:r>
            <a:r>
              <a:rPr sz="1800" spc="120" dirty="0">
                <a:latin typeface="Times New Roman"/>
                <a:cs typeface="Times New Roman"/>
              </a:rPr>
              <a:t> </a:t>
            </a:r>
            <a:r>
              <a:rPr sz="1800" dirty="0">
                <a:latin typeface="Times New Roman"/>
                <a:cs typeface="Times New Roman"/>
              </a:rPr>
              <a:t>the</a:t>
            </a:r>
            <a:r>
              <a:rPr sz="1800" spc="135" dirty="0">
                <a:latin typeface="Times New Roman"/>
                <a:cs typeface="Times New Roman"/>
              </a:rPr>
              <a:t> </a:t>
            </a:r>
            <a:r>
              <a:rPr sz="1800" dirty="0">
                <a:latin typeface="Times New Roman"/>
                <a:cs typeface="Times New Roman"/>
              </a:rPr>
              <a:t>patient's</a:t>
            </a:r>
            <a:r>
              <a:rPr sz="1800" spc="135" dirty="0">
                <a:latin typeface="Times New Roman"/>
                <a:cs typeface="Times New Roman"/>
              </a:rPr>
              <a:t> </a:t>
            </a:r>
            <a:r>
              <a:rPr sz="1800" dirty="0">
                <a:latin typeface="Times New Roman"/>
                <a:cs typeface="Times New Roman"/>
              </a:rPr>
              <a:t>signs</a:t>
            </a:r>
            <a:r>
              <a:rPr sz="1800" spc="114" dirty="0">
                <a:latin typeface="Times New Roman"/>
                <a:cs typeface="Times New Roman"/>
              </a:rPr>
              <a:t> </a:t>
            </a:r>
            <a:r>
              <a:rPr sz="1800" spc="-25" dirty="0">
                <a:latin typeface="Times New Roman"/>
                <a:cs typeface="Times New Roman"/>
              </a:rPr>
              <a:t>and </a:t>
            </a:r>
            <a:r>
              <a:rPr sz="1800" dirty="0">
                <a:latin typeface="Times New Roman"/>
                <a:cs typeface="Times New Roman"/>
              </a:rPr>
              <a:t>symptoms,</a:t>
            </a:r>
            <a:r>
              <a:rPr sz="1800" spc="95" dirty="0">
                <a:latin typeface="Times New Roman"/>
                <a:cs typeface="Times New Roman"/>
              </a:rPr>
              <a:t> </a:t>
            </a:r>
            <a:r>
              <a:rPr sz="1800" dirty="0">
                <a:latin typeface="Times New Roman"/>
                <a:cs typeface="Times New Roman"/>
              </a:rPr>
              <a:t>ECG</a:t>
            </a:r>
            <a:r>
              <a:rPr sz="1800" spc="90" dirty="0">
                <a:latin typeface="Times New Roman"/>
                <a:cs typeface="Times New Roman"/>
              </a:rPr>
              <a:t> </a:t>
            </a:r>
            <a:r>
              <a:rPr sz="1800" dirty="0">
                <a:latin typeface="Times New Roman"/>
                <a:cs typeface="Times New Roman"/>
              </a:rPr>
              <a:t>findings,</a:t>
            </a:r>
            <a:r>
              <a:rPr sz="1800" spc="95" dirty="0">
                <a:latin typeface="Times New Roman"/>
                <a:cs typeface="Times New Roman"/>
              </a:rPr>
              <a:t> </a:t>
            </a:r>
            <a:r>
              <a:rPr sz="1800" dirty="0">
                <a:latin typeface="Times New Roman"/>
                <a:cs typeface="Times New Roman"/>
              </a:rPr>
              <a:t>and</a:t>
            </a:r>
            <a:r>
              <a:rPr sz="1800" spc="110" dirty="0">
                <a:latin typeface="Times New Roman"/>
                <a:cs typeface="Times New Roman"/>
              </a:rPr>
              <a:t> </a:t>
            </a:r>
            <a:r>
              <a:rPr sz="1800" dirty="0">
                <a:latin typeface="Times New Roman"/>
                <a:cs typeface="Times New Roman"/>
              </a:rPr>
              <a:t>results</a:t>
            </a:r>
            <a:r>
              <a:rPr sz="1800" spc="100" dirty="0">
                <a:latin typeface="Times New Roman"/>
                <a:cs typeface="Times New Roman"/>
              </a:rPr>
              <a:t> </a:t>
            </a:r>
            <a:r>
              <a:rPr sz="1800" dirty="0">
                <a:latin typeface="Times New Roman"/>
                <a:cs typeface="Times New Roman"/>
              </a:rPr>
              <a:t>of</a:t>
            </a:r>
            <a:r>
              <a:rPr sz="1800" spc="65" dirty="0">
                <a:latin typeface="Times New Roman"/>
                <a:cs typeface="Times New Roman"/>
              </a:rPr>
              <a:t> </a:t>
            </a:r>
            <a:r>
              <a:rPr sz="1800" dirty="0">
                <a:latin typeface="Times New Roman"/>
                <a:cs typeface="Times New Roman"/>
              </a:rPr>
              <a:t>exercise</a:t>
            </a:r>
            <a:r>
              <a:rPr sz="1800" spc="90" dirty="0">
                <a:latin typeface="Times New Roman"/>
                <a:cs typeface="Times New Roman"/>
              </a:rPr>
              <a:t> </a:t>
            </a:r>
            <a:r>
              <a:rPr sz="1800" dirty="0">
                <a:latin typeface="Times New Roman"/>
                <a:cs typeface="Times New Roman"/>
              </a:rPr>
              <a:t>testing,</a:t>
            </a:r>
            <a:r>
              <a:rPr sz="1800" spc="105" dirty="0">
                <a:latin typeface="Times New Roman"/>
                <a:cs typeface="Times New Roman"/>
              </a:rPr>
              <a:t> </a:t>
            </a:r>
            <a:r>
              <a:rPr sz="1800" dirty="0">
                <a:latin typeface="Times New Roman"/>
                <a:cs typeface="Times New Roman"/>
              </a:rPr>
              <a:t>among</a:t>
            </a:r>
            <a:r>
              <a:rPr sz="1800" spc="85" dirty="0">
                <a:latin typeface="Times New Roman"/>
                <a:cs typeface="Times New Roman"/>
              </a:rPr>
              <a:t> </a:t>
            </a:r>
            <a:r>
              <a:rPr sz="1800" dirty="0">
                <a:latin typeface="Times New Roman"/>
                <a:cs typeface="Times New Roman"/>
              </a:rPr>
              <a:t>other</a:t>
            </a:r>
            <a:r>
              <a:rPr sz="1800" spc="100" dirty="0">
                <a:latin typeface="Times New Roman"/>
                <a:cs typeface="Times New Roman"/>
              </a:rPr>
              <a:t> </a:t>
            </a:r>
            <a:r>
              <a:rPr sz="1800" dirty="0">
                <a:latin typeface="Times New Roman"/>
                <a:cs typeface="Times New Roman"/>
              </a:rPr>
              <a:t>findings</a:t>
            </a:r>
            <a:r>
              <a:rPr sz="1800" spc="95" dirty="0">
                <a:latin typeface="Times New Roman"/>
                <a:cs typeface="Times New Roman"/>
              </a:rPr>
              <a:t> </a:t>
            </a:r>
            <a:r>
              <a:rPr sz="1800" dirty="0">
                <a:latin typeface="Times New Roman"/>
                <a:cs typeface="Times New Roman"/>
              </a:rPr>
              <a:t>indicating</a:t>
            </a:r>
            <a:r>
              <a:rPr sz="1800" spc="85" dirty="0">
                <a:latin typeface="Times New Roman"/>
                <a:cs typeface="Times New Roman"/>
              </a:rPr>
              <a:t> </a:t>
            </a:r>
            <a:r>
              <a:rPr sz="1800" dirty="0">
                <a:latin typeface="Times New Roman"/>
                <a:cs typeface="Times New Roman"/>
              </a:rPr>
              <a:t>the</a:t>
            </a:r>
            <a:r>
              <a:rPr sz="1800" spc="90" dirty="0">
                <a:latin typeface="Times New Roman"/>
                <a:cs typeface="Times New Roman"/>
              </a:rPr>
              <a:t> </a:t>
            </a:r>
            <a:r>
              <a:rPr sz="1800" dirty="0">
                <a:latin typeface="Times New Roman"/>
                <a:cs typeface="Times New Roman"/>
              </a:rPr>
              <a:t>response</a:t>
            </a:r>
            <a:r>
              <a:rPr sz="1800" spc="90" dirty="0">
                <a:latin typeface="Times New Roman"/>
                <a:cs typeface="Times New Roman"/>
              </a:rPr>
              <a:t> </a:t>
            </a:r>
            <a:r>
              <a:rPr sz="1800" dirty="0">
                <a:latin typeface="Times New Roman"/>
                <a:cs typeface="Times New Roman"/>
              </a:rPr>
              <a:t>of</a:t>
            </a:r>
            <a:r>
              <a:rPr sz="1800" spc="65" dirty="0">
                <a:latin typeface="Times New Roman"/>
                <a:cs typeface="Times New Roman"/>
              </a:rPr>
              <a:t> </a:t>
            </a:r>
            <a:r>
              <a:rPr sz="1800" dirty="0">
                <a:latin typeface="Times New Roman"/>
                <a:cs typeface="Times New Roman"/>
              </a:rPr>
              <a:t>the</a:t>
            </a:r>
            <a:r>
              <a:rPr sz="1800" spc="90" dirty="0">
                <a:latin typeface="Times New Roman"/>
                <a:cs typeface="Times New Roman"/>
              </a:rPr>
              <a:t> </a:t>
            </a:r>
            <a:r>
              <a:rPr sz="1800" dirty="0">
                <a:latin typeface="Times New Roman"/>
                <a:cs typeface="Times New Roman"/>
              </a:rPr>
              <a:t>drugs.</a:t>
            </a:r>
            <a:r>
              <a:rPr sz="1800" spc="100" dirty="0">
                <a:latin typeface="Times New Roman"/>
                <a:cs typeface="Times New Roman"/>
              </a:rPr>
              <a:t> </a:t>
            </a:r>
            <a:r>
              <a:rPr sz="1800" spc="-25" dirty="0">
                <a:latin typeface="Times New Roman"/>
                <a:cs typeface="Times New Roman"/>
              </a:rPr>
              <a:t>The </a:t>
            </a:r>
            <a:r>
              <a:rPr sz="1800" dirty="0">
                <a:latin typeface="Times New Roman"/>
                <a:cs typeface="Times New Roman"/>
              </a:rPr>
              <a:t>dose</a:t>
            </a:r>
            <a:r>
              <a:rPr sz="1800" spc="-30" dirty="0">
                <a:latin typeface="Times New Roman"/>
                <a:cs typeface="Times New Roman"/>
              </a:rPr>
              <a:t> </a:t>
            </a:r>
            <a:r>
              <a:rPr sz="1800" dirty="0">
                <a:latin typeface="Times New Roman"/>
                <a:cs typeface="Times New Roman"/>
              </a:rPr>
              <a:t>should</a:t>
            </a:r>
            <a:r>
              <a:rPr sz="1800" spc="-20" dirty="0">
                <a:latin typeface="Times New Roman"/>
                <a:cs typeface="Times New Roman"/>
              </a:rPr>
              <a:t> </a:t>
            </a:r>
            <a:r>
              <a:rPr sz="1800" dirty="0">
                <a:latin typeface="Times New Roman"/>
                <a:cs typeface="Times New Roman"/>
              </a:rPr>
              <a:t>not</a:t>
            </a:r>
            <a:r>
              <a:rPr sz="1800" spc="-10" dirty="0">
                <a:latin typeface="Times New Roman"/>
                <a:cs typeface="Times New Roman"/>
              </a:rPr>
              <a:t> </a:t>
            </a:r>
            <a:r>
              <a:rPr sz="1800" dirty="0">
                <a:latin typeface="Times New Roman"/>
                <a:cs typeface="Times New Roman"/>
              </a:rPr>
              <a:t>be</a:t>
            </a:r>
            <a:r>
              <a:rPr sz="1800" spc="-25" dirty="0">
                <a:latin typeface="Times New Roman"/>
                <a:cs typeface="Times New Roman"/>
              </a:rPr>
              <a:t> </a:t>
            </a:r>
            <a:r>
              <a:rPr sz="1800" dirty="0">
                <a:latin typeface="Times New Roman"/>
                <a:cs typeface="Times New Roman"/>
              </a:rPr>
              <a:t>set</a:t>
            </a:r>
            <a:r>
              <a:rPr sz="1800" spc="10" dirty="0">
                <a:latin typeface="Times New Roman"/>
                <a:cs typeface="Times New Roman"/>
              </a:rPr>
              <a:t> </a:t>
            </a:r>
            <a:r>
              <a:rPr sz="1800" dirty="0">
                <a:latin typeface="Times New Roman"/>
                <a:cs typeface="Times New Roman"/>
              </a:rPr>
              <a:t>only</a:t>
            </a:r>
            <a:r>
              <a:rPr sz="1800" spc="-25" dirty="0">
                <a:latin typeface="Times New Roman"/>
                <a:cs typeface="Times New Roman"/>
              </a:rPr>
              <a:t> </a:t>
            </a:r>
            <a:r>
              <a:rPr sz="1800" dirty="0">
                <a:latin typeface="Times New Roman"/>
                <a:cs typeface="Times New Roman"/>
              </a:rPr>
              <a:t>to</a:t>
            </a:r>
            <a:r>
              <a:rPr sz="1800" spc="-5" dirty="0">
                <a:latin typeface="Times New Roman"/>
                <a:cs typeface="Times New Roman"/>
              </a:rPr>
              <a:t> </a:t>
            </a:r>
            <a:r>
              <a:rPr sz="1800" dirty="0">
                <a:latin typeface="Times New Roman"/>
                <a:cs typeface="Times New Roman"/>
              </a:rPr>
              <a:t>achieve</a:t>
            </a:r>
            <a:r>
              <a:rPr sz="1800" spc="25" dirty="0">
                <a:latin typeface="Times New Roman"/>
                <a:cs typeface="Times New Roman"/>
              </a:rPr>
              <a:t> </a:t>
            </a:r>
            <a:r>
              <a:rPr sz="1800" dirty="0">
                <a:latin typeface="Times New Roman"/>
                <a:cs typeface="Times New Roman"/>
              </a:rPr>
              <a:t>the</a:t>
            </a:r>
            <a:r>
              <a:rPr sz="1800" spc="5" dirty="0">
                <a:latin typeface="Times New Roman"/>
                <a:cs typeface="Times New Roman"/>
              </a:rPr>
              <a:t> </a:t>
            </a:r>
            <a:r>
              <a:rPr sz="1800" dirty="0">
                <a:latin typeface="Times New Roman"/>
                <a:cs typeface="Times New Roman"/>
              </a:rPr>
              <a:t>therapeutic</a:t>
            </a:r>
            <a:r>
              <a:rPr sz="1800" spc="-20" dirty="0">
                <a:latin typeface="Times New Roman"/>
                <a:cs typeface="Times New Roman"/>
              </a:rPr>
              <a:t> </a:t>
            </a:r>
            <a:r>
              <a:rPr sz="1800" spc="-10" dirty="0">
                <a:latin typeface="Times New Roman"/>
                <a:cs typeface="Times New Roman"/>
              </a:rPr>
              <a:t>range.</a:t>
            </a:r>
            <a:endParaRPr sz="1800">
              <a:latin typeface="Times New Roman"/>
              <a:cs typeface="Times New Roman"/>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3</a:t>
            </a:fld>
            <a:endParaRPr lang="en-US"/>
          </a:p>
        </p:txBody>
      </p:sp>
      <p:pic>
        <p:nvPicPr>
          <p:cNvPr id="5"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2145" y="297560"/>
            <a:ext cx="206756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0000"/>
                </a:solidFill>
                <a:latin typeface="Cambria"/>
                <a:cs typeface="Cambria"/>
              </a:rPr>
              <a:t>Therapeutic</a:t>
            </a:r>
            <a:r>
              <a:rPr sz="1800" spc="-60" dirty="0">
                <a:solidFill>
                  <a:srgbClr val="FF0000"/>
                </a:solidFill>
                <a:latin typeface="Cambria"/>
                <a:cs typeface="Cambria"/>
              </a:rPr>
              <a:t> </a:t>
            </a:r>
            <a:r>
              <a:rPr sz="1800" spc="-10" dirty="0">
                <a:solidFill>
                  <a:srgbClr val="FF0000"/>
                </a:solidFill>
                <a:latin typeface="Cambria"/>
                <a:cs typeface="Cambria"/>
              </a:rPr>
              <a:t>ranges</a:t>
            </a:r>
            <a:endParaRPr sz="1800">
              <a:latin typeface="Cambria"/>
              <a:cs typeface="Cambria"/>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30</a:t>
            </a:fld>
            <a:endParaRPr lang="en-US"/>
          </a:p>
        </p:txBody>
      </p:sp>
      <p:sp>
        <p:nvSpPr>
          <p:cNvPr id="3" name="object 3"/>
          <p:cNvSpPr txBox="1"/>
          <p:nvPr/>
        </p:nvSpPr>
        <p:spPr>
          <a:xfrm>
            <a:off x="314045" y="974598"/>
            <a:ext cx="11654155" cy="4497705"/>
          </a:xfrm>
          <a:prstGeom prst="rect">
            <a:avLst/>
          </a:prstGeom>
        </p:spPr>
        <p:txBody>
          <a:bodyPr vert="horz" wrap="square" lIns="0" tIns="11430" rIns="0" bIns="0" rtlCol="0">
            <a:spAutoFit/>
          </a:bodyPr>
          <a:lstStyle/>
          <a:p>
            <a:pPr marL="50800" marR="122555">
              <a:lnSpc>
                <a:spcPct val="100000"/>
              </a:lnSpc>
              <a:spcBef>
                <a:spcPts val="90"/>
              </a:spcBef>
            </a:pPr>
            <a:r>
              <a:rPr sz="2000" dirty="0">
                <a:solidFill>
                  <a:srgbClr val="202020"/>
                </a:solidFill>
                <a:latin typeface="Cambria"/>
                <a:cs typeface="Cambria"/>
              </a:rPr>
              <a:t>The</a:t>
            </a:r>
            <a:r>
              <a:rPr sz="2000" spc="-70" dirty="0">
                <a:solidFill>
                  <a:srgbClr val="202020"/>
                </a:solidFill>
                <a:latin typeface="Cambria"/>
                <a:cs typeface="Cambria"/>
              </a:rPr>
              <a:t> </a:t>
            </a:r>
            <a:r>
              <a:rPr sz="2000" dirty="0">
                <a:solidFill>
                  <a:srgbClr val="202020"/>
                </a:solidFill>
                <a:latin typeface="Cambria"/>
                <a:cs typeface="Cambria"/>
              </a:rPr>
              <a:t>American</a:t>
            </a:r>
            <a:r>
              <a:rPr sz="2000" spc="-45" dirty="0">
                <a:solidFill>
                  <a:srgbClr val="202020"/>
                </a:solidFill>
                <a:latin typeface="Cambria"/>
                <a:cs typeface="Cambria"/>
              </a:rPr>
              <a:t> </a:t>
            </a:r>
            <a:r>
              <a:rPr sz="2000" spc="-10" dirty="0">
                <a:solidFill>
                  <a:srgbClr val="202020"/>
                </a:solidFill>
                <a:latin typeface="Cambria"/>
                <a:cs typeface="Cambria"/>
              </a:rPr>
              <a:t>Psychiatric</a:t>
            </a:r>
            <a:r>
              <a:rPr sz="2000" spc="-50" dirty="0">
                <a:solidFill>
                  <a:srgbClr val="202020"/>
                </a:solidFill>
                <a:latin typeface="Cambria"/>
                <a:cs typeface="Cambria"/>
              </a:rPr>
              <a:t> </a:t>
            </a:r>
            <a:r>
              <a:rPr sz="2000" dirty="0">
                <a:solidFill>
                  <a:srgbClr val="202020"/>
                </a:solidFill>
                <a:latin typeface="Cambria"/>
                <a:cs typeface="Cambria"/>
              </a:rPr>
              <a:t>Association</a:t>
            </a:r>
            <a:r>
              <a:rPr sz="2000" spc="-65" dirty="0">
                <a:solidFill>
                  <a:srgbClr val="202020"/>
                </a:solidFill>
                <a:latin typeface="Cambria"/>
                <a:cs typeface="Cambria"/>
              </a:rPr>
              <a:t> </a:t>
            </a:r>
            <a:r>
              <a:rPr sz="2000" dirty="0">
                <a:solidFill>
                  <a:srgbClr val="202020"/>
                </a:solidFill>
                <a:latin typeface="Cambria"/>
                <a:cs typeface="Cambria"/>
              </a:rPr>
              <a:t>Practice</a:t>
            </a:r>
            <a:r>
              <a:rPr sz="2000" spc="-65" dirty="0">
                <a:solidFill>
                  <a:srgbClr val="202020"/>
                </a:solidFill>
                <a:latin typeface="Cambria"/>
                <a:cs typeface="Cambria"/>
              </a:rPr>
              <a:t> </a:t>
            </a:r>
            <a:r>
              <a:rPr sz="2000" spc="-10" dirty="0">
                <a:solidFill>
                  <a:srgbClr val="202020"/>
                </a:solidFill>
                <a:latin typeface="Cambria"/>
                <a:cs typeface="Cambria"/>
              </a:rPr>
              <a:t>Guidelines</a:t>
            </a:r>
            <a:r>
              <a:rPr sz="2000" spc="-50" dirty="0">
                <a:solidFill>
                  <a:srgbClr val="202020"/>
                </a:solidFill>
                <a:latin typeface="Cambria"/>
                <a:cs typeface="Cambria"/>
              </a:rPr>
              <a:t> </a:t>
            </a:r>
            <a:r>
              <a:rPr sz="2000" dirty="0">
                <a:solidFill>
                  <a:srgbClr val="202020"/>
                </a:solidFill>
                <a:latin typeface="Cambria"/>
                <a:cs typeface="Cambria"/>
              </a:rPr>
              <a:t>for</a:t>
            </a:r>
            <a:r>
              <a:rPr sz="2000" spc="-70" dirty="0">
                <a:solidFill>
                  <a:srgbClr val="202020"/>
                </a:solidFill>
                <a:latin typeface="Cambria"/>
                <a:cs typeface="Cambria"/>
              </a:rPr>
              <a:t> </a:t>
            </a:r>
            <a:r>
              <a:rPr sz="2000" dirty="0">
                <a:solidFill>
                  <a:srgbClr val="202020"/>
                </a:solidFill>
                <a:latin typeface="Cambria"/>
                <a:cs typeface="Cambria"/>
              </a:rPr>
              <a:t>the</a:t>
            </a:r>
            <a:r>
              <a:rPr sz="2000" spc="-65" dirty="0">
                <a:solidFill>
                  <a:srgbClr val="202020"/>
                </a:solidFill>
                <a:latin typeface="Cambria"/>
                <a:cs typeface="Cambria"/>
              </a:rPr>
              <a:t> </a:t>
            </a:r>
            <a:r>
              <a:rPr sz="2000" spc="-10" dirty="0">
                <a:solidFill>
                  <a:srgbClr val="202020"/>
                </a:solidFill>
                <a:latin typeface="Cambria"/>
                <a:cs typeface="Cambria"/>
              </a:rPr>
              <a:t>treatment</a:t>
            </a:r>
            <a:r>
              <a:rPr sz="2000" spc="-40" dirty="0">
                <a:solidFill>
                  <a:srgbClr val="202020"/>
                </a:solidFill>
                <a:latin typeface="Cambria"/>
                <a:cs typeface="Cambria"/>
              </a:rPr>
              <a:t> </a:t>
            </a:r>
            <a:r>
              <a:rPr sz="2000" dirty="0">
                <a:solidFill>
                  <a:srgbClr val="202020"/>
                </a:solidFill>
                <a:latin typeface="Cambria"/>
                <a:cs typeface="Cambria"/>
              </a:rPr>
              <a:t>of</a:t>
            </a:r>
            <a:r>
              <a:rPr sz="2000" spc="-80" dirty="0">
                <a:solidFill>
                  <a:srgbClr val="202020"/>
                </a:solidFill>
                <a:latin typeface="Cambria"/>
                <a:cs typeface="Cambria"/>
              </a:rPr>
              <a:t> </a:t>
            </a:r>
            <a:r>
              <a:rPr sz="2000" dirty="0">
                <a:solidFill>
                  <a:srgbClr val="202020"/>
                </a:solidFill>
                <a:latin typeface="Cambria"/>
                <a:cs typeface="Cambria"/>
              </a:rPr>
              <a:t>patients</a:t>
            </a:r>
            <a:r>
              <a:rPr sz="2000" spc="-30" dirty="0">
                <a:solidFill>
                  <a:srgbClr val="202020"/>
                </a:solidFill>
                <a:latin typeface="Cambria"/>
                <a:cs typeface="Cambria"/>
              </a:rPr>
              <a:t> </a:t>
            </a:r>
            <a:r>
              <a:rPr sz="2000" dirty="0">
                <a:solidFill>
                  <a:srgbClr val="202020"/>
                </a:solidFill>
                <a:latin typeface="Cambria"/>
                <a:cs typeface="Cambria"/>
              </a:rPr>
              <a:t>with</a:t>
            </a:r>
            <a:r>
              <a:rPr sz="2000" spc="-75" dirty="0">
                <a:solidFill>
                  <a:srgbClr val="202020"/>
                </a:solidFill>
                <a:latin typeface="Cambria"/>
                <a:cs typeface="Cambria"/>
              </a:rPr>
              <a:t> </a:t>
            </a:r>
            <a:r>
              <a:rPr sz="2000" spc="-10" dirty="0">
                <a:solidFill>
                  <a:srgbClr val="202020"/>
                </a:solidFill>
                <a:latin typeface="Cambria"/>
                <a:cs typeface="Cambria"/>
              </a:rPr>
              <a:t>bipolar </a:t>
            </a:r>
            <a:r>
              <a:rPr sz="2000" dirty="0">
                <a:solidFill>
                  <a:srgbClr val="202020"/>
                </a:solidFill>
                <a:latin typeface="Cambria"/>
                <a:cs typeface="Cambria"/>
              </a:rPr>
              <a:t>disorder</a:t>
            </a:r>
            <a:r>
              <a:rPr sz="2000" spc="345" dirty="0">
                <a:solidFill>
                  <a:srgbClr val="202020"/>
                </a:solidFill>
                <a:latin typeface="Cambria"/>
                <a:cs typeface="Cambria"/>
              </a:rPr>
              <a:t> </a:t>
            </a:r>
            <a:r>
              <a:rPr sz="2000" spc="-10" dirty="0">
                <a:solidFill>
                  <a:srgbClr val="202020"/>
                </a:solidFill>
                <a:latin typeface="Cambria"/>
                <a:cs typeface="Cambria"/>
              </a:rPr>
              <a:t>recommend</a:t>
            </a:r>
            <a:r>
              <a:rPr sz="2000" spc="20" dirty="0">
                <a:solidFill>
                  <a:srgbClr val="202020"/>
                </a:solidFill>
                <a:latin typeface="Cambria"/>
                <a:cs typeface="Cambria"/>
              </a:rPr>
              <a:t> </a:t>
            </a:r>
            <a:r>
              <a:rPr sz="2000" dirty="0">
                <a:solidFill>
                  <a:srgbClr val="202020"/>
                </a:solidFill>
                <a:latin typeface="Cambria"/>
                <a:cs typeface="Cambria"/>
              </a:rPr>
              <a:t>that</a:t>
            </a:r>
            <a:r>
              <a:rPr sz="2000" spc="-70" dirty="0">
                <a:solidFill>
                  <a:srgbClr val="202020"/>
                </a:solidFill>
                <a:latin typeface="Cambria"/>
                <a:cs typeface="Cambria"/>
              </a:rPr>
              <a:t> </a:t>
            </a:r>
            <a:r>
              <a:rPr sz="2000" spc="-10" dirty="0">
                <a:solidFill>
                  <a:srgbClr val="202020"/>
                </a:solidFill>
                <a:latin typeface="Cambria"/>
                <a:cs typeface="Cambria"/>
              </a:rPr>
              <a:t>levels</a:t>
            </a:r>
            <a:r>
              <a:rPr sz="2000" spc="-55" dirty="0">
                <a:solidFill>
                  <a:srgbClr val="202020"/>
                </a:solidFill>
                <a:latin typeface="Cambria"/>
                <a:cs typeface="Cambria"/>
              </a:rPr>
              <a:t> </a:t>
            </a:r>
            <a:r>
              <a:rPr sz="2000" dirty="0">
                <a:solidFill>
                  <a:srgbClr val="202020"/>
                </a:solidFill>
                <a:latin typeface="Cambria"/>
                <a:cs typeface="Cambria"/>
              </a:rPr>
              <a:t>be</a:t>
            </a:r>
            <a:r>
              <a:rPr sz="2000" spc="-40" dirty="0">
                <a:solidFill>
                  <a:srgbClr val="202020"/>
                </a:solidFill>
                <a:latin typeface="Cambria"/>
                <a:cs typeface="Cambria"/>
              </a:rPr>
              <a:t> </a:t>
            </a:r>
            <a:r>
              <a:rPr sz="2000" spc="-10" dirty="0">
                <a:solidFill>
                  <a:srgbClr val="202020"/>
                </a:solidFill>
                <a:latin typeface="Cambria"/>
                <a:cs typeface="Cambria"/>
              </a:rPr>
              <a:t>titrated</a:t>
            </a:r>
            <a:r>
              <a:rPr sz="2000" spc="-20" dirty="0">
                <a:solidFill>
                  <a:srgbClr val="202020"/>
                </a:solidFill>
                <a:latin typeface="Cambria"/>
                <a:cs typeface="Cambria"/>
              </a:rPr>
              <a:t> </a:t>
            </a:r>
            <a:r>
              <a:rPr sz="2000" dirty="0">
                <a:solidFill>
                  <a:srgbClr val="202020"/>
                </a:solidFill>
                <a:latin typeface="Cambria"/>
                <a:cs typeface="Cambria"/>
              </a:rPr>
              <a:t>to</a:t>
            </a:r>
            <a:r>
              <a:rPr sz="2000" spc="-70" dirty="0">
                <a:solidFill>
                  <a:srgbClr val="202020"/>
                </a:solidFill>
                <a:latin typeface="Cambria"/>
                <a:cs typeface="Cambria"/>
              </a:rPr>
              <a:t> </a:t>
            </a:r>
            <a:r>
              <a:rPr sz="2000" dirty="0">
                <a:solidFill>
                  <a:srgbClr val="202020"/>
                </a:solidFill>
                <a:latin typeface="Cambria"/>
                <a:cs typeface="Cambria"/>
              </a:rPr>
              <a:t>serum</a:t>
            </a:r>
            <a:r>
              <a:rPr sz="2000" spc="-25" dirty="0">
                <a:solidFill>
                  <a:srgbClr val="202020"/>
                </a:solidFill>
                <a:latin typeface="Cambria"/>
                <a:cs typeface="Cambria"/>
              </a:rPr>
              <a:t> </a:t>
            </a:r>
            <a:r>
              <a:rPr sz="2000" spc="-10" dirty="0">
                <a:solidFill>
                  <a:srgbClr val="202020"/>
                </a:solidFill>
                <a:latin typeface="Cambria"/>
                <a:cs typeface="Cambria"/>
              </a:rPr>
              <a:t>concentrations</a:t>
            </a:r>
            <a:r>
              <a:rPr sz="2000" spc="-15" dirty="0">
                <a:solidFill>
                  <a:srgbClr val="202020"/>
                </a:solidFill>
                <a:latin typeface="Cambria"/>
                <a:cs typeface="Cambria"/>
              </a:rPr>
              <a:t> </a:t>
            </a:r>
            <a:r>
              <a:rPr sz="2000" dirty="0">
                <a:solidFill>
                  <a:srgbClr val="202020"/>
                </a:solidFill>
                <a:latin typeface="Cambria"/>
                <a:cs typeface="Cambria"/>
              </a:rPr>
              <a:t>of</a:t>
            </a:r>
            <a:r>
              <a:rPr sz="2000" spc="-75" dirty="0">
                <a:solidFill>
                  <a:srgbClr val="202020"/>
                </a:solidFill>
                <a:latin typeface="Cambria"/>
                <a:cs typeface="Cambria"/>
              </a:rPr>
              <a:t> </a:t>
            </a:r>
            <a:r>
              <a:rPr sz="2000" dirty="0">
                <a:solidFill>
                  <a:srgbClr val="202020"/>
                </a:solidFill>
                <a:latin typeface="Cambria"/>
                <a:cs typeface="Cambria"/>
              </a:rPr>
              <a:t>0.5–1.2</a:t>
            </a:r>
            <a:r>
              <a:rPr sz="2000" spc="-20" dirty="0">
                <a:solidFill>
                  <a:srgbClr val="202020"/>
                </a:solidFill>
                <a:latin typeface="Cambria"/>
                <a:cs typeface="Cambria"/>
              </a:rPr>
              <a:t> </a:t>
            </a:r>
            <a:r>
              <a:rPr sz="2000" dirty="0">
                <a:solidFill>
                  <a:srgbClr val="202020"/>
                </a:solidFill>
                <a:latin typeface="Cambria"/>
                <a:cs typeface="Cambria"/>
              </a:rPr>
              <a:t>mmol</a:t>
            </a:r>
            <a:r>
              <a:rPr sz="2000" spc="-60" dirty="0">
                <a:solidFill>
                  <a:srgbClr val="202020"/>
                </a:solidFill>
                <a:latin typeface="Cambria"/>
                <a:cs typeface="Cambria"/>
              </a:rPr>
              <a:t> </a:t>
            </a:r>
            <a:r>
              <a:rPr sz="2000" dirty="0">
                <a:solidFill>
                  <a:srgbClr val="202020"/>
                </a:solidFill>
                <a:latin typeface="Cambria"/>
                <a:cs typeface="Cambria"/>
              </a:rPr>
              <a:t>l</a:t>
            </a:r>
            <a:r>
              <a:rPr sz="2025" baseline="24691" dirty="0">
                <a:solidFill>
                  <a:srgbClr val="202020"/>
                </a:solidFill>
                <a:latin typeface="Cambria"/>
                <a:cs typeface="Cambria"/>
              </a:rPr>
              <a:t>−1</a:t>
            </a:r>
            <a:r>
              <a:rPr sz="2025" spc="89" baseline="24691" dirty="0">
                <a:solidFill>
                  <a:srgbClr val="202020"/>
                </a:solidFill>
                <a:latin typeface="Cambria"/>
                <a:cs typeface="Cambria"/>
              </a:rPr>
              <a:t> </a:t>
            </a:r>
            <a:r>
              <a:rPr sz="2000" dirty="0">
                <a:solidFill>
                  <a:srgbClr val="202020"/>
                </a:solidFill>
                <a:latin typeface="Cambria"/>
                <a:cs typeface="Cambria"/>
              </a:rPr>
              <a:t>for</a:t>
            </a:r>
            <a:r>
              <a:rPr sz="2000" spc="-55" dirty="0">
                <a:solidFill>
                  <a:srgbClr val="202020"/>
                </a:solidFill>
                <a:latin typeface="Cambria"/>
                <a:cs typeface="Cambria"/>
              </a:rPr>
              <a:t> </a:t>
            </a:r>
            <a:r>
              <a:rPr sz="2000" dirty="0">
                <a:solidFill>
                  <a:srgbClr val="202020"/>
                </a:solidFill>
                <a:latin typeface="Cambria"/>
                <a:cs typeface="Cambria"/>
              </a:rPr>
              <a:t>the</a:t>
            </a:r>
            <a:r>
              <a:rPr sz="2000" spc="-55" dirty="0">
                <a:solidFill>
                  <a:srgbClr val="202020"/>
                </a:solidFill>
                <a:latin typeface="Cambria"/>
                <a:cs typeface="Cambria"/>
              </a:rPr>
              <a:t> </a:t>
            </a:r>
            <a:r>
              <a:rPr sz="2000" spc="-10" dirty="0">
                <a:solidFill>
                  <a:srgbClr val="202020"/>
                </a:solidFill>
                <a:latin typeface="Cambria"/>
                <a:cs typeface="Cambria"/>
              </a:rPr>
              <a:t>acute treatment</a:t>
            </a:r>
            <a:r>
              <a:rPr sz="2000" spc="-40" dirty="0">
                <a:solidFill>
                  <a:srgbClr val="202020"/>
                </a:solidFill>
                <a:latin typeface="Cambria"/>
                <a:cs typeface="Cambria"/>
              </a:rPr>
              <a:t> </a:t>
            </a:r>
            <a:r>
              <a:rPr sz="2000" dirty="0">
                <a:solidFill>
                  <a:srgbClr val="202020"/>
                </a:solidFill>
                <a:latin typeface="Cambria"/>
                <a:cs typeface="Cambria"/>
              </a:rPr>
              <a:t>of</a:t>
            </a:r>
            <a:r>
              <a:rPr sz="2000" spc="-60" dirty="0">
                <a:solidFill>
                  <a:srgbClr val="202020"/>
                </a:solidFill>
                <a:latin typeface="Cambria"/>
                <a:cs typeface="Cambria"/>
              </a:rPr>
              <a:t> </a:t>
            </a:r>
            <a:r>
              <a:rPr sz="2000" dirty="0">
                <a:solidFill>
                  <a:srgbClr val="202020"/>
                </a:solidFill>
                <a:latin typeface="Cambria"/>
                <a:cs typeface="Cambria"/>
              </a:rPr>
              <a:t>mania.</a:t>
            </a:r>
            <a:r>
              <a:rPr sz="2000" spc="-75" dirty="0">
                <a:solidFill>
                  <a:srgbClr val="202020"/>
                </a:solidFill>
                <a:latin typeface="Cambria"/>
                <a:cs typeface="Cambria"/>
              </a:rPr>
              <a:t> </a:t>
            </a:r>
            <a:r>
              <a:rPr sz="2000" spc="-10" dirty="0">
                <a:solidFill>
                  <a:srgbClr val="202020"/>
                </a:solidFill>
                <a:latin typeface="Cambria"/>
                <a:cs typeface="Cambria"/>
              </a:rPr>
              <a:t>For</a:t>
            </a:r>
            <a:r>
              <a:rPr sz="2000" spc="-80" dirty="0">
                <a:solidFill>
                  <a:srgbClr val="202020"/>
                </a:solidFill>
                <a:latin typeface="Cambria"/>
                <a:cs typeface="Cambria"/>
              </a:rPr>
              <a:t> </a:t>
            </a:r>
            <a:r>
              <a:rPr sz="2000" spc="-10" dirty="0">
                <a:solidFill>
                  <a:srgbClr val="202020"/>
                </a:solidFill>
                <a:latin typeface="Cambria"/>
                <a:cs typeface="Cambria"/>
              </a:rPr>
              <a:t>prophylaxis</a:t>
            </a:r>
            <a:r>
              <a:rPr sz="2000" spc="-55" dirty="0">
                <a:solidFill>
                  <a:srgbClr val="202020"/>
                </a:solidFill>
                <a:latin typeface="Cambria"/>
                <a:cs typeface="Cambria"/>
              </a:rPr>
              <a:t> </a:t>
            </a:r>
            <a:r>
              <a:rPr sz="2000" dirty="0">
                <a:solidFill>
                  <a:srgbClr val="202020"/>
                </a:solidFill>
                <a:latin typeface="Cambria"/>
                <a:cs typeface="Cambria"/>
              </a:rPr>
              <a:t>the</a:t>
            </a:r>
            <a:r>
              <a:rPr sz="2000" spc="-65" dirty="0">
                <a:solidFill>
                  <a:srgbClr val="202020"/>
                </a:solidFill>
                <a:latin typeface="Cambria"/>
                <a:cs typeface="Cambria"/>
              </a:rPr>
              <a:t> </a:t>
            </a:r>
            <a:r>
              <a:rPr sz="2000" spc="-10" dirty="0">
                <a:solidFill>
                  <a:srgbClr val="202020"/>
                </a:solidFill>
                <a:latin typeface="Cambria"/>
                <a:cs typeface="Cambria"/>
              </a:rPr>
              <a:t>guidelines</a:t>
            </a:r>
            <a:r>
              <a:rPr sz="2000" spc="-45" dirty="0">
                <a:solidFill>
                  <a:srgbClr val="202020"/>
                </a:solidFill>
                <a:latin typeface="Cambria"/>
                <a:cs typeface="Cambria"/>
              </a:rPr>
              <a:t> </a:t>
            </a:r>
            <a:r>
              <a:rPr sz="2000" dirty="0">
                <a:solidFill>
                  <a:srgbClr val="202020"/>
                </a:solidFill>
                <a:latin typeface="Cambria"/>
                <a:cs typeface="Cambria"/>
              </a:rPr>
              <a:t>are</a:t>
            </a:r>
            <a:r>
              <a:rPr sz="2000" spc="-65" dirty="0">
                <a:solidFill>
                  <a:srgbClr val="202020"/>
                </a:solidFill>
                <a:latin typeface="Cambria"/>
                <a:cs typeface="Cambria"/>
              </a:rPr>
              <a:t> </a:t>
            </a:r>
            <a:r>
              <a:rPr sz="2000" dirty="0">
                <a:solidFill>
                  <a:srgbClr val="202020"/>
                </a:solidFill>
                <a:latin typeface="Cambria"/>
                <a:cs typeface="Cambria"/>
              </a:rPr>
              <a:t>less</a:t>
            </a:r>
            <a:r>
              <a:rPr sz="2000" spc="-70" dirty="0">
                <a:solidFill>
                  <a:srgbClr val="202020"/>
                </a:solidFill>
                <a:latin typeface="Cambria"/>
                <a:cs typeface="Cambria"/>
              </a:rPr>
              <a:t> </a:t>
            </a:r>
            <a:r>
              <a:rPr sz="2000" spc="-10" dirty="0">
                <a:solidFill>
                  <a:srgbClr val="202020"/>
                </a:solidFill>
                <a:latin typeface="Cambria"/>
                <a:cs typeface="Cambria"/>
              </a:rPr>
              <a:t>prescriptive,</a:t>
            </a:r>
            <a:r>
              <a:rPr sz="2000" spc="10" dirty="0">
                <a:solidFill>
                  <a:srgbClr val="202020"/>
                </a:solidFill>
                <a:latin typeface="Cambria"/>
                <a:cs typeface="Cambria"/>
              </a:rPr>
              <a:t> </a:t>
            </a:r>
            <a:r>
              <a:rPr sz="2000" dirty="0">
                <a:solidFill>
                  <a:srgbClr val="202020"/>
                </a:solidFill>
                <a:latin typeface="Cambria"/>
                <a:cs typeface="Cambria"/>
              </a:rPr>
              <a:t>stating</a:t>
            </a:r>
            <a:r>
              <a:rPr sz="2000" spc="-75" dirty="0">
                <a:solidFill>
                  <a:srgbClr val="202020"/>
                </a:solidFill>
                <a:latin typeface="Cambria"/>
                <a:cs typeface="Cambria"/>
              </a:rPr>
              <a:t> </a:t>
            </a:r>
            <a:r>
              <a:rPr sz="2000" dirty="0">
                <a:solidFill>
                  <a:srgbClr val="202020"/>
                </a:solidFill>
                <a:latin typeface="Cambria"/>
                <a:cs typeface="Cambria"/>
              </a:rPr>
              <a:t>that</a:t>
            </a:r>
            <a:r>
              <a:rPr sz="2000" spc="-75" dirty="0">
                <a:solidFill>
                  <a:srgbClr val="202020"/>
                </a:solidFill>
                <a:latin typeface="Cambria"/>
                <a:cs typeface="Cambria"/>
              </a:rPr>
              <a:t> </a:t>
            </a:r>
            <a:r>
              <a:rPr sz="2000" dirty="0">
                <a:solidFill>
                  <a:srgbClr val="202020"/>
                </a:solidFill>
                <a:latin typeface="Cambria"/>
                <a:cs typeface="Cambria"/>
              </a:rPr>
              <a:t>serum</a:t>
            </a:r>
            <a:r>
              <a:rPr sz="2000" spc="-60" dirty="0">
                <a:solidFill>
                  <a:srgbClr val="202020"/>
                </a:solidFill>
                <a:latin typeface="Cambria"/>
                <a:cs typeface="Cambria"/>
              </a:rPr>
              <a:t> </a:t>
            </a:r>
            <a:r>
              <a:rPr sz="2000" spc="-10" dirty="0">
                <a:solidFill>
                  <a:srgbClr val="202020"/>
                </a:solidFill>
                <a:latin typeface="Cambria"/>
                <a:cs typeface="Cambria"/>
              </a:rPr>
              <a:t>concentrations, </a:t>
            </a:r>
            <a:r>
              <a:rPr sz="2000" dirty="0">
                <a:solidFill>
                  <a:srgbClr val="202020"/>
                </a:solidFill>
                <a:latin typeface="Cambria"/>
                <a:cs typeface="Cambria"/>
              </a:rPr>
              <a:t>‘may</a:t>
            </a:r>
            <a:r>
              <a:rPr sz="2000" spc="-40" dirty="0">
                <a:solidFill>
                  <a:srgbClr val="202020"/>
                </a:solidFill>
                <a:latin typeface="Cambria"/>
                <a:cs typeface="Cambria"/>
              </a:rPr>
              <a:t> </a:t>
            </a:r>
            <a:r>
              <a:rPr sz="2000" dirty="0">
                <a:solidFill>
                  <a:srgbClr val="202020"/>
                </a:solidFill>
                <a:latin typeface="Cambria"/>
                <a:cs typeface="Cambria"/>
              </a:rPr>
              <a:t>be,</a:t>
            </a:r>
            <a:r>
              <a:rPr sz="2000" spc="-25" dirty="0">
                <a:solidFill>
                  <a:srgbClr val="202020"/>
                </a:solidFill>
                <a:latin typeface="Cambria"/>
                <a:cs typeface="Cambria"/>
              </a:rPr>
              <a:t> </a:t>
            </a:r>
            <a:r>
              <a:rPr sz="2000" dirty="0">
                <a:solidFill>
                  <a:srgbClr val="202020"/>
                </a:solidFill>
                <a:latin typeface="Cambria"/>
                <a:cs typeface="Cambria"/>
              </a:rPr>
              <a:t>in</a:t>
            </a:r>
            <a:r>
              <a:rPr sz="2000" spc="-70" dirty="0">
                <a:solidFill>
                  <a:srgbClr val="202020"/>
                </a:solidFill>
                <a:latin typeface="Cambria"/>
                <a:cs typeface="Cambria"/>
              </a:rPr>
              <a:t> </a:t>
            </a:r>
            <a:r>
              <a:rPr sz="2000" dirty="0">
                <a:solidFill>
                  <a:srgbClr val="202020"/>
                </a:solidFill>
                <a:latin typeface="Cambria"/>
                <a:cs typeface="Cambria"/>
              </a:rPr>
              <a:t>some</a:t>
            </a:r>
            <a:r>
              <a:rPr sz="2000" spc="-35" dirty="0">
                <a:solidFill>
                  <a:srgbClr val="202020"/>
                </a:solidFill>
                <a:latin typeface="Cambria"/>
                <a:cs typeface="Cambria"/>
              </a:rPr>
              <a:t> </a:t>
            </a:r>
            <a:r>
              <a:rPr sz="2000" dirty="0">
                <a:solidFill>
                  <a:srgbClr val="202020"/>
                </a:solidFill>
                <a:latin typeface="Cambria"/>
                <a:cs typeface="Cambria"/>
              </a:rPr>
              <a:t>cases,</a:t>
            </a:r>
            <a:r>
              <a:rPr sz="2000" spc="-65" dirty="0">
                <a:solidFill>
                  <a:srgbClr val="202020"/>
                </a:solidFill>
                <a:latin typeface="Cambria"/>
                <a:cs typeface="Cambria"/>
              </a:rPr>
              <a:t> </a:t>
            </a:r>
            <a:r>
              <a:rPr sz="2000" dirty="0">
                <a:solidFill>
                  <a:srgbClr val="202020"/>
                </a:solidFill>
                <a:latin typeface="Cambria"/>
                <a:cs typeface="Cambria"/>
              </a:rPr>
              <a:t>as</a:t>
            </a:r>
            <a:r>
              <a:rPr sz="2000" spc="-55" dirty="0">
                <a:solidFill>
                  <a:srgbClr val="202020"/>
                </a:solidFill>
                <a:latin typeface="Cambria"/>
                <a:cs typeface="Cambria"/>
              </a:rPr>
              <a:t> </a:t>
            </a:r>
            <a:r>
              <a:rPr sz="2000" dirty="0">
                <a:solidFill>
                  <a:srgbClr val="202020"/>
                </a:solidFill>
                <a:latin typeface="Cambria"/>
                <a:cs typeface="Cambria"/>
              </a:rPr>
              <a:t>high</a:t>
            </a:r>
            <a:r>
              <a:rPr sz="2000" spc="-60" dirty="0">
                <a:solidFill>
                  <a:srgbClr val="202020"/>
                </a:solidFill>
                <a:latin typeface="Cambria"/>
                <a:cs typeface="Cambria"/>
              </a:rPr>
              <a:t> </a:t>
            </a:r>
            <a:r>
              <a:rPr sz="2000" dirty="0">
                <a:solidFill>
                  <a:srgbClr val="202020"/>
                </a:solidFill>
                <a:latin typeface="Cambria"/>
                <a:cs typeface="Cambria"/>
              </a:rPr>
              <a:t>as</a:t>
            </a:r>
            <a:r>
              <a:rPr sz="2000" spc="-55" dirty="0">
                <a:solidFill>
                  <a:srgbClr val="202020"/>
                </a:solidFill>
                <a:latin typeface="Cambria"/>
                <a:cs typeface="Cambria"/>
              </a:rPr>
              <a:t> </a:t>
            </a:r>
            <a:r>
              <a:rPr sz="2000" dirty="0">
                <a:solidFill>
                  <a:srgbClr val="202020"/>
                </a:solidFill>
                <a:latin typeface="Cambria"/>
                <a:cs typeface="Cambria"/>
              </a:rPr>
              <a:t>those</a:t>
            </a:r>
            <a:r>
              <a:rPr sz="2000" spc="-50" dirty="0">
                <a:solidFill>
                  <a:srgbClr val="202020"/>
                </a:solidFill>
                <a:latin typeface="Cambria"/>
                <a:cs typeface="Cambria"/>
              </a:rPr>
              <a:t> </a:t>
            </a:r>
            <a:r>
              <a:rPr sz="2000" spc="-10" dirty="0">
                <a:solidFill>
                  <a:srgbClr val="202020"/>
                </a:solidFill>
                <a:latin typeface="Cambria"/>
                <a:cs typeface="Cambria"/>
              </a:rPr>
              <a:t>required</a:t>
            </a:r>
            <a:r>
              <a:rPr sz="2000" spc="-5" dirty="0">
                <a:solidFill>
                  <a:srgbClr val="202020"/>
                </a:solidFill>
                <a:latin typeface="Cambria"/>
                <a:cs typeface="Cambria"/>
              </a:rPr>
              <a:t> </a:t>
            </a:r>
            <a:r>
              <a:rPr sz="2000" dirty="0">
                <a:solidFill>
                  <a:srgbClr val="202020"/>
                </a:solidFill>
                <a:latin typeface="Cambria"/>
                <a:cs typeface="Cambria"/>
              </a:rPr>
              <a:t>for</a:t>
            </a:r>
            <a:r>
              <a:rPr sz="2000" spc="-55" dirty="0">
                <a:solidFill>
                  <a:srgbClr val="202020"/>
                </a:solidFill>
                <a:latin typeface="Cambria"/>
                <a:cs typeface="Cambria"/>
              </a:rPr>
              <a:t> </a:t>
            </a:r>
            <a:r>
              <a:rPr sz="2000" spc="-10" dirty="0">
                <a:solidFill>
                  <a:srgbClr val="202020"/>
                </a:solidFill>
                <a:latin typeface="Cambria"/>
                <a:cs typeface="Cambria"/>
              </a:rPr>
              <a:t>treatment</a:t>
            </a:r>
            <a:r>
              <a:rPr sz="2000" spc="-25" dirty="0">
                <a:solidFill>
                  <a:srgbClr val="202020"/>
                </a:solidFill>
                <a:latin typeface="Cambria"/>
                <a:cs typeface="Cambria"/>
              </a:rPr>
              <a:t> </a:t>
            </a:r>
            <a:r>
              <a:rPr sz="2000" dirty="0">
                <a:solidFill>
                  <a:srgbClr val="202020"/>
                </a:solidFill>
                <a:latin typeface="Cambria"/>
                <a:cs typeface="Cambria"/>
              </a:rPr>
              <a:t>of</a:t>
            </a:r>
            <a:r>
              <a:rPr sz="2000" spc="-70" dirty="0">
                <a:solidFill>
                  <a:srgbClr val="202020"/>
                </a:solidFill>
                <a:latin typeface="Cambria"/>
                <a:cs typeface="Cambria"/>
              </a:rPr>
              <a:t> </a:t>
            </a:r>
            <a:r>
              <a:rPr sz="2000" dirty="0">
                <a:solidFill>
                  <a:srgbClr val="202020"/>
                </a:solidFill>
                <a:latin typeface="Cambria"/>
                <a:cs typeface="Cambria"/>
              </a:rPr>
              <a:t>the</a:t>
            </a:r>
            <a:r>
              <a:rPr sz="2000" spc="-55" dirty="0">
                <a:solidFill>
                  <a:srgbClr val="202020"/>
                </a:solidFill>
                <a:latin typeface="Cambria"/>
                <a:cs typeface="Cambria"/>
              </a:rPr>
              <a:t> </a:t>
            </a:r>
            <a:r>
              <a:rPr sz="2000" dirty="0">
                <a:solidFill>
                  <a:srgbClr val="202020"/>
                </a:solidFill>
                <a:latin typeface="Cambria"/>
                <a:cs typeface="Cambria"/>
              </a:rPr>
              <a:t>acute</a:t>
            </a:r>
            <a:r>
              <a:rPr sz="2000" spc="-50" dirty="0">
                <a:solidFill>
                  <a:srgbClr val="202020"/>
                </a:solidFill>
                <a:latin typeface="Cambria"/>
                <a:cs typeface="Cambria"/>
              </a:rPr>
              <a:t> </a:t>
            </a:r>
            <a:r>
              <a:rPr sz="2000" spc="-25" dirty="0">
                <a:solidFill>
                  <a:srgbClr val="202020"/>
                </a:solidFill>
                <a:latin typeface="Cambria"/>
                <a:cs typeface="Cambria"/>
              </a:rPr>
              <a:t>episode.’</a:t>
            </a:r>
            <a:r>
              <a:rPr sz="2000" spc="-10" dirty="0">
                <a:solidFill>
                  <a:srgbClr val="202020"/>
                </a:solidFill>
                <a:latin typeface="Cambria"/>
                <a:cs typeface="Cambria"/>
              </a:rPr>
              <a:t> </a:t>
            </a:r>
            <a:r>
              <a:rPr sz="2000" dirty="0">
                <a:solidFill>
                  <a:srgbClr val="202020"/>
                </a:solidFill>
                <a:latin typeface="Cambria"/>
                <a:cs typeface="Cambria"/>
              </a:rPr>
              <a:t>It</a:t>
            </a:r>
            <a:r>
              <a:rPr sz="2000" spc="-45" dirty="0">
                <a:solidFill>
                  <a:srgbClr val="202020"/>
                </a:solidFill>
                <a:latin typeface="Cambria"/>
                <a:cs typeface="Cambria"/>
              </a:rPr>
              <a:t> </a:t>
            </a:r>
            <a:r>
              <a:rPr sz="2000" dirty="0">
                <a:solidFill>
                  <a:srgbClr val="202020"/>
                </a:solidFill>
                <a:latin typeface="Cambria"/>
                <a:cs typeface="Cambria"/>
              </a:rPr>
              <a:t>is</a:t>
            </a:r>
            <a:r>
              <a:rPr sz="2000" spc="-60" dirty="0">
                <a:solidFill>
                  <a:srgbClr val="202020"/>
                </a:solidFill>
                <a:latin typeface="Cambria"/>
                <a:cs typeface="Cambria"/>
              </a:rPr>
              <a:t> </a:t>
            </a:r>
            <a:r>
              <a:rPr sz="2000" dirty="0">
                <a:solidFill>
                  <a:srgbClr val="202020"/>
                </a:solidFill>
                <a:latin typeface="Cambria"/>
                <a:cs typeface="Cambria"/>
              </a:rPr>
              <a:t>then</a:t>
            </a:r>
            <a:r>
              <a:rPr sz="2000" spc="-45" dirty="0">
                <a:solidFill>
                  <a:srgbClr val="202020"/>
                </a:solidFill>
                <a:latin typeface="Cambria"/>
                <a:cs typeface="Cambria"/>
              </a:rPr>
              <a:t> </a:t>
            </a:r>
            <a:r>
              <a:rPr sz="2000" dirty="0">
                <a:solidFill>
                  <a:srgbClr val="202020"/>
                </a:solidFill>
                <a:latin typeface="Cambria"/>
                <a:cs typeface="Cambria"/>
              </a:rPr>
              <a:t>stated</a:t>
            </a:r>
            <a:r>
              <a:rPr sz="2000" spc="-45" dirty="0">
                <a:solidFill>
                  <a:srgbClr val="202020"/>
                </a:solidFill>
                <a:latin typeface="Cambria"/>
                <a:cs typeface="Cambria"/>
              </a:rPr>
              <a:t> </a:t>
            </a:r>
            <a:r>
              <a:rPr sz="2000" spc="-20" dirty="0">
                <a:solidFill>
                  <a:srgbClr val="202020"/>
                </a:solidFill>
                <a:latin typeface="Cambria"/>
                <a:cs typeface="Cambria"/>
              </a:rPr>
              <a:t>that </a:t>
            </a:r>
            <a:r>
              <a:rPr sz="2000" dirty="0">
                <a:solidFill>
                  <a:srgbClr val="202020"/>
                </a:solidFill>
                <a:latin typeface="Cambria"/>
                <a:cs typeface="Cambria"/>
              </a:rPr>
              <a:t>the</a:t>
            </a:r>
            <a:r>
              <a:rPr sz="2000" spc="-55" dirty="0">
                <a:solidFill>
                  <a:srgbClr val="202020"/>
                </a:solidFill>
                <a:latin typeface="Cambria"/>
                <a:cs typeface="Cambria"/>
              </a:rPr>
              <a:t> </a:t>
            </a:r>
            <a:r>
              <a:rPr sz="2000" dirty="0">
                <a:solidFill>
                  <a:srgbClr val="202020"/>
                </a:solidFill>
                <a:latin typeface="Cambria"/>
                <a:cs typeface="Cambria"/>
              </a:rPr>
              <a:t>range</a:t>
            </a:r>
            <a:r>
              <a:rPr sz="2000" spc="-50" dirty="0">
                <a:solidFill>
                  <a:srgbClr val="202020"/>
                </a:solidFill>
                <a:latin typeface="Cambria"/>
                <a:cs typeface="Cambria"/>
              </a:rPr>
              <a:t> </a:t>
            </a:r>
            <a:r>
              <a:rPr sz="2000" dirty="0">
                <a:solidFill>
                  <a:srgbClr val="202020"/>
                </a:solidFill>
                <a:latin typeface="Cambria"/>
                <a:cs typeface="Cambria"/>
              </a:rPr>
              <a:t>of</a:t>
            </a:r>
            <a:r>
              <a:rPr sz="2000" spc="-65" dirty="0">
                <a:solidFill>
                  <a:srgbClr val="202020"/>
                </a:solidFill>
                <a:latin typeface="Cambria"/>
                <a:cs typeface="Cambria"/>
              </a:rPr>
              <a:t> </a:t>
            </a:r>
            <a:r>
              <a:rPr sz="2000" dirty="0">
                <a:solidFill>
                  <a:srgbClr val="202020"/>
                </a:solidFill>
                <a:latin typeface="Cambria"/>
                <a:cs typeface="Cambria"/>
              </a:rPr>
              <a:t>0.6–0.8</a:t>
            </a:r>
            <a:r>
              <a:rPr sz="2000" spc="-20" dirty="0">
                <a:solidFill>
                  <a:srgbClr val="202020"/>
                </a:solidFill>
                <a:latin typeface="Cambria"/>
                <a:cs typeface="Cambria"/>
              </a:rPr>
              <a:t> </a:t>
            </a:r>
            <a:r>
              <a:rPr sz="2000" dirty="0">
                <a:solidFill>
                  <a:srgbClr val="202020"/>
                </a:solidFill>
                <a:latin typeface="Cambria"/>
                <a:cs typeface="Cambria"/>
              </a:rPr>
              <a:t>mmol</a:t>
            </a:r>
            <a:r>
              <a:rPr sz="2000" spc="-55" dirty="0">
                <a:solidFill>
                  <a:srgbClr val="202020"/>
                </a:solidFill>
                <a:latin typeface="Cambria"/>
                <a:cs typeface="Cambria"/>
              </a:rPr>
              <a:t> </a:t>
            </a:r>
            <a:r>
              <a:rPr sz="2000" dirty="0">
                <a:solidFill>
                  <a:srgbClr val="202020"/>
                </a:solidFill>
                <a:latin typeface="Cambria"/>
                <a:cs typeface="Cambria"/>
              </a:rPr>
              <a:t>l</a:t>
            </a:r>
            <a:r>
              <a:rPr sz="2025" baseline="24691" dirty="0">
                <a:solidFill>
                  <a:srgbClr val="202020"/>
                </a:solidFill>
                <a:latin typeface="Cambria"/>
                <a:cs typeface="Cambria"/>
              </a:rPr>
              <a:t>−1</a:t>
            </a:r>
            <a:r>
              <a:rPr sz="2025" spc="89" baseline="24691" dirty="0">
                <a:solidFill>
                  <a:srgbClr val="202020"/>
                </a:solidFill>
                <a:latin typeface="Cambria"/>
                <a:cs typeface="Cambria"/>
              </a:rPr>
              <a:t> </a:t>
            </a:r>
            <a:r>
              <a:rPr sz="2000" dirty="0">
                <a:solidFill>
                  <a:srgbClr val="202020"/>
                </a:solidFill>
                <a:latin typeface="Cambria"/>
                <a:cs typeface="Cambria"/>
              </a:rPr>
              <a:t>‘is</a:t>
            </a:r>
            <a:r>
              <a:rPr sz="2000" spc="-35" dirty="0">
                <a:solidFill>
                  <a:srgbClr val="202020"/>
                </a:solidFill>
                <a:latin typeface="Cambria"/>
                <a:cs typeface="Cambria"/>
              </a:rPr>
              <a:t> </a:t>
            </a:r>
            <a:r>
              <a:rPr sz="2000" spc="-10" dirty="0">
                <a:solidFill>
                  <a:srgbClr val="202020"/>
                </a:solidFill>
                <a:latin typeface="Cambria"/>
                <a:cs typeface="Cambria"/>
              </a:rPr>
              <a:t>commonly</a:t>
            </a:r>
            <a:r>
              <a:rPr sz="2000" spc="-35" dirty="0">
                <a:solidFill>
                  <a:srgbClr val="202020"/>
                </a:solidFill>
                <a:latin typeface="Cambria"/>
                <a:cs typeface="Cambria"/>
              </a:rPr>
              <a:t> </a:t>
            </a:r>
            <a:r>
              <a:rPr sz="2000" dirty="0">
                <a:solidFill>
                  <a:srgbClr val="202020"/>
                </a:solidFill>
                <a:latin typeface="Cambria"/>
                <a:cs typeface="Cambria"/>
              </a:rPr>
              <a:t>chosen</a:t>
            </a:r>
            <a:r>
              <a:rPr sz="2000" spc="-30" dirty="0">
                <a:solidFill>
                  <a:srgbClr val="202020"/>
                </a:solidFill>
                <a:latin typeface="Cambria"/>
                <a:cs typeface="Cambria"/>
              </a:rPr>
              <a:t> </a:t>
            </a:r>
            <a:r>
              <a:rPr sz="2000" dirty="0">
                <a:solidFill>
                  <a:srgbClr val="202020"/>
                </a:solidFill>
                <a:latin typeface="Cambria"/>
                <a:cs typeface="Cambria"/>
              </a:rPr>
              <a:t>by</a:t>
            </a:r>
            <a:r>
              <a:rPr sz="2000" spc="-40" dirty="0">
                <a:solidFill>
                  <a:srgbClr val="202020"/>
                </a:solidFill>
                <a:latin typeface="Cambria"/>
                <a:cs typeface="Cambria"/>
              </a:rPr>
              <a:t> </a:t>
            </a:r>
            <a:r>
              <a:rPr sz="2000" dirty="0">
                <a:solidFill>
                  <a:srgbClr val="202020"/>
                </a:solidFill>
                <a:latin typeface="Cambria"/>
                <a:cs typeface="Cambria"/>
              </a:rPr>
              <a:t>patients</a:t>
            </a:r>
            <a:r>
              <a:rPr sz="2000" spc="-40" dirty="0">
                <a:solidFill>
                  <a:srgbClr val="202020"/>
                </a:solidFill>
                <a:latin typeface="Cambria"/>
                <a:cs typeface="Cambria"/>
              </a:rPr>
              <a:t> </a:t>
            </a:r>
            <a:r>
              <a:rPr sz="2000" dirty="0">
                <a:solidFill>
                  <a:srgbClr val="202020"/>
                </a:solidFill>
                <a:latin typeface="Cambria"/>
                <a:cs typeface="Cambria"/>
              </a:rPr>
              <a:t>and</a:t>
            </a:r>
            <a:r>
              <a:rPr sz="2000" spc="-60" dirty="0">
                <a:solidFill>
                  <a:srgbClr val="202020"/>
                </a:solidFill>
                <a:latin typeface="Cambria"/>
                <a:cs typeface="Cambria"/>
              </a:rPr>
              <a:t> </a:t>
            </a:r>
            <a:r>
              <a:rPr sz="2000" dirty="0">
                <a:solidFill>
                  <a:srgbClr val="202020"/>
                </a:solidFill>
                <a:latin typeface="Cambria"/>
                <a:cs typeface="Cambria"/>
              </a:rPr>
              <a:t>their</a:t>
            </a:r>
            <a:r>
              <a:rPr sz="2000" spc="-25" dirty="0">
                <a:solidFill>
                  <a:srgbClr val="202020"/>
                </a:solidFill>
                <a:latin typeface="Cambria"/>
                <a:cs typeface="Cambria"/>
              </a:rPr>
              <a:t> psychiatrists’,</a:t>
            </a:r>
            <a:r>
              <a:rPr sz="2000" spc="-45" dirty="0">
                <a:solidFill>
                  <a:srgbClr val="202020"/>
                </a:solidFill>
                <a:latin typeface="Cambria"/>
                <a:cs typeface="Cambria"/>
              </a:rPr>
              <a:t> </a:t>
            </a:r>
            <a:r>
              <a:rPr sz="2000" dirty="0">
                <a:solidFill>
                  <a:srgbClr val="202020"/>
                </a:solidFill>
                <a:latin typeface="Cambria"/>
                <a:cs typeface="Cambria"/>
              </a:rPr>
              <a:t>and</a:t>
            </a:r>
            <a:r>
              <a:rPr sz="2000" spc="-45" dirty="0">
                <a:solidFill>
                  <a:srgbClr val="202020"/>
                </a:solidFill>
                <a:latin typeface="Cambria"/>
                <a:cs typeface="Cambria"/>
              </a:rPr>
              <a:t> </a:t>
            </a:r>
            <a:r>
              <a:rPr sz="2000" dirty="0">
                <a:solidFill>
                  <a:srgbClr val="202020"/>
                </a:solidFill>
                <a:latin typeface="Cambria"/>
                <a:cs typeface="Cambria"/>
              </a:rPr>
              <a:t>that</a:t>
            </a:r>
            <a:r>
              <a:rPr sz="2000" spc="-60" dirty="0">
                <a:solidFill>
                  <a:srgbClr val="202020"/>
                </a:solidFill>
                <a:latin typeface="Cambria"/>
                <a:cs typeface="Cambria"/>
              </a:rPr>
              <a:t> </a:t>
            </a:r>
            <a:r>
              <a:rPr sz="2000" dirty="0">
                <a:solidFill>
                  <a:srgbClr val="202020"/>
                </a:solidFill>
                <a:latin typeface="Cambria"/>
                <a:cs typeface="Cambria"/>
              </a:rPr>
              <a:t>‘for</a:t>
            </a:r>
            <a:r>
              <a:rPr sz="2000" spc="-55" dirty="0">
                <a:solidFill>
                  <a:srgbClr val="202020"/>
                </a:solidFill>
                <a:latin typeface="Cambria"/>
                <a:cs typeface="Cambria"/>
              </a:rPr>
              <a:t> </a:t>
            </a:r>
            <a:r>
              <a:rPr sz="2000" spc="-20" dirty="0">
                <a:solidFill>
                  <a:srgbClr val="202020"/>
                </a:solidFill>
                <a:latin typeface="Cambria"/>
                <a:cs typeface="Cambria"/>
              </a:rPr>
              <a:t>many </a:t>
            </a:r>
            <a:r>
              <a:rPr sz="2000" dirty="0">
                <a:solidFill>
                  <a:srgbClr val="202020"/>
                </a:solidFill>
                <a:latin typeface="Cambria"/>
                <a:cs typeface="Cambria"/>
              </a:rPr>
              <a:t>patients</a:t>
            </a:r>
            <a:r>
              <a:rPr sz="2000" spc="-60" dirty="0">
                <a:solidFill>
                  <a:srgbClr val="202020"/>
                </a:solidFill>
                <a:latin typeface="Cambria"/>
                <a:cs typeface="Cambria"/>
              </a:rPr>
              <a:t> </a:t>
            </a:r>
            <a:r>
              <a:rPr sz="2000" dirty="0">
                <a:solidFill>
                  <a:srgbClr val="202020"/>
                </a:solidFill>
                <a:latin typeface="Cambria"/>
                <a:cs typeface="Cambria"/>
              </a:rPr>
              <a:t>increases</a:t>
            </a:r>
            <a:r>
              <a:rPr sz="2000" spc="-35" dirty="0">
                <a:solidFill>
                  <a:srgbClr val="202020"/>
                </a:solidFill>
                <a:latin typeface="Cambria"/>
                <a:cs typeface="Cambria"/>
              </a:rPr>
              <a:t> </a:t>
            </a:r>
            <a:r>
              <a:rPr sz="2000" dirty="0">
                <a:solidFill>
                  <a:srgbClr val="202020"/>
                </a:solidFill>
                <a:latin typeface="Cambria"/>
                <a:cs typeface="Cambria"/>
              </a:rPr>
              <a:t>in</a:t>
            </a:r>
            <a:r>
              <a:rPr sz="2000" spc="-85" dirty="0">
                <a:solidFill>
                  <a:srgbClr val="202020"/>
                </a:solidFill>
                <a:latin typeface="Cambria"/>
                <a:cs typeface="Cambria"/>
              </a:rPr>
              <a:t> </a:t>
            </a:r>
            <a:r>
              <a:rPr sz="2000" spc="-10" dirty="0">
                <a:solidFill>
                  <a:srgbClr val="202020"/>
                </a:solidFill>
                <a:latin typeface="Cambria"/>
                <a:cs typeface="Cambria"/>
              </a:rPr>
              <a:t>maintenance</a:t>
            </a:r>
            <a:r>
              <a:rPr sz="2000" spc="-25" dirty="0">
                <a:solidFill>
                  <a:srgbClr val="202020"/>
                </a:solidFill>
                <a:latin typeface="Cambria"/>
                <a:cs typeface="Cambria"/>
              </a:rPr>
              <a:t> </a:t>
            </a:r>
            <a:r>
              <a:rPr sz="2000" dirty="0">
                <a:solidFill>
                  <a:srgbClr val="202020"/>
                </a:solidFill>
                <a:latin typeface="Cambria"/>
                <a:cs typeface="Cambria"/>
              </a:rPr>
              <a:t>serum</a:t>
            </a:r>
            <a:r>
              <a:rPr sz="2000" spc="-60" dirty="0">
                <a:solidFill>
                  <a:srgbClr val="202020"/>
                </a:solidFill>
                <a:latin typeface="Cambria"/>
                <a:cs typeface="Cambria"/>
              </a:rPr>
              <a:t> </a:t>
            </a:r>
            <a:r>
              <a:rPr sz="2000" spc="-10" dirty="0">
                <a:solidFill>
                  <a:srgbClr val="202020"/>
                </a:solidFill>
                <a:latin typeface="Cambria"/>
                <a:cs typeface="Cambria"/>
              </a:rPr>
              <a:t>levels</a:t>
            </a:r>
            <a:r>
              <a:rPr sz="2000" spc="-50" dirty="0">
                <a:solidFill>
                  <a:srgbClr val="202020"/>
                </a:solidFill>
                <a:latin typeface="Cambria"/>
                <a:cs typeface="Cambria"/>
              </a:rPr>
              <a:t> </a:t>
            </a:r>
            <a:r>
              <a:rPr sz="2000" dirty="0">
                <a:solidFill>
                  <a:srgbClr val="202020"/>
                </a:solidFill>
                <a:latin typeface="Cambria"/>
                <a:cs typeface="Cambria"/>
              </a:rPr>
              <a:t>will</a:t>
            </a:r>
            <a:r>
              <a:rPr sz="2000" spc="-90" dirty="0">
                <a:solidFill>
                  <a:srgbClr val="202020"/>
                </a:solidFill>
                <a:latin typeface="Cambria"/>
                <a:cs typeface="Cambria"/>
              </a:rPr>
              <a:t> </a:t>
            </a:r>
            <a:r>
              <a:rPr sz="2000" dirty="0">
                <a:solidFill>
                  <a:srgbClr val="202020"/>
                </a:solidFill>
                <a:latin typeface="Cambria"/>
                <a:cs typeface="Cambria"/>
              </a:rPr>
              <a:t>result</a:t>
            </a:r>
            <a:r>
              <a:rPr sz="2000" spc="-60" dirty="0">
                <a:solidFill>
                  <a:srgbClr val="202020"/>
                </a:solidFill>
                <a:latin typeface="Cambria"/>
                <a:cs typeface="Cambria"/>
              </a:rPr>
              <a:t> </a:t>
            </a:r>
            <a:r>
              <a:rPr sz="2000" dirty="0">
                <a:solidFill>
                  <a:srgbClr val="202020"/>
                </a:solidFill>
                <a:latin typeface="Cambria"/>
                <a:cs typeface="Cambria"/>
              </a:rPr>
              <a:t>in</a:t>
            </a:r>
            <a:r>
              <a:rPr sz="2000" spc="-85" dirty="0">
                <a:solidFill>
                  <a:srgbClr val="202020"/>
                </a:solidFill>
                <a:latin typeface="Cambria"/>
                <a:cs typeface="Cambria"/>
              </a:rPr>
              <a:t> </a:t>
            </a:r>
            <a:r>
              <a:rPr sz="2000" dirty="0">
                <a:solidFill>
                  <a:srgbClr val="202020"/>
                </a:solidFill>
                <a:latin typeface="Cambria"/>
                <a:cs typeface="Cambria"/>
              </a:rPr>
              <a:t>a</a:t>
            </a:r>
            <a:r>
              <a:rPr sz="2000" spc="-70" dirty="0">
                <a:solidFill>
                  <a:srgbClr val="202020"/>
                </a:solidFill>
                <a:latin typeface="Cambria"/>
                <a:cs typeface="Cambria"/>
              </a:rPr>
              <a:t> </a:t>
            </a:r>
            <a:r>
              <a:rPr sz="2000" spc="-10" dirty="0">
                <a:solidFill>
                  <a:srgbClr val="202020"/>
                </a:solidFill>
                <a:latin typeface="Cambria"/>
                <a:cs typeface="Cambria"/>
              </a:rPr>
              <a:t>trade-</a:t>
            </a:r>
            <a:r>
              <a:rPr sz="2000" dirty="0">
                <a:solidFill>
                  <a:srgbClr val="202020"/>
                </a:solidFill>
                <a:latin typeface="Cambria"/>
                <a:cs typeface="Cambria"/>
              </a:rPr>
              <a:t>off</a:t>
            </a:r>
            <a:r>
              <a:rPr sz="2000" spc="-60" dirty="0">
                <a:solidFill>
                  <a:srgbClr val="202020"/>
                </a:solidFill>
                <a:latin typeface="Cambria"/>
                <a:cs typeface="Cambria"/>
              </a:rPr>
              <a:t> </a:t>
            </a:r>
            <a:r>
              <a:rPr sz="2000" dirty="0">
                <a:solidFill>
                  <a:srgbClr val="202020"/>
                </a:solidFill>
                <a:latin typeface="Cambria"/>
                <a:cs typeface="Cambria"/>
              </a:rPr>
              <a:t>between</a:t>
            </a:r>
            <a:r>
              <a:rPr sz="2000" spc="-5" dirty="0">
                <a:solidFill>
                  <a:srgbClr val="202020"/>
                </a:solidFill>
                <a:latin typeface="Cambria"/>
                <a:cs typeface="Cambria"/>
              </a:rPr>
              <a:t> </a:t>
            </a:r>
            <a:r>
              <a:rPr sz="2000" spc="-10" dirty="0">
                <a:solidFill>
                  <a:srgbClr val="202020"/>
                </a:solidFill>
                <a:latin typeface="Cambria"/>
                <a:cs typeface="Cambria"/>
              </a:rPr>
              <a:t>greater</a:t>
            </a:r>
            <a:r>
              <a:rPr sz="2000" spc="-45" dirty="0">
                <a:solidFill>
                  <a:srgbClr val="202020"/>
                </a:solidFill>
                <a:latin typeface="Cambria"/>
                <a:cs typeface="Cambria"/>
              </a:rPr>
              <a:t> </a:t>
            </a:r>
            <a:r>
              <a:rPr sz="2000" spc="-10" dirty="0">
                <a:solidFill>
                  <a:srgbClr val="202020"/>
                </a:solidFill>
                <a:latin typeface="Cambria"/>
                <a:cs typeface="Cambria"/>
              </a:rPr>
              <a:t>protection</a:t>
            </a:r>
            <a:r>
              <a:rPr sz="2000" spc="-50" dirty="0">
                <a:solidFill>
                  <a:srgbClr val="202020"/>
                </a:solidFill>
                <a:latin typeface="Cambria"/>
                <a:cs typeface="Cambria"/>
              </a:rPr>
              <a:t> </a:t>
            </a:r>
            <a:r>
              <a:rPr sz="2000" spc="-20" dirty="0">
                <a:solidFill>
                  <a:srgbClr val="202020"/>
                </a:solidFill>
                <a:latin typeface="Cambria"/>
                <a:cs typeface="Cambria"/>
              </a:rPr>
              <a:t>from </a:t>
            </a:r>
            <a:r>
              <a:rPr sz="2000" dirty="0">
                <a:solidFill>
                  <a:srgbClr val="202020"/>
                </a:solidFill>
                <a:latin typeface="Cambria"/>
                <a:cs typeface="Cambria"/>
              </a:rPr>
              <a:t>episodes</a:t>
            </a:r>
            <a:r>
              <a:rPr sz="2000" spc="-20" dirty="0">
                <a:solidFill>
                  <a:srgbClr val="202020"/>
                </a:solidFill>
                <a:latin typeface="Cambria"/>
                <a:cs typeface="Cambria"/>
              </a:rPr>
              <a:t> </a:t>
            </a:r>
            <a:r>
              <a:rPr sz="2000" dirty="0">
                <a:solidFill>
                  <a:srgbClr val="202020"/>
                </a:solidFill>
                <a:latin typeface="Cambria"/>
                <a:cs typeface="Cambria"/>
              </a:rPr>
              <a:t>at</a:t>
            </a:r>
            <a:r>
              <a:rPr sz="2000" spc="-70" dirty="0">
                <a:solidFill>
                  <a:srgbClr val="202020"/>
                </a:solidFill>
                <a:latin typeface="Cambria"/>
                <a:cs typeface="Cambria"/>
              </a:rPr>
              <a:t> </a:t>
            </a:r>
            <a:r>
              <a:rPr sz="2000" dirty="0">
                <a:solidFill>
                  <a:srgbClr val="202020"/>
                </a:solidFill>
                <a:latin typeface="Cambria"/>
                <a:cs typeface="Cambria"/>
              </a:rPr>
              <a:t>the</a:t>
            </a:r>
            <a:r>
              <a:rPr sz="2000" spc="-50" dirty="0">
                <a:solidFill>
                  <a:srgbClr val="202020"/>
                </a:solidFill>
                <a:latin typeface="Cambria"/>
                <a:cs typeface="Cambria"/>
              </a:rPr>
              <a:t> </a:t>
            </a:r>
            <a:r>
              <a:rPr sz="2000" dirty="0">
                <a:solidFill>
                  <a:srgbClr val="202020"/>
                </a:solidFill>
                <a:latin typeface="Cambria"/>
                <a:cs typeface="Cambria"/>
              </a:rPr>
              <a:t>cost</a:t>
            </a:r>
            <a:r>
              <a:rPr sz="2000" spc="-40" dirty="0">
                <a:solidFill>
                  <a:srgbClr val="202020"/>
                </a:solidFill>
                <a:latin typeface="Cambria"/>
                <a:cs typeface="Cambria"/>
              </a:rPr>
              <a:t> </a:t>
            </a:r>
            <a:r>
              <a:rPr sz="2000" dirty="0">
                <a:solidFill>
                  <a:srgbClr val="202020"/>
                </a:solidFill>
                <a:latin typeface="Cambria"/>
                <a:cs typeface="Cambria"/>
              </a:rPr>
              <a:t>of</a:t>
            </a:r>
            <a:r>
              <a:rPr sz="2000" spc="-70" dirty="0">
                <a:solidFill>
                  <a:srgbClr val="202020"/>
                </a:solidFill>
                <a:latin typeface="Cambria"/>
                <a:cs typeface="Cambria"/>
              </a:rPr>
              <a:t> </a:t>
            </a:r>
            <a:r>
              <a:rPr sz="2000" dirty="0">
                <a:solidFill>
                  <a:srgbClr val="202020"/>
                </a:solidFill>
                <a:latin typeface="Cambria"/>
                <a:cs typeface="Cambria"/>
              </a:rPr>
              <a:t>increased</a:t>
            </a:r>
            <a:r>
              <a:rPr sz="2000" spc="-25" dirty="0">
                <a:solidFill>
                  <a:srgbClr val="202020"/>
                </a:solidFill>
                <a:latin typeface="Cambria"/>
                <a:cs typeface="Cambria"/>
              </a:rPr>
              <a:t> </a:t>
            </a:r>
            <a:r>
              <a:rPr sz="2000" spc="-10" dirty="0">
                <a:solidFill>
                  <a:srgbClr val="202020"/>
                </a:solidFill>
                <a:latin typeface="Cambria"/>
                <a:cs typeface="Cambria"/>
              </a:rPr>
              <a:t>side-effects.’</a:t>
            </a:r>
            <a:endParaRPr sz="2000">
              <a:latin typeface="Cambria"/>
              <a:cs typeface="Cambria"/>
            </a:endParaRPr>
          </a:p>
          <a:p>
            <a:pPr>
              <a:lnSpc>
                <a:spcPct val="100000"/>
              </a:lnSpc>
              <a:spcBef>
                <a:spcPts val="30"/>
              </a:spcBef>
            </a:pPr>
            <a:endParaRPr sz="3400">
              <a:latin typeface="Cambria"/>
              <a:cs typeface="Cambria"/>
            </a:endParaRPr>
          </a:p>
          <a:p>
            <a:pPr marL="50800" marR="43180">
              <a:lnSpc>
                <a:spcPct val="100000"/>
              </a:lnSpc>
            </a:pPr>
            <a:r>
              <a:rPr sz="2000" dirty="0">
                <a:solidFill>
                  <a:srgbClr val="202020"/>
                </a:solidFill>
                <a:latin typeface="Cambria"/>
                <a:cs typeface="Cambria"/>
              </a:rPr>
              <a:t>Such</a:t>
            </a:r>
            <a:r>
              <a:rPr sz="2000" spc="-75" dirty="0">
                <a:solidFill>
                  <a:srgbClr val="202020"/>
                </a:solidFill>
                <a:latin typeface="Cambria"/>
                <a:cs typeface="Cambria"/>
              </a:rPr>
              <a:t> </a:t>
            </a:r>
            <a:r>
              <a:rPr sz="2000" spc="-10" dirty="0">
                <a:solidFill>
                  <a:srgbClr val="202020"/>
                </a:solidFill>
                <a:latin typeface="Cambria"/>
                <a:cs typeface="Cambria"/>
              </a:rPr>
              <a:t>divergence</a:t>
            </a:r>
            <a:r>
              <a:rPr sz="2000" spc="10" dirty="0">
                <a:solidFill>
                  <a:srgbClr val="202020"/>
                </a:solidFill>
                <a:latin typeface="Cambria"/>
                <a:cs typeface="Cambria"/>
              </a:rPr>
              <a:t> </a:t>
            </a:r>
            <a:r>
              <a:rPr sz="2000" dirty="0">
                <a:solidFill>
                  <a:srgbClr val="202020"/>
                </a:solidFill>
                <a:latin typeface="Cambria"/>
                <a:cs typeface="Cambria"/>
              </a:rPr>
              <a:t>of</a:t>
            </a:r>
            <a:r>
              <a:rPr sz="2000" spc="-80" dirty="0">
                <a:solidFill>
                  <a:srgbClr val="202020"/>
                </a:solidFill>
                <a:latin typeface="Cambria"/>
                <a:cs typeface="Cambria"/>
              </a:rPr>
              <a:t> </a:t>
            </a:r>
            <a:r>
              <a:rPr sz="2000" dirty="0">
                <a:solidFill>
                  <a:srgbClr val="202020"/>
                </a:solidFill>
                <a:latin typeface="Cambria"/>
                <a:cs typeface="Cambria"/>
              </a:rPr>
              <a:t>views</a:t>
            </a:r>
            <a:r>
              <a:rPr sz="2000" spc="-35" dirty="0">
                <a:solidFill>
                  <a:srgbClr val="202020"/>
                </a:solidFill>
                <a:latin typeface="Cambria"/>
                <a:cs typeface="Cambria"/>
              </a:rPr>
              <a:t> </a:t>
            </a:r>
            <a:r>
              <a:rPr sz="2000" dirty="0">
                <a:solidFill>
                  <a:srgbClr val="202020"/>
                </a:solidFill>
                <a:latin typeface="Cambria"/>
                <a:cs typeface="Cambria"/>
              </a:rPr>
              <a:t>reflects</a:t>
            </a:r>
            <a:r>
              <a:rPr sz="2000" spc="-55" dirty="0">
                <a:solidFill>
                  <a:srgbClr val="202020"/>
                </a:solidFill>
                <a:latin typeface="Cambria"/>
                <a:cs typeface="Cambria"/>
              </a:rPr>
              <a:t> </a:t>
            </a:r>
            <a:r>
              <a:rPr sz="2000" dirty="0">
                <a:solidFill>
                  <a:srgbClr val="202020"/>
                </a:solidFill>
                <a:latin typeface="Cambria"/>
                <a:cs typeface="Cambria"/>
              </a:rPr>
              <a:t>the</a:t>
            </a:r>
            <a:r>
              <a:rPr sz="2000" spc="-70" dirty="0">
                <a:solidFill>
                  <a:srgbClr val="202020"/>
                </a:solidFill>
                <a:latin typeface="Cambria"/>
                <a:cs typeface="Cambria"/>
              </a:rPr>
              <a:t> </a:t>
            </a:r>
            <a:r>
              <a:rPr sz="2000" dirty="0">
                <a:solidFill>
                  <a:srgbClr val="202020"/>
                </a:solidFill>
                <a:latin typeface="Cambria"/>
                <a:cs typeface="Cambria"/>
              </a:rPr>
              <a:t>inadequacy</a:t>
            </a:r>
            <a:r>
              <a:rPr sz="2000" spc="-55" dirty="0">
                <a:solidFill>
                  <a:srgbClr val="202020"/>
                </a:solidFill>
                <a:latin typeface="Cambria"/>
                <a:cs typeface="Cambria"/>
              </a:rPr>
              <a:t> </a:t>
            </a:r>
            <a:r>
              <a:rPr sz="2000" dirty="0">
                <a:solidFill>
                  <a:srgbClr val="202020"/>
                </a:solidFill>
                <a:latin typeface="Cambria"/>
                <a:cs typeface="Cambria"/>
              </a:rPr>
              <a:t>of</a:t>
            </a:r>
            <a:r>
              <a:rPr sz="2000" spc="-65" dirty="0">
                <a:solidFill>
                  <a:srgbClr val="202020"/>
                </a:solidFill>
                <a:latin typeface="Cambria"/>
                <a:cs typeface="Cambria"/>
              </a:rPr>
              <a:t> </a:t>
            </a:r>
            <a:r>
              <a:rPr sz="2000" dirty="0">
                <a:solidFill>
                  <a:srgbClr val="202020"/>
                </a:solidFill>
                <a:latin typeface="Cambria"/>
                <a:cs typeface="Cambria"/>
              </a:rPr>
              <a:t>the</a:t>
            </a:r>
            <a:r>
              <a:rPr sz="2000" spc="-65" dirty="0">
                <a:solidFill>
                  <a:srgbClr val="202020"/>
                </a:solidFill>
                <a:latin typeface="Cambria"/>
                <a:cs typeface="Cambria"/>
              </a:rPr>
              <a:t> </a:t>
            </a:r>
            <a:r>
              <a:rPr sz="2000" spc="-10" dirty="0">
                <a:solidFill>
                  <a:srgbClr val="202020"/>
                </a:solidFill>
                <a:latin typeface="Cambria"/>
                <a:cs typeface="Cambria"/>
              </a:rPr>
              <a:t>research</a:t>
            </a:r>
            <a:r>
              <a:rPr sz="2000" spc="-60" dirty="0">
                <a:solidFill>
                  <a:srgbClr val="202020"/>
                </a:solidFill>
                <a:latin typeface="Cambria"/>
                <a:cs typeface="Cambria"/>
              </a:rPr>
              <a:t> </a:t>
            </a:r>
            <a:r>
              <a:rPr sz="2000" dirty="0">
                <a:solidFill>
                  <a:srgbClr val="202020"/>
                </a:solidFill>
                <a:latin typeface="Cambria"/>
                <a:cs typeface="Cambria"/>
              </a:rPr>
              <a:t>data</a:t>
            </a:r>
            <a:r>
              <a:rPr sz="2000" spc="-70" dirty="0">
                <a:solidFill>
                  <a:srgbClr val="202020"/>
                </a:solidFill>
                <a:latin typeface="Cambria"/>
                <a:cs typeface="Cambria"/>
              </a:rPr>
              <a:t> </a:t>
            </a:r>
            <a:r>
              <a:rPr sz="2000" dirty="0">
                <a:solidFill>
                  <a:srgbClr val="202020"/>
                </a:solidFill>
                <a:latin typeface="Cambria"/>
                <a:cs typeface="Cambria"/>
              </a:rPr>
              <a:t>base.</a:t>
            </a:r>
            <a:r>
              <a:rPr sz="2000" spc="-60" dirty="0">
                <a:solidFill>
                  <a:srgbClr val="202020"/>
                </a:solidFill>
                <a:latin typeface="Cambria"/>
                <a:cs typeface="Cambria"/>
              </a:rPr>
              <a:t> </a:t>
            </a:r>
            <a:r>
              <a:rPr sz="2000" dirty="0">
                <a:solidFill>
                  <a:srgbClr val="202020"/>
                </a:solidFill>
                <a:latin typeface="Cambria"/>
                <a:cs typeface="Cambria"/>
              </a:rPr>
              <a:t>Only</a:t>
            </a:r>
            <a:r>
              <a:rPr sz="2000" spc="-55" dirty="0">
                <a:solidFill>
                  <a:srgbClr val="202020"/>
                </a:solidFill>
                <a:latin typeface="Cambria"/>
                <a:cs typeface="Cambria"/>
              </a:rPr>
              <a:t> </a:t>
            </a:r>
            <a:r>
              <a:rPr sz="2000" dirty="0">
                <a:solidFill>
                  <a:srgbClr val="202020"/>
                </a:solidFill>
                <a:latin typeface="Cambria"/>
                <a:cs typeface="Cambria"/>
              </a:rPr>
              <a:t>six</a:t>
            </a:r>
            <a:r>
              <a:rPr sz="2000" spc="-60" dirty="0">
                <a:solidFill>
                  <a:srgbClr val="202020"/>
                </a:solidFill>
                <a:latin typeface="Cambria"/>
                <a:cs typeface="Cambria"/>
              </a:rPr>
              <a:t> </a:t>
            </a:r>
            <a:r>
              <a:rPr sz="2000" dirty="0">
                <a:solidFill>
                  <a:srgbClr val="202020"/>
                </a:solidFill>
                <a:latin typeface="Cambria"/>
                <a:cs typeface="Cambria"/>
              </a:rPr>
              <a:t>studies</a:t>
            </a:r>
            <a:r>
              <a:rPr sz="2000" spc="-55" dirty="0">
                <a:solidFill>
                  <a:srgbClr val="202020"/>
                </a:solidFill>
                <a:latin typeface="Cambria"/>
                <a:cs typeface="Cambria"/>
              </a:rPr>
              <a:t> </a:t>
            </a:r>
            <a:r>
              <a:rPr sz="2000" spc="-10" dirty="0">
                <a:solidFill>
                  <a:srgbClr val="202020"/>
                </a:solidFill>
                <a:latin typeface="Cambria"/>
                <a:cs typeface="Cambria"/>
              </a:rPr>
              <a:t>have</a:t>
            </a:r>
            <a:r>
              <a:rPr sz="2000" spc="-65" dirty="0">
                <a:solidFill>
                  <a:srgbClr val="202020"/>
                </a:solidFill>
                <a:latin typeface="Cambria"/>
                <a:cs typeface="Cambria"/>
              </a:rPr>
              <a:t> </a:t>
            </a:r>
            <a:r>
              <a:rPr sz="2000" spc="-10" dirty="0">
                <a:solidFill>
                  <a:srgbClr val="202020"/>
                </a:solidFill>
                <a:latin typeface="Cambria"/>
                <a:cs typeface="Cambria"/>
              </a:rPr>
              <a:t>randomly </a:t>
            </a:r>
            <a:r>
              <a:rPr sz="2000" dirty="0">
                <a:solidFill>
                  <a:srgbClr val="202020"/>
                </a:solidFill>
                <a:latin typeface="Cambria"/>
                <a:cs typeface="Cambria"/>
              </a:rPr>
              <a:t>assigned</a:t>
            </a:r>
            <a:r>
              <a:rPr sz="2000" spc="-75" dirty="0">
                <a:solidFill>
                  <a:srgbClr val="202020"/>
                </a:solidFill>
                <a:latin typeface="Cambria"/>
                <a:cs typeface="Cambria"/>
              </a:rPr>
              <a:t> </a:t>
            </a:r>
            <a:r>
              <a:rPr sz="2000" dirty="0">
                <a:solidFill>
                  <a:srgbClr val="202020"/>
                </a:solidFill>
                <a:latin typeface="Cambria"/>
                <a:cs typeface="Cambria"/>
              </a:rPr>
              <a:t>patients</a:t>
            </a:r>
            <a:r>
              <a:rPr sz="2000" spc="-70" dirty="0">
                <a:solidFill>
                  <a:srgbClr val="202020"/>
                </a:solidFill>
                <a:latin typeface="Cambria"/>
                <a:cs typeface="Cambria"/>
              </a:rPr>
              <a:t> </a:t>
            </a:r>
            <a:r>
              <a:rPr sz="2000" dirty="0">
                <a:solidFill>
                  <a:srgbClr val="202020"/>
                </a:solidFill>
                <a:latin typeface="Cambria"/>
                <a:cs typeface="Cambria"/>
              </a:rPr>
              <a:t>to</a:t>
            </a:r>
            <a:r>
              <a:rPr sz="2000" spc="-70" dirty="0">
                <a:solidFill>
                  <a:srgbClr val="202020"/>
                </a:solidFill>
                <a:latin typeface="Cambria"/>
                <a:cs typeface="Cambria"/>
              </a:rPr>
              <a:t> </a:t>
            </a:r>
            <a:r>
              <a:rPr sz="2000" dirty="0">
                <a:solidFill>
                  <a:srgbClr val="202020"/>
                </a:solidFill>
                <a:latin typeface="Cambria"/>
                <a:cs typeface="Cambria"/>
              </a:rPr>
              <a:t>either</a:t>
            </a:r>
            <a:r>
              <a:rPr sz="2000" spc="-60" dirty="0">
                <a:solidFill>
                  <a:srgbClr val="202020"/>
                </a:solidFill>
                <a:latin typeface="Cambria"/>
                <a:cs typeface="Cambria"/>
              </a:rPr>
              <a:t> </a:t>
            </a:r>
            <a:r>
              <a:rPr sz="2000" dirty="0">
                <a:solidFill>
                  <a:srgbClr val="202020"/>
                </a:solidFill>
                <a:latin typeface="Cambria"/>
                <a:cs typeface="Cambria"/>
              </a:rPr>
              <a:t>dosage</a:t>
            </a:r>
            <a:r>
              <a:rPr sz="2000" spc="-80" dirty="0">
                <a:solidFill>
                  <a:srgbClr val="202020"/>
                </a:solidFill>
                <a:latin typeface="Cambria"/>
                <a:cs typeface="Cambria"/>
              </a:rPr>
              <a:t> </a:t>
            </a:r>
            <a:r>
              <a:rPr sz="2000" dirty="0">
                <a:solidFill>
                  <a:srgbClr val="202020"/>
                </a:solidFill>
                <a:latin typeface="Cambria"/>
                <a:cs typeface="Cambria"/>
              </a:rPr>
              <a:t>or</a:t>
            </a:r>
            <a:r>
              <a:rPr sz="2000" spc="-80" dirty="0">
                <a:solidFill>
                  <a:srgbClr val="202020"/>
                </a:solidFill>
                <a:latin typeface="Cambria"/>
                <a:cs typeface="Cambria"/>
              </a:rPr>
              <a:t> </a:t>
            </a:r>
            <a:r>
              <a:rPr sz="2000" dirty="0">
                <a:solidFill>
                  <a:srgbClr val="202020"/>
                </a:solidFill>
                <a:latin typeface="Cambria"/>
                <a:cs typeface="Cambria"/>
              </a:rPr>
              <a:t>serum</a:t>
            </a:r>
            <a:r>
              <a:rPr sz="2000" spc="-75" dirty="0">
                <a:solidFill>
                  <a:srgbClr val="202020"/>
                </a:solidFill>
                <a:latin typeface="Cambria"/>
                <a:cs typeface="Cambria"/>
              </a:rPr>
              <a:t> </a:t>
            </a:r>
            <a:r>
              <a:rPr sz="2000" spc="-10" dirty="0">
                <a:solidFill>
                  <a:srgbClr val="202020"/>
                </a:solidFill>
                <a:latin typeface="Cambria"/>
                <a:cs typeface="Cambria"/>
              </a:rPr>
              <a:t>concentration</a:t>
            </a:r>
            <a:r>
              <a:rPr sz="2000" spc="-40" dirty="0">
                <a:solidFill>
                  <a:srgbClr val="202020"/>
                </a:solidFill>
                <a:latin typeface="Cambria"/>
                <a:cs typeface="Cambria"/>
              </a:rPr>
              <a:t> </a:t>
            </a:r>
            <a:r>
              <a:rPr sz="2000" dirty="0">
                <a:solidFill>
                  <a:srgbClr val="202020"/>
                </a:solidFill>
                <a:latin typeface="Cambria"/>
                <a:cs typeface="Cambria"/>
              </a:rPr>
              <a:t>groups</a:t>
            </a:r>
            <a:r>
              <a:rPr sz="2000" spc="-85" dirty="0">
                <a:solidFill>
                  <a:srgbClr val="202020"/>
                </a:solidFill>
                <a:latin typeface="Cambria"/>
                <a:cs typeface="Cambria"/>
              </a:rPr>
              <a:t> </a:t>
            </a:r>
            <a:r>
              <a:rPr sz="2000" dirty="0">
                <a:solidFill>
                  <a:srgbClr val="202020"/>
                </a:solidFill>
                <a:latin typeface="Cambria"/>
                <a:cs typeface="Cambria"/>
              </a:rPr>
              <a:t>(with</a:t>
            </a:r>
            <a:r>
              <a:rPr sz="2000" spc="-70" dirty="0">
                <a:solidFill>
                  <a:srgbClr val="202020"/>
                </a:solidFill>
                <a:latin typeface="Cambria"/>
                <a:cs typeface="Cambria"/>
              </a:rPr>
              <a:t> </a:t>
            </a:r>
            <a:r>
              <a:rPr sz="2000" dirty="0">
                <a:solidFill>
                  <a:srgbClr val="202020"/>
                </a:solidFill>
                <a:latin typeface="Cambria"/>
                <a:cs typeface="Cambria"/>
              </a:rPr>
              <a:t>earlier</a:t>
            </a:r>
            <a:r>
              <a:rPr sz="2000" spc="-75" dirty="0">
                <a:solidFill>
                  <a:srgbClr val="202020"/>
                </a:solidFill>
                <a:latin typeface="Cambria"/>
                <a:cs typeface="Cambria"/>
              </a:rPr>
              <a:t> </a:t>
            </a:r>
            <a:r>
              <a:rPr sz="2000" dirty="0">
                <a:solidFill>
                  <a:srgbClr val="202020"/>
                </a:solidFill>
                <a:latin typeface="Cambria"/>
                <a:cs typeface="Cambria"/>
              </a:rPr>
              <a:t>studies</a:t>
            </a:r>
            <a:r>
              <a:rPr sz="2000" spc="-70" dirty="0">
                <a:solidFill>
                  <a:srgbClr val="202020"/>
                </a:solidFill>
                <a:latin typeface="Cambria"/>
                <a:cs typeface="Cambria"/>
              </a:rPr>
              <a:t> </a:t>
            </a:r>
            <a:r>
              <a:rPr sz="2000" dirty="0">
                <a:solidFill>
                  <a:srgbClr val="202020"/>
                </a:solidFill>
                <a:latin typeface="Cambria"/>
                <a:cs typeface="Cambria"/>
              </a:rPr>
              <a:t>being</a:t>
            </a:r>
            <a:r>
              <a:rPr sz="2000" spc="-55" dirty="0">
                <a:solidFill>
                  <a:srgbClr val="202020"/>
                </a:solidFill>
                <a:latin typeface="Cambria"/>
                <a:cs typeface="Cambria"/>
              </a:rPr>
              <a:t> </a:t>
            </a:r>
            <a:r>
              <a:rPr sz="2000" spc="-10" dirty="0">
                <a:solidFill>
                  <a:srgbClr val="202020"/>
                </a:solidFill>
                <a:latin typeface="Cambria"/>
                <a:cs typeface="Cambria"/>
              </a:rPr>
              <a:t>reviewed</a:t>
            </a:r>
            <a:r>
              <a:rPr sz="2000" spc="-35" dirty="0">
                <a:solidFill>
                  <a:srgbClr val="202020"/>
                </a:solidFill>
                <a:latin typeface="Cambria"/>
                <a:cs typeface="Cambria"/>
              </a:rPr>
              <a:t> </a:t>
            </a:r>
            <a:r>
              <a:rPr sz="2000" spc="-20" dirty="0">
                <a:solidFill>
                  <a:srgbClr val="202020"/>
                </a:solidFill>
                <a:latin typeface="Cambria"/>
                <a:cs typeface="Cambria"/>
              </a:rPr>
              <a:t>well </a:t>
            </a:r>
            <a:r>
              <a:rPr sz="2000" spc="-55" dirty="0">
                <a:solidFill>
                  <a:srgbClr val="202020"/>
                </a:solidFill>
                <a:latin typeface="Cambria"/>
                <a:cs typeface="Cambria"/>
              </a:rPr>
              <a:t>by.</a:t>
            </a:r>
            <a:r>
              <a:rPr sz="2000" spc="-50" dirty="0">
                <a:solidFill>
                  <a:srgbClr val="202020"/>
                </a:solidFill>
                <a:latin typeface="Cambria"/>
                <a:cs typeface="Cambria"/>
              </a:rPr>
              <a:t> </a:t>
            </a:r>
            <a:r>
              <a:rPr sz="2000" dirty="0">
                <a:solidFill>
                  <a:srgbClr val="202020"/>
                </a:solidFill>
                <a:latin typeface="Cambria"/>
                <a:cs typeface="Cambria"/>
              </a:rPr>
              <a:t>In</a:t>
            </a:r>
            <a:r>
              <a:rPr sz="2000" spc="-50" dirty="0">
                <a:solidFill>
                  <a:srgbClr val="202020"/>
                </a:solidFill>
                <a:latin typeface="Cambria"/>
                <a:cs typeface="Cambria"/>
              </a:rPr>
              <a:t> </a:t>
            </a:r>
            <a:r>
              <a:rPr sz="2000" dirty="0">
                <a:solidFill>
                  <a:srgbClr val="202020"/>
                </a:solidFill>
                <a:latin typeface="Cambria"/>
                <a:cs typeface="Cambria"/>
              </a:rPr>
              <a:t>the</a:t>
            </a:r>
            <a:r>
              <a:rPr sz="2000" spc="-50" dirty="0">
                <a:solidFill>
                  <a:srgbClr val="202020"/>
                </a:solidFill>
                <a:latin typeface="Cambria"/>
                <a:cs typeface="Cambria"/>
              </a:rPr>
              <a:t> </a:t>
            </a:r>
            <a:r>
              <a:rPr sz="2000" dirty="0">
                <a:solidFill>
                  <a:srgbClr val="202020"/>
                </a:solidFill>
                <a:latin typeface="Cambria"/>
                <a:cs typeface="Cambria"/>
              </a:rPr>
              <a:t>one</a:t>
            </a:r>
            <a:r>
              <a:rPr sz="2000" spc="-55" dirty="0">
                <a:solidFill>
                  <a:srgbClr val="202020"/>
                </a:solidFill>
                <a:latin typeface="Cambria"/>
                <a:cs typeface="Cambria"/>
              </a:rPr>
              <a:t> </a:t>
            </a:r>
            <a:r>
              <a:rPr sz="2000" dirty="0">
                <a:solidFill>
                  <a:srgbClr val="202020"/>
                </a:solidFill>
                <a:latin typeface="Cambria"/>
                <a:cs typeface="Cambria"/>
              </a:rPr>
              <a:t>such</a:t>
            </a:r>
            <a:r>
              <a:rPr sz="2000" spc="-60" dirty="0">
                <a:solidFill>
                  <a:srgbClr val="202020"/>
                </a:solidFill>
                <a:latin typeface="Cambria"/>
                <a:cs typeface="Cambria"/>
              </a:rPr>
              <a:t> </a:t>
            </a:r>
            <a:r>
              <a:rPr sz="2000" dirty="0">
                <a:solidFill>
                  <a:srgbClr val="202020"/>
                </a:solidFill>
                <a:latin typeface="Cambria"/>
                <a:cs typeface="Cambria"/>
              </a:rPr>
              <a:t>study</a:t>
            </a:r>
            <a:r>
              <a:rPr sz="2000" spc="-40" dirty="0">
                <a:solidFill>
                  <a:srgbClr val="202020"/>
                </a:solidFill>
                <a:latin typeface="Cambria"/>
                <a:cs typeface="Cambria"/>
              </a:rPr>
              <a:t> </a:t>
            </a:r>
            <a:r>
              <a:rPr sz="2000" dirty="0">
                <a:solidFill>
                  <a:srgbClr val="202020"/>
                </a:solidFill>
                <a:latin typeface="Cambria"/>
                <a:cs typeface="Cambria"/>
              </a:rPr>
              <a:t>in</a:t>
            </a:r>
            <a:r>
              <a:rPr sz="2000" spc="-55" dirty="0">
                <a:solidFill>
                  <a:srgbClr val="202020"/>
                </a:solidFill>
                <a:latin typeface="Cambria"/>
                <a:cs typeface="Cambria"/>
              </a:rPr>
              <a:t> </a:t>
            </a:r>
            <a:r>
              <a:rPr sz="2000" dirty="0">
                <a:solidFill>
                  <a:srgbClr val="202020"/>
                </a:solidFill>
                <a:latin typeface="Cambria"/>
                <a:cs typeface="Cambria"/>
              </a:rPr>
              <a:t>acute</a:t>
            </a:r>
            <a:r>
              <a:rPr sz="2000" spc="-70" dirty="0">
                <a:solidFill>
                  <a:srgbClr val="202020"/>
                </a:solidFill>
                <a:latin typeface="Cambria"/>
                <a:cs typeface="Cambria"/>
              </a:rPr>
              <a:t> </a:t>
            </a:r>
            <a:r>
              <a:rPr sz="2000" dirty="0">
                <a:solidFill>
                  <a:srgbClr val="202020"/>
                </a:solidFill>
                <a:latin typeface="Cambria"/>
                <a:cs typeface="Cambria"/>
              </a:rPr>
              <a:t>mania,</a:t>
            </a:r>
            <a:r>
              <a:rPr sz="2000" spc="335" dirty="0">
                <a:solidFill>
                  <a:srgbClr val="202020"/>
                </a:solidFill>
                <a:latin typeface="Cambria"/>
                <a:cs typeface="Cambria"/>
              </a:rPr>
              <a:t> </a:t>
            </a:r>
            <a:r>
              <a:rPr sz="2000" dirty="0">
                <a:solidFill>
                  <a:srgbClr val="202020"/>
                </a:solidFill>
                <a:latin typeface="Cambria"/>
                <a:cs typeface="Cambria"/>
              </a:rPr>
              <a:t>allocated</a:t>
            </a:r>
            <a:r>
              <a:rPr sz="2000" spc="-65" dirty="0">
                <a:solidFill>
                  <a:srgbClr val="202020"/>
                </a:solidFill>
                <a:latin typeface="Cambria"/>
                <a:cs typeface="Cambria"/>
              </a:rPr>
              <a:t> </a:t>
            </a:r>
            <a:r>
              <a:rPr sz="2000" dirty="0">
                <a:solidFill>
                  <a:srgbClr val="202020"/>
                </a:solidFill>
                <a:latin typeface="Cambria"/>
                <a:cs typeface="Cambria"/>
              </a:rPr>
              <a:t>patients</a:t>
            </a:r>
            <a:r>
              <a:rPr sz="2000" spc="-40" dirty="0">
                <a:solidFill>
                  <a:srgbClr val="202020"/>
                </a:solidFill>
                <a:latin typeface="Cambria"/>
                <a:cs typeface="Cambria"/>
              </a:rPr>
              <a:t> </a:t>
            </a:r>
            <a:r>
              <a:rPr sz="2000" dirty="0">
                <a:solidFill>
                  <a:srgbClr val="202020"/>
                </a:solidFill>
                <a:latin typeface="Cambria"/>
                <a:cs typeface="Cambria"/>
              </a:rPr>
              <a:t>to</a:t>
            </a:r>
            <a:r>
              <a:rPr sz="2000" spc="-45" dirty="0">
                <a:solidFill>
                  <a:srgbClr val="202020"/>
                </a:solidFill>
                <a:latin typeface="Cambria"/>
                <a:cs typeface="Cambria"/>
              </a:rPr>
              <a:t> </a:t>
            </a:r>
            <a:r>
              <a:rPr sz="2000" dirty="0">
                <a:solidFill>
                  <a:srgbClr val="202020"/>
                </a:solidFill>
                <a:latin typeface="Cambria"/>
                <a:cs typeface="Cambria"/>
              </a:rPr>
              <a:t>either</a:t>
            </a:r>
            <a:r>
              <a:rPr sz="2000" spc="-30" dirty="0">
                <a:solidFill>
                  <a:srgbClr val="202020"/>
                </a:solidFill>
                <a:latin typeface="Cambria"/>
                <a:cs typeface="Cambria"/>
              </a:rPr>
              <a:t> </a:t>
            </a:r>
            <a:r>
              <a:rPr sz="2000" dirty="0">
                <a:solidFill>
                  <a:srgbClr val="202020"/>
                </a:solidFill>
                <a:latin typeface="Cambria"/>
                <a:cs typeface="Cambria"/>
              </a:rPr>
              <a:t>placebo,</a:t>
            </a:r>
            <a:r>
              <a:rPr sz="2000" spc="-45" dirty="0">
                <a:solidFill>
                  <a:srgbClr val="202020"/>
                </a:solidFill>
                <a:latin typeface="Cambria"/>
                <a:cs typeface="Cambria"/>
              </a:rPr>
              <a:t> </a:t>
            </a:r>
            <a:r>
              <a:rPr sz="2000" dirty="0">
                <a:solidFill>
                  <a:srgbClr val="202020"/>
                </a:solidFill>
                <a:latin typeface="Cambria"/>
                <a:cs typeface="Cambria"/>
              </a:rPr>
              <a:t>high</a:t>
            </a:r>
            <a:r>
              <a:rPr sz="2000" spc="-55" dirty="0">
                <a:solidFill>
                  <a:srgbClr val="202020"/>
                </a:solidFill>
                <a:latin typeface="Cambria"/>
                <a:cs typeface="Cambria"/>
              </a:rPr>
              <a:t> </a:t>
            </a:r>
            <a:r>
              <a:rPr sz="2000" dirty="0">
                <a:solidFill>
                  <a:srgbClr val="202020"/>
                </a:solidFill>
                <a:latin typeface="Cambria"/>
                <a:cs typeface="Cambria"/>
              </a:rPr>
              <a:t>dose</a:t>
            </a:r>
            <a:r>
              <a:rPr sz="2000" spc="-35" dirty="0">
                <a:solidFill>
                  <a:srgbClr val="202020"/>
                </a:solidFill>
                <a:latin typeface="Cambria"/>
                <a:cs typeface="Cambria"/>
              </a:rPr>
              <a:t> </a:t>
            </a:r>
            <a:r>
              <a:rPr sz="2000" dirty="0">
                <a:solidFill>
                  <a:srgbClr val="202020"/>
                </a:solidFill>
                <a:latin typeface="Cambria"/>
                <a:cs typeface="Cambria"/>
              </a:rPr>
              <a:t>(0.72</a:t>
            </a:r>
            <a:r>
              <a:rPr sz="2000" spc="25" dirty="0">
                <a:solidFill>
                  <a:srgbClr val="202020"/>
                </a:solidFill>
                <a:latin typeface="Cambria"/>
                <a:cs typeface="Cambria"/>
              </a:rPr>
              <a:t> </a:t>
            </a:r>
            <a:r>
              <a:rPr sz="2000" spc="-25" dirty="0">
                <a:solidFill>
                  <a:srgbClr val="202020"/>
                </a:solidFill>
                <a:latin typeface="Cambria"/>
                <a:cs typeface="Cambria"/>
              </a:rPr>
              <a:t>mEq</a:t>
            </a:r>
            <a:endParaRPr sz="2000">
              <a:latin typeface="Cambria"/>
              <a:cs typeface="Cambria"/>
            </a:endParaRPr>
          </a:p>
          <a:p>
            <a:pPr marL="50800" marR="187325">
              <a:lnSpc>
                <a:spcPct val="100000"/>
              </a:lnSpc>
              <a:spcBef>
                <a:spcPts val="5"/>
              </a:spcBef>
            </a:pPr>
            <a:r>
              <a:rPr sz="2000" dirty="0">
                <a:solidFill>
                  <a:srgbClr val="202020"/>
                </a:solidFill>
                <a:latin typeface="Cambria"/>
                <a:cs typeface="Cambria"/>
              </a:rPr>
              <a:t>kg</a:t>
            </a:r>
            <a:r>
              <a:rPr sz="2025" baseline="24691" dirty="0">
                <a:solidFill>
                  <a:srgbClr val="202020"/>
                </a:solidFill>
                <a:latin typeface="Cambria"/>
                <a:cs typeface="Cambria"/>
              </a:rPr>
              <a:t>−1</a:t>
            </a:r>
            <a:r>
              <a:rPr sz="2025" spc="120" baseline="24691" dirty="0">
                <a:solidFill>
                  <a:srgbClr val="202020"/>
                </a:solidFill>
                <a:latin typeface="Cambria"/>
                <a:cs typeface="Cambria"/>
              </a:rPr>
              <a:t> </a:t>
            </a:r>
            <a:r>
              <a:rPr sz="2000" spc="-10" dirty="0">
                <a:solidFill>
                  <a:srgbClr val="202020"/>
                </a:solidFill>
                <a:latin typeface="Cambria"/>
                <a:cs typeface="Cambria"/>
              </a:rPr>
              <a:t>day</a:t>
            </a:r>
            <a:r>
              <a:rPr sz="2025" spc="-15" baseline="24691" dirty="0">
                <a:solidFill>
                  <a:srgbClr val="202020"/>
                </a:solidFill>
                <a:latin typeface="Cambria"/>
                <a:cs typeface="Cambria"/>
              </a:rPr>
              <a:t>−1</a:t>
            </a:r>
            <a:r>
              <a:rPr sz="2000" spc="-10" dirty="0">
                <a:solidFill>
                  <a:srgbClr val="202020"/>
                </a:solidFill>
                <a:latin typeface="Cambria"/>
                <a:cs typeface="Cambria"/>
              </a:rPr>
              <a:t>),</a:t>
            </a:r>
            <a:r>
              <a:rPr sz="2000" spc="-60" dirty="0">
                <a:solidFill>
                  <a:srgbClr val="202020"/>
                </a:solidFill>
                <a:latin typeface="Cambria"/>
                <a:cs typeface="Cambria"/>
              </a:rPr>
              <a:t> </a:t>
            </a:r>
            <a:r>
              <a:rPr sz="2000" dirty="0">
                <a:solidFill>
                  <a:srgbClr val="202020"/>
                </a:solidFill>
                <a:latin typeface="Cambria"/>
                <a:cs typeface="Cambria"/>
              </a:rPr>
              <a:t>medium</a:t>
            </a:r>
            <a:r>
              <a:rPr sz="2000" spc="-30" dirty="0">
                <a:solidFill>
                  <a:srgbClr val="202020"/>
                </a:solidFill>
                <a:latin typeface="Cambria"/>
                <a:cs typeface="Cambria"/>
              </a:rPr>
              <a:t> </a:t>
            </a:r>
            <a:r>
              <a:rPr sz="2000" dirty="0">
                <a:solidFill>
                  <a:srgbClr val="202020"/>
                </a:solidFill>
                <a:latin typeface="Cambria"/>
                <a:cs typeface="Cambria"/>
              </a:rPr>
              <a:t>dose</a:t>
            </a:r>
            <a:r>
              <a:rPr sz="2000" spc="-50" dirty="0">
                <a:solidFill>
                  <a:srgbClr val="202020"/>
                </a:solidFill>
                <a:latin typeface="Cambria"/>
                <a:cs typeface="Cambria"/>
              </a:rPr>
              <a:t> </a:t>
            </a:r>
            <a:r>
              <a:rPr sz="2000" dirty="0">
                <a:solidFill>
                  <a:srgbClr val="202020"/>
                </a:solidFill>
                <a:latin typeface="Cambria"/>
                <a:cs typeface="Cambria"/>
              </a:rPr>
              <a:t>(0.5</a:t>
            </a:r>
            <a:r>
              <a:rPr sz="2000" spc="-40" dirty="0">
                <a:solidFill>
                  <a:srgbClr val="202020"/>
                </a:solidFill>
                <a:latin typeface="Cambria"/>
                <a:cs typeface="Cambria"/>
              </a:rPr>
              <a:t> </a:t>
            </a:r>
            <a:r>
              <a:rPr sz="2000" dirty="0">
                <a:solidFill>
                  <a:srgbClr val="202020"/>
                </a:solidFill>
                <a:latin typeface="Cambria"/>
                <a:cs typeface="Cambria"/>
              </a:rPr>
              <a:t>mEq</a:t>
            </a:r>
            <a:r>
              <a:rPr sz="2000" spc="-50" dirty="0">
                <a:solidFill>
                  <a:srgbClr val="202020"/>
                </a:solidFill>
                <a:latin typeface="Cambria"/>
                <a:cs typeface="Cambria"/>
              </a:rPr>
              <a:t> </a:t>
            </a:r>
            <a:r>
              <a:rPr sz="2000" dirty="0">
                <a:solidFill>
                  <a:srgbClr val="202020"/>
                </a:solidFill>
                <a:latin typeface="Cambria"/>
                <a:cs typeface="Cambria"/>
              </a:rPr>
              <a:t>kg</a:t>
            </a:r>
            <a:r>
              <a:rPr sz="2025" baseline="24691" dirty="0">
                <a:solidFill>
                  <a:srgbClr val="202020"/>
                </a:solidFill>
                <a:latin typeface="Cambria"/>
                <a:cs typeface="Cambria"/>
              </a:rPr>
              <a:t>−1</a:t>
            </a:r>
            <a:r>
              <a:rPr sz="2025" spc="120" baseline="24691" dirty="0">
                <a:solidFill>
                  <a:srgbClr val="202020"/>
                </a:solidFill>
                <a:latin typeface="Cambria"/>
                <a:cs typeface="Cambria"/>
              </a:rPr>
              <a:t> </a:t>
            </a:r>
            <a:r>
              <a:rPr sz="2000" spc="-10" dirty="0">
                <a:solidFill>
                  <a:srgbClr val="202020"/>
                </a:solidFill>
                <a:latin typeface="Cambria"/>
                <a:cs typeface="Cambria"/>
              </a:rPr>
              <a:t>day</a:t>
            </a:r>
            <a:r>
              <a:rPr sz="2025" spc="-15" baseline="24691" dirty="0">
                <a:solidFill>
                  <a:srgbClr val="202020"/>
                </a:solidFill>
                <a:latin typeface="Cambria"/>
                <a:cs typeface="Cambria"/>
              </a:rPr>
              <a:t>–1</a:t>
            </a:r>
            <a:r>
              <a:rPr sz="2000" spc="-10" dirty="0">
                <a:solidFill>
                  <a:srgbClr val="202020"/>
                </a:solidFill>
                <a:latin typeface="Cambria"/>
                <a:cs typeface="Cambria"/>
              </a:rPr>
              <a:t>)</a:t>
            </a:r>
            <a:r>
              <a:rPr sz="2000" spc="-60" dirty="0">
                <a:solidFill>
                  <a:srgbClr val="202020"/>
                </a:solidFill>
                <a:latin typeface="Cambria"/>
                <a:cs typeface="Cambria"/>
              </a:rPr>
              <a:t> </a:t>
            </a:r>
            <a:r>
              <a:rPr sz="2000" dirty="0">
                <a:solidFill>
                  <a:srgbClr val="202020"/>
                </a:solidFill>
                <a:latin typeface="Cambria"/>
                <a:cs typeface="Cambria"/>
              </a:rPr>
              <a:t>or</a:t>
            </a:r>
            <a:r>
              <a:rPr sz="2000" spc="-55" dirty="0">
                <a:solidFill>
                  <a:srgbClr val="202020"/>
                </a:solidFill>
                <a:latin typeface="Cambria"/>
                <a:cs typeface="Cambria"/>
              </a:rPr>
              <a:t> </a:t>
            </a:r>
            <a:r>
              <a:rPr sz="2000" dirty="0">
                <a:solidFill>
                  <a:srgbClr val="202020"/>
                </a:solidFill>
                <a:latin typeface="Cambria"/>
                <a:cs typeface="Cambria"/>
              </a:rPr>
              <a:t>low</a:t>
            </a:r>
            <a:r>
              <a:rPr sz="2000" spc="-70" dirty="0">
                <a:solidFill>
                  <a:srgbClr val="202020"/>
                </a:solidFill>
                <a:latin typeface="Cambria"/>
                <a:cs typeface="Cambria"/>
              </a:rPr>
              <a:t> </a:t>
            </a:r>
            <a:r>
              <a:rPr sz="2000" dirty="0">
                <a:solidFill>
                  <a:srgbClr val="202020"/>
                </a:solidFill>
                <a:latin typeface="Cambria"/>
                <a:cs typeface="Cambria"/>
              </a:rPr>
              <a:t>dose</a:t>
            </a:r>
            <a:r>
              <a:rPr sz="2000" spc="-50" dirty="0">
                <a:solidFill>
                  <a:srgbClr val="202020"/>
                </a:solidFill>
                <a:latin typeface="Cambria"/>
                <a:cs typeface="Cambria"/>
              </a:rPr>
              <a:t> </a:t>
            </a:r>
            <a:r>
              <a:rPr sz="2000" dirty="0">
                <a:solidFill>
                  <a:srgbClr val="202020"/>
                </a:solidFill>
                <a:latin typeface="Cambria"/>
                <a:cs typeface="Cambria"/>
              </a:rPr>
              <a:t>(0.24</a:t>
            </a:r>
            <a:r>
              <a:rPr sz="2000" spc="-20" dirty="0">
                <a:solidFill>
                  <a:srgbClr val="202020"/>
                </a:solidFill>
                <a:latin typeface="Cambria"/>
                <a:cs typeface="Cambria"/>
              </a:rPr>
              <a:t> </a:t>
            </a:r>
            <a:r>
              <a:rPr sz="2000" dirty="0">
                <a:solidFill>
                  <a:srgbClr val="202020"/>
                </a:solidFill>
                <a:latin typeface="Cambria"/>
                <a:cs typeface="Cambria"/>
              </a:rPr>
              <a:t>mEq</a:t>
            </a:r>
            <a:r>
              <a:rPr sz="2000" spc="-70" dirty="0">
                <a:solidFill>
                  <a:srgbClr val="202020"/>
                </a:solidFill>
                <a:latin typeface="Cambria"/>
                <a:cs typeface="Cambria"/>
              </a:rPr>
              <a:t> </a:t>
            </a:r>
            <a:r>
              <a:rPr sz="2000" dirty="0">
                <a:solidFill>
                  <a:srgbClr val="202020"/>
                </a:solidFill>
                <a:latin typeface="Cambria"/>
                <a:cs typeface="Cambria"/>
              </a:rPr>
              <a:t>kg</a:t>
            </a:r>
            <a:r>
              <a:rPr sz="2025" baseline="24691" dirty="0">
                <a:solidFill>
                  <a:srgbClr val="202020"/>
                </a:solidFill>
                <a:latin typeface="Cambria"/>
                <a:cs typeface="Cambria"/>
              </a:rPr>
              <a:t>−1</a:t>
            </a:r>
            <a:r>
              <a:rPr sz="2025" spc="112" baseline="24691" dirty="0">
                <a:solidFill>
                  <a:srgbClr val="202020"/>
                </a:solidFill>
                <a:latin typeface="Cambria"/>
                <a:cs typeface="Cambria"/>
              </a:rPr>
              <a:t> </a:t>
            </a:r>
            <a:r>
              <a:rPr sz="2000" dirty="0">
                <a:solidFill>
                  <a:srgbClr val="202020"/>
                </a:solidFill>
                <a:latin typeface="Cambria"/>
                <a:cs typeface="Cambria"/>
              </a:rPr>
              <a:t>day</a:t>
            </a:r>
            <a:r>
              <a:rPr sz="2025" baseline="24691" dirty="0">
                <a:solidFill>
                  <a:srgbClr val="202020"/>
                </a:solidFill>
                <a:latin typeface="Cambria"/>
                <a:cs typeface="Cambria"/>
              </a:rPr>
              <a:t>−1</a:t>
            </a:r>
            <a:r>
              <a:rPr sz="2000" dirty="0">
                <a:solidFill>
                  <a:srgbClr val="202020"/>
                </a:solidFill>
                <a:latin typeface="Cambria"/>
                <a:cs typeface="Cambria"/>
              </a:rPr>
              <a:t>)</a:t>
            </a:r>
            <a:r>
              <a:rPr sz="2000" spc="-55" dirty="0">
                <a:solidFill>
                  <a:srgbClr val="202020"/>
                </a:solidFill>
                <a:latin typeface="Cambria"/>
                <a:cs typeface="Cambria"/>
              </a:rPr>
              <a:t> </a:t>
            </a:r>
            <a:r>
              <a:rPr sz="2000" dirty="0">
                <a:solidFill>
                  <a:srgbClr val="202020"/>
                </a:solidFill>
                <a:latin typeface="Cambria"/>
                <a:cs typeface="Cambria"/>
              </a:rPr>
              <a:t>lithium</a:t>
            </a:r>
            <a:r>
              <a:rPr sz="2000" spc="-65" dirty="0">
                <a:solidFill>
                  <a:srgbClr val="202020"/>
                </a:solidFill>
                <a:latin typeface="Cambria"/>
                <a:cs typeface="Cambria"/>
              </a:rPr>
              <a:t> </a:t>
            </a:r>
            <a:r>
              <a:rPr sz="2000" dirty="0">
                <a:solidFill>
                  <a:srgbClr val="202020"/>
                </a:solidFill>
                <a:latin typeface="Cambria"/>
                <a:cs typeface="Cambria"/>
              </a:rPr>
              <a:t>with</a:t>
            </a:r>
            <a:r>
              <a:rPr sz="2000" spc="-45" dirty="0">
                <a:solidFill>
                  <a:srgbClr val="202020"/>
                </a:solidFill>
                <a:latin typeface="Cambria"/>
                <a:cs typeface="Cambria"/>
              </a:rPr>
              <a:t> </a:t>
            </a:r>
            <a:r>
              <a:rPr sz="2000" spc="-10" dirty="0">
                <a:solidFill>
                  <a:srgbClr val="202020"/>
                </a:solidFill>
                <a:latin typeface="Cambria"/>
                <a:cs typeface="Cambria"/>
              </a:rPr>
              <a:t>consequent </a:t>
            </a:r>
            <a:r>
              <a:rPr sz="2000" dirty="0">
                <a:solidFill>
                  <a:srgbClr val="202020"/>
                </a:solidFill>
                <a:latin typeface="Cambria"/>
                <a:cs typeface="Cambria"/>
              </a:rPr>
              <a:t>serum</a:t>
            </a:r>
            <a:r>
              <a:rPr sz="2000" spc="-45" dirty="0">
                <a:solidFill>
                  <a:srgbClr val="202020"/>
                </a:solidFill>
                <a:latin typeface="Cambria"/>
                <a:cs typeface="Cambria"/>
              </a:rPr>
              <a:t> </a:t>
            </a:r>
            <a:r>
              <a:rPr sz="2000" spc="-10" dirty="0">
                <a:solidFill>
                  <a:srgbClr val="202020"/>
                </a:solidFill>
                <a:latin typeface="Cambria"/>
                <a:cs typeface="Cambria"/>
              </a:rPr>
              <a:t>levels</a:t>
            </a:r>
            <a:r>
              <a:rPr sz="2000" spc="-30" dirty="0">
                <a:solidFill>
                  <a:srgbClr val="202020"/>
                </a:solidFill>
                <a:latin typeface="Cambria"/>
                <a:cs typeface="Cambria"/>
              </a:rPr>
              <a:t> </a:t>
            </a:r>
            <a:r>
              <a:rPr sz="2000" dirty="0">
                <a:solidFill>
                  <a:srgbClr val="202020"/>
                </a:solidFill>
                <a:latin typeface="Cambria"/>
                <a:cs typeface="Cambria"/>
              </a:rPr>
              <a:t>of</a:t>
            </a:r>
            <a:r>
              <a:rPr sz="2000" spc="-45" dirty="0">
                <a:solidFill>
                  <a:srgbClr val="202020"/>
                </a:solidFill>
                <a:latin typeface="Cambria"/>
                <a:cs typeface="Cambria"/>
              </a:rPr>
              <a:t> </a:t>
            </a:r>
            <a:r>
              <a:rPr sz="2000" dirty="0">
                <a:solidFill>
                  <a:srgbClr val="202020"/>
                </a:solidFill>
                <a:latin typeface="Cambria"/>
                <a:cs typeface="Cambria"/>
              </a:rPr>
              <a:t>0.62–2.00</a:t>
            </a:r>
            <a:r>
              <a:rPr sz="2000" spc="-20" dirty="0">
                <a:solidFill>
                  <a:srgbClr val="202020"/>
                </a:solidFill>
                <a:latin typeface="Cambria"/>
                <a:cs typeface="Cambria"/>
              </a:rPr>
              <a:t> </a:t>
            </a:r>
            <a:r>
              <a:rPr sz="2000" dirty="0">
                <a:solidFill>
                  <a:srgbClr val="202020"/>
                </a:solidFill>
                <a:latin typeface="Cambria"/>
                <a:cs typeface="Cambria"/>
              </a:rPr>
              <a:t>mmol</a:t>
            </a:r>
            <a:r>
              <a:rPr sz="2000" spc="-35" dirty="0">
                <a:solidFill>
                  <a:srgbClr val="202020"/>
                </a:solidFill>
                <a:latin typeface="Cambria"/>
                <a:cs typeface="Cambria"/>
              </a:rPr>
              <a:t> </a:t>
            </a:r>
            <a:r>
              <a:rPr sz="2000" dirty="0">
                <a:solidFill>
                  <a:srgbClr val="202020"/>
                </a:solidFill>
                <a:latin typeface="Cambria"/>
                <a:cs typeface="Cambria"/>
              </a:rPr>
              <a:t>l</a:t>
            </a:r>
            <a:r>
              <a:rPr sz="2025" baseline="24691" dirty="0">
                <a:solidFill>
                  <a:srgbClr val="202020"/>
                </a:solidFill>
                <a:latin typeface="Cambria"/>
                <a:cs typeface="Cambria"/>
              </a:rPr>
              <a:t>−1</a:t>
            </a:r>
            <a:r>
              <a:rPr sz="2000" dirty="0">
                <a:solidFill>
                  <a:srgbClr val="202020"/>
                </a:solidFill>
                <a:latin typeface="Cambria"/>
                <a:cs typeface="Cambria"/>
              </a:rPr>
              <a:t>,</a:t>
            </a:r>
            <a:r>
              <a:rPr sz="2000" spc="-80" dirty="0">
                <a:solidFill>
                  <a:srgbClr val="202020"/>
                </a:solidFill>
                <a:latin typeface="Cambria"/>
                <a:cs typeface="Cambria"/>
              </a:rPr>
              <a:t> </a:t>
            </a:r>
            <a:r>
              <a:rPr sz="2000" dirty="0">
                <a:solidFill>
                  <a:srgbClr val="202020"/>
                </a:solidFill>
                <a:latin typeface="Cambria"/>
                <a:cs typeface="Cambria"/>
              </a:rPr>
              <a:t>0.29–1.62</a:t>
            </a:r>
            <a:r>
              <a:rPr sz="2000" spc="-20" dirty="0">
                <a:solidFill>
                  <a:srgbClr val="202020"/>
                </a:solidFill>
                <a:latin typeface="Cambria"/>
                <a:cs typeface="Cambria"/>
              </a:rPr>
              <a:t> </a:t>
            </a:r>
            <a:r>
              <a:rPr sz="2000" dirty="0">
                <a:solidFill>
                  <a:srgbClr val="202020"/>
                </a:solidFill>
                <a:latin typeface="Cambria"/>
                <a:cs typeface="Cambria"/>
              </a:rPr>
              <a:t>mmol</a:t>
            </a:r>
            <a:r>
              <a:rPr sz="2000" spc="-40" dirty="0">
                <a:solidFill>
                  <a:srgbClr val="202020"/>
                </a:solidFill>
                <a:latin typeface="Cambria"/>
                <a:cs typeface="Cambria"/>
              </a:rPr>
              <a:t> </a:t>
            </a:r>
            <a:r>
              <a:rPr sz="2000" dirty="0">
                <a:solidFill>
                  <a:srgbClr val="202020"/>
                </a:solidFill>
                <a:latin typeface="Cambria"/>
                <a:cs typeface="Cambria"/>
              </a:rPr>
              <a:t>l</a:t>
            </a:r>
            <a:r>
              <a:rPr sz="2025" baseline="24691" dirty="0">
                <a:solidFill>
                  <a:srgbClr val="202020"/>
                </a:solidFill>
                <a:latin typeface="Cambria"/>
                <a:cs typeface="Cambria"/>
              </a:rPr>
              <a:t>−1</a:t>
            </a:r>
            <a:r>
              <a:rPr sz="2000" dirty="0">
                <a:solidFill>
                  <a:srgbClr val="202020"/>
                </a:solidFill>
                <a:latin typeface="Cambria"/>
                <a:cs typeface="Cambria"/>
              </a:rPr>
              <a:t>,</a:t>
            </a:r>
            <a:r>
              <a:rPr sz="2000" spc="-80" dirty="0">
                <a:solidFill>
                  <a:srgbClr val="202020"/>
                </a:solidFill>
                <a:latin typeface="Cambria"/>
                <a:cs typeface="Cambria"/>
              </a:rPr>
              <a:t> </a:t>
            </a:r>
            <a:r>
              <a:rPr sz="2000" dirty="0">
                <a:solidFill>
                  <a:srgbClr val="202020"/>
                </a:solidFill>
                <a:latin typeface="Cambria"/>
                <a:cs typeface="Cambria"/>
              </a:rPr>
              <a:t>and</a:t>
            </a:r>
            <a:r>
              <a:rPr sz="2000" spc="-40" dirty="0">
                <a:solidFill>
                  <a:srgbClr val="202020"/>
                </a:solidFill>
                <a:latin typeface="Cambria"/>
                <a:cs typeface="Cambria"/>
              </a:rPr>
              <a:t> </a:t>
            </a:r>
            <a:r>
              <a:rPr sz="2000" dirty="0">
                <a:solidFill>
                  <a:srgbClr val="202020"/>
                </a:solidFill>
                <a:latin typeface="Cambria"/>
                <a:cs typeface="Cambria"/>
              </a:rPr>
              <a:t>0.20–1.05</a:t>
            </a:r>
            <a:r>
              <a:rPr sz="2000" spc="-20" dirty="0">
                <a:solidFill>
                  <a:srgbClr val="202020"/>
                </a:solidFill>
                <a:latin typeface="Cambria"/>
                <a:cs typeface="Cambria"/>
              </a:rPr>
              <a:t> </a:t>
            </a:r>
            <a:r>
              <a:rPr sz="2000" dirty="0">
                <a:solidFill>
                  <a:srgbClr val="202020"/>
                </a:solidFill>
                <a:latin typeface="Cambria"/>
                <a:cs typeface="Cambria"/>
              </a:rPr>
              <a:t>mmol</a:t>
            </a:r>
            <a:r>
              <a:rPr sz="2000" spc="-55" dirty="0">
                <a:solidFill>
                  <a:srgbClr val="202020"/>
                </a:solidFill>
                <a:latin typeface="Cambria"/>
                <a:cs typeface="Cambria"/>
              </a:rPr>
              <a:t> </a:t>
            </a:r>
            <a:r>
              <a:rPr sz="2000" dirty="0">
                <a:solidFill>
                  <a:srgbClr val="202020"/>
                </a:solidFill>
                <a:latin typeface="Cambria"/>
                <a:cs typeface="Cambria"/>
              </a:rPr>
              <a:t>l</a:t>
            </a:r>
            <a:r>
              <a:rPr sz="2025" baseline="24691" dirty="0">
                <a:solidFill>
                  <a:srgbClr val="202020"/>
                </a:solidFill>
                <a:latin typeface="Cambria"/>
                <a:cs typeface="Cambria"/>
              </a:rPr>
              <a:t>−1</a:t>
            </a:r>
            <a:r>
              <a:rPr sz="2000" dirty="0">
                <a:solidFill>
                  <a:srgbClr val="202020"/>
                </a:solidFill>
                <a:latin typeface="Cambria"/>
                <a:cs typeface="Cambria"/>
              </a:rPr>
              <a:t>,</a:t>
            </a:r>
            <a:r>
              <a:rPr sz="2000" spc="-55" dirty="0">
                <a:solidFill>
                  <a:srgbClr val="202020"/>
                </a:solidFill>
                <a:latin typeface="Cambria"/>
                <a:cs typeface="Cambria"/>
              </a:rPr>
              <a:t> </a:t>
            </a:r>
            <a:r>
              <a:rPr sz="2000" spc="-35" dirty="0">
                <a:solidFill>
                  <a:srgbClr val="202020"/>
                </a:solidFill>
                <a:latin typeface="Cambria"/>
                <a:cs typeface="Cambria"/>
              </a:rPr>
              <a:t>respectively.</a:t>
            </a:r>
            <a:r>
              <a:rPr sz="2000" dirty="0">
                <a:solidFill>
                  <a:srgbClr val="202020"/>
                </a:solidFill>
                <a:latin typeface="Cambria"/>
                <a:cs typeface="Cambria"/>
              </a:rPr>
              <a:t> While</a:t>
            </a:r>
            <a:r>
              <a:rPr sz="2000" spc="-50" dirty="0">
                <a:solidFill>
                  <a:srgbClr val="202020"/>
                </a:solidFill>
                <a:latin typeface="Cambria"/>
                <a:cs typeface="Cambria"/>
              </a:rPr>
              <a:t> </a:t>
            </a:r>
            <a:r>
              <a:rPr sz="2000" spc="-20" dirty="0">
                <a:solidFill>
                  <a:srgbClr val="202020"/>
                </a:solidFill>
                <a:latin typeface="Cambria"/>
                <a:cs typeface="Cambria"/>
              </a:rPr>
              <a:t>high </a:t>
            </a:r>
            <a:r>
              <a:rPr sz="2000" dirty="0">
                <a:solidFill>
                  <a:srgbClr val="202020"/>
                </a:solidFill>
                <a:latin typeface="Cambria"/>
                <a:cs typeface="Cambria"/>
              </a:rPr>
              <a:t>and</a:t>
            </a:r>
            <a:r>
              <a:rPr sz="2000" spc="-65" dirty="0">
                <a:solidFill>
                  <a:srgbClr val="202020"/>
                </a:solidFill>
                <a:latin typeface="Cambria"/>
                <a:cs typeface="Cambria"/>
              </a:rPr>
              <a:t> </a:t>
            </a:r>
            <a:r>
              <a:rPr sz="2000" dirty="0">
                <a:solidFill>
                  <a:srgbClr val="202020"/>
                </a:solidFill>
                <a:latin typeface="Cambria"/>
                <a:cs typeface="Cambria"/>
              </a:rPr>
              <a:t>medium</a:t>
            </a:r>
            <a:r>
              <a:rPr sz="2000" spc="-60" dirty="0">
                <a:solidFill>
                  <a:srgbClr val="202020"/>
                </a:solidFill>
                <a:latin typeface="Cambria"/>
                <a:cs typeface="Cambria"/>
              </a:rPr>
              <a:t> </a:t>
            </a:r>
            <a:r>
              <a:rPr sz="2000" dirty="0">
                <a:solidFill>
                  <a:srgbClr val="202020"/>
                </a:solidFill>
                <a:latin typeface="Cambria"/>
                <a:cs typeface="Cambria"/>
              </a:rPr>
              <a:t>doses</a:t>
            </a:r>
            <a:r>
              <a:rPr sz="2000" spc="-50" dirty="0">
                <a:solidFill>
                  <a:srgbClr val="202020"/>
                </a:solidFill>
                <a:latin typeface="Cambria"/>
                <a:cs typeface="Cambria"/>
              </a:rPr>
              <a:t> </a:t>
            </a:r>
            <a:r>
              <a:rPr sz="2000" dirty="0">
                <a:solidFill>
                  <a:srgbClr val="202020"/>
                </a:solidFill>
                <a:latin typeface="Cambria"/>
                <a:cs typeface="Cambria"/>
              </a:rPr>
              <a:t>were</a:t>
            </a:r>
            <a:r>
              <a:rPr sz="2000" spc="-30" dirty="0">
                <a:solidFill>
                  <a:srgbClr val="202020"/>
                </a:solidFill>
                <a:latin typeface="Cambria"/>
                <a:cs typeface="Cambria"/>
              </a:rPr>
              <a:t> </a:t>
            </a:r>
            <a:r>
              <a:rPr sz="2000" dirty="0">
                <a:solidFill>
                  <a:srgbClr val="202020"/>
                </a:solidFill>
                <a:latin typeface="Cambria"/>
                <a:cs typeface="Cambria"/>
              </a:rPr>
              <a:t>more</a:t>
            </a:r>
            <a:r>
              <a:rPr sz="2000" spc="-70" dirty="0">
                <a:solidFill>
                  <a:srgbClr val="202020"/>
                </a:solidFill>
                <a:latin typeface="Cambria"/>
                <a:cs typeface="Cambria"/>
              </a:rPr>
              <a:t> </a:t>
            </a:r>
            <a:r>
              <a:rPr sz="2000" spc="-10" dirty="0">
                <a:solidFill>
                  <a:srgbClr val="202020"/>
                </a:solidFill>
                <a:latin typeface="Cambria"/>
                <a:cs typeface="Cambria"/>
              </a:rPr>
              <a:t>effective</a:t>
            </a:r>
            <a:r>
              <a:rPr sz="2000" spc="-30" dirty="0">
                <a:solidFill>
                  <a:srgbClr val="202020"/>
                </a:solidFill>
                <a:latin typeface="Cambria"/>
                <a:cs typeface="Cambria"/>
              </a:rPr>
              <a:t> </a:t>
            </a:r>
            <a:r>
              <a:rPr sz="2000" dirty="0">
                <a:solidFill>
                  <a:srgbClr val="202020"/>
                </a:solidFill>
                <a:latin typeface="Cambria"/>
                <a:cs typeface="Cambria"/>
              </a:rPr>
              <a:t>than</a:t>
            </a:r>
            <a:r>
              <a:rPr sz="2000" spc="-85" dirty="0">
                <a:solidFill>
                  <a:srgbClr val="202020"/>
                </a:solidFill>
                <a:latin typeface="Cambria"/>
                <a:cs typeface="Cambria"/>
              </a:rPr>
              <a:t> </a:t>
            </a:r>
            <a:r>
              <a:rPr sz="2000" dirty="0">
                <a:solidFill>
                  <a:srgbClr val="202020"/>
                </a:solidFill>
                <a:latin typeface="Cambria"/>
                <a:cs typeface="Cambria"/>
              </a:rPr>
              <a:t>placebo,</a:t>
            </a:r>
            <a:r>
              <a:rPr sz="2000" spc="-45" dirty="0">
                <a:solidFill>
                  <a:srgbClr val="202020"/>
                </a:solidFill>
                <a:latin typeface="Cambria"/>
                <a:cs typeface="Cambria"/>
              </a:rPr>
              <a:t> </a:t>
            </a:r>
            <a:r>
              <a:rPr sz="2000" dirty="0">
                <a:solidFill>
                  <a:srgbClr val="202020"/>
                </a:solidFill>
                <a:latin typeface="Cambria"/>
                <a:cs typeface="Cambria"/>
              </a:rPr>
              <a:t>the</a:t>
            </a:r>
            <a:r>
              <a:rPr sz="2000" spc="-70" dirty="0">
                <a:solidFill>
                  <a:srgbClr val="202020"/>
                </a:solidFill>
                <a:latin typeface="Cambria"/>
                <a:cs typeface="Cambria"/>
              </a:rPr>
              <a:t> </a:t>
            </a:r>
            <a:r>
              <a:rPr sz="2000" dirty="0">
                <a:solidFill>
                  <a:srgbClr val="202020"/>
                </a:solidFill>
                <a:latin typeface="Cambria"/>
                <a:cs typeface="Cambria"/>
              </a:rPr>
              <a:t>low</a:t>
            </a:r>
            <a:r>
              <a:rPr sz="2000" spc="-85" dirty="0">
                <a:solidFill>
                  <a:srgbClr val="202020"/>
                </a:solidFill>
                <a:latin typeface="Cambria"/>
                <a:cs typeface="Cambria"/>
              </a:rPr>
              <a:t> </a:t>
            </a:r>
            <a:r>
              <a:rPr sz="2000" dirty="0">
                <a:solidFill>
                  <a:srgbClr val="202020"/>
                </a:solidFill>
                <a:latin typeface="Cambria"/>
                <a:cs typeface="Cambria"/>
              </a:rPr>
              <a:t>dose</a:t>
            </a:r>
            <a:r>
              <a:rPr sz="2000" spc="-70" dirty="0">
                <a:solidFill>
                  <a:srgbClr val="202020"/>
                </a:solidFill>
                <a:latin typeface="Cambria"/>
                <a:cs typeface="Cambria"/>
              </a:rPr>
              <a:t> </a:t>
            </a:r>
            <a:r>
              <a:rPr sz="2000" dirty="0">
                <a:solidFill>
                  <a:srgbClr val="202020"/>
                </a:solidFill>
                <a:latin typeface="Cambria"/>
                <a:cs typeface="Cambria"/>
              </a:rPr>
              <a:t>was</a:t>
            </a:r>
            <a:r>
              <a:rPr sz="2000" spc="-50" dirty="0">
                <a:solidFill>
                  <a:srgbClr val="202020"/>
                </a:solidFill>
                <a:latin typeface="Cambria"/>
                <a:cs typeface="Cambria"/>
              </a:rPr>
              <a:t> </a:t>
            </a:r>
            <a:r>
              <a:rPr sz="2000" spc="-20" dirty="0">
                <a:solidFill>
                  <a:srgbClr val="202020"/>
                </a:solidFill>
                <a:latin typeface="Cambria"/>
                <a:cs typeface="Cambria"/>
              </a:rPr>
              <a:t>not.</a:t>
            </a:r>
            <a:endParaRPr sz="2000">
              <a:latin typeface="Cambria"/>
              <a:cs typeface="Cambria"/>
            </a:endParaRPr>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98" y="378329"/>
            <a:ext cx="260647" cy="2606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9940" y="257048"/>
            <a:ext cx="1737360" cy="329565"/>
          </a:xfrm>
          <a:prstGeom prst="rect">
            <a:avLst/>
          </a:prstGeom>
        </p:spPr>
        <p:txBody>
          <a:bodyPr vert="horz" wrap="square" lIns="0" tIns="11430" rIns="0" bIns="0" rtlCol="0">
            <a:spAutoFit/>
          </a:bodyPr>
          <a:lstStyle/>
          <a:p>
            <a:pPr marL="12700">
              <a:lnSpc>
                <a:spcPct val="100000"/>
              </a:lnSpc>
              <a:spcBef>
                <a:spcPts val="90"/>
              </a:spcBef>
            </a:pPr>
            <a:r>
              <a:rPr sz="2000" spc="-10" dirty="0">
                <a:solidFill>
                  <a:srgbClr val="734125"/>
                </a:solidFill>
              </a:rPr>
              <a:t>Carbamazepine</a:t>
            </a:r>
            <a:endParaRPr sz="2000"/>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31</a:t>
            </a:fld>
            <a:endParaRPr lang="en-US"/>
          </a:p>
        </p:txBody>
      </p:sp>
      <p:sp>
        <p:nvSpPr>
          <p:cNvPr id="3" name="object 3"/>
          <p:cNvSpPr txBox="1"/>
          <p:nvPr/>
        </p:nvSpPr>
        <p:spPr>
          <a:xfrm>
            <a:off x="364540" y="946150"/>
            <a:ext cx="11459210" cy="2463800"/>
          </a:xfrm>
          <a:prstGeom prst="rect">
            <a:avLst/>
          </a:prstGeom>
        </p:spPr>
        <p:txBody>
          <a:bodyPr vert="horz" wrap="square" lIns="0" tIns="11430" rIns="0" bIns="0" rtlCol="0">
            <a:spAutoFit/>
          </a:bodyPr>
          <a:lstStyle/>
          <a:p>
            <a:pPr marL="38100" marR="30480">
              <a:lnSpc>
                <a:spcPct val="100000"/>
              </a:lnSpc>
              <a:spcBef>
                <a:spcPts val="90"/>
              </a:spcBef>
            </a:pPr>
            <a:r>
              <a:rPr sz="2000" dirty="0">
                <a:solidFill>
                  <a:srgbClr val="202020"/>
                </a:solidFill>
                <a:latin typeface="Cambria"/>
                <a:cs typeface="Cambria"/>
              </a:rPr>
              <a:t>No</a:t>
            </a:r>
            <a:r>
              <a:rPr sz="2000" spc="-80" dirty="0">
                <a:solidFill>
                  <a:srgbClr val="202020"/>
                </a:solidFill>
                <a:latin typeface="Cambria"/>
                <a:cs typeface="Cambria"/>
              </a:rPr>
              <a:t> </a:t>
            </a:r>
            <a:r>
              <a:rPr sz="2000" spc="-10" dirty="0">
                <a:solidFill>
                  <a:srgbClr val="202020"/>
                </a:solidFill>
                <a:latin typeface="Cambria"/>
                <a:cs typeface="Cambria"/>
              </a:rPr>
              <a:t>therapeutic</a:t>
            </a:r>
            <a:r>
              <a:rPr sz="2000" spc="-30" dirty="0">
                <a:solidFill>
                  <a:srgbClr val="202020"/>
                </a:solidFill>
                <a:latin typeface="Cambria"/>
                <a:cs typeface="Cambria"/>
              </a:rPr>
              <a:t> </a:t>
            </a:r>
            <a:r>
              <a:rPr sz="2000" dirty="0">
                <a:solidFill>
                  <a:srgbClr val="202020"/>
                </a:solidFill>
                <a:latin typeface="Cambria"/>
                <a:cs typeface="Cambria"/>
              </a:rPr>
              <a:t>serum</a:t>
            </a:r>
            <a:r>
              <a:rPr sz="2000" spc="-60" dirty="0">
                <a:solidFill>
                  <a:srgbClr val="202020"/>
                </a:solidFill>
                <a:latin typeface="Cambria"/>
                <a:cs typeface="Cambria"/>
              </a:rPr>
              <a:t> </a:t>
            </a:r>
            <a:r>
              <a:rPr sz="2000" spc="-10" dirty="0">
                <a:solidFill>
                  <a:srgbClr val="202020"/>
                </a:solidFill>
                <a:latin typeface="Cambria"/>
                <a:cs typeface="Cambria"/>
              </a:rPr>
              <a:t>concentrations</a:t>
            </a:r>
            <a:r>
              <a:rPr sz="2000" spc="-30" dirty="0">
                <a:solidFill>
                  <a:srgbClr val="202020"/>
                </a:solidFill>
                <a:latin typeface="Cambria"/>
                <a:cs typeface="Cambria"/>
              </a:rPr>
              <a:t> </a:t>
            </a:r>
            <a:r>
              <a:rPr sz="2000" dirty="0">
                <a:solidFill>
                  <a:srgbClr val="202020"/>
                </a:solidFill>
                <a:latin typeface="Cambria"/>
                <a:cs typeface="Cambria"/>
              </a:rPr>
              <a:t>for</a:t>
            </a:r>
            <a:r>
              <a:rPr sz="2000" spc="-70" dirty="0">
                <a:solidFill>
                  <a:srgbClr val="202020"/>
                </a:solidFill>
                <a:latin typeface="Cambria"/>
                <a:cs typeface="Cambria"/>
              </a:rPr>
              <a:t> </a:t>
            </a:r>
            <a:r>
              <a:rPr sz="2000" spc="-10" dirty="0">
                <a:solidFill>
                  <a:srgbClr val="202020"/>
                </a:solidFill>
                <a:latin typeface="Cambria"/>
                <a:cs typeface="Cambria"/>
              </a:rPr>
              <a:t>carbamazepine</a:t>
            </a:r>
            <a:r>
              <a:rPr sz="2000" spc="-45" dirty="0">
                <a:solidFill>
                  <a:srgbClr val="202020"/>
                </a:solidFill>
                <a:latin typeface="Cambria"/>
                <a:cs typeface="Cambria"/>
              </a:rPr>
              <a:t> </a:t>
            </a:r>
            <a:r>
              <a:rPr sz="2000" dirty="0">
                <a:solidFill>
                  <a:srgbClr val="202020"/>
                </a:solidFill>
                <a:latin typeface="Cambria"/>
                <a:cs typeface="Cambria"/>
              </a:rPr>
              <a:t>in</a:t>
            </a:r>
            <a:r>
              <a:rPr sz="2000" spc="-85" dirty="0">
                <a:solidFill>
                  <a:srgbClr val="202020"/>
                </a:solidFill>
                <a:latin typeface="Cambria"/>
                <a:cs typeface="Cambria"/>
              </a:rPr>
              <a:t> </a:t>
            </a:r>
            <a:r>
              <a:rPr sz="2000" dirty="0">
                <a:solidFill>
                  <a:srgbClr val="202020"/>
                </a:solidFill>
                <a:latin typeface="Cambria"/>
                <a:cs typeface="Cambria"/>
              </a:rPr>
              <a:t>bipolar</a:t>
            </a:r>
            <a:r>
              <a:rPr sz="2000" spc="-65" dirty="0">
                <a:solidFill>
                  <a:srgbClr val="202020"/>
                </a:solidFill>
                <a:latin typeface="Cambria"/>
                <a:cs typeface="Cambria"/>
              </a:rPr>
              <a:t> </a:t>
            </a:r>
            <a:r>
              <a:rPr sz="2000" dirty="0">
                <a:solidFill>
                  <a:srgbClr val="202020"/>
                </a:solidFill>
                <a:latin typeface="Cambria"/>
                <a:cs typeface="Cambria"/>
              </a:rPr>
              <a:t>disorder</a:t>
            </a:r>
            <a:r>
              <a:rPr sz="2000" spc="-45" dirty="0">
                <a:solidFill>
                  <a:srgbClr val="202020"/>
                </a:solidFill>
                <a:latin typeface="Cambria"/>
                <a:cs typeface="Cambria"/>
              </a:rPr>
              <a:t> </a:t>
            </a:r>
            <a:r>
              <a:rPr sz="2000" dirty="0">
                <a:solidFill>
                  <a:srgbClr val="202020"/>
                </a:solidFill>
                <a:latin typeface="Cambria"/>
                <a:cs typeface="Cambria"/>
              </a:rPr>
              <a:t>have</a:t>
            </a:r>
            <a:r>
              <a:rPr sz="2000" spc="-45" dirty="0">
                <a:solidFill>
                  <a:srgbClr val="202020"/>
                </a:solidFill>
                <a:latin typeface="Cambria"/>
                <a:cs typeface="Cambria"/>
              </a:rPr>
              <a:t> </a:t>
            </a:r>
            <a:r>
              <a:rPr sz="2000" dirty="0">
                <a:solidFill>
                  <a:srgbClr val="202020"/>
                </a:solidFill>
                <a:latin typeface="Cambria"/>
                <a:cs typeface="Cambria"/>
              </a:rPr>
              <a:t>been</a:t>
            </a:r>
            <a:r>
              <a:rPr sz="2000" spc="-45" dirty="0">
                <a:solidFill>
                  <a:srgbClr val="202020"/>
                </a:solidFill>
                <a:latin typeface="Cambria"/>
                <a:cs typeface="Cambria"/>
              </a:rPr>
              <a:t> </a:t>
            </a:r>
            <a:r>
              <a:rPr sz="2000" spc="-10" dirty="0">
                <a:solidFill>
                  <a:srgbClr val="202020"/>
                </a:solidFill>
                <a:latin typeface="Cambria"/>
                <a:cs typeface="Cambria"/>
              </a:rPr>
              <a:t>established, although</a:t>
            </a:r>
            <a:r>
              <a:rPr sz="2000" spc="-60" dirty="0">
                <a:solidFill>
                  <a:srgbClr val="202020"/>
                </a:solidFill>
                <a:latin typeface="Cambria"/>
                <a:cs typeface="Cambria"/>
              </a:rPr>
              <a:t> </a:t>
            </a:r>
            <a:r>
              <a:rPr sz="2000" dirty="0">
                <a:solidFill>
                  <a:srgbClr val="202020"/>
                </a:solidFill>
                <a:latin typeface="Cambria"/>
                <a:cs typeface="Cambria"/>
              </a:rPr>
              <a:t>in</a:t>
            </a:r>
            <a:r>
              <a:rPr sz="2000" spc="-70" dirty="0">
                <a:solidFill>
                  <a:srgbClr val="202020"/>
                </a:solidFill>
                <a:latin typeface="Cambria"/>
                <a:cs typeface="Cambria"/>
              </a:rPr>
              <a:t> </a:t>
            </a:r>
            <a:r>
              <a:rPr sz="2000" dirty="0">
                <a:solidFill>
                  <a:srgbClr val="202020"/>
                </a:solidFill>
                <a:latin typeface="Cambria"/>
                <a:cs typeface="Cambria"/>
              </a:rPr>
              <a:t>one</a:t>
            </a:r>
            <a:r>
              <a:rPr sz="2000" spc="-35" dirty="0">
                <a:solidFill>
                  <a:srgbClr val="202020"/>
                </a:solidFill>
                <a:latin typeface="Cambria"/>
                <a:cs typeface="Cambria"/>
              </a:rPr>
              <a:t> </a:t>
            </a:r>
            <a:r>
              <a:rPr sz="2000" spc="-10" dirty="0">
                <a:solidFill>
                  <a:srgbClr val="202020"/>
                </a:solidFill>
                <a:latin typeface="Cambria"/>
                <a:cs typeface="Cambria"/>
              </a:rPr>
              <a:t>research</a:t>
            </a:r>
            <a:r>
              <a:rPr sz="2000" spc="-40" dirty="0">
                <a:solidFill>
                  <a:srgbClr val="202020"/>
                </a:solidFill>
                <a:latin typeface="Cambria"/>
                <a:cs typeface="Cambria"/>
              </a:rPr>
              <a:t> </a:t>
            </a:r>
            <a:r>
              <a:rPr sz="2000" dirty="0">
                <a:solidFill>
                  <a:srgbClr val="202020"/>
                </a:solidFill>
                <a:latin typeface="Cambria"/>
                <a:cs typeface="Cambria"/>
              </a:rPr>
              <a:t>setting</a:t>
            </a:r>
            <a:r>
              <a:rPr sz="2000" spc="-40" dirty="0">
                <a:solidFill>
                  <a:srgbClr val="202020"/>
                </a:solidFill>
                <a:latin typeface="Cambria"/>
                <a:cs typeface="Cambria"/>
              </a:rPr>
              <a:t> </a:t>
            </a:r>
            <a:r>
              <a:rPr sz="2000" dirty="0">
                <a:solidFill>
                  <a:srgbClr val="202020"/>
                </a:solidFill>
                <a:latin typeface="Cambria"/>
                <a:cs typeface="Cambria"/>
              </a:rPr>
              <a:t>CSF</a:t>
            </a:r>
            <a:r>
              <a:rPr sz="2000" spc="-40" dirty="0">
                <a:solidFill>
                  <a:srgbClr val="202020"/>
                </a:solidFill>
                <a:latin typeface="Cambria"/>
                <a:cs typeface="Cambria"/>
              </a:rPr>
              <a:t> </a:t>
            </a:r>
            <a:r>
              <a:rPr sz="2000" spc="-10" dirty="0">
                <a:solidFill>
                  <a:srgbClr val="202020"/>
                </a:solidFill>
                <a:latin typeface="Cambria"/>
                <a:cs typeface="Cambria"/>
              </a:rPr>
              <a:t>levels</a:t>
            </a:r>
            <a:r>
              <a:rPr sz="2000" spc="-40" dirty="0">
                <a:solidFill>
                  <a:srgbClr val="202020"/>
                </a:solidFill>
                <a:latin typeface="Cambria"/>
                <a:cs typeface="Cambria"/>
              </a:rPr>
              <a:t> </a:t>
            </a:r>
            <a:r>
              <a:rPr sz="2000" dirty="0">
                <a:solidFill>
                  <a:srgbClr val="202020"/>
                </a:solidFill>
                <a:latin typeface="Cambria"/>
                <a:cs typeface="Cambria"/>
              </a:rPr>
              <a:t>of</a:t>
            </a:r>
            <a:r>
              <a:rPr sz="2000" spc="-70" dirty="0">
                <a:solidFill>
                  <a:srgbClr val="202020"/>
                </a:solidFill>
                <a:latin typeface="Cambria"/>
                <a:cs typeface="Cambria"/>
              </a:rPr>
              <a:t> </a:t>
            </a:r>
            <a:r>
              <a:rPr sz="2000" dirty="0">
                <a:solidFill>
                  <a:srgbClr val="202020"/>
                </a:solidFill>
                <a:latin typeface="Cambria"/>
                <a:cs typeface="Cambria"/>
              </a:rPr>
              <a:t>the</a:t>
            </a:r>
            <a:r>
              <a:rPr sz="2000" spc="-55" dirty="0">
                <a:solidFill>
                  <a:srgbClr val="202020"/>
                </a:solidFill>
                <a:latin typeface="Cambria"/>
                <a:cs typeface="Cambria"/>
              </a:rPr>
              <a:t> </a:t>
            </a:r>
            <a:r>
              <a:rPr sz="2000" spc="-10" dirty="0">
                <a:solidFill>
                  <a:srgbClr val="202020"/>
                </a:solidFill>
                <a:latin typeface="Cambria"/>
                <a:cs typeface="Cambria"/>
              </a:rPr>
              <a:t>−10,11-</a:t>
            </a:r>
            <a:r>
              <a:rPr sz="2000" dirty="0">
                <a:solidFill>
                  <a:srgbClr val="202020"/>
                </a:solidFill>
                <a:latin typeface="Cambria"/>
                <a:cs typeface="Cambria"/>
              </a:rPr>
              <a:t>epoxide</a:t>
            </a:r>
            <a:r>
              <a:rPr sz="2000" spc="10" dirty="0">
                <a:solidFill>
                  <a:srgbClr val="202020"/>
                </a:solidFill>
                <a:latin typeface="Cambria"/>
                <a:cs typeface="Cambria"/>
              </a:rPr>
              <a:t> </a:t>
            </a:r>
            <a:r>
              <a:rPr sz="2000" spc="-10" dirty="0">
                <a:solidFill>
                  <a:srgbClr val="202020"/>
                </a:solidFill>
                <a:latin typeface="Cambria"/>
                <a:cs typeface="Cambria"/>
              </a:rPr>
              <a:t>metabolite</a:t>
            </a:r>
            <a:r>
              <a:rPr sz="2000" spc="-35" dirty="0">
                <a:solidFill>
                  <a:srgbClr val="202020"/>
                </a:solidFill>
                <a:latin typeface="Cambria"/>
                <a:cs typeface="Cambria"/>
              </a:rPr>
              <a:t> </a:t>
            </a:r>
            <a:r>
              <a:rPr sz="2000" dirty="0">
                <a:solidFill>
                  <a:srgbClr val="202020"/>
                </a:solidFill>
                <a:latin typeface="Cambria"/>
                <a:cs typeface="Cambria"/>
              </a:rPr>
              <a:t>of</a:t>
            </a:r>
            <a:r>
              <a:rPr sz="2000" spc="-45" dirty="0">
                <a:solidFill>
                  <a:srgbClr val="202020"/>
                </a:solidFill>
                <a:latin typeface="Cambria"/>
                <a:cs typeface="Cambria"/>
              </a:rPr>
              <a:t> </a:t>
            </a:r>
            <a:r>
              <a:rPr sz="2000" spc="-10" dirty="0">
                <a:solidFill>
                  <a:srgbClr val="202020"/>
                </a:solidFill>
                <a:latin typeface="Cambria"/>
                <a:cs typeface="Cambria"/>
              </a:rPr>
              <a:t>carbamazepine</a:t>
            </a:r>
            <a:r>
              <a:rPr sz="2000" spc="-35" dirty="0">
                <a:solidFill>
                  <a:srgbClr val="202020"/>
                </a:solidFill>
                <a:latin typeface="Cambria"/>
                <a:cs typeface="Cambria"/>
              </a:rPr>
              <a:t> </a:t>
            </a:r>
            <a:r>
              <a:rPr sz="2000" spc="-10" dirty="0">
                <a:solidFill>
                  <a:srgbClr val="202020"/>
                </a:solidFill>
                <a:latin typeface="Cambria"/>
                <a:cs typeface="Cambria"/>
              </a:rPr>
              <a:t>correlated </a:t>
            </a:r>
            <a:r>
              <a:rPr sz="2000" dirty="0">
                <a:solidFill>
                  <a:srgbClr val="202020"/>
                </a:solidFill>
                <a:latin typeface="Cambria"/>
                <a:cs typeface="Cambria"/>
              </a:rPr>
              <a:t>with</a:t>
            </a:r>
            <a:r>
              <a:rPr sz="2000" spc="-50" dirty="0">
                <a:solidFill>
                  <a:srgbClr val="202020"/>
                </a:solidFill>
                <a:latin typeface="Cambria"/>
                <a:cs typeface="Cambria"/>
              </a:rPr>
              <a:t> </a:t>
            </a:r>
            <a:r>
              <a:rPr sz="2000" dirty="0">
                <a:solidFill>
                  <a:srgbClr val="202020"/>
                </a:solidFill>
                <a:latin typeface="Cambria"/>
                <a:cs typeface="Cambria"/>
              </a:rPr>
              <a:t>the</a:t>
            </a:r>
            <a:r>
              <a:rPr sz="2000" spc="-60" dirty="0">
                <a:solidFill>
                  <a:srgbClr val="202020"/>
                </a:solidFill>
                <a:latin typeface="Cambria"/>
                <a:cs typeface="Cambria"/>
              </a:rPr>
              <a:t> </a:t>
            </a:r>
            <a:r>
              <a:rPr sz="2000" spc="-10" dirty="0">
                <a:solidFill>
                  <a:srgbClr val="202020"/>
                </a:solidFill>
                <a:latin typeface="Cambria"/>
                <a:cs typeface="Cambria"/>
              </a:rPr>
              <a:t>antidepressant</a:t>
            </a:r>
            <a:r>
              <a:rPr sz="2000" spc="-30" dirty="0">
                <a:solidFill>
                  <a:srgbClr val="202020"/>
                </a:solidFill>
                <a:latin typeface="Cambria"/>
                <a:cs typeface="Cambria"/>
              </a:rPr>
              <a:t> </a:t>
            </a:r>
            <a:r>
              <a:rPr sz="2000" dirty="0">
                <a:solidFill>
                  <a:srgbClr val="202020"/>
                </a:solidFill>
                <a:latin typeface="Cambria"/>
                <a:cs typeface="Cambria"/>
              </a:rPr>
              <a:t>efficacy</a:t>
            </a:r>
            <a:r>
              <a:rPr sz="2000" spc="-65" dirty="0">
                <a:solidFill>
                  <a:srgbClr val="202020"/>
                </a:solidFill>
                <a:latin typeface="Cambria"/>
                <a:cs typeface="Cambria"/>
              </a:rPr>
              <a:t> </a:t>
            </a:r>
            <a:r>
              <a:rPr sz="2000" dirty="0">
                <a:solidFill>
                  <a:srgbClr val="202020"/>
                </a:solidFill>
                <a:latin typeface="Cambria"/>
                <a:cs typeface="Cambria"/>
              </a:rPr>
              <a:t>of</a:t>
            </a:r>
            <a:r>
              <a:rPr sz="2000" spc="-50" dirty="0">
                <a:solidFill>
                  <a:srgbClr val="202020"/>
                </a:solidFill>
                <a:latin typeface="Cambria"/>
                <a:cs typeface="Cambria"/>
              </a:rPr>
              <a:t> </a:t>
            </a:r>
            <a:r>
              <a:rPr sz="2000" spc="-10" dirty="0">
                <a:solidFill>
                  <a:srgbClr val="202020"/>
                </a:solidFill>
                <a:latin typeface="Cambria"/>
                <a:cs typeface="Cambria"/>
              </a:rPr>
              <a:t>carbamazepine</a:t>
            </a:r>
            <a:r>
              <a:rPr sz="2000" spc="-40" dirty="0">
                <a:solidFill>
                  <a:srgbClr val="202020"/>
                </a:solidFill>
                <a:latin typeface="Cambria"/>
                <a:cs typeface="Cambria"/>
              </a:rPr>
              <a:t> </a:t>
            </a:r>
            <a:r>
              <a:rPr sz="2000" dirty="0">
                <a:solidFill>
                  <a:srgbClr val="202020"/>
                </a:solidFill>
                <a:latin typeface="Cambria"/>
                <a:cs typeface="Cambria"/>
              </a:rPr>
              <a:t>in</a:t>
            </a:r>
            <a:r>
              <a:rPr sz="2000" spc="-75" dirty="0">
                <a:solidFill>
                  <a:srgbClr val="202020"/>
                </a:solidFill>
                <a:latin typeface="Cambria"/>
                <a:cs typeface="Cambria"/>
              </a:rPr>
              <a:t> </a:t>
            </a:r>
            <a:r>
              <a:rPr sz="2000" dirty="0">
                <a:solidFill>
                  <a:srgbClr val="202020"/>
                </a:solidFill>
                <a:latin typeface="Cambria"/>
                <a:cs typeface="Cambria"/>
              </a:rPr>
              <a:t>a</a:t>
            </a:r>
            <a:r>
              <a:rPr sz="2000" spc="-55" dirty="0">
                <a:solidFill>
                  <a:srgbClr val="202020"/>
                </a:solidFill>
                <a:latin typeface="Cambria"/>
                <a:cs typeface="Cambria"/>
              </a:rPr>
              <a:t> </a:t>
            </a:r>
            <a:r>
              <a:rPr sz="2000" dirty="0">
                <a:solidFill>
                  <a:srgbClr val="202020"/>
                </a:solidFill>
                <a:latin typeface="Cambria"/>
                <a:cs typeface="Cambria"/>
              </a:rPr>
              <a:t>mixed</a:t>
            </a:r>
            <a:r>
              <a:rPr sz="2000" spc="-30" dirty="0">
                <a:solidFill>
                  <a:srgbClr val="202020"/>
                </a:solidFill>
                <a:latin typeface="Cambria"/>
                <a:cs typeface="Cambria"/>
              </a:rPr>
              <a:t> </a:t>
            </a:r>
            <a:r>
              <a:rPr sz="2000" dirty="0">
                <a:solidFill>
                  <a:srgbClr val="202020"/>
                </a:solidFill>
                <a:latin typeface="Cambria"/>
                <a:cs typeface="Cambria"/>
              </a:rPr>
              <a:t>group</a:t>
            </a:r>
            <a:r>
              <a:rPr sz="2000" spc="-50" dirty="0">
                <a:solidFill>
                  <a:srgbClr val="202020"/>
                </a:solidFill>
                <a:latin typeface="Cambria"/>
                <a:cs typeface="Cambria"/>
              </a:rPr>
              <a:t> </a:t>
            </a:r>
            <a:r>
              <a:rPr sz="2000" dirty="0">
                <a:solidFill>
                  <a:srgbClr val="202020"/>
                </a:solidFill>
                <a:latin typeface="Cambria"/>
                <a:cs typeface="Cambria"/>
              </a:rPr>
              <a:t>of</a:t>
            </a:r>
            <a:r>
              <a:rPr sz="2000" spc="-70" dirty="0">
                <a:solidFill>
                  <a:srgbClr val="202020"/>
                </a:solidFill>
                <a:latin typeface="Cambria"/>
                <a:cs typeface="Cambria"/>
              </a:rPr>
              <a:t> </a:t>
            </a:r>
            <a:r>
              <a:rPr sz="2000" dirty="0">
                <a:solidFill>
                  <a:srgbClr val="202020"/>
                </a:solidFill>
                <a:latin typeface="Cambria"/>
                <a:cs typeface="Cambria"/>
              </a:rPr>
              <a:t>patients</a:t>
            </a:r>
            <a:r>
              <a:rPr sz="2000" spc="-20" dirty="0">
                <a:solidFill>
                  <a:srgbClr val="202020"/>
                </a:solidFill>
                <a:latin typeface="Cambria"/>
                <a:cs typeface="Cambria"/>
              </a:rPr>
              <a:t> </a:t>
            </a:r>
            <a:r>
              <a:rPr sz="2000" dirty="0">
                <a:solidFill>
                  <a:srgbClr val="202020"/>
                </a:solidFill>
                <a:latin typeface="Cambria"/>
                <a:cs typeface="Cambria"/>
              </a:rPr>
              <a:t>with</a:t>
            </a:r>
            <a:r>
              <a:rPr sz="2000" spc="-65" dirty="0">
                <a:solidFill>
                  <a:srgbClr val="202020"/>
                </a:solidFill>
                <a:latin typeface="Cambria"/>
                <a:cs typeface="Cambria"/>
              </a:rPr>
              <a:t> </a:t>
            </a:r>
            <a:r>
              <a:rPr sz="2000" dirty="0">
                <a:solidFill>
                  <a:srgbClr val="202020"/>
                </a:solidFill>
                <a:latin typeface="Cambria"/>
                <a:cs typeface="Cambria"/>
              </a:rPr>
              <a:t>unipolar</a:t>
            </a:r>
            <a:r>
              <a:rPr sz="2000" spc="-55" dirty="0">
                <a:solidFill>
                  <a:srgbClr val="202020"/>
                </a:solidFill>
                <a:latin typeface="Cambria"/>
                <a:cs typeface="Cambria"/>
              </a:rPr>
              <a:t> </a:t>
            </a:r>
            <a:r>
              <a:rPr sz="2000" dirty="0">
                <a:solidFill>
                  <a:srgbClr val="202020"/>
                </a:solidFill>
                <a:latin typeface="Cambria"/>
                <a:cs typeface="Cambria"/>
              </a:rPr>
              <a:t>and</a:t>
            </a:r>
            <a:r>
              <a:rPr sz="2000" spc="-65" dirty="0">
                <a:solidFill>
                  <a:srgbClr val="202020"/>
                </a:solidFill>
                <a:latin typeface="Cambria"/>
                <a:cs typeface="Cambria"/>
              </a:rPr>
              <a:t> </a:t>
            </a:r>
            <a:r>
              <a:rPr sz="2000" spc="-10" dirty="0">
                <a:solidFill>
                  <a:srgbClr val="202020"/>
                </a:solidFill>
                <a:latin typeface="Cambria"/>
                <a:cs typeface="Cambria"/>
              </a:rPr>
              <a:t>bipolar disorders</a:t>
            </a:r>
            <a:r>
              <a:rPr sz="2000" spc="-25" dirty="0">
                <a:solidFill>
                  <a:srgbClr val="202020"/>
                </a:solidFill>
                <a:latin typeface="Cambria"/>
                <a:cs typeface="Cambria"/>
              </a:rPr>
              <a:t> </a:t>
            </a:r>
            <a:r>
              <a:rPr sz="2000" dirty="0">
                <a:solidFill>
                  <a:srgbClr val="202020"/>
                </a:solidFill>
                <a:latin typeface="Cambria"/>
                <a:cs typeface="Cambria"/>
              </a:rPr>
              <a:t>[</a:t>
            </a:r>
            <a:r>
              <a:rPr sz="2000" u="sng" dirty="0">
                <a:solidFill>
                  <a:srgbClr val="0462C1"/>
                </a:solidFill>
                <a:uFill>
                  <a:solidFill>
                    <a:srgbClr val="0462C1"/>
                  </a:solidFill>
                </a:uFill>
                <a:latin typeface="Cambria"/>
                <a:cs typeface="Cambria"/>
                <a:hlinkClick r:id="rId2"/>
              </a:rPr>
              <a:t>50</a:t>
            </a:r>
            <a:r>
              <a:rPr sz="2000" dirty="0">
                <a:solidFill>
                  <a:srgbClr val="202020"/>
                </a:solidFill>
                <a:latin typeface="Cambria"/>
                <a:cs typeface="Cambria"/>
              </a:rPr>
              <a:t>].</a:t>
            </a:r>
            <a:r>
              <a:rPr sz="2000" spc="-30" dirty="0">
                <a:solidFill>
                  <a:srgbClr val="202020"/>
                </a:solidFill>
                <a:latin typeface="Cambria"/>
                <a:cs typeface="Cambria"/>
              </a:rPr>
              <a:t> </a:t>
            </a:r>
            <a:r>
              <a:rPr sz="2000" dirty="0">
                <a:solidFill>
                  <a:srgbClr val="202020"/>
                </a:solidFill>
                <a:latin typeface="Cambria"/>
                <a:cs typeface="Cambria"/>
              </a:rPr>
              <a:t>In</a:t>
            </a:r>
            <a:r>
              <a:rPr sz="2000" spc="-80" dirty="0">
                <a:solidFill>
                  <a:srgbClr val="202020"/>
                </a:solidFill>
                <a:latin typeface="Cambria"/>
                <a:cs typeface="Cambria"/>
              </a:rPr>
              <a:t> </a:t>
            </a:r>
            <a:r>
              <a:rPr sz="2000" dirty="0">
                <a:solidFill>
                  <a:srgbClr val="202020"/>
                </a:solidFill>
                <a:latin typeface="Cambria"/>
                <a:cs typeface="Cambria"/>
              </a:rPr>
              <a:t>a</a:t>
            </a:r>
            <a:r>
              <a:rPr sz="2000" spc="-60" dirty="0">
                <a:solidFill>
                  <a:srgbClr val="202020"/>
                </a:solidFill>
                <a:latin typeface="Cambria"/>
                <a:cs typeface="Cambria"/>
              </a:rPr>
              <a:t> </a:t>
            </a:r>
            <a:r>
              <a:rPr sz="2000" spc="-10" dirty="0">
                <a:solidFill>
                  <a:srgbClr val="202020"/>
                </a:solidFill>
                <a:latin typeface="Cambria"/>
                <a:cs typeface="Cambria"/>
              </a:rPr>
              <a:t>randomised</a:t>
            </a:r>
            <a:r>
              <a:rPr sz="2000" spc="-25" dirty="0">
                <a:solidFill>
                  <a:srgbClr val="202020"/>
                </a:solidFill>
                <a:latin typeface="Cambria"/>
                <a:cs typeface="Cambria"/>
              </a:rPr>
              <a:t> </a:t>
            </a:r>
            <a:r>
              <a:rPr sz="2000" spc="-10" dirty="0">
                <a:solidFill>
                  <a:srgbClr val="202020"/>
                </a:solidFill>
                <a:latin typeface="Cambria"/>
                <a:cs typeface="Cambria"/>
              </a:rPr>
              <a:t>controlled</a:t>
            </a:r>
            <a:r>
              <a:rPr sz="2000" spc="-50" dirty="0">
                <a:solidFill>
                  <a:srgbClr val="202020"/>
                </a:solidFill>
                <a:latin typeface="Cambria"/>
                <a:cs typeface="Cambria"/>
              </a:rPr>
              <a:t> </a:t>
            </a:r>
            <a:r>
              <a:rPr sz="2000" dirty="0">
                <a:solidFill>
                  <a:srgbClr val="202020"/>
                </a:solidFill>
                <a:latin typeface="Cambria"/>
                <a:cs typeface="Cambria"/>
              </a:rPr>
              <a:t>trial</a:t>
            </a:r>
            <a:r>
              <a:rPr sz="2000" spc="-60" dirty="0">
                <a:solidFill>
                  <a:srgbClr val="202020"/>
                </a:solidFill>
                <a:latin typeface="Cambria"/>
                <a:cs typeface="Cambria"/>
              </a:rPr>
              <a:t> </a:t>
            </a:r>
            <a:r>
              <a:rPr sz="2000" dirty="0">
                <a:solidFill>
                  <a:srgbClr val="202020"/>
                </a:solidFill>
                <a:latin typeface="Cambria"/>
                <a:cs typeface="Cambria"/>
              </a:rPr>
              <a:t>in</a:t>
            </a:r>
            <a:r>
              <a:rPr sz="2000" spc="-75" dirty="0">
                <a:solidFill>
                  <a:srgbClr val="202020"/>
                </a:solidFill>
                <a:latin typeface="Cambria"/>
                <a:cs typeface="Cambria"/>
              </a:rPr>
              <a:t> </a:t>
            </a:r>
            <a:r>
              <a:rPr sz="2000" spc="-10" dirty="0">
                <a:solidFill>
                  <a:srgbClr val="202020"/>
                </a:solidFill>
                <a:latin typeface="Cambria"/>
                <a:cs typeface="Cambria"/>
              </a:rPr>
              <a:t>recurrent affective</a:t>
            </a:r>
            <a:r>
              <a:rPr sz="2000" spc="5" dirty="0">
                <a:solidFill>
                  <a:srgbClr val="202020"/>
                </a:solidFill>
                <a:latin typeface="Cambria"/>
                <a:cs typeface="Cambria"/>
              </a:rPr>
              <a:t> </a:t>
            </a:r>
            <a:r>
              <a:rPr sz="2000" spc="-25" dirty="0">
                <a:solidFill>
                  <a:srgbClr val="202020"/>
                </a:solidFill>
                <a:latin typeface="Cambria"/>
                <a:cs typeface="Cambria"/>
              </a:rPr>
              <a:t>disorder,found</a:t>
            </a:r>
            <a:r>
              <a:rPr sz="2000" spc="-5" dirty="0">
                <a:solidFill>
                  <a:srgbClr val="202020"/>
                </a:solidFill>
                <a:latin typeface="Cambria"/>
                <a:cs typeface="Cambria"/>
              </a:rPr>
              <a:t> </a:t>
            </a:r>
            <a:r>
              <a:rPr sz="2000" dirty="0">
                <a:solidFill>
                  <a:srgbClr val="202020"/>
                </a:solidFill>
                <a:latin typeface="Cambria"/>
                <a:cs typeface="Cambria"/>
              </a:rPr>
              <a:t>no</a:t>
            </a:r>
            <a:r>
              <a:rPr sz="2000" spc="-50" dirty="0">
                <a:solidFill>
                  <a:srgbClr val="202020"/>
                </a:solidFill>
                <a:latin typeface="Cambria"/>
                <a:cs typeface="Cambria"/>
              </a:rPr>
              <a:t> </a:t>
            </a:r>
            <a:r>
              <a:rPr sz="2000" spc="-10" dirty="0">
                <a:solidFill>
                  <a:srgbClr val="202020"/>
                </a:solidFill>
                <a:latin typeface="Cambria"/>
                <a:cs typeface="Cambria"/>
              </a:rPr>
              <a:t>difference</a:t>
            </a:r>
            <a:r>
              <a:rPr sz="2000" spc="-20" dirty="0">
                <a:solidFill>
                  <a:srgbClr val="202020"/>
                </a:solidFill>
                <a:latin typeface="Cambria"/>
                <a:cs typeface="Cambria"/>
              </a:rPr>
              <a:t> </a:t>
            </a:r>
            <a:r>
              <a:rPr sz="2000" spc="-25" dirty="0">
                <a:solidFill>
                  <a:srgbClr val="202020"/>
                </a:solidFill>
                <a:latin typeface="Cambria"/>
                <a:cs typeface="Cambria"/>
              </a:rPr>
              <a:t>in </a:t>
            </a:r>
            <a:r>
              <a:rPr sz="2000" spc="-10" dirty="0">
                <a:solidFill>
                  <a:srgbClr val="202020"/>
                </a:solidFill>
                <a:latin typeface="Cambria"/>
                <a:cs typeface="Cambria"/>
              </a:rPr>
              <a:t>recurrence</a:t>
            </a:r>
            <a:r>
              <a:rPr sz="2000" spc="-25" dirty="0">
                <a:solidFill>
                  <a:srgbClr val="202020"/>
                </a:solidFill>
                <a:latin typeface="Cambria"/>
                <a:cs typeface="Cambria"/>
              </a:rPr>
              <a:t> </a:t>
            </a:r>
            <a:r>
              <a:rPr sz="2000" dirty="0">
                <a:solidFill>
                  <a:srgbClr val="202020"/>
                </a:solidFill>
                <a:latin typeface="Cambria"/>
                <a:cs typeface="Cambria"/>
              </a:rPr>
              <a:t>rates</a:t>
            </a:r>
            <a:r>
              <a:rPr sz="2000" spc="-50" dirty="0">
                <a:solidFill>
                  <a:srgbClr val="202020"/>
                </a:solidFill>
                <a:latin typeface="Cambria"/>
                <a:cs typeface="Cambria"/>
              </a:rPr>
              <a:t> </a:t>
            </a:r>
            <a:r>
              <a:rPr sz="2000" dirty="0">
                <a:solidFill>
                  <a:srgbClr val="202020"/>
                </a:solidFill>
                <a:latin typeface="Cambria"/>
                <a:cs typeface="Cambria"/>
              </a:rPr>
              <a:t>in</a:t>
            </a:r>
            <a:r>
              <a:rPr sz="2000" spc="-85" dirty="0">
                <a:solidFill>
                  <a:srgbClr val="202020"/>
                </a:solidFill>
                <a:latin typeface="Cambria"/>
                <a:cs typeface="Cambria"/>
              </a:rPr>
              <a:t> </a:t>
            </a:r>
            <a:r>
              <a:rPr sz="2000" dirty="0">
                <a:solidFill>
                  <a:srgbClr val="202020"/>
                </a:solidFill>
                <a:latin typeface="Cambria"/>
                <a:cs typeface="Cambria"/>
              </a:rPr>
              <a:t>bipolar</a:t>
            </a:r>
            <a:r>
              <a:rPr sz="2000" spc="-60" dirty="0">
                <a:solidFill>
                  <a:srgbClr val="202020"/>
                </a:solidFill>
                <a:latin typeface="Cambria"/>
                <a:cs typeface="Cambria"/>
              </a:rPr>
              <a:t> </a:t>
            </a:r>
            <a:r>
              <a:rPr sz="2000" dirty="0">
                <a:solidFill>
                  <a:srgbClr val="202020"/>
                </a:solidFill>
                <a:latin typeface="Cambria"/>
                <a:cs typeface="Cambria"/>
              </a:rPr>
              <a:t>disorder</a:t>
            </a:r>
            <a:r>
              <a:rPr sz="2000" spc="-40" dirty="0">
                <a:solidFill>
                  <a:srgbClr val="202020"/>
                </a:solidFill>
                <a:latin typeface="Cambria"/>
                <a:cs typeface="Cambria"/>
              </a:rPr>
              <a:t> </a:t>
            </a:r>
            <a:r>
              <a:rPr sz="2000" dirty="0">
                <a:solidFill>
                  <a:srgbClr val="202020"/>
                </a:solidFill>
                <a:latin typeface="Cambria"/>
                <a:cs typeface="Cambria"/>
              </a:rPr>
              <a:t>patients</a:t>
            </a:r>
            <a:r>
              <a:rPr sz="2000" spc="-35" dirty="0">
                <a:solidFill>
                  <a:srgbClr val="202020"/>
                </a:solidFill>
                <a:latin typeface="Cambria"/>
                <a:cs typeface="Cambria"/>
              </a:rPr>
              <a:t> </a:t>
            </a:r>
            <a:r>
              <a:rPr sz="2000" dirty="0">
                <a:solidFill>
                  <a:srgbClr val="202020"/>
                </a:solidFill>
                <a:latin typeface="Cambria"/>
                <a:cs typeface="Cambria"/>
              </a:rPr>
              <a:t>between those</a:t>
            </a:r>
            <a:r>
              <a:rPr sz="2000" spc="-70" dirty="0">
                <a:solidFill>
                  <a:srgbClr val="202020"/>
                </a:solidFill>
                <a:latin typeface="Cambria"/>
                <a:cs typeface="Cambria"/>
              </a:rPr>
              <a:t> </a:t>
            </a:r>
            <a:r>
              <a:rPr sz="2000" dirty="0">
                <a:solidFill>
                  <a:srgbClr val="202020"/>
                </a:solidFill>
                <a:latin typeface="Cambria"/>
                <a:cs typeface="Cambria"/>
              </a:rPr>
              <a:t>with</a:t>
            </a:r>
            <a:r>
              <a:rPr sz="2000" spc="-70" dirty="0">
                <a:solidFill>
                  <a:srgbClr val="202020"/>
                </a:solidFill>
                <a:latin typeface="Cambria"/>
                <a:cs typeface="Cambria"/>
              </a:rPr>
              <a:t> </a:t>
            </a:r>
            <a:r>
              <a:rPr sz="2000" dirty="0">
                <a:solidFill>
                  <a:srgbClr val="202020"/>
                </a:solidFill>
                <a:latin typeface="Cambria"/>
                <a:cs typeface="Cambria"/>
              </a:rPr>
              <a:t>low</a:t>
            </a:r>
            <a:r>
              <a:rPr sz="2000" spc="-80" dirty="0">
                <a:solidFill>
                  <a:srgbClr val="202020"/>
                </a:solidFill>
                <a:latin typeface="Cambria"/>
                <a:cs typeface="Cambria"/>
              </a:rPr>
              <a:t> </a:t>
            </a:r>
            <a:r>
              <a:rPr sz="2000" dirty="0">
                <a:solidFill>
                  <a:srgbClr val="202020"/>
                </a:solidFill>
                <a:latin typeface="Cambria"/>
                <a:cs typeface="Cambria"/>
              </a:rPr>
              <a:t>(15–25</a:t>
            </a:r>
            <a:r>
              <a:rPr sz="2000" spc="-50" dirty="0">
                <a:solidFill>
                  <a:srgbClr val="202020"/>
                </a:solidFill>
                <a:latin typeface="Cambria"/>
                <a:cs typeface="Cambria"/>
              </a:rPr>
              <a:t> </a:t>
            </a:r>
            <a:r>
              <a:rPr sz="2000" dirty="0">
                <a:solidFill>
                  <a:srgbClr val="202020"/>
                </a:solidFill>
                <a:latin typeface="Cambria"/>
                <a:cs typeface="Cambria"/>
              </a:rPr>
              <a:t>µmol</a:t>
            </a:r>
            <a:r>
              <a:rPr sz="2000" spc="-45" dirty="0">
                <a:solidFill>
                  <a:srgbClr val="202020"/>
                </a:solidFill>
                <a:latin typeface="Cambria"/>
                <a:cs typeface="Cambria"/>
              </a:rPr>
              <a:t> </a:t>
            </a:r>
            <a:r>
              <a:rPr sz="2000" dirty="0">
                <a:solidFill>
                  <a:srgbClr val="202020"/>
                </a:solidFill>
                <a:latin typeface="Cambria"/>
                <a:cs typeface="Cambria"/>
              </a:rPr>
              <a:t>l</a:t>
            </a:r>
            <a:r>
              <a:rPr sz="2025" baseline="24691" dirty="0">
                <a:solidFill>
                  <a:srgbClr val="202020"/>
                </a:solidFill>
                <a:latin typeface="Cambria"/>
                <a:cs typeface="Cambria"/>
              </a:rPr>
              <a:t>−1</a:t>
            </a:r>
            <a:r>
              <a:rPr sz="2000" dirty="0">
                <a:solidFill>
                  <a:srgbClr val="202020"/>
                </a:solidFill>
                <a:latin typeface="Cambria"/>
                <a:cs typeface="Cambria"/>
              </a:rPr>
              <a:t>)</a:t>
            </a:r>
            <a:r>
              <a:rPr sz="2000" spc="-95" dirty="0">
                <a:solidFill>
                  <a:srgbClr val="202020"/>
                </a:solidFill>
                <a:latin typeface="Cambria"/>
                <a:cs typeface="Cambria"/>
              </a:rPr>
              <a:t> </a:t>
            </a:r>
            <a:r>
              <a:rPr sz="2000" dirty="0">
                <a:solidFill>
                  <a:srgbClr val="202020"/>
                </a:solidFill>
                <a:latin typeface="Cambria"/>
                <a:cs typeface="Cambria"/>
              </a:rPr>
              <a:t>or</a:t>
            </a:r>
            <a:r>
              <a:rPr sz="2000" spc="-60" dirty="0">
                <a:solidFill>
                  <a:srgbClr val="202020"/>
                </a:solidFill>
                <a:latin typeface="Cambria"/>
                <a:cs typeface="Cambria"/>
              </a:rPr>
              <a:t> </a:t>
            </a:r>
            <a:r>
              <a:rPr sz="2000" dirty="0">
                <a:solidFill>
                  <a:srgbClr val="202020"/>
                </a:solidFill>
                <a:latin typeface="Cambria"/>
                <a:cs typeface="Cambria"/>
              </a:rPr>
              <a:t>high</a:t>
            </a:r>
            <a:r>
              <a:rPr sz="2000" spc="-70" dirty="0">
                <a:solidFill>
                  <a:srgbClr val="202020"/>
                </a:solidFill>
                <a:latin typeface="Cambria"/>
                <a:cs typeface="Cambria"/>
              </a:rPr>
              <a:t> </a:t>
            </a:r>
            <a:r>
              <a:rPr sz="2000" spc="-10" dirty="0">
                <a:solidFill>
                  <a:srgbClr val="202020"/>
                </a:solidFill>
                <a:latin typeface="Cambria"/>
                <a:cs typeface="Cambria"/>
              </a:rPr>
              <a:t>(28–40 </a:t>
            </a:r>
            <a:r>
              <a:rPr sz="2000" dirty="0">
                <a:solidFill>
                  <a:srgbClr val="202020"/>
                </a:solidFill>
                <a:latin typeface="Cambria"/>
                <a:cs typeface="Cambria"/>
              </a:rPr>
              <a:t>µmol</a:t>
            </a:r>
            <a:r>
              <a:rPr sz="2000" spc="-55" dirty="0">
                <a:solidFill>
                  <a:srgbClr val="202020"/>
                </a:solidFill>
                <a:latin typeface="Cambria"/>
                <a:cs typeface="Cambria"/>
              </a:rPr>
              <a:t> </a:t>
            </a:r>
            <a:r>
              <a:rPr sz="2000" dirty="0">
                <a:solidFill>
                  <a:srgbClr val="202020"/>
                </a:solidFill>
                <a:latin typeface="Cambria"/>
                <a:cs typeface="Cambria"/>
              </a:rPr>
              <a:t>l</a:t>
            </a:r>
            <a:r>
              <a:rPr sz="2025" baseline="24691" dirty="0">
                <a:solidFill>
                  <a:srgbClr val="202020"/>
                </a:solidFill>
                <a:latin typeface="Cambria"/>
                <a:cs typeface="Cambria"/>
              </a:rPr>
              <a:t>−1</a:t>
            </a:r>
            <a:r>
              <a:rPr sz="2000" dirty="0">
                <a:solidFill>
                  <a:srgbClr val="202020"/>
                </a:solidFill>
                <a:latin typeface="Cambria"/>
                <a:cs typeface="Cambria"/>
              </a:rPr>
              <a:t>)</a:t>
            </a:r>
            <a:r>
              <a:rPr sz="2000" spc="-75" dirty="0">
                <a:solidFill>
                  <a:srgbClr val="202020"/>
                </a:solidFill>
                <a:latin typeface="Cambria"/>
                <a:cs typeface="Cambria"/>
              </a:rPr>
              <a:t> </a:t>
            </a:r>
            <a:r>
              <a:rPr sz="2000" spc="-10" dirty="0">
                <a:solidFill>
                  <a:srgbClr val="202020"/>
                </a:solidFill>
                <a:latin typeface="Cambria"/>
                <a:cs typeface="Cambria"/>
              </a:rPr>
              <a:t>carbamazepine</a:t>
            </a:r>
            <a:r>
              <a:rPr sz="2000" spc="-35" dirty="0">
                <a:solidFill>
                  <a:srgbClr val="202020"/>
                </a:solidFill>
                <a:latin typeface="Cambria"/>
                <a:cs typeface="Cambria"/>
              </a:rPr>
              <a:t> </a:t>
            </a:r>
            <a:r>
              <a:rPr sz="2000" spc="-10" dirty="0">
                <a:solidFill>
                  <a:srgbClr val="202020"/>
                </a:solidFill>
                <a:latin typeface="Cambria"/>
                <a:cs typeface="Cambria"/>
              </a:rPr>
              <a:t>levels.</a:t>
            </a:r>
            <a:r>
              <a:rPr sz="2000" spc="-15" dirty="0">
                <a:solidFill>
                  <a:srgbClr val="202020"/>
                </a:solidFill>
                <a:latin typeface="Cambria"/>
                <a:cs typeface="Cambria"/>
              </a:rPr>
              <a:t> </a:t>
            </a:r>
            <a:r>
              <a:rPr sz="2000" dirty="0">
                <a:solidFill>
                  <a:srgbClr val="202020"/>
                </a:solidFill>
                <a:latin typeface="Cambria"/>
                <a:cs typeface="Cambria"/>
              </a:rPr>
              <a:t>In</a:t>
            </a:r>
            <a:r>
              <a:rPr sz="2000" spc="-70" dirty="0">
                <a:solidFill>
                  <a:srgbClr val="202020"/>
                </a:solidFill>
                <a:latin typeface="Cambria"/>
                <a:cs typeface="Cambria"/>
              </a:rPr>
              <a:t> </a:t>
            </a:r>
            <a:r>
              <a:rPr sz="2000" spc="-10" dirty="0">
                <a:solidFill>
                  <a:srgbClr val="202020"/>
                </a:solidFill>
                <a:latin typeface="Cambria"/>
                <a:cs typeface="Cambria"/>
              </a:rPr>
              <a:t>practice,</a:t>
            </a:r>
            <a:r>
              <a:rPr sz="2000" spc="-40" dirty="0">
                <a:solidFill>
                  <a:srgbClr val="202020"/>
                </a:solidFill>
                <a:latin typeface="Cambria"/>
                <a:cs typeface="Cambria"/>
              </a:rPr>
              <a:t> </a:t>
            </a:r>
            <a:r>
              <a:rPr sz="2000" dirty="0">
                <a:solidFill>
                  <a:srgbClr val="202020"/>
                </a:solidFill>
                <a:latin typeface="Cambria"/>
                <a:cs typeface="Cambria"/>
              </a:rPr>
              <a:t>as</a:t>
            </a:r>
            <a:r>
              <a:rPr sz="2000" spc="-50" dirty="0">
                <a:solidFill>
                  <a:srgbClr val="202020"/>
                </a:solidFill>
                <a:latin typeface="Cambria"/>
                <a:cs typeface="Cambria"/>
              </a:rPr>
              <a:t> </a:t>
            </a:r>
            <a:r>
              <a:rPr sz="2000" dirty="0">
                <a:solidFill>
                  <a:srgbClr val="202020"/>
                </a:solidFill>
                <a:latin typeface="Cambria"/>
                <a:cs typeface="Cambria"/>
              </a:rPr>
              <a:t>for</a:t>
            </a:r>
            <a:r>
              <a:rPr sz="2000" spc="-50" dirty="0">
                <a:solidFill>
                  <a:srgbClr val="202020"/>
                </a:solidFill>
                <a:latin typeface="Cambria"/>
                <a:cs typeface="Cambria"/>
              </a:rPr>
              <a:t> </a:t>
            </a:r>
            <a:r>
              <a:rPr sz="2000" dirty="0">
                <a:solidFill>
                  <a:srgbClr val="202020"/>
                </a:solidFill>
                <a:latin typeface="Cambria"/>
                <a:cs typeface="Cambria"/>
              </a:rPr>
              <a:t>sodium</a:t>
            </a:r>
            <a:r>
              <a:rPr sz="2000" spc="-40" dirty="0">
                <a:solidFill>
                  <a:srgbClr val="202020"/>
                </a:solidFill>
                <a:latin typeface="Cambria"/>
                <a:cs typeface="Cambria"/>
              </a:rPr>
              <a:t> </a:t>
            </a:r>
            <a:r>
              <a:rPr sz="2000" spc="-20" dirty="0">
                <a:solidFill>
                  <a:srgbClr val="202020"/>
                </a:solidFill>
                <a:latin typeface="Cambria"/>
                <a:cs typeface="Cambria"/>
              </a:rPr>
              <a:t>valproate,</a:t>
            </a:r>
            <a:r>
              <a:rPr sz="2000" spc="-40" dirty="0">
                <a:solidFill>
                  <a:srgbClr val="202020"/>
                </a:solidFill>
                <a:latin typeface="Cambria"/>
                <a:cs typeface="Cambria"/>
              </a:rPr>
              <a:t> </a:t>
            </a:r>
            <a:r>
              <a:rPr sz="2000" spc="-10" dirty="0">
                <a:solidFill>
                  <a:srgbClr val="202020"/>
                </a:solidFill>
                <a:latin typeface="Cambria"/>
                <a:cs typeface="Cambria"/>
              </a:rPr>
              <a:t>therapeutic</a:t>
            </a:r>
            <a:r>
              <a:rPr sz="2000" spc="-35" dirty="0">
                <a:solidFill>
                  <a:srgbClr val="202020"/>
                </a:solidFill>
                <a:latin typeface="Cambria"/>
                <a:cs typeface="Cambria"/>
              </a:rPr>
              <a:t> </a:t>
            </a:r>
            <a:r>
              <a:rPr sz="2000" spc="-10" dirty="0">
                <a:solidFill>
                  <a:srgbClr val="202020"/>
                </a:solidFill>
                <a:latin typeface="Cambria"/>
                <a:cs typeface="Cambria"/>
              </a:rPr>
              <a:t>concentration</a:t>
            </a:r>
            <a:r>
              <a:rPr sz="2000" spc="-25" dirty="0">
                <a:solidFill>
                  <a:srgbClr val="202020"/>
                </a:solidFill>
                <a:latin typeface="Cambria"/>
                <a:cs typeface="Cambria"/>
              </a:rPr>
              <a:t> </a:t>
            </a:r>
            <a:r>
              <a:rPr sz="2000" spc="-10" dirty="0">
                <a:solidFill>
                  <a:srgbClr val="202020"/>
                </a:solidFill>
                <a:latin typeface="Cambria"/>
                <a:cs typeface="Cambria"/>
              </a:rPr>
              <a:t>levels established</a:t>
            </a:r>
            <a:r>
              <a:rPr sz="2000" spc="-40" dirty="0">
                <a:solidFill>
                  <a:srgbClr val="202020"/>
                </a:solidFill>
                <a:latin typeface="Cambria"/>
                <a:cs typeface="Cambria"/>
              </a:rPr>
              <a:t> </a:t>
            </a:r>
            <a:r>
              <a:rPr sz="2000" dirty="0">
                <a:solidFill>
                  <a:srgbClr val="202020"/>
                </a:solidFill>
                <a:latin typeface="Cambria"/>
                <a:cs typeface="Cambria"/>
              </a:rPr>
              <a:t>for</a:t>
            </a:r>
            <a:r>
              <a:rPr sz="2000" spc="-50" dirty="0">
                <a:solidFill>
                  <a:srgbClr val="202020"/>
                </a:solidFill>
                <a:latin typeface="Cambria"/>
                <a:cs typeface="Cambria"/>
              </a:rPr>
              <a:t> </a:t>
            </a:r>
            <a:r>
              <a:rPr sz="2000" dirty="0">
                <a:solidFill>
                  <a:srgbClr val="202020"/>
                </a:solidFill>
                <a:latin typeface="Cambria"/>
                <a:cs typeface="Cambria"/>
              </a:rPr>
              <a:t>epilepsy</a:t>
            </a:r>
            <a:r>
              <a:rPr sz="2000" spc="-10" dirty="0">
                <a:solidFill>
                  <a:srgbClr val="202020"/>
                </a:solidFill>
                <a:latin typeface="Cambria"/>
                <a:cs typeface="Cambria"/>
              </a:rPr>
              <a:t> </a:t>
            </a:r>
            <a:r>
              <a:rPr sz="2000" dirty="0">
                <a:solidFill>
                  <a:srgbClr val="202020"/>
                </a:solidFill>
                <a:latin typeface="Cambria"/>
                <a:cs typeface="Cambria"/>
              </a:rPr>
              <a:t>(6–12</a:t>
            </a:r>
            <a:r>
              <a:rPr sz="2000" spc="-30" dirty="0">
                <a:solidFill>
                  <a:srgbClr val="202020"/>
                </a:solidFill>
                <a:latin typeface="Cambria"/>
                <a:cs typeface="Cambria"/>
              </a:rPr>
              <a:t> </a:t>
            </a:r>
            <a:r>
              <a:rPr sz="2000" dirty="0">
                <a:solidFill>
                  <a:srgbClr val="202020"/>
                </a:solidFill>
                <a:latin typeface="Cambria"/>
                <a:cs typeface="Cambria"/>
              </a:rPr>
              <a:t>mg</a:t>
            </a:r>
            <a:r>
              <a:rPr sz="2000" spc="-35" dirty="0">
                <a:solidFill>
                  <a:srgbClr val="202020"/>
                </a:solidFill>
                <a:latin typeface="Cambria"/>
                <a:cs typeface="Cambria"/>
              </a:rPr>
              <a:t> </a:t>
            </a:r>
            <a:r>
              <a:rPr sz="2000" dirty="0">
                <a:solidFill>
                  <a:srgbClr val="202020"/>
                </a:solidFill>
                <a:latin typeface="Cambria"/>
                <a:cs typeface="Cambria"/>
              </a:rPr>
              <a:t>l</a:t>
            </a:r>
            <a:r>
              <a:rPr sz="2025" baseline="24691" dirty="0">
                <a:solidFill>
                  <a:srgbClr val="202020"/>
                </a:solidFill>
                <a:latin typeface="Cambria"/>
                <a:cs typeface="Cambria"/>
              </a:rPr>
              <a:t>−1</a:t>
            </a:r>
            <a:r>
              <a:rPr sz="2000" dirty="0">
                <a:solidFill>
                  <a:srgbClr val="202020"/>
                </a:solidFill>
                <a:latin typeface="Cambria"/>
                <a:cs typeface="Cambria"/>
              </a:rPr>
              <a:t>;</a:t>
            </a:r>
            <a:r>
              <a:rPr sz="2000" spc="-75" dirty="0">
                <a:solidFill>
                  <a:srgbClr val="202020"/>
                </a:solidFill>
                <a:latin typeface="Cambria"/>
                <a:cs typeface="Cambria"/>
              </a:rPr>
              <a:t> </a:t>
            </a:r>
            <a:r>
              <a:rPr sz="2000" dirty="0">
                <a:solidFill>
                  <a:srgbClr val="202020"/>
                </a:solidFill>
                <a:latin typeface="Cambria"/>
                <a:cs typeface="Cambria"/>
              </a:rPr>
              <a:t>20–50</a:t>
            </a:r>
            <a:r>
              <a:rPr sz="2000" spc="-35" dirty="0">
                <a:solidFill>
                  <a:srgbClr val="202020"/>
                </a:solidFill>
                <a:latin typeface="Cambria"/>
                <a:cs typeface="Cambria"/>
              </a:rPr>
              <a:t> </a:t>
            </a:r>
            <a:r>
              <a:rPr sz="2000" dirty="0">
                <a:solidFill>
                  <a:srgbClr val="202020"/>
                </a:solidFill>
                <a:latin typeface="Cambria"/>
                <a:cs typeface="Cambria"/>
              </a:rPr>
              <a:t>µmol</a:t>
            </a:r>
            <a:r>
              <a:rPr sz="2000" spc="-50" dirty="0">
                <a:solidFill>
                  <a:srgbClr val="202020"/>
                </a:solidFill>
                <a:latin typeface="Cambria"/>
                <a:cs typeface="Cambria"/>
              </a:rPr>
              <a:t> </a:t>
            </a:r>
            <a:r>
              <a:rPr sz="2000" dirty="0">
                <a:solidFill>
                  <a:srgbClr val="202020"/>
                </a:solidFill>
                <a:latin typeface="Cambria"/>
                <a:cs typeface="Cambria"/>
              </a:rPr>
              <a:t>l</a:t>
            </a:r>
            <a:r>
              <a:rPr sz="2025" baseline="24691" dirty="0">
                <a:solidFill>
                  <a:srgbClr val="202020"/>
                </a:solidFill>
                <a:latin typeface="Cambria"/>
                <a:cs typeface="Cambria"/>
              </a:rPr>
              <a:t>−1</a:t>
            </a:r>
            <a:r>
              <a:rPr sz="2000" dirty="0">
                <a:solidFill>
                  <a:srgbClr val="202020"/>
                </a:solidFill>
                <a:latin typeface="Cambria"/>
                <a:cs typeface="Cambria"/>
              </a:rPr>
              <a:t>)</a:t>
            </a:r>
            <a:r>
              <a:rPr sz="2000" spc="-75" dirty="0">
                <a:solidFill>
                  <a:srgbClr val="202020"/>
                </a:solidFill>
                <a:latin typeface="Cambria"/>
                <a:cs typeface="Cambria"/>
              </a:rPr>
              <a:t> </a:t>
            </a:r>
            <a:r>
              <a:rPr sz="2000" dirty="0">
                <a:solidFill>
                  <a:srgbClr val="202020"/>
                </a:solidFill>
                <a:latin typeface="Cambria"/>
                <a:cs typeface="Cambria"/>
              </a:rPr>
              <a:t>are</a:t>
            </a:r>
            <a:r>
              <a:rPr sz="2000" spc="-45" dirty="0">
                <a:solidFill>
                  <a:srgbClr val="202020"/>
                </a:solidFill>
                <a:latin typeface="Cambria"/>
                <a:cs typeface="Cambria"/>
              </a:rPr>
              <a:t> </a:t>
            </a:r>
            <a:r>
              <a:rPr sz="2000" dirty="0">
                <a:solidFill>
                  <a:srgbClr val="202020"/>
                </a:solidFill>
                <a:latin typeface="Cambria"/>
                <a:cs typeface="Cambria"/>
              </a:rPr>
              <a:t>used</a:t>
            </a:r>
            <a:r>
              <a:rPr sz="2000" spc="-40" dirty="0">
                <a:solidFill>
                  <a:srgbClr val="202020"/>
                </a:solidFill>
                <a:latin typeface="Cambria"/>
                <a:cs typeface="Cambria"/>
              </a:rPr>
              <a:t> </a:t>
            </a:r>
            <a:r>
              <a:rPr sz="2000" dirty="0">
                <a:solidFill>
                  <a:srgbClr val="202020"/>
                </a:solidFill>
                <a:latin typeface="Cambria"/>
                <a:cs typeface="Cambria"/>
              </a:rPr>
              <a:t>as</a:t>
            </a:r>
            <a:r>
              <a:rPr sz="2000" spc="-55" dirty="0">
                <a:solidFill>
                  <a:srgbClr val="202020"/>
                </a:solidFill>
                <a:latin typeface="Cambria"/>
                <a:cs typeface="Cambria"/>
              </a:rPr>
              <a:t> </a:t>
            </a:r>
            <a:r>
              <a:rPr sz="2000" dirty="0">
                <a:solidFill>
                  <a:srgbClr val="202020"/>
                </a:solidFill>
                <a:latin typeface="Cambria"/>
                <a:cs typeface="Cambria"/>
              </a:rPr>
              <a:t>a</a:t>
            </a:r>
            <a:r>
              <a:rPr sz="2000" spc="-45" dirty="0">
                <a:solidFill>
                  <a:srgbClr val="202020"/>
                </a:solidFill>
                <a:latin typeface="Cambria"/>
                <a:cs typeface="Cambria"/>
              </a:rPr>
              <a:t> </a:t>
            </a:r>
            <a:r>
              <a:rPr sz="2000" spc="-10" dirty="0">
                <a:solidFill>
                  <a:srgbClr val="202020"/>
                </a:solidFill>
                <a:latin typeface="Cambria"/>
                <a:cs typeface="Cambria"/>
              </a:rPr>
              <a:t>general</a:t>
            </a:r>
            <a:r>
              <a:rPr sz="2000" spc="-30" dirty="0">
                <a:solidFill>
                  <a:srgbClr val="202020"/>
                </a:solidFill>
                <a:latin typeface="Cambria"/>
                <a:cs typeface="Cambria"/>
              </a:rPr>
              <a:t> </a:t>
            </a:r>
            <a:r>
              <a:rPr sz="2000" spc="-10" dirty="0">
                <a:solidFill>
                  <a:srgbClr val="202020"/>
                </a:solidFill>
                <a:latin typeface="Cambria"/>
                <a:cs typeface="Cambria"/>
              </a:rPr>
              <a:t>guideline</a:t>
            </a:r>
            <a:r>
              <a:rPr sz="2000" spc="-45" dirty="0">
                <a:solidFill>
                  <a:srgbClr val="202020"/>
                </a:solidFill>
                <a:latin typeface="Cambria"/>
                <a:cs typeface="Cambria"/>
              </a:rPr>
              <a:t> </a:t>
            </a:r>
            <a:r>
              <a:rPr sz="2000" dirty="0">
                <a:solidFill>
                  <a:srgbClr val="202020"/>
                </a:solidFill>
                <a:latin typeface="Cambria"/>
                <a:cs typeface="Cambria"/>
              </a:rPr>
              <a:t>for</a:t>
            </a:r>
            <a:r>
              <a:rPr sz="2000" spc="-50" dirty="0">
                <a:solidFill>
                  <a:srgbClr val="202020"/>
                </a:solidFill>
                <a:latin typeface="Cambria"/>
                <a:cs typeface="Cambria"/>
              </a:rPr>
              <a:t> </a:t>
            </a:r>
            <a:r>
              <a:rPr sz="2000" dirty="0">
                <a:solidFill>
                  <a:srgbClr val="202020"/>
                </a:solidFill>
                <a:latin typeface="Cambria"/>
                <a:cs typeface="Cambria"/>
              </a:rPr>
              <a:t>patients</a:t>
            </a:r>
            <a:r>
              <a:rPr sz="2000" spc="-35" dirty="0">
                <a:solidFill>
                  <a:srgbClr val="202020"/>
                </a:solidFill>
                <a:latin typeface="Cambria"/>
                <a:cs typeface="Cambria"/>
              </a:rPr>
              <a:t> </a:t>
            </a:r>
            <a:r>
              <a:rPr sz="2000" spc="-20" dirty="0">
                <a:solidFill>
                  <a:srgbClr val="202020"/>
                </a:solidFill>
                <a:latin typeface="Cambria"/>
                <a:cs typeface="Cambria"/>
              </a:rPr>
              <a:t>with </a:t>
            </a:r>
            <a:r>
              <a:rPr sz="2000" dirty="0">
                <a:solidFill>
                  <a:srgbClr val="202020"/>
                </a:solidFill>
                <a:latin typeface="Cambria"/>
                <a:cs typeface="Cambria"/>
              </a:rPr>
              <a:t>bipolar</a:t>
            </a:r>
            <a:r>
              <a:rPr sz="2000" spc="-75" dirty="0">
                <a:solidFill>
                  <a:srgbClr val="202020"/>
                </a:solidFill>
                <a:latin typeface="Cambria"/>
                <a:cs typeface="Cambria"/>
              </a:rPr>
              <a:t> </a:t>
            </a:r>
            <a:r>
              <a:rPr sz="2000" spc="-10" dirty="0">
                <a:solidFill>
                  <a:srgbClr val="202020"/>
                </a:solidFill>
                <a:latin typeface="Cambria"/>
                <a:cs typeface="Cambria"/>
              </a:rPr>
              <a:t>disorder</a:t>
            </a:r>
            <a:endParaRPr sz="2000">
              <a:latin typeface="Cambria"/>
              <a:cs typeface="Cambria"/>
            </a:endParaRPr>
          </a:p>
        </p:txBody>
      </p:sp>
      <p:pic>
        <p:nvPicPr>
          <p:cNvPr id="6"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311142" cy="3111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84123" y="259841"/>
            <a:ext cx="11334750" cy="627380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0000"/>
                </a:solidFill>
                <a:latin typeface="Cambria"/>
                <a:cs typeface="Cambria"/>
              </a:rPr>
              <a:t>Clinical</a:t>
            </a:r>
            <a:r>
              <a:rPr sz="1800" b="1" spc="-40" dirty="0">
                <a:solidFill>
                  <a:srgbClr val="FF0000"/>
                </a:solidFill>
                <a:latin typeface="Cambria"/>
                <a:cs typeface="Cambria"/>
              </a:rPr>
              <a:t> </a:t>
            </a:r>
            <a:r>
              <a:rPr sz="1800" b="1" spc="-10" dirty="0">
                <a:solidFill>
                  <a:srgbClr val="FF0000"/>
                </a:solidFill>
                <a:latin typeface="Cambria"/>
                <a:cs typeface="Cambria"/>
              </a:rPr>
              <a:t>issues</a:t>
            </a:r>
            <a:endParaRPr sz="1800">
              <a:latin typeface="Cambria"/>
              <a:cs typeface="Cambria"/>
            </a:endParaRPr>
          </a:p>
          <a:p>
            <a:pPr>
              <a:lnSpc>
                <a:spcPct val="100000"/>
              </a:lnSpc>
            </a:pPr>
            <a:endParaRPr sz="2700">
              <a:latin typeface="Cambria"/>
              <a:cs typeface="Cambria"/>
            </a:endParaRPr>
          </a:p>
          <a:p>
            <a:pPr marL="12700" marR="66675">
              <a:lnSpc>
                <a:spcPct val="100000"/>
              </a:lnSpc>
              <a:spcBef>
                <a:spcPts val="5"/>
              </a:spcBef>
            </a:pPr>
            <a:r>
              <a:rPr sz="1800" dirty="0">
                <a:solidFill>
                  <a:srgbClr val="202020"/>
                </a:solidFill>
                <a:latin typeface="Cambria"/>
                <a:cs typeface="Cambria"/>
              </a:rPr>
              <a:t>There</a:t>
            </a:r>
            <a:r>
              <a:rPr sz="1800" spc="-45" dirty="0">
                <a:solidFill>
                  <a:srgbClr val="202020"/>
                </a:solidFill>
                <a:latin typeface="Cambria"/>
                <a:cs typeface="Cambria"/>
              </a:rPr>
              <a:t> </a:t>
            </a:r>
            <a:r>
              <a:rPr sz="1800" dirty="0">
                <a:solidFill>
                  <a:srgbClr val="202020"/>
                </a:solidFill>
                <a:latin typeface="Cambria"/>
                <a:cs typeface="Cambria"/>
              </a:rPr>
              <a:t>are</a:t>
            </a:r>
            <a:r>
              <a:rPr sz="1800" spc="-35" dirty="0">
                <a:solidFill>
                  <a:srgbClr val="202020"/>
                </a:solidFill>
                <a:latin typeface="Cambria"/>
                <a:cs typeface="Cambria"/>
              </a:rPr>
              <a:t> </a:t>
            </a:r>
            <a:r>
              <a:rPr sz="1800" dirty="0">
                <a:solidFill>
                  <a:srgbClr val="202020"/>
                </a:solidFill>
                <a:latin typeface="Cambria"/>
                <a:cs typeface="Cambria"/>
              </a:rPr>
              <a:t>a</a:t>
            </a:r>
            <a:r>
              <a:rPr sz="1800" spc="-30" dirty="0">
                <a:solidFill>
                  <a:srgbClr val="202020"/>
                </a:solidFill>
                <a:latin typeface="Cambria"/>
                <a:cs typeface="Cambria"/>
              </a:rPr>
              <a:t> </a:t>
            </a:r>
            <a:r>
              <a:rPr sz="1800" dirty="0">
                <a:solidFill>
                  <a:srgbClr val="202020"/>
                </a:solidFill>
                <a:latin typeface="Cambria"/>
                <a:cs typeface="Cambria"/>
              </a:rPr>
              <a:t>number</a:t>
            </a:r>
            <a:r>
              <a:rPr sz="1800" spc="-15" dirty="0">
                <a:solidFill>
                  <a:srgbClr val="202020"/>
                </a:solidFill>
                <a:latin typeface="Cambria"/>
                <a:cs typeface="Cambria"/>
              </a:rPr>
              <a:t> </a:t>
            </a:r>
            <a:r>
              <a:rPr sz="1800" dirty="0">
                <a:solidFill>
                  <a:srgbClr val="202020"/>
                </a:solidFill>
                <a:latin typeface="Cambria"/>
                <a:cs typeface="Cambria"/>
              </a:rPr>
              <a:t>of</a:t>
            </a:r>
            <a:r>
              <a:rPr sz="1800" spc="-10" dirty="0">
                <a:solidFill>
                  <a:srgbClr val="202020"/>
                </a:solidFill>
                <a:latin typeface="Cambria"/>
                <a:cs typeface="Cambria"/>
              </a:rPr>
              <a:t> </a:t>
            </a:r>
            <a:r>
              <a:rPr sz="1800" dirty="0">
                <a:solidFill>
                  <a:srgbClr val="202020"/>
                </a:solidFill>
                <a:latin typeface="Cambria"/>
                <a:cs typeface="Cambria"/>
              </a:rPr>
              <a:t>clinical</a:t>
            </a:r>
            <a:r>
              <a:rPr sz="1800" spc="-65" dirty="0">
                <a:solidFill>
                  <a:srgbClr val="202020"/>
                </a:solidFill>
                <a:latin typeface="Cambria"/>
                <a:cs typeface="Cambria"/>
              </a:rPr>
              <a:t> </a:t>
            </a:r>
            <a:r>
              <a:rPr sz="1800" dirty="0">
                <a:solidFill>
                  <a:srgbClr val="202020"/>
                </a:solidFill>
                <a:latin typeface="Cambria"/>
                <a:cs typeface="Cambria"/>
              </a:rPr>
              <a:t>issues which</a:t>
            </a:r>
            <a:r>
              <a:rPr sz="1800" spc="-25" dirty="0">
                <a:solidFill>
                  <a:srgbClr val="202020"/>
                </a:solidFill>
                <a:latin typeface="Cambria"/>
                <a:cs typeface="Cambria"/>
              </a:rPr>
              <a:t> </a:t>
            </a:r>
            <a:r>
              <a:rPr sz="1800" dirty="0">
                <a:solidFill>
                  <a:srgbClr val="202020"/>
                </a:solidFill>
                <a:latin typeface="Cambria"/>
                <a:cs typeface="Cambria"/>
              </a:rPr>
              <a:t>militate</a:t>
            </a:r>
            <a:r>
              <a:rPr sz="1800" spc="-10" dirty="0">
                <a:solidFill>
                  <a:srgbClr val="202020"/>
                </a:solidFill>
                <a:latin typeface="Cambria"/>
                <a:cs typeface="Cambria"/>
              </a:rPr>
              <a:t> </a:t>
            </a:r>
            <a:r>
              <a:rPr sz="1800" dirty="0">
                <a:solidFill>
                  <a:srgbClr val="202020"/>
                </a:solidFill>
                <a:latin typeface="Cambria"/>
                <a:cs typeface="Cambria"/>
              </a:rPr>
              <a:t>against</a:t>
            </a:r>
            <a:r>
              <a:rPr sz="1800" spc="-20" dirty="0">
                <a:solidFill>
                  <a:srgbClr val="202020"/>
                </a:solidFill>
                <a:latin typeface="Cambria"/>
                <a:cs typeface="Cambria"/>
              </a:rPr>
              <a:t> </a:t>
            </a:r>
            <a:r>
              <a:rPr sz="1800" dirty="0">
                <a:solidFill>
                  <a:srgbClr val="202020"/>
                </a:solidFill>
                <a:latin typeface="Cambria"/>
                <a:cs typeface="Cambria"/>
              </a:rPr>
              <a:t>the</a:t>
            </a:r>
            <a:r>
              <a:rPr sz="1800" spc="-35" dirty="0">
                <a:solidFill>
                  <a:srgbClr val="202020"/>
                </a:solidFill>
                <a:latin typeface="Cambria"/>
                <a:cs typeface="Cambria"/>
              </a:rPr>
              <a:t> </a:t>
            </a:r>
            <a:r>
              <a:rPr sz="1800" dirty="0">
                <a:solidFill>
                  <a:srgbClr val="202020"/>
                </a:solidFill>
                <a:latin typeface="Cambria"/>
                <a:cs typeface="Cambria"/>
              </a:rPr>
              <a:t>demonstration</a:t>
            </a:r>
            <a:r>
              <a:rPr sz="1800" spc="-30" dirty="0">
                <a:solidFill>
                  <a:srgbClr val="202020"/>
                </a:solidFill>
                <a:latin typeface="Cambria"/>
                <a:cs typeface="Cambria"/>
              </a:rPr>
              <a:t> </a:t>
            </a:r>
            <a:r>
              <a:rPr sz="1800" dirty="0">
                <a:solidFill>
                  <a:srgbClr val="202020"/>
                </a:solidFill>
                <a:latin typeface="Cambria"/>
                <a:cs typeface="Cambria"/>
              </a:rPr>
              <a:t>of</a:t>
            </a:r>
            <a:r>
              <a:rPr sz="1800" spc="-30" dirty="0">
                <a:solidFill>
                  <a:srgbClr val="202020"/>
                </a:solidFill>
                <a:latin typeface="Cambria"/>
                <a:cs typeface="Cambria"/>
              </a:rPr>
              <a:t> </a:t>
            </a:r>
            <a:r>
              <a:rPr sz="1800" dirty="0">
                <a:solidFill>
                  <a:srgbClr val="202020"/>
                </a:solidFill>
                <a:latin typeface="Cambria"/>
                <a:cs typeface="Cambria"/>
              </a:rPr>
              <a:t>any</a:t>
            </a:r>
            <a:r>
              <a:rPr sz="1800" spc="-55" dirty="0">
                <a:solidFill>
                  <a:srgbClr val="202020"/>
                </a:solidFill>
                <a:latin typeface="Cambria"/>
                <a:cs typeface="Cambria"/>
              </a:rPr>
              <a:t> </a:t>
            </a:r>
            <a:r>
              <a:rPr sz="1800" dirty="0">
                <a:solidFill>
                  <a:srgbClr val="202020"/>
                </a:solidFill>
                <a:latin typeface="Cambria"/>
                <a:cs typeface="Cambria"/>
              </a:rPr>
              <a:t>relationship</a:t>
            </a:r>
            <a:r>
              <a:rPr sz="1800" spc="-30" dirty="0">
                <a:solidFill>
                  <a:srgbClr val="202020"/>
                </a:solidFill>
                <a:latin typeface="Cambria"/>
                <a:cs typeface="Cambria"/>
              </a:rPr>
              <a:t> </a:t>
            </a:r>
            <a:r>
              <a:rPr sz="1800" dirty="0">
                <a:solidFill>
                  <a:srgbClr val="202020"/>
                </a:solidFill>
                <a:latin typeface="Cambria"/>
                <a:cs typeface="Cambria"/>
              </a:rPr>
              <a:t>between</a:t>
            </a:r>
            <a:r>
              <a:rPr sz="1800" spc="-30" dirty="0">
                <a:solidFill>
                  <a:srgbClr val="202020"/>
                </a:solidFill>
                <a:latin typeface="Cambria"/>
                <a:cs typeface="Cambria"/>
              </a:rPr>
              <a:t> </a:t>
            </a:r>
            <a:r>
              <a:rPr sz="1800" spc="-25" dirty="0">
                <a:solidFill>
                  <a:srgbClr val="202020"/>
                </a:solidFill>
                <a:latin typeface="Cambria"/>
                <a:cs typeface="Cambria"/>
              </a:rPr>
              <a:t>TCA </a:t>
            </a:r>
            <a:r>
              <a:rPr sz="1800" dirty="0">
                <a:solidFill>
                  <a:srgbClr val="202020"/>
                </a:solidFill>
                <a:latin typeface="Cambria"/>
                <a:cs typeface="Cambria"/>
              </a:rPr>
              <a:t>concentrations</a:t>
            </a:r>
            <a:r>
              <a:rPr sz="1800" spc="-75" dirty="0">
                <a:solidFill>
                  <a:srgbClr val="202020"/>
                </a:solidFill>
                <a:latin typeface="Cambria"/>
                <a:cs typeface="Cambria"/>
              </a:rPr>
              <a:t> </a:t>
            </a:r>
            <a:r>
              <a:rPr sz="1800" dirty="0">
                <a:solidFill>
                  <a:srgbClr val="202020"/>
                </a:solidFill>
                <a:latin typeface="Cambria"/>
                <a:cs typeface="Cambria"/>
              </a:rPr>
              <a:t>and</a:t>
            </a:r>
            <a:r>
              <a:rPr sz="1800" spc="-45" dirty="0">
                <a:solidFill>
                  <a:srgbClr val="202020"/>
                </a:solidFill>
                <a:latin typeface="Cambria"/>
                <a:cs typeface="Cambria"/>
              </a:rPr>
              <a:t> </a:t>
            </a:r>
            <a:r>
              <a:rPr sz="1800" dirty="0">
                <a:solidFill>
                  <a:srgbClr val="202020"/>
                </a:solidFill>
                <a:latin typeface="Cambria"/>
                <a:cs typeface="Cambria"/>
              </a:rPr>
              <a:t>therapeutic</a:t>
            </a:r>
            <a:r>
              <a:rPr sz="1800" spc="-35" dirty="0">
                <a:solidFill>
                  <a:srgbClr val="202020"/>
                </a:solidFill>
                <a:latin typeface="Cambria"/>
                <a:cs typeface="Cambria"/>
              </a:rPr>
              <a:t> </a:t>
            </a:r>
            <a:r>
              <a:rPr sz="1800" dirty="0">
                <a:solidFill>
                  <a:srgbClr val="202020"/>
                </a:solidFill>
                <a:latin typeface="Cambria"/>
                <a:cs typeface="Cambria"/>
              </a:rPr>
              <a:t>response.</a:t>
            </a:r>
            <a:r>
              <a:rPr sz="1800" spc="-45" dirty="0">
                <a:solidFill>
                  <a:srgbClr val="202020"/>
                </a:solidFill>
                <a:latin typeface="Cambria"/>
                <a:cs typeface="Cambria"/>
              </a:rPr>
              <a:t> </a:t>
            </a:r>
            <a:r>
              <a:rPr sz="1800" dirty="0">
                <a:solidFill>
                  <a:srgbClr val="202020"/>
                </a:solidFill>
                <a:latin typeface="Cambria"/>
                <a:cs typeface="Cambria"/>
              </a:rPr>
              <a:t>Depression</a:t>
            </a:r>
            <a:r>
              <a:rPr sz="1800" spc="-50" dirty="0">
                <a:solidFill>
                  <a:srgbClr val="202020"/>
                </a:solidFill>
                <a:latin typeface="Cambria"/>
                <a:cs typeface="Cambria"/>
              </a:rPr>
              <a:t> </a:t>
            </a:r>
            <a:r>
              <a:rPr sz="1800" dirty="0">
                <a:solidFill>
                  <a:srgbClr val="202020"/>
                </a:solidFill>
                <a:latin typeface="Cambria"/>
                <a:cs typeface="Cambria"/>
              </a:rPr>
              <a:t>is</a:t>
            </a:r>
            <a:r>
              <a:rPr sz="1800" spc="-40" dirty="0">
                <a:solidFill>
                  <a:srgbClr val="202020"/>
                </a:solidFill>
                <a:latin typeface="Cambria"/>
                <a:cs typeface="Cambria"/>
              </a:rPr>
              <a:t> </a:t>
            </a:r>
            <a:r>
              <a:rPr sz="1800" dirty="0">
                <a:solidFill>
                  <a:srgbClr val="202020"/>
                </a:solidFill>
                <a:latin typeface="Cambria"/>
                <a:cs typeface="Cambria"/>
              </a:rPr>
              <a:t>considered</a:t>
            </a:r>
            <a:r>
              <a:rPr sz="1800" spc="-45" dirty="0">
                <a:solidFill>
                  <a:srgbClr val="202020"/>
                </a:solidFill>
                <a:latin typeface="Cambria"/>
                <a:cs typeface="Cambria"/>
              </a:rPr>
              <a:t> </a:t>
            </a:r>
            <a:r>
              <a:rPr sz="1800" dirty="0">
                <a:solidFill>
                  <a:srgbClr val="202020"/>
                </a:solidFill>
                <a:latin typeface="Cambria"/>
                <a:cs typeface="Cambria"/>
              </a:rPr>
              <a:t>by</a:t>
            </a:r>
            <a:r>
              <a:rPr sz="1800" spc="-30" dirty="0">
                <a:solidFill>
                  <a:srgbClr val="202020"/>
                </a:solidFill>
                <a:latin typeface="Cambria"/>
                <a:cs typeface="Cambria"/>
              </a:rPr>
              <a:t> </a:t>
            </a:r>
            <a:r>
              <a:rPr sz="1800" dirty="0">
                <a:solidFill>
                  <a:srgbClr val="202020"/>
                </a:solidFill>
                <a:latin typeface="Cambria"/>
                <a:cs typeface="Cambria"/>
              </a:rPr>
              <a:t>many</a:t>
            </a:r>
            <a:r>
              <a:rPr sz="1800" spc="-30" dirty="0">
                <a:solidFill>
                  <a:srgbClr val="202020"/>
                </a:solidFill>
                <a:latin typeface="Cambria"/>
                <a:cs typeface="Cambria"/>
              </a:rPr>
              <a:t> </a:t>
            </a:r>
            <a:r>
              <a:rPr sz="1800" dirty="0">
                <a:solidFill>
                  <a:srgbClr val="202020"/>
                </a:solidFill>
                <a:latin typeface="Cambria"/>
                <a:cs typeface="Cambria"/>
              </a:rPr>
              <a:t>to</a:t>
            </a:r>
            <a:r>
              <a:rPr sz="1800" spc="-10" dirty="0">
                <a:solidFill>
                  <a:srgbClr val="202020"/>
                </a:solidFill>
                <a:latin typeface="Cambria"/>
                <a:cs typeface="Cambria"/>
              </a:rPr>
              <a:t> </a:t>
            </a:r>
            <a:r>
              <a:rPr sz="1800" dirty="0">
                <a:solidFill>
                  <a:srgbClr val="202020"/>
                </a:solidFill>
                <a:latin typeface="Cambria"/>
                <a:cs typeface="Cambria"/>
              </a:rPr>
              <a:t>be</a:t>
            </a:r>
            <a:r>
              <a:rPr sz="1800" spc="-10" dirty="0">
                <a:solidFill>
                  <a:srgbClr val="202020"/>
                </a:solidFill>
                <a:latin typeface="Cambria"/>
                <a:cs typeface="Cambria"/>
              </a:rPr>
              <a:t> </a:t>
            </a:r>
            <a:r>
              <a:rPr sz="1800" dirty="0">
                <a:solidFill>
                  <a:srgbClr val="202020"/>
                </a:solidFill>
                <a:latin typeface="Cambria"/>
                <a:cs typeface="Cambria"/>
              </a:rPr>
              <a:t>a</a:t>
            </a:r>
            <a:r>
              <a:rPr sz="1800" spc="-25" dirty="0">
                <a:solidFill>
                  <a:srgbClr val="202020"/>
                </a:solidFill>
                <a:latin typeface="Cambria"/>
                <a:cs typeface="Cambria"/>
              </a:rPr>
              <a:t> </a:t>
            </a:r>
            <a:r>
              <a:rPr sz="1800" spc="-10" dirty="0">
                <a:solidFill>
                  <a:srgbClr val="202020"/>
                </a:solidFill>
                <a:latin typeface="Cambria"/>
                <a:cs typeface="Cambria"/>
              </a:rPr>
              <a:t>heterogeneous</a:t>
            </a:r>
            <a:r>
              <a:rPr sz="1800" spc="-65" dirty="0">
                <a:solidFill>
                  <a:srgbClr val="202020"/>
                </a:solidFill>
                <a:latin typeface="Cambria"/>
                <a:cs typeface="Cambria"/>
              </a:rPr>
              <a:t> </a:t>
            </a:r>
            <a:r>
              <a:rPr sz="1800" spc="-20" dirty="0">
                <a:solidFill>
                  <a:srgbClr val="202020"/>
                </a:solidFill>
                <a:latin typeface="Cambria"/>
                <a:cs typeface="Cambria"/>
              </a:rPr>
              <a:t>disorder,</a:t>
            </a:r>
            <a:r>
              <a:rPr sz="1800" spc="-40" dirty="0">
                <a:solidFill>
                  <a:srgbClr val="202020"/>
                </a:solidFill>
                <a:latin typeface="Cambria"/>
                <a:cs typeface="Cambria"/>
              </a:rPr>
              <a:t> </a:t>
            </a:r>
            <a:r>
              <a:rPr sz="1800" spc="-20" dirty="0">
                <a:solidFill>
                  <a:srgbClr val="202020"/>
                </a:solidFill>
                <a:latin typeface="Cambria"/>
                <a:cs typeface="Cambria"/>
              </a:rPr>
              <a:t>with </a:t>
            </a:r>
            <a:r>
              <a:rPr sz="1800" dirty="0">
                <a:solidFill>
                  <a:srgbClr val="202020"/>
                </a:solidFill>
                <a:latin typeface="Cambria"/>
                <a:cs typeface="Cambria"/>
              </a:rPr>
              <a:t>some</a:t>
            </a:r>
            <a:r>
              <a:rPr sz="1800" spc="-25" dirty="0">
                <a:solidFill>
                  <a:srgbClr val="202020"/>
                </a:solidFill>
                <a:latin typeface="Cambria"/>
                <a:cs typeface="Cambria"/>
              </a:rPr>
              <a:t> </a:t>
            </a:r>
            <a:r>
              <a:rPr sz="1800" dirty="0">
                <a:solidFill>
                  <a:srgbClr val="202020"/>
                </a:solidFill>
                <a:latin typeface="Cambria"/>
                <a:cs typeface="Cambria"/>
              </a:rPr>
              <a:t>subtypes</a:t>
            </a:r>
            <a:r>
              <a:rPr sz="1800" spc="-10" dirty="0">
                <a:solidFill>
                  <a:srgbClr val="202020"/>
                </a:solidFill>
                <a:latin typeface="Cambria"/>
                <a:cs typeface="Cambria"/>
              </a:rPr>
              <a:t> </a:t>
            </a:r>
            <a:r>
              <a:rPr sz="1800" dirty="0">
                <a:solidFill>
                  <a:srgbClr val="202020"/>
                </a:solidFill>
                <a:latin typeface="Cambria"/>
                <a:cs typeface="Cambria"/>
              </a:rPr>
              <a:t>–</a:t>
            </a:r>
            <a:r>
              <a:rPr sz="1800" spc="-25" dirty="0">
                <a:solidFill>
                  <a:srgbClr val="202020"/>
                </a:solidFill>
                <a:latin typeface="Cambria"/>
                <a:cs typeface="Cambria"/>
              </a:rPr>
              <a:t> </a:t>
            </a:r>
            <a:r>
              <a:rPr sz="1800" dirty="0">
                <a:solidFill>
                  <a:srgbClr val="202020"/>
                </a:solidFill>
                <a:latin typeface="Cambria"/>
                <a:cs typeface="Cambria"/>
              </a:rPr>
              <a:t>such</a:t>
            </a:r>
            <a:r>
              <a:rPr sz="1800" spc="-5" dirty="0">
                <a:solidFill>
                  <a:srgbClr val="202020"/>
                </a:solidFill>
                <a:latin typeface="Cambria"/>
                <a:cs typeface="Cambria"/>
              </a:rPr>
              <a:t> </a:t>
            </a:r>
            <a:r>
              <a:rPr sz="1800" dirty="0">
                <a:solidFill>
                  <a:srgbClr val="202020"/>
                </a:solidFill>
                <a:latin typeface="Cambria"/>
                <a:cs typeface="Cambria"/>
              </a:rPr>
              <a:t>as</a:t>
            </a:r>
            <a:r>
              <a:rPr sz="1800" spc="-45" dirty="0">
                <a:solidFill>
                  <a:srgbClr val="202020"/>
                </a:solidFill>
                <a:latin typeface="Cambria"/>
                <a:cs typeface="Cambria"/>
              </a:rPr>
              <a:t> </a:t>
            </a:r>
            <a:r>
              <a:rPr sz="1800" dirty="0">
                <a:solidFill>
                  <a:srgbClr val="202020"/>
                </a:solidFill>
                <a:latin typeface="Cambria"/>
                <a:cs typeface="Cambria"/>
              </a:rPr>
              <a:t>melancholia</a:t>
            </a:r>
            <a:r>
              <a:rPr sz="1800" spc="-25" dirty="0">
                <a:solidFill>
                  <a:srgbClr val="202020"/>
                </a:solidFill>
                <a:latin typeface="Cambria"/>
                <a:cs typeface="Cambria"/>
              </a:rPr>
              <a:t> </a:t>
            </a:r>
            <a:r>
              <a:rPr sz="1800" dirty="0">
                <a:solidFill>
                  <a:srgbClr val="202020"/>
                </a:solidFill>
                <a:latin typeface="Cambria"/>
                <a:cs typeface="Cambria"/>
              </a:rPr>
              <a:t>–</a:t>
            </a:r>
            <a:r>
              <a:rPr sz="1800" spc="-30" dirty="0">
                <a:solidFill>
                  <a:srgbClr val="202020"/>
                </a:solidFill>
                <a:latin typeface="Cambria"/>
                <a:cs typeface="Cambria"/>
              </a:rPr>
              <a:t> </a:t>
            </a:r>
            <a:r>
              <a:rPr sz="1800" dirty="0">
                <a:solidFill>
                  <a:srgbClr val="202020"/>
                </a:solidFill>
                <a:latin typeface="Cambria"/>
                <a:cs typeface="Cambria"/>
              </a:rPr>
              <a:t>probably</a:t>
            </a:r>
            <a:r>
              <a:rPr sz="1800" spc="-30" dirty="0">
                <a:solidFill>
                  <a:srgbClr val="202020"/>
                </a:solidFill>
                <a:latin typeface="Cambria"/>
                <a:cs typeface="Cambria"/>
              </a:rPr>
              <a:t> </a:t>
            </a:r>
            <a:r>
              <a:rPr sz="1800" dirty="0">
                <a:solidFill>
                  <a:srgbClr val="202020"/>
                </a:solidFill>
                <a:latin typeface="Cambria"/>
                <a:cs typeface="Cambria"/>
              </a:rPr>
              <a:t>responding</a:t>
            </a:r>
            <a:r>
              <a:rPr sz="1800" spc="-65" dirty="0">
                <a:solidFill>
                  <a:srgbClr val="202020"/>
                </a:solidFill>
                <a:latin typeface="Cambria"/>
                <a:cs typeface="Cambria"/>
              </a:rPr>
              <a:t> </a:t>
            </a:r>
            <a:r>
              <a:rPr sz="1800" dirty="0">
                <a:solidFill>
                  <a:srgbClr val="202020"/>
                </a:solidFill>
                <a:latin typeface="Cambria"/>
                <a:cs typeface="Cambria"/>
              </a:rPr>
              <a:t>more</a:t>
            </a:r>
            <a:r>
              <a:rPr sz="1800" spc="-30" dirty="0">
                <a:solidFill>
                  <a:srgbClr val="202020"/>
                </a:solidFill>
                <a:latin typeface="Cambria"/>
                <a:cs typeface="Cambria"/>
              </a:rPr>
              <a:t> </a:t>
            </a:r>
            <a:r>
              <a:rPr sz="1800" dirty="0">
                <a:solidFill>
                  <a:srgbClr val="202020"/>
                </a:solidFill>
                <a:latin typeface="Cambria"/>
                <a:cs typeface="Cambria"/>
              </a:rPr>
              <a:t>predictably</a:t>
            </a:r>
            <a:r>
              <a:rPr sz="1800" spc="-15" dirty="0">
                <a:solidFill>
                  <a:srgbClr val="202020"/>
                </a:solidFill>
                <a:latin typeface="Cambria"/>
                <a:cs typeface="Cambria"/>
              </a:rPr>
              <a:t> </a:t>
            </a:r>
            <a:r>
              <a:rPr sz="1800" dirty="0">
                <a:solidFill>
                  <a:srgbClr val="202020"/>
                </a:solidFill>
                <a:latin typeface="Cambria"/>
                <a:cs typeface="Cambria"/>
              </a:rPr>
              <a:t>to</a:t>
            </a:r>
            <a:r>
              <a:rPr sz="1800" spc="-10" dirty="0">
                <a:solidFill>
                  <a:srgbClr val="202020"/>
                </a:solidFill>
                <a:latin typeface="Cambria"/>
                <a:cs typeface="Cambria"/>
              </a:rPr>
              <a:t> </a:t>
            </a:r>
            <a:r>
              <a:rPr sz="1800" dirty="0">
                <a:solidFill>
                  <a:srgbClr val="202020"/>
                </a:solidFill>
                <a:latin typeface="Cambria"/>
                <a:cs typeface="Cambria"/>
              </a:rPr>
              <a:t>antidepressants.</a:t>
            </a:r>
            <a:r>
              <a:rPr sz="1800" spc="-70" dirty="0">
                <a:solidFill>
                  <a:srgbClr val="202020"/>
                </a:solidFill>
                <a:latin typeface="Cambria"/>
                <a:cs typeface="Cambria"/>
              </a:rPr>
              <a:t> </a:t>
            </a:r>
            <a:r>
              <a:rPr sz="1800" spc="-10" dirty="0">
                <a:solidFill>
                  <a:srgbClr val="202020"/>
                </a:solidFill>
                <a:latin typeface="Cambria"/>
                <a:cs typeface="Cambria"/>
              </a:rPr>
              <a:t>Furthermore, </a:t>
            </a:r>
            <a:r>
              <a:rPr sz="1800" dirty="0">
                <a:solidFill>
                  <a:srgbClr val="202020"/>
                </a:solidFill>
                <a:latin typeface="Cambria"/>
                <a:cs typeface="Cambria"/>
              </a:rPr>
              <a:t>rates</a:t>
            </a:r>
            <a:r>
              <a:rPr sz="1800" spc="-40" dirty="0">
                <a:solidFill>
                  <a:srgbClr val="202020"/>
                </a:solidFill>
                <a:latin typeface="Cambria"/>
                <a:cs typeface="Cambria"/>
              </a:rPr>
              <a:t> </a:t>
            </a:r>
            <a:r>
              <a:rPr sz="1800" dirty="0">
                <a:solidFill>
                  <a:srgbClr val="202020"/>
                </a:solidFill>
                <a:latin typeface="Cambria"/>
                <a:cs typeface="Cambria"/>
              </a:rPr>
              <a:t>of</a:t>
            </a:r>
            <a:r>
              <a:rPr sz="1800" spc="-35" dirty="0">
                <a:solidFill>
                  <a:srgbClr val="202020"/>
                </a:solidFill>
                <a:latin typeface="Cambria"/>
                <a:cs typeface="Cambria"/>
              </a:rPr>
              <a:t> </a:t>
            </a:r>
            <a:r>
              <a:rPr sz="1800" dirty="0">
                <a:solidFill>
                  <a:srgbClr val="202020"/>
                </a:solidFill>
                <a:latin typeface="Cambria"/>
                <a:cs typeface="Cambria"/>
              </a:rPr>
              <a:t>spontaneous</a:t>
            </a:r>
            <a:r>
              <a:rPr sz="1800" spc="-70" dirty="0">
                <a:solidFill>
                  <a:srgbClr val="202020"/>
                </a:solidFill>
                <a:latin typeface="Cambria"/>
                <a:cs typeface="Cambria"/>
              </a:rPr>
              <a:t> </a:t>
            </a:r>
            <a:r>
              <a:rPr sz="1800" dirty="0">
                <a:solidFill>
                  <a:srgbClr val="202020"/>
                </a:solidFill>
                <a:latin typeface="Cambria"/>
                <a:cs typeface="Cambria"/>
              </a:rPr>
              <a:t>remission</a:t>
            </a:r>
            <a:r>
              <a:rPr sz="1800" spc="-20" dirty="0">
                <a:solidFill>
                  <a:srgbClr val="202020"/>
                </a:solidFill>
                <a:latin typeface="Cambria"/>
                <a:cs typeface="Cambria"/>
              </a:rPr>
              <a:t> </a:t>
            </a:r>
            <a:r>
              <a:rPr sz="1800" dirty="0">
                <a:solidFill>
                  <a:srgbClr val="202020"/>
                </a:solidFill>
                <a:latin typeface="Cambria"/>
                <a:cs typeface="Cambria"/>
              </a:rPr>
              <a:t>and</a:t>
            </a:r>
            <a:r>
              <a:rPr sz="1800" spc="-55" dirty="0">
                <a:solidFill>
                  <a:srgbClr val="202020"/>
                </a:solidFill>
                <a:latin typeface="Cambria"/>
                <a:cs typeface="Cambria"/>
              </a:rPr>
              <a:t> </a:t>
            </a:r>
            <a:r>
              <a:rPr sz="1800" dirty="0">
                <a:solidFill>
                  <a:srgbClr val="202020"/>
                </a:solidFill>
                <a:latin typeface="Cambria"/>
                <a:cs typeface="Cambria"/>
              </a:rPr>
              <a:t>placebo</a:t>
            </a:r>
            <a:r>
              <a:rPr sz="1800" spc="-65" dirty="0">
                <a:solidFill>
                  <a:srgbClr val="202020"/>
                </a:solidFill>
                <a:latin typeface="Cambria"/>
                <a:cs typeface="Cambria"/>
              </a:rPr>
              <a:t> </a:t>
            </a:r>
            <a:r>
              <a:rPr sz="1800" dirty="0">
                <a:solidFill>
                  <a:srgbClr val="202020"/>
                </a:solidFill>
                <a:latin typeface="Cambria"/>
                <a:cs typeface="Cambria"/>
              </a:rPr>
              <a:t>response</a:t>
            </a:r>
            <a:r>
              <a:rPr sz="1800" spc="-60" dirty="0">
                <a:solidFill>
                  <a:srgbClr val="202020"/>
                </a:solidFill>
                <a:latin typeface="Cambria"/>
                <a:cs typeface="Cambria"/>
              </a:rPr>
              <a:t> </a:t>
            </a:r>
            <a:r>
              <a:rPr sz="1800" dirty="0">
                <a:solidFill>
                  <a:srgbClr val="202020"/>
                </a:solidFill>
                <a:latin typeface="Cambria"/>
                <a:cs typeface="Cambria"/>
              </a:rPr>
              <a:t>are</a:t>
            </a:r>
            <a:r>
              <a:rPr sz="1800" spc="-35" dirty="0">
                <a:solidFill>
                  <a:srgbClr val="202020"/>
                </a:solidFill>
                <a:latin typeface="Cambria"/>
                <a:cs typeface="Cambria"/>
              </a:rPr>
              <a:t> </a:t>
            </a:r>
            <a:r>
              <a:rPr sz="1800" dirty="0">
                <a:solidFill>
                  <a:srgbClr val="202020"/>
                </a:solidFill>
                <a:latin typeface="Cambria"/>
                <a:cs typeface="Cambria"/>
              </a:rPr>
              <a:t>high</a:t>
            </a:r>
            <a:r>
              <a:rPr sz="1800" spc="-30" dirty="0">
                <a:solidFill>
                  <a:srgbClr val="202020"/>
                </a:solidFill>
                <a:latin typeface="Cambria"/>
                <a:cs typeface="Cambria"/>
              </a:rPr>
              <a:t> </a:t>
            </a:r>
            <a:r>
              <a:rPr sz="1800" dirty="0">
                <a:solidFill>
                  <a:srgbClr val="202020"/>
                </a:solidFill>
                <a:latin typeface="Cambria"/>
                <a:cs typeface="Cambria"/>
              </a:rPr>
              <a:t>in</a:t>
            </a:r>
            <a:r>
              <a:rPr sz="1800" spc="-15" dirty="0">
                <a:solidFill>
                  <a:srgbClr val="202020"/>
                </a:solidFill>
                <a:latin typeface="Cambria"/>
                <a:cs typeface="Cambria"/>
              </a:rPr>
              <a:t> </a:t>
            </a:r>
            <a:r>
              <a:rPr sz="1800" dirty="0">
                <a:solidFill>
                  <a:srgbClr val="202020"/>
                </a:solidFill>
                <a:latin typeface="Cambria"/>
                <a:cs typeface="Cambria"/>
              </a:rPr>
              <a:t>depression,</a:t>
            </a:r>
            <a:r>
              <a:rPr sz="1800" spc="-70" dirty="0">
                <a:solidFill>
                  <a:srgbClr val="202020"/>
                </a:solidFill>
                <a:latin typeface="Cambria"/>
                <a:cs typeface="Cambria"/>
              </a:rPr>
              <a:t> </a:t>
            </a:r>
            <a:r>
              <a:rPr sz="1800" dirty="0">
                <a:solidFill>
                  <a:srgbClr val="202020"/>
                </a:solidFill>
                <a:latin typeface="Cambria"/>
                <a:cs typeface="Cambria"/>
              </a:rPr>
              <a:t>confounding</a:t>
            </a:r>
            <a:r>
              <a:rPr sz="1800" spc="-60" dirty="0">
                <a:solidFill>
                  <a:srgbClr val="202020"/>
                </a:solidFill>
                <a:latin typeface="Cambria"/>
                <a:cs typeface="Cambria"/>
              </a:rPr>
              <a:t> </a:t>
            </a:r>
            <a:r>
              <a:rPr sz="1800" dirty="0">
                <a:solidFill>
                  <a:srgbClr val="202020"/>
                </a:solidFill>
                <a:latin typeface="Cambria"/>
                <a:cs typeface="Cambria"/>
              </a:rPr>
              <a:t>the</a:t>
            </a:r>
            <a:r>
              <a:rPr sz="1800" spc="-15" dirty="0">
                <a:solidFill>
                  <a:srgbClr val="202020"/>
                </a:solidFill>
                <a:latin typeface="Cambria"/>
                <a:cs typeface="Cambria"/>
              </a:rPr>
              <a:t> </a:t>
            </a:r>
            <a:r>
              <a:rPr sz="1800" dirty="0">
                <a:solidFill>
                  <a:srgbClr val="202020"/>
                </a:solidFill>
                <a:latin typeface="Cambria"/>
                <a:cs typeface="Cambria"/>
              </a:rPr>
              <a:t>demonstration</a:t>
            </a:r>
            <a:r>
              <a:rPr sz="1800" spc="-60" dirty="0">
                <a:solidFill>
                  <a:srgbClr val="202020"/>
                </a:solidFill>
                <a:latin typeface="Cambria"/>
                <a:cs typeface="Cambria"/>
              </a:rPr>
              <a:t> </a:t>
            </a:r>
            <a:r>
              <a:rPr sz="1800" spc="-25" dirty="0">
                <a:solidFill>
                  <a:srgbClr val="202020"/>
                </a:solidFill>
                <a:latin typeface="Cambria"/>
                <a:cs typeface="Cambria"/>
              </a:rPr>
              <a:t>of </a:t>
            </a:r>
            <a:r>
              <a:rPr sz="1800" dirty="0">
                <a:solidFill>
                  <a:srgbClr val="202020"/>
                </a:solidFill>
                <a:latin typeface="Cambria"/>
                <a:cs typeface="Cambria"/>
              </a:rPr>
              <a:t>therapeutic</a:t>
            </a:r>
            <a:r>
              <a:rPr sz="1800" spc="-40" dirty="0">
                <a:solidFill>
                  <a:srgbClr val="202020"/>
                </a:solidFill>
                <a:latin typeface="Cambria"/>
                <a:cs typeface="Cambria"/>
              </a:rPr>
              <a:t> </a:t>
            </a:r>
            <a:r>
              <a:rPr sz="1800" spc="-10" dirty="0">
                <a:solidFill>
                  <a:srgbClr val="202020"/>
                </a:solidFill>
                <a:latin typeface="Cambria"/>
                <a:cs typeface="Cambria"/>
              </a:rPr>
              <a:t>concentrations.</a:t>
            </a:r>
            <a:r>
              <a:rPr sz="1800" spc="-65" dirty="0">
                <a:solidFill>
                  <a:srgbClr val="202020"/>
                </a:solidFill>
                <a:latin typeface="Cambria"/>
                <a:cs typeface="Cambria"/>
              </a:rPr>
              <a:t> </a:t>
            </a:r>
            <a:r>
              <a:rPr sz="1800" dirty="0">
                <a:solidFill>
                  <a:srgbClr val="202020"/>
                </a:solidFill>
                <a:latin typeface="Cambria"/>
                <a:cs typeface="Cambria"/>
              </a:rPr>
              <a:t>Despite</a:t>
            </a:r>
            <a:r>
              <a:rPr sz="1800" spc="-25" dirty="0">
                <a:solidFill>
                  <a:srgbClr val="202020"/>
                </a:solidFill>
                <a:latin typeface="Cambria"/>
                <a:cs typeface="Cambria"/>
              </a:rPr>
              <a:t> </a:t>
            </a:r>
            <a:r>
              <a:rPr sz="1800" dirty="0">
                <a:solidFill>
                  <a:srgbClr val="202020"/>
                </a:solidFill>
                <a:latin typeface="Cambria"/>
                <a:cs typeface="Cambria"/>
              </a:rPr>
              <a:t>this, such</a:t>
            </a:r>
            <a:r>
              <a:rPr sz="1800" spc="5" dirty="0">
                <a:solidFill>
                  <a:srgbClr val="202020"/>
                </a:solidFill>
                <a:latin typeface="Cambria"/>
                <a:cs typeface="Cambria"/>
              </a:rPr>
              <a:t> </a:t>
            </a:r>
            <a:r>
              <a:rPr sz="1800" dirty="0">
                <a:solidFill>
                  <a:srgbClr val="202020"/>
                </a:solidFill>
                <a:latin typeface="Cambria"/>
                <a:cs typeface="Cambria"/>
              </a:rPr>
              <a:t>ranges</a:t>
            </a:r>
            <a:r>
              <a:rPr sz="1800" spc="-60" dirty="0">
                <a:solidFill>
                  <a:srgbClr val="202020"/>
                </a:solidFill>
                <a:latin typeface="Cambria"/>
                <a:cs typeface="Cambria"/>
              </a:rPr>
              <a:t> </a:t>
            </a:r>
            <a:r>
              <a:rPr sz="1800" dirty="0">
                <a:solidFill>
                  <a:srgbClr val="202020"/>
                </a:solidFill>
                <a:latin typeface="Cambria"/>
                <a:cs typeface="Cambria"/>
              </a:rPr>
              <a:t>have</a:t>
            </a:r>
            <a:r>
              <a:rPr sz="1800" spc="-45" dirty="0">
                <a:solidFill>
                  <a:srgbClr val="202020"/>
                </a:solidFill>
                <a:latin typeface="Cambria"/>
                <a:cs typeface="Cambria"/>
              </a:rPr>
              <a:t> </a:t>
            </a:r>
            <a:r>
              <a:rPr sz="1800" dirty="0">
                <a:solidFill>
                  <a:srgbClr val="202020"/>
                </a:solidFill>
                <a:latin typeface="Cambria"/>
                <a:cs typeface="Cambria"/>
              </a:rPr>
              <a:t>been</a:t>
            </a:r>
            <a:r>
              <a:rPr sz="1800" spc="-45" dirty="0">
                <a:solidFill>
                  <a:srgbClr val="202020"/>
                </a:solidFill>
                <a:latin typeface="Cambria"/>
                <a:cs typeface="Cambria"/>
              </a:rPr>
              <a:t> </a:t>
            </a:r>
            <a:r>
              <a:rPr sz="1800" dirty="0">
                <a:solidFill>
                  <a:srgbClr val="202020"/>
                </a:solidFill>
                <a:latin typeface="Cambria"/>
                <a:cs typeface="Cambria"/>
              </a:rPr>
              <a:t>demonstrated</a:t>
            </a:r>
            <a:r>
              <a:rPr sz="1800" spc="-25" dirty="0">
                <a:solidFill>
                  <a:srgbClr val="202020"/>
                </a:solidFill>
                <a:latin typeface="Cambria"/>
                <a:cs typeface="Cambria"/>
              </a:rPr>
              <a:t> </a:t>
            </a:r>
            <a:r>
              <a:rPr sz="1800" dirty="0">
                <a:solidFill>
                  <a:srgbClr val="202020"/>
                </a:solidFill>
                <a:latin typeface="Cambria"/>
                <a:cs typeface="Cambria"/>
              </a:rPr>
              <a:t>for</a:t>
            </a:r>
            <a:r>
              <a:rPr sz="1800" spc="-10" dirty="0">
                <a:solidFill>
                  <a:srgbClr val="202020"/>
                </a:solidFill>
                <a:latin typeface="Cambria"/>
                <a:cs typeface="Cambria"/>
              </a:rPr>
              <a:t> </a:t>
            </a:r>
            <a:r>
              <a:rPr sz="1800" dirty="0">
                <a:solidFill>
                  <a:srgbClr val="202020"/>
                </a:solidFill>
                <a:latin typeface="Cambria"/>
                <a:cs typeface="Cambria"/>
              </a:rPr>
              <a:t>a</a:t>
            </a:r>
            <a:r>
              <a:rPr sz="1800" spc="-25" dirty="0">
                <a:solidFill>
                  <a:srgbClr val="202020"/>
                </a:solidFill>
                <a:latin typeface="Cambria"/>
                <a:cs typeface="Cambria"/>
              </a:rPr>
              <a:t> </a:t>
            </a:r>
            <a:r>
              <a:rPr sz="1800" dirty="0">
                <a:solidFill>
                  <a:srgbClr val="202020"/>
                </a:solidFill>
                <a:latin typeface="Cambria"/>
                <a:cs typeface="Cambria"/>
              </a:rPr>
              <a:t>number</a:t>
            </a:r>
            <a:r>
              <a:rPr sz="1800" spc="-5" dirty="0">
                <a:solidFill>
                  <a:srgbClr val="202020"/>
                </a:solidFill>
                <a:latin typeface="Cambria"/>
                <a:cs typeface="Cambria"/>
              </a:rPr>
              <a:t> </a:t>
            </a:r>
            <a:r>
              <a:rPr sz="1800" dirty="0">
                <a:solidFill>
                  <a:srgbClr val="202020"/>
                </a:solidFill>
                <a:latin typeface="Cambria"/>
                <a:cs typeface="Cambria"/>
              </a:rPr>
              <a:t>of</a:t>
            </a:r>
            <a:r>
              <a:rPr sz="1800" spc="-20" dirty="0">
                <a:solidFill>
                  <a:srgbClr val="202020"/>
                </a:solidFill>
                <a:latin typeface="Cambria"/>
                <a:cs typeface="Cambria"/>
              </a:rPr>
              <a:t> </a:t>
            </a:r>
            <a:r>
              <a:rPr sz="1800" dirty="0">
                <a:solidFill>
                  <a:srgbClr val="202020"/>
                </a:solidFill>
                <a:latin typeface="Cambria"/>
                <a:cs typeface="Cambria"/>
              </a:rPr>
              <a:t>the TCAs.</a:t>
            </a:r>
            <a:r>
              <a:rPr sz="1800" spc="5" dirty="0">
                <a:solidFill>
                  <a:srgbClr val="202020"/>
                </a:solidFill>
                <a:latin typeface="Cambria"/>
                <a:cs typeface="Cambria"/>
              </a:rPr>
              <a:t> </a:t>
            </a:r>
            <a:r>
              <a:rPr sz="1800" spc="-25" dirty="0">
                <a:solidFill>
                  <a:srgbClr val="202020"/>
                </a:solidFill>
                <a:latin typeface="Cambria"/>
                <a:cs typeface="Cambria"/>
              </a:rPr>
              <a:t>The </a:t>
            </a:r>
            <a:r>
              <a:rPr sz="1800" dirty="0">
                <a:solidFill>
                  <a:srgbClr val="202020"/>
                </a:solidFill>
                <a:latin typeface="Cambria"/>
                <a:cs typeface="Cambria"/>
              </a:rPr>
              <a:t>strongest</a:t>
            </a:r>
            <a:r>
              <a:rPr sz="1800" spc="-20" dirty="0">
                <a:solidFill>
                  <a:srgbClr val="202020"/>
                </a:solidFill>
                <a:latin typeface="Cambria"/>
                <a:cs typeface="Cambria"/>
              </a:rPr>
              <a:t> </a:t>
            </a:r>
            <a:r>
              <a:rPr sz="1800" dirty="0">
                <a:solidFill>
                  <a:srgbClr val="202020"/>
                </a:solidFill>
                <a:latin typeface="Cambria"/>
                <a:cs typeface="Cambria"/>
              </a:rPr>
              <a:t>evidence</a:t>
            </a:r>
            <a:r>
              <a:rPr sz="1800" spc="-65" dirty="0">
                <a:solidFill>
                  <a:srgbClr val="202020"/>
                </a:solidFill>
                <a:latin typeface="Cambria"/>
                <a:cs typeface="Cambria"/>
              </a:rPr>
              <a:t> </a:t>
            </a:r>
            <a:r>
              <a:rPr sz="1800" dirty="0">
                <a:solidFill>
                  <a:srgbClr val="202020"/>
                </a:solidFill>
                <a:latin typeface="Cambria"/>
                <a:cs typeface="Cambria"/>
              </a:rPr>
              <a:t>for therapeutic</a:t>
            </a:r>
            <a:r>
              <a:rPr sz="1800" spc="-25" dirty="0">
                <a:solidFill>
                  <a:srgbClr val="202020"/>
                </a:solidFill>
                <a:latin typeface="Cambria"/>
                <a:cs typeface="Cambria"/>
              </a:rPr>
              <a:t> </a:t>
            </a:r>
            <a:r>
              <a:rPr sz="1800" dirty="0">
                <a:solidFill>
                  <a:srgbClr val="202020"/>
                </a:solidFill>
                <a:latin typeface="Cambria"/>
                <a:cs typeface="Cambria"/>
              </a:rPr>
              <a:t>ranges</a:t>
            </a:r>
            <a:r>
              <a:rPr sz="1800" spc="-30" dirty="0">
                <a:solidFill>
                  <a:srgbClr val="202020"/>
                </a:solidFill>
                <a:latin typeface="Cambria"/>
                <a:cs typeface="Cambria"/>
              </a:rPr>
              <a:t> </a:t>
            </a:r>
            <a:r>
              <a:rPr sz="1800" dirty="0">
                <a:solidFill>
                  <a:srgbClr val="202020"/>
                </a:solidFill>
                <a:latin typeface="Cambria"/>
                <a:cs typeface="Cambria"/>
              </a:rPr>
              <a:t>is</a:t>
            </a:r>
            <a:r>
              <a:rPr sz="1800" spc="-20" dirty="0">
                <a:solidFill>
                  <a:srgbClr val="202020"/>
                </a:solidFill>
                <a:latin typeface="Cambria"/>
                <a:cs typeface="Cambria"/>
              </a:rPr>
              <a:t> </a:t>
            </a:r>
            <a:r>
              <a:rPr sz="1800" dirty="0">
                <a:solidFill>
                  <a:srgbClr val="202020"/>
                </a:solidFill>
                <a:latin typeface="Cambria"/>
                <a:cs typeface="Cambria"/>
              </a:rPr>
              <a:t>for imipramine,</a:t>
            </a:r>
            <a:r>
              <a:rPr sz="1800" spc="15" dirty="0">
                <a:solidFill>
                  <a:srgbClr val="202020"/>
                </a:solidFill>
                <a:latin typeface="Cambria"/>
                <a:cs typeface="Cambria"/>
              </a:rPr>
              <a:t> </a:t>
            </a:r>
            <a:r>
              <a:rPr sz="1800" spc="-10" dirty="0">
                <a:solidFill>
                  <a:srgbClr val="202020"/>
                </a:solidFill>
                <a:latin typeface="Cambria"/>
                <a:cs typeface="Cambria"/>
              </a:rPr>
              <a:t>desmethylimipramine</a:t>
            </a:r>
            <a:r>
              <a:rPr sz="1800" spc="-25" dirty="0">
                <a:solidFill>
                  <a:srgbClr val="202020"/>
                </a:solidFill>
                <a:latin typeface="Cambria"/>
                <a:cs typeface="Cambria"/>
              </a:rPr>
              <a:t> </a:t>
            </a:r>
            <a:r>
              <a:rPr sz="1800" dirty="0">
                <a:solidFill>
                  <a:srgbClr val="202020"/>
                </a:solidFill>
                <a:latin typeface="Cambria"/>
                <a:cs typeface="Cambria"/>
              </a:rPr>
              <a:t>(desipramine)</a:t>
            </a:r>
            <a:r>
              <a:rPr sz="1800" spc="-65" dirty="0">
                <a:solidFill>
                  <a:srgbClr val="202020"/>
                </a:solidFill>
                <a:latin typeface="Cambria"/>
                <a:cs typeface="Cambria"/>
              </a:rPr>
              <a:t> </a:t>
            </a:r>
            <a:r>
              <a:rPr sz="1800" dirty="0">
                <a:solidFill>
                  <a:srgbClr val="202020"/>
                </a:solidFill>
                <a:latin typeface="Cambria"/>
                <a:cs typeface="Cambria"/>
              </a:rPr>
              <a:t>and</a:t>
            </a:r>
            <a:r>
              <a:rPr sz="1800" spc="-35" dirty="0">
                <a:solidFill>
                  <a:srgbClr val="202020"/>
                </a:solidFill>
                <a:latin typeface="Cambria"/>
                <a:cs typeface="Cambria"/>
              </a:rPr>
              <a:t> </a:t>
            </a:r>
            <a:r>
              <a:rPr sz="1800" spc="-10" dirty="0">
                <a:solidFill>
                  <a:srgbClr val="202020"/>
                </a:solidFill>
                <a:latin typeface="Cambria"/>
                <a:cs typeface="Cambria"/>
              </a:rPr>
              <a:t>nortriptyline.</a:t>
            </a:r>
            <a:endParaRPr sz="1800">
              <a:latin typeface="Cambria"/>
              <a:cs typeface="Cambria"/>
            </a:endParaRPr>
          </a:p>
          <a:p>
            <a:pPr>
              <a:lnSpc>
                <a:spcPct val="100000"/>
              </a:lnSpc>
            </a:pPr>
            <a:endParaRPr sz="2100">
              <a:latin typeface="Cambria"/>
              <a:cs typeface="Cambria"/>
            </a:endParaRPr>
          </a:p>
          <a:p>
            <a:pPr marL="12700">
              <a:lnSpc>
                <a:spcPct val="100000"/>
              </a:lnSpc>
              <a:spcBef>
                <a:spcPts val="1505"/>
              </a:spcBef>
            </a:pPr>
            <a:r>
              <a:rPr sz="1800" dirty="0">
                <a:solidFill>
                  <a:srgbClr val="5F361F"/>
                </a:solidFill>
                <a:latin typeface="Cambria"/>
                <a:cs typeface="Cambria"/>
              </a:rPr>
              <a:t>Methods</a:t>
            </a:r>
            <a:r>
              <a:rPr sz="1800" spc="-35" dirty="0">
                <a:solidFill>
                  <a:srgbClr val="5F361F"/>
                </a:solidFill>
                <a:latin typeface="Cambria"/>
                <a:cs typeface="Cambria"/>
              </a:rPr>
              <a:t> </a:t>
            </a:r>
            <a:r>
              <a:rPr sz="1800" dirty="0">
                <a:solidFill>
                  <a:srgbClr val="5F361F"/>
                </a:solidFill>
                <a:latin typeface="Cambria"/>
                <a:cs typeface="Cambria"/>
              </a:rPr>
              <a:t>of</a:t>
            </a:r>
            <a:r>
              <a:rPr sz="1800" spc="-20" dirty="0">
                <a:solidFill>
                  <a:srgbClr val="5F361F"/>
                </a:solidFill>
                <a:latin typeface="Cambria"/>
                <a:cs typeface="Cambria"/>
              </a:rPr>
              <a:t> </a:t>
            </a:r>
            <a:r>
              <a:rPr sz="1800" spc="-10" dirty="0">
                <a:solidFill>
                  <a:srgbClr val="5F361F"/>
                </a:solidFill>
                <a:latin typeface="Cambria"/>
                <a:cs typeface="Cambria"/>
              </a:rPr>
              <a:t>analysis</a:t>
            </a:r>
            <a:endParaRPr sz="1800">
              <a:latin typeface="Cambria"/>
              <a:cs typeface="Cambria"/>
            </a:endParaRPr>
          </a:p>
          <a:p>
            <a:pPr>
              <a:lnSpc>
                <a:spcPct val="100000"/>
              </a:lnSpc>
              <a:spcBef>
                <a:spcPts val="5"/>
              </a:spcBef>
            </a:pPr>
            <a:endParaRPr sz="2700">
              <a:latin typeface="Cambria"/>
              <a:cs typeface="Cambria"/>
            </a:endParaRPr>
          </a:p>
          <a:p>
            <a:pPr marL="12700" marR="5080">
              <a:lnSpc>
                <a:spcPct val="100000"/>
              </a:lnSpc>
            </a:pPr>
            <a:r>
              <a:rPr sz="1800" dirty="0">
                <a:solidFill>
                  <a:srgbClr val="202020"/>
                </a:solidFill>
                <a:latin typeface="Cambria"/>
                <a:cs typeface="Cambria"/>
              </a:rPr>
              <a:t>While</a:t>
            </a:r>
            <a:r>
              <a:rPr sz="1800" spc="-25" dirty="0">
                <a:solidFill>
                  <a:srgbClr val="202020"/>
                </a:solidFill>
                <a:latin typeface="Cambria"/>
                <a:cs typeface="Cambria"/>
              </a:rPr>
              <a:t> </a:t>
            </a:r>
            <a:r>
              <a:rPr sz="1800" dirty="0">
                <a:solidFill>
                  <a:srgbClr val="202020"/>
                </a:solidFill>
                <a:latin typeface="Cambria"/>
                <a:cs typeface="Cambria"/>
              </a:rPr>
              <a:t>TCAs</a:t>
            </a:r>
            <a:r>
              <a:rPr sz="1800" spc="-20" dirty="0">
                <a:solidFill>
                  <a:srgbClr val="202020"/>
                </a:solidFill>
                <a:latin typeface="Cambria"/>
                <a:cs typeface="Cambria"/>
              </a:rPr>
              <a:t> </a:t>
            </a:r>
            <a:r>
              <a:rPr sz="1800" dirty="0">
                <a:solidFill>
                  <a:srgbClr val="202020"/>
                </a:solidFill>
                <a:latin typeface="Cambria"/>
                <a:cs typeface="Cambria"/>
              </a:rPr>
              <a:t>can</a:t>
            </a:r>
            <a:r>
              <a:rPr sz="1800" spc="-40" dirty="0">
                <a:solidFill>
                  <a:srgbClr val="202020"/>
                </a:solidFill>
                <a:latin typeface="Cambria"/>
                <a:cs typeface="Cambria"/>
              </a:rPr>
              <a:t> </a:t>
            </a:r>
            <a:r>
              <a:rPr sz="1800" dirty="0">
                <a:solidFill>
                  <a:srgbClr val="202020"/>
                </a:solidFill>
                <a:latin typeface="Cambria"/>
                <a:cs typeface="Cambria"/>
              </a:rPr>
              <a:t>be</a:t>
            </a:r>
            <a:r>
              <a:rPr sz="1800" spc="-35" dirty="0">
                <a:solidFill>
                  <a:srgbClr val="202020"/>
                </a:solidFill>
                <a:latin typeface="Cambria"/>
                <a:cs typeface="Cambria"/>
              </a:rPr>
              <a:t> </a:t>
            </a:r>
            <a:r>
              <a:rPr sz="1800" dirty="0">
                <a:solidFill>
                  <a:srgbClr val="202020"/>
                </a:solidFill>
                <a:latin typeface="Cambria"/>
                <a:cs typeface="Cambria"/>
              </a:rPr>
              <a:t>monitored</a:t>
            </a:r>
            <a:r>
              <a:rPr sz="1800" spc="-35" dirty="0">
                <a:solidFill>
                  <a:srgbClr val="202020"/>
                </a:solidFill>
                <a:latin typeface="Cambria"/>
                <a:cs typeface="Cambria"/>
              </a:rPr>
              <a:t> </a:t>
            </a:r>
            <a:r>
              <a:rPr sz="1800" dirty="0">
                <a:solidFill>
                  <a:srgbClr val="202020"/>
                </a:solidFill>
                <a:latin typeface="Cambria"/>
                <a:cs typeface="Cambria"/>
              </a:rPr>
              <a:t>using</a:t>
            </a:r>
            <a:r>
              <a:rPr sz="1800" spc="-15" dirty="0">
                <a:solidFill>
                  <a:srgbClr val="202020"/>
                </a:solidFill>
                <a:latin typeface="Cambria"/>
                <a:cs typeface="Cambria"/>
              </a:rPr>
              <a:t> </a:t>
            </a:r>
            <a:r>
              <a:rPr sz="1800" dirty="0">
                <a:solidFill>
                  <a:srgbClr val="202020"/>
                </a:solidFill>
                <a:latin typeface="Cambria"/>
                <a:cs typeface="Cambria"/>
              </a:rPr>
              <a:t>serum</a:t>
            </a:r>
            <a:r>
              <a:rPr sz="1800" spc="-5" dirty="0">
                <a:solidFill>
                  <a:srgbClr val="202020"/>
                </a:solidFill>
                <a:latin typeface="Cambria"/>
                <a:cs typeface="Cambria"/>
              </a:rPr>
              <a:t> </a:t>
            </a:r>
            <a:r>
              <a:rPr sz="1800" dirty="0">
                <a:solidFill>
                  <a:srgbClr val="202020"/>
                </a:solidFill>
                <a:latin typeface="Cambria"/>
                <a:cs typeface="Cambria"/>
              </a:rPr>
              <a:t>or</a:t>
            </a:r>
            <a:r>
              <a:rPr sz="1800" spc="-40" dirty="0">
                <a:solidFill>
                  <a:srgbClr val="202020"/>
                </a:solidFill>
                <a:latin typeface="Cambria"/>
                <a:cs typeface="Cambria"/>
              </a:rPr>
              <a:t> </a:t>
            </a:r>
            <a:r>
              <a:rPr sz="1800" dirty="0">
                <a:solidFill>
                  <a:srgbClr val="202020"/>
                </a:solidFill>
                <a:latin typeface="Cambria"/>
                <a:cs typeface="Cambria"/>
              </a:rPr>
              <a:t>plasma,</a:t>
            </a:r>
            <a:r>
              <a:rPr sz="1800" spc="-25" dirty="0">
                <a:solidFill>
                  <a:srgbClr val="202020"/>
                </a:solidFill>
                <a:latin typeface="Cambria"/>
                <a:cs typeface="Cambria"/>
              </a:rPr>
              <a:t> </a:t>
            </a:r>
            <a:r>
              <a:rPr sz="1800" dirty="0">
                <a:solidFill>
                  <a:srgbClr val="202020"/>
                </a:solidFill>
                <a:latin typeface="Cambria"/>
                <a:cs typeface="Cambria"/>
              </a:rPr>
              <a:t>serum</a:t>
            </a:r>
            <a:r>
              <a:rPr sz="1800" spc="-10" dirty="0">
                <a:solidFill>
                  <a:srgbClr val="202020"/>
                </a:solidFill>
                <a:latin typeface="Cambria"/>
                <a:cs typeface="Cambria"/>
              </a:rPr>
              <a:t> </a:t>
            </a:r>
            <a:r>
              <a:rPr sz="1800" dirty="0">
                <a:solidFill>
                  <a:srgbClr val="202020"/>
                </a:solidFill>
                <a:latin typeface="Cambria"/>
                <a:cs typeface="Cambria"/>
              </a:rPr>
              <a:t>is</a:t>
            </a:r>
            <a:r>
              <a:rPr sz="1800" spc="-20" dirty="0">
                <a:solidFill>
                  <a:srgbClr val="202020"/>
                </a:solidFill>
                <a:latin typeface="Cambria"/>
                <a:cs typeface="Cambria"/>
              </a:rPr>
              <a:t> </a:t>
            </a:r>
            <a:r>
              <a:rPr sz="1800" dirty="0">
                <a:solidFill>
                  <a:srgbClr val="202020"/>
                </a:solidFill>
                <a:latin typeface="Cambria"/>
                <a:cs typeface="Cambria"/>
              </a:rPr>
              <a:t>preferred</a:t>
            </a:r>
            <a:r>
              <a:rPr sz="1800" spc="-55" dirty="0">
                <a:solidFill>
                  <a:srgbClr val="202020"/>
                </a:solidFill>
                <a:latin typeface="Cambria"/>
                <a:cs typeface="Cambria"/>
              </a:rPr>
              <a:t> </a:t>
            </a:r>
            <a:r>
              <a:rPr sz="1800" dirty="0">
                <a:solidFill>
                  <a:srgbClr val="202020"/>
                </a:solidFill>
                <a:latin typeface="Cambria"/>
                <a:cs typeface="Cambria"/>
              </a:rPr>
              <a:t>as</a:t>
            </a:r>
            <a:r>
              <a:rPr sz="1800" spc="-40" dirty="0">
                <a:solidFill>
                  <a:srgbClr val="202020"/>
                </a:solidFill>
                <a:latin typeface="Cambria"/>
                <a:cs typeface="Cambria"/>
              </a:rPr>
              <a:t> </a:t>
            </a:r>
            <a:r>
              <a:rPr sz="1800" dirty="0">
                <a:solidFill>
                  <a:srgbClr val="202020"/>
                </a:solidFill>
                <a:latin typeface="Cambria"/>
                <a:cs typeface="Cambria"/>
              </a:rPr>
              <a:t>it</a:t>
            </a:r>
            <a:r>
              <a:rPr sz="1800" spc="-30" dirty="0">
                <a:solidFill>
                  <a:srgbClr val="202020"/>
                </a:solidFill>
                <a:latin typeface="Cambria"/>
                <a:cs typeface="Cambria"/>
              </a:rPr>
              <a:t> </a:t>
            </a:r>
            <a:r>
              <a:rPr sz="1800" dirty="0">
                <a:solidFill>
                  <a:srgbClr val="202020"/>
                </a:solidFill>
                <a:latin typeface="Cambria"/>
                <a:cs typeface="Cambria"/>
              </a:rPr>
              <a:t>allows</a:t>
            </a:r>
            <a:r>
              <a:rPr sz="1800" spc="-25" dirty="0">
                <a:solidFill>
                  <a:srgbClr val="202020"/>
                </a:solidFill>
                <a:latin typeface="Cambria"/>
                <a:cs typeface="Cambria"/>
              </a:rPr>
              <a:t> </a:t>
            </a:r>
            <a:r>
              <a:rPr sz="1800" dirty="0">
                <a:solidFill>
                  <a:srgbClr val="202020"/>
                </a:solidFill>
                <a:latin typeface="Cambria"/>
                <a:cs typeface="Cambria"/>
              </a:rPr>
              <a:t>greater</a:t>
            </a:r>
            <a:r>
              <a:rPr sz="1800" spc="-40" dirty="0">
                <a:solidFill>
                  <a:srgbClr val="202020"/>
                </a:solidFill>
                <a:latin typeface="Cambria"/>
                <a:cs typeface="Cambria"/>
              </a:rPr>
              <a:t> </a:t>
            </a:r>
            <a:r>
              <a:rPr sz="1800" dirty="0">
                <a:solidFill>
                  <a:srgbClr val="202020"/>
                </a:solidFill>
                <a:latin typeface="Cambria"/>
                <a:cs typeface="Cambria"/>
              </a:rPr>
              <a:t>ease</a:t>
            </a:r>
            <a:r>
              <a:rPr sz="1800" spc="-30" dirty="0">
                <a:solidFill>
                  <a:srgbClr val="202020"/>
                </a:solidFill>
                <a:latin typeface="Cambria"/>
                <a:cs typeface="Cambria"/>
              </a:rPr>
              <a:t> </a:t>
            </a:r>
            <a:r>
              <a:rPr sz="1800" dirty="0">
                <a:solidFill>
                  <a:srgbClr val="202020"/>
                </a:solidFill>
                <a:latin typeface="Cambria"/>
                <a:cs typeface="Cambria"/>
              </a:rPr>
              <a:t>of</a:t>
            </a:r>
            <a:r>
              <a:rPr sz="1800" spc="-30" dirty="0">
                <a:solidFill>
                  <a:srgbClr val="202020"/>
                </a:solidFill>
                <a:latin typeface="Cambria"/>
                <a:cs typeface="Cambria"/>
              </a:rPr>
              <a:t> </a:t>
            </a:r>
            <a:r>
              <a:rPr sz="1800" dirty="0">
                <a:solidFill>
                  <a:srgbClr val="202020"/>
                </a:solidFill>
                <a:latin typeface="Cambria"/>
                <a:cs typeface="Cambria"/>
              </a:rPr>
              <a:t>extraction</a:t>
            </a:r>
            <a:r>
              <a:rPr sz="1800" spc="-35" dirty="0">
                <a:solidFill>
                  <a:srgbClr val="202020"/>
                </a:solidFill>
                <a:latin typeface="Cambria"/>
                <a:cs typeface="Cambria"/>
              </a:rPr>
              <a:t> </a:t>
            </a:r>
            <a:r>
              <a:rPr sz="1800" spc="-25" dirty="0">
                <a:solidFill>
                  <a:srgbClr val="202020"/>
                </a:solidFill>
                <a:latin typeface="Cambria"/>
                <a:cs typeface="Cambria"/>
              </a:rPr>
              <a:t>and </a:t>
            </a:r>
            <a:r>
              <a:rPr sz="1800" spc="-10" dirty="0">
                <a:solidFill>
                  <a:srgbClr val="202020"/>
                </a:solidFill>
                <a:latin typeface="Cambria"/>
                <a:cs typeface="Cambria"/>
              </a:rPr>
              <a:t>involves</a:t>
            </a:r>
            <a:r>
              <a:rPr sz="1800" spc="-70" dirty="0">
                <a:solidFill>
                  <a:srgbClr val="202020"/>
                </a:solidFill>
                <a:latin typeface="Cambria"/>
                <a:cs typeface="Cambria"/>
              </a:rPr>
              <a:t> </a:t>
            </a:r>
            <a:r>
              <a:rPr sz="1800" dirty="0">
                <a:solidFill>
                  <a:srgbClr val="202020"/>
                </a:solidFill>
                <a:latin typeface="Cambria"/>
                <a:cs typeface="Cambria"/>
              </a:rPr>
              <a:t>no</a:t>
            </a:r>
            <a:r>
              <a:rPr sz="1800" spc="-30" dirty="0">
                <a:solidFill>
                  <a:srgbClr val="202020"/>
                </a:solidFill>
                <a:latin typeface="Cambria"/>
                <a:cs typeface="Cambria"/>
              </a:rPr>
              <a:t> </a:t>
            </a:r>
            <a:r>
              <a:rPr sz="1800" dirty="0">
                <a:solidFill>
                  <a:srgbClr val="202020"/>
                </a:solidFill>
                <a:latin typeface="Cambria"/>
                <a:cs typeface="Cambria"/>
              </a:rPr>
              <a:t>fibrin</a:t>
            </a:r>
            <a:r>
              <a:rPr sz="1800" spc="-25" dirty="0">
                <a:solidFill>
                  <a:srgbClr val="202020"/>
                </a:solidFill>
                <a:latin typeface="Cambria"/>
                <a:cs typeface="Cambria"/>
              </a:rPr>
              <a:t> </a:t>
            </a:r>
            <a:r>
              <a:rPr sz="1800" dirty="0">
                <a:solidFill>
                  <a:srgbClr val="202020"/>
                </a:solidFill>
                <a:latin typeface="Cambria"/>
                <a:cs typeface="Cambria"/>
              </a:rPr>
              <a:t>clots</a:t>
            </a:r>
            <a:r>
              <a:rPr sz="1800" spc="-15" dirty="0">
                <a:solidFill>
                  <a:srgbClr val="202020"/>
                </a:solidFill>
                <a:latin typeface="Cambria"/>
                <a:cs typeface="Cambria"/>
              </a:rPr>
              <a:t> </a:t>
            </a:r>
            <a:r>
              <a:rPr sz="1800" dirty="0">
                <a:solidFill>
                  <a:srgbClr val="202020"/>
                </a:solidFill>
                <a:latin typeface="Cambria"/>
                <a:cs typeface="Cambria"/>
              </a:rPr>
              <a:t>.</a:t>
            </a:r>
            <a:r>
              <a:rPr sz="1800" spc="15" dirty="0">
                <a:solidFill>
                  <a:srgbClr val="202020"/>
                </a:solidFill>
                <a:latin typeface="Cambria"/>
                <a:cs typeface="Cambria"/>
              </a:rPr>
              <a:t> </a:t>
            </a:r>
            <a:r>
              <a:rPr sz="1800" b="1" dirty="0">
                <a:solidFill>
                  <a:srgbClr val="FF0000"/>
                </a:solidFill>
                <a:latin typeface="Cambria"/>
                <a:cs typeface="Cambria"/>
              </a:rPr>
              <a:t>Serum</a:t>
            </a:r>
            <a:r>
              <a:rPr sz="1800" b="1" spc="-50" dirty="0">
                <a:solidFill>
                  <a:srgbClr val="FF0000"/>
                </a:solidFill>
                <a:latin typeface="Cambria"/>
                <a:cs typeface="Cambria"/>
              </a:rPr>
              <a:t> </a:t>
            </a:r>
            <a:r>
              <a:rPr sz="1800" b="1" dirty="0">
                <a:solidFill>
                  <a:srgbClr val="FF0000"/>
                </a:solidFill>
                <a:latin typeface="Cambria"/>
                <a:cs typeface="Cambria"/>
              </a:rPr>
              <a:t>TCA</a:t>
            </a:r>
            <a:r>
              <a:rPr sz="1800" b="1" spc="-5" dirty="0">
                <a:solidFill>
                  <a:srgbClr val="FF0000"/>
                </a:solidFill>
                <a:latin typeface="Cambria"/>
                <a:cs typeface="Cambria"/>
              </a:rPr>
              <a:t> </a:t>
            </a:r>
            <a:r>
              <a:rPr sz="1800" b="1" dirty="0">
                <a:solidFill>
                  <a:srgbClr val="FF0000"/>
                </a:solidFill>
                <a:latin typeface="Cambria"/>
                <a:cs typeface="Cambria"/>
              </a:rPr>
              <a:t>concentration</a:t>
            </a:r>
            <a:r>
              <a:rPr sz="1800" b="1" spc="-35" dirty="0">
                <a:solidFill>
                  <a:srgbClr val="FF0000"/>
                </a:solidFill>
                <a:latin typeface="Cambria"/>
                <a:cs typeface="Cambria"/>
              </a:rPr>
              <a:t> </a:t>
            </a:r>
            <a:r>
              <a:rPr sz="1800" b="1" dirty="0">
                <a:solidFill>
                  <a:srgbClr val="FF0000"/>
                </a:solidFill>
                <a:latin typeface="Cambria"/>
                <a:cs typeface="Cambria"/>
              </a:rPr>
              <a:t>is</a:t>
            </a:r>
            <a:r>
              <a:rPr sz="1800" b="1" spc="-40" dirty="0">
                <a:solidFill>
                  <a:srgbClr val="FF0000"/>
                </a:solidFill>
                <a:latin typeface="Cambria"/>
                <a:cs typeface="Cambria"/>
              </a:rPr>
              <a:t> </a:t>
            </a:r>
            <a:r>
              <a:rPr sz="1800" b="1" dirty="0">
                <a:solidFill>
                  <a:srgbClr val="FF0000"/>
                </a:solidFill>
                <a:latin typeface="Cambria"/>
                <a:cs typeface="Cambria"/>
              </a:rPr>
              <a:t>stable</a:t>
            </a:r>
            <a:r>
              <a:rPr sz="1800" b="1" spc="15" dirty="0">
                <a:solidFill>
                  <a:srgbClr val="FF0000"/>
                </a:solidFill>
                <a:latin typeface="Cambria"/>
                <a:cs typeface="Cambria"/>
              </a:rPr>
              <a:t> </a:t>
            </a:r>
            <a:r>
              <a:rPr sz="1800" b="1" dirty="0">
                <a:solidFill>
                  <a:srgbClr val="FF0000"/>
                </a:solidFill>
                <a:latin typeface="Cambria"/>
                <a:cs typeface="Cambria"/>
              </a:rPr>
              <a:t>for</a:t>
            </a:r>
            <a:r>
              <a:rPr sz="1800" b="1" spc="-20" dirty="0">
                <a:solidFill>
                  <a:srgbClr val="FF0000"/>
                </a:solidFill>
                <a:latin typeface="Cambria"/>
                <a:cs typeface="Cambria"/>
              </a:rPr>
              <a:t> </a:t>
            </a:r>
            <a:r>
              <a:rPr sz="1800" b="1" dirty="0">
                <a:solidFill>
                  <a:srgbClr val="FF0000"/>
                </a:solidFill>
                <a:latin typeface="Cambria"/>
                <a:cs typeface="Cambria"/>
              </a:rPr>
              <a:t>up</a:t>
            </a:r>
            <a:r>
              <a:rPr sz="1800" b="1" spc="-25" dirty="0">
                <a:solidFill>
                  <a:srgbClr val="FF0000"/>
                </a:solidFill>
                <a:latin typeface="Cambria"/>
                <a:cs typeface="Cambria"/>
              </a:rPr>
              <a:t> </a:t>
            </a:r>
            <a:r>
              <a:rPr sz="1800" b="1" dirty="0">
                <a:solidFill>
                  <a:srgbClr val="FF0000"/>
                </a:solidFill>
                <a:latin typeface="Cambria"/>
                <a:cs typeface="Cambria"/>
              </a:rPr>
              <a:t>to</a:t>
            </a:r>
            <a:r>
              <a:rPr sz="1800" b="1" spc="-5" dirty="0">
                <a:solidFill>
                  <a:srgbClr val="FF0000"/>
                </a:solidFill>
                <a:latin typeface="Cambria"/>
                <a:cs typeface="Cambria"/>
              </a:rPr>
              <a:t> </a:t>
            </a:r>
            <a:r>
              <a:rPr sz="1800" b="1" dirty="0">
                <a:solidFill>
                  <a:srgbClr val="FF0000"/>
                </a:solidFill>
                <a:latin typeface="Cambria"/>
                <a:cs typeface="Cambria"/>
              </a:rPr>
              <a:t>one</a:t>
            </a:r>
            <a:r>
              <a:rPr sz="1800" b="1" spc="-5" dirty="0">
                <a:solidFill>
                  <a:srgbClr val="FF0000"/>
                </a:solidFill>
                <a:latin typeface="Cambria"/>
                <a:cs typeface="Cambria"/>
              </a:rPr>
              <a:t> </a:t>
            </a:r>
            <a:r>
              <a:rPr sz="1800" b="1" dirty="0">
                <a:solidFill>
                  <a:srgbClr val="FF0000"/>
                </a:solidFill>
                <a:latin typeface="Cambria"/>
                <a:cs typeface="Cambria"/>
              </a:rPr>
              <a:t>week</a:t>
            </a:r>
            <a:r>
              <a:rPr sz="1800" b="1" spc="-40" dirty="0">
                <a:solidFill>
                  <a:srgbClr val="FF0000"/>
                </a:solidFill>
                <a:latin typeface="Cambria"/>
                <a:cs typeface="Cambria"/>
              </a:rPr>
              <a:t> </a:t>
            </a:r>
            <a:r>
              <a:rPr sz="1800" b="1" dirty="0">
                <a:solidFill>
                  <a:srgbClr val="FF0000"/>
                </a:solidFill>
                <a:latin typeface="Cambria"/>
                <a:cs typeface="Cambria"/>
              </a:rPr>
              <a:t>at</a:t>
            </a:r>
            <a:r>
              <a:rPr sz="1800" b="1" spc="-25" dirty="0">
                <a:solidFill>
                  <a:srgbClr val="FF0000"/>
                </a:solidFill>
                <a:latin typeface="Cambria"/>
                <a:cs typeface="Cambria"/>
              </a:rPr>
              <a:t> </a:t>
            </a:r>
            <a:r>
              <a:rPr sz="1800" b="1" dirty="0">
                <a:solidFill>
                  <a:srgbClr val="FF0000"/>
                </a:solidFill>
                <a:latin typeface="Cambria"/>
                <a:cs typeface="Cambria"/>
              </a:rPr>
              <a:t>room</a:t>
            </a:r>
            <a:r>
              <a:rPr sz="1800" b="1" spc="-50" dirty="0">
                <a:solidFill>
                  <a:srgbClr val="FF0000"/>
                </a:solidFill>
                <a:latin typeface="Cambria"/>
                <a:cs typeface="Cambria"/>
              </a:rPr>
              <a:t> </a:t>
            </a:r>
            <a:r>
              <a:rPr sz="1800" b="1" spc="-10" dirty="0">
                <a:solidFill>
                  <a:srgbClr val="FF0000"/>
                </a:solidFill>
                <a:latin typeface="Cambria"/>
                <a:cs typeface="Cambria"/>
              </a:rPr>
              <a:t>temperature.</a:t>
            </a:r>
            <a:r>
              <a:rPr sz="1800" b="1" spc="-60" dirty="0">
                <a:solidFill>
                  <a:srgbClr val="FF0000"/>
                </a:solidFill>
                <a:latin typeface="Cambria"/>
                <a:cs typeface="Cambria"/>
              </a:rPr>
              <a:t> </a:t>
            </a:r>
            <a:r>
              <a:rPr sz="1800" b="1" spc="-50" dirty="0">
                <a:solidFill>
                  <a:srgbClr val="FF0000"/>
                </a:solidFill>
                <a:latin typeface="Cambria"/>
                <a:cs typeface="Cambria"/>
              </a:rPr>
              <a:t>A</a:t>
            </a:r>
            <a:r>
              <a:rPr sz="1800" b="1" spc="500" dirty="0">
                <a:solidFill>
                  <a:srgbClr val="FF0000"/>
                </a:solidFill>
                <a:latin typeface="Cambria"/>
                <a:cs typeface="Cambria"/>
              </a:rPr>
              <a:t> </a:t>
            </a:r>
            <a:r>
              <a:rPr sz="1800" b="1" dirty="0">
                <a:solidFill>
                  <a:srgbClr val="FF0000"/>
                </a:solidFill>
                <a:latin typeface="Cambria"/>
                <a:cs typeface="Cambria"/>
              </a:rPr>
              <a:t>number</a:t>
            </a:r>
            <a:r>
              <a:rPr sz="1800" b="1" spc="-45" dirty="0">
                <a:solidFill>
                  <a:srgbClr val="FF0000"/>
                </a:solidFill>
                <a:latin typeface="Cambria"/>
                <a:cs typeface="Cambria"/>
              </a:rPr>
              <a:t> </a:t>
            </a:r>
            <a:r>
              <a:rPr sz="1800" b="1" dirty="0">
                <a:solidFill>
                  <a:srgbClr val="FF0000"/>
                </a:solidFill>
                <a:latin typeface="Cambria"/>
                <a:cs typeface="Cambria"/>
              </a:rPr>
              <a:t>of</a:t>
            </a:r>
            <a:r>
              <a:rPr sz="1800" b="1" spc="-35" dirty="0">
                <a:solidFill>
                  <a:srgbClr val="FF0000"/>
                </a:solidFill>
                <a:latin typeface="Cambria"/>
                <a:cs typeface="Cambria"/>
              </a:rPr>
              <a:t> </a:t>
            </a:r>
            <a:r>
              <a:rPr sz="1800" b="1" dirty="0">
                <a:solidFill>
                  <a:srgbClr val="FF0000"/>
                </a:solidFill>
                <a:latin typeface="Cambria"/>
                <a:cs typeface="Cambria"/>
              </a:rPr>
              <a:t>different</a:t>
            </a:r>
            <a:r>
              <a:rPr sz="1800" b="1" spc="-60" dirty="0">
                <a:solidFill>
                  <a:srgbClr val="FF0000"/>
                </a:solidFill>
                <a:latin typeface="Cambria"/>
                <a:cs typeface="Cambria"/>
              </a:rPr>
              <a:t> </a:t>
            </a:r>
            <a:r>
              <a:rPr sz="1800" b="1" dirty="0">
                <a:solidFill>
                  <a:srgbClr val="FF0000"/>
                </a:solidFill>
                <a:latin typeface="Cambria"/>
                <a:cs typeface="Cambria"/>
              </a:rPr>
              <a:t>collection</a:t>
            </a:r>
            <a:r>
              <a:rPr sz="1800" b="1" spc="-50" dirty="0">
                <a:solidFill>
                  <a:srgbClr val="FF0000"/>
                </a:solidFill>
                <a:latin typeface="Cambria"/>
                <a:cs typeface="Cambria"/>
              </a:rPr>
              <a:t> </a:t>
            </a:r>
            <a:r>
              <a:rPr sz="1800" b="1" dirty="0">
                <a:solidFill>
                  <a:srgbClr val="FF0000"/>
                </a:solidFill>
                <a:latin typeface="Cambria"/>
                <a:cs typeface="Cambria"/>
              </a:rPr>
              <a:t>techniques</a:t>
            </a:r>
            <a:r>
              <a:rPr sz="1800" b="1" spc="-30" dirty="0">
                <a:solidFill>
                  <a:srgbClr val="FF0000"/>
                </a:solidFill>
                <a:latin typeface="Cambria"/>
                <a:cs typeface="Cambria"/>
              </a:rPr>
              <a:t> </a:t>
            </a:r>
            <a:r>
              <a:rPr sz="1800" b="1" spc="-20" dirty="0">
                <a:solidFill>
                  <a:srgbClr val="FF0000"/>
                </a:solidFill>
                <a:latin typeface="Cambria"/>
                <a:cs typeface="Cambria"/>
              </a:rPr>
              <a:t>have</a:t>
            </a:r>
            <a:r>
              <a:rPr sz="1800" b="1" spc="-60" dirty="0">
                <a:solidFill>
                  <a:srgbClr val="FF0000"/>
                </a:solidFill>
                <a:latin typeface="Cambria"/>
                <a:cs typeface="Cambria"/>
              </a:rPr>
              <a:t> </a:t>
            </a:r>
            <a:r>
              <a:rPr sz="1800" b="1" dirty="0">
                <a:solidFill>
                  <a:srgbClr val="FF0000"/>
                </a:solidFill>
                <a:latin typeface="Cambria"/>
                <a:cs typeface="Cambria"/>
              </a:rPr>
              <a:t>been</a:t>
            </a:r>
            <a:r>
              <a:rPr sz="1800" b="1" spc="-50" dirty="0">
                <a:solidFill>
                  <a:srgbClr val="FF0000"/>
                </a:solidFill>
                <a:latin typeface="Cambria"/>
                <a:cs typeface="Cambria"/>
              </a:rPr>
              <a:t> </a:t>
            </a:r>
            <a:r>
              <a:rPr sz="1800" b="1" dirty="0">
                <a:solidFill>
                  <a:srgbClr val="FF0000"/>
                </a:solidFill>
                <a:latin typeface="Cambria"/>
                <a:cs typeface="Cambria"/>
              </a:rPr>
              <a:t>shown</a:t>
            </a:r>
            <a:r>
              <a:rPr sz="1800" b="1" spc="-10" dirty="0">
                <a:solidFill>
                  <a:srgbClr val="FF0000"/>
                </a:solidFill>
                <a:latin typeface="Cambria"/>
                <a:cs typeface="Cambria"/>
              </a:rPr>
              <a:t> </a:t>
            </a:r>
            <a:r>
              <a:rPr sz="1800" b="1" dirty="0">
                <a:solidFill>
                  <a:srgbClr val="FF0000"/>
                </a:solidFill>
                <a:latin typeface="Cambria"/>
                <a:cs typeface="Cambria"/>
              </a:rPr>
              <a:t>to</a:t>
            </a:r>
            <a:r>
              <a:rPr sz="1800" b="1" spc="-20" dirty="0">
                <a:solidFill>
                  <a:srgbClr val="FF0000"/>
                </a:solidFill>
                <a:latin typeface="Cambria"/>
                <a:cs typeface="Cambria"/>
              </a:rPr>
              <a:t> </a:t>
            </a:r>
            <a:r>
              <a:rPr sz="1800" b="1" dirty="0">
                <a:solidFill>
                  <a:srgbClr val="FF0000"/>
                </a:solidFill>
                <a:latin typeface="Cambria"/>
                <a:cs typeface="Cambria"/>
              </a:rPr>
              <a:t>reduce</a:t>
            </a:r>
            <a:r>
              <a:rPr sz="1800" b="1" spc="-85" dirty="0">
                <a:solidFill>
                  <a:srgbClr val="FF0000"/>
                </a:solidFill>
                <a:latin typeface="Cambria"/>
                <a:cs typeface="Cambria"/>
              </a:rPr>
              <a:t> </a:t>
            </a:r>
            <a:r>
              <a:rPr sz="1800" b="1" dirty="0">
                <a:solidFill>
                  <a:srgbClr val="FF0000"/>
                </a:solidFill>
                <a:latin typeface="Cambria"/>
                <a:cs typeface="Cambria"/>
              </a:rPr>
              <a:t>measured</a:t>
            </a:r>
            <a:r>
              <a:rPr sz="1800" b="1" spc="-60" dirty="0">
                <a:solidFill>
                  <a:srgbClr val="FF0000"/>
                </a:solidFill>
                <a:latin typeface="Cambria"/>
                <a:cs typeface="Cambria"/>
              </a:rPr>
              <a:t> </a:t>
            </a:r>
            <a:r>
              <a:rPr sz="1800" b="1" dirty="0">
                <a:solidFill>
                  <a:srgbClr val="FF0000"/>
                </a:solidFill>
                <a:latin typeface="Cambria"/>
                <a:cs typeface="Cambria"/>
              </a:rPr>
              <a:t>TCA</a:t>
            </a:r>
            <a:r>
              <a:rPr sz="1800" b="1" spc="-25" dirty="0">
                <a:solidFill>
                  <a:srgbClr val="FF0000"/>
                </a:solidFill>
                <a:latin typeface="Cambria"/>
                <a:cs typeface="Cambria"/>
              </a:rPr>
              <a:t> </a:t>
            </a:r>
            <a:r>
              <a:rPr sz="1800" b="1" dirty="0">
                <a:solidFill>
                  <a:srgbClr val="FF0000"/>
                </a:solidFill>
                <a:latin typeface="Cambria"/>
                <a:cs typeface="Cambria"/>
              </a:rPr>
              <a:t>concentrations</a:t>
            </a:r>
            <a:r>
              <a:rPr sz="1800" b="1" spc="-50" dirty="0">
                <a:solidFill>
                  <a:srgbClr val="FF0000"/>
                </a:solidFill>
                <a:latin typeface="Cambria"/>
                <a:cs typeface="Cambria"/>
              </a:rPr>
              <a:t> </a:t>
            </a:r>
            <a:r>
              <a:rPr sz="1800" b="1" spc="-25" dirty="0">
                <a:solidFill>
                  <a:srgbClr val="FF0000"/>
                </a:solidFill>
                <a:latin typeface="Cambria"/>
                <a:cs typeface="Cambria"/>
              </a:rPr>
              <a:t>and </a:t>
            </a:r>
            <a:r>
              <a:rPr sz="1800" b="1" dirty="0">
                <a:solidFill>
                  <a:srgbClr val="FF0000"/>
                </a:solidFill>
                <a:latin typeface="Cambria"/>
                <a:cs typeface="Cambria"/>
              </a:rPr>
              <a:t>should</a:t>
            </a:r>
            <a:r>
              <a:rPr sz="1800" b="1" spc="-45" dirty="0">
                <a:solidFill>
                  <a:srgbClr val="FF0000"/>
                </a:solidFill>
                <a:latin typeface="Cambria"/>
                <a:cs typeface="Cambria"/>
              </a:rPr>
              <a:t> </a:t>
            </a:r>
            <a:r>
              <a:rPr sz="1800" b="1" dirty="0">
                <a:solidFill>
                  <a:srgbClr val="FF0000"/>
                </a:solidFill>
                <a:latin typeface="Cambria"/>
                <a:cs typeface="Cambria"/>
              </a:rPr>
              <a:t>therefore</a:t>
            </a:r>
            <a:r>
              <a:rPr sz="1800" b="1" spc="-70" dirty="0">
                <a:solidFill>
                  <a:srgbClr val="FF0000"/>
                </a:solidFill>
                <a:latin typeface="Cambria"/>
                <a:cs typeface="Cambria"/>
              </a:rPr>
              <a:t> </a:t>
            </a:r>
            <a:r>
              <a:rPr sz="1800" b="1" dirty="0">
                <a:solidFill>
                  <a:srgbClr val="FF0000"/>
                </a:solidFill>
                <a:latin typeface="Cambria"/>
                <a:cs typeface="Cambria"/>
              </a:rPr>
              <a:t>be</a:t>
            </a:r>
            <a:r>
              <a:rPr sz="1800" b="1" spc="-40" dirty="0">
                <a:solidFill>
                  <a:srgbClr val="FF0000"/>
                </a:solidFill>
                <a:latin typeface="Cambria"/>
                <a:cs typeface="Cambria"/>
              </a:rPr>
              <a:t> </a:t>
            </a:r>
            <a:r>
              <a:rPr sz="1800" b="1" spc="-10" dirty="0">
                <a:solidFill>
                  <a:srgbClr val="FF0000"/>
                </a:solidFill>
                <a:latin typeface="Cambria"/>
                <a:cs typeface="Cambria"/>
              </a:rPr>
              <a:t>avoided:</a:t>
            </a:r>
            <a:r>
              <a:rPr sz="1800" b="1" spc="-90" dirty="0">
                <a:solidFill>
                  <a:srgbClr val="FF0000"/>
                </a:solidFill>
                <a:latin typeface="Cambria"/>
                <a:cs typeface="Cambria"/>
              </a:rPr>
              <a:t> </a:t>
            </a:r>
            <a:r>
              <a:rPr sz="1800" b="1" dirty="0">
                <a:solidFill>
                  <a:srgbClr val="FF0000"/>
                </a:solidFill>
                <a:latin typeface="Cambria"/>
                <a:cs typeface="Cambria"/>
              </a:rPr>
              <a:t>heparin-containing</a:t>
            </a:r>
            <a:r>
              <a:rPr sz="1800" b="1" spc="-50" dirty="0">
                <a:solidFill>
                  <a:srgbClr val="FF0000"/>
                </a:solidFill>
                <a:latin typeface="Cambria"/>
                <a:cs typeface="Cambria"/>
              </a:rPr>
              <a:t> </a:t>
            </a:r>
            <a:r>
              <a:rPr sz="1800" b="1" dirty="0">
                <a:solidFill>
                  <a:srgbClr val="FF0000"/>
                </a:solidFill>
                <a:latin typeface="Cambria"/>
                <a:cs typeface="Cambria"/>
              </a:rPr>
              <a:t>tubes;</a:t>
            </a:r>
            <a:r>
              <a:rPr sz="1800" b="1" spc="-30" dirty="0">
                <a:solidFill>
                  <a:srgbClr val="FF0000"/>
                </a:solidFill>
                <a:latin typeface="Cambria"/>
                <a:cs typeface="Cambria"/>
              </a:rPr>
              <a:t> </a:t>
            </a:r>
            <a:r>
              <a:rPr sz="1800" b="1" dirty="0">
                <a:solidFill>
                  <a:srgbClr val="FF0000"/>
                </a:solidFill>
                <a:latin typeface="Cambria"/>
                <a:cs typeface="Cambria"/>
              </a:rPr>
              <a:t>gel</a:t>
            </a:r>
            <a:r>
              <a:rPr sz="1800" b="1" spc="-50" dirty="0">
                <a:solidFill>
                  <a:srgbClr val="FF0000"/>
                </a:solidFill>
                <a:latin typeface="Cambria"/>
                <a:cs typeface="Cambria"/>
              </a:rPr>
              <a:t> </a:t>
            </a:r>
            <a:r>
              <a:rPr sz="1800" b="1" dirty="0">
                <a:solidFill>
                  <a:srgbClr val="FF0000"/>
                </a:solidFill>
                <a:latin typeface="Cambria"/>
                <a:cs typeface="Cambria"/>
              </a:rPr>
              <a:t>separator</a:t>
            </a:r>
            <a:r>
              <a:rPr sz="1800" b="1" spc="-40" dirty="0">
                <a:solidFill>
                  <a:srgbClr val="FF0000"/>
                </a:solidFill>
                <a:latin typeface="Cambria"/>
                <a:cs typeface="Cambria"/>
              </a:rPr>
              <a:t> </a:t>
            </a:r>
            <a:r>
              <a:rPr sz="1800" b="1" dirty="0">
                <a:solidFill>
                  <a:srgbClr val="FF0000"/>
                </a:solidFill>
                <a:latin typeface="Cambria"/>
                <a:cs typeface="Cambria"/>
              </a:rPr>
              <a:t>tubes;</a:t>
            </a:r>
            <a:r>
              <a:rPr sz="1800" b="1" spc="-30" dirty="0">
                <a:solidFill>
                  <a:srgbClr val="FF0000"/>
                </a:solidFill>
                <a:latin typeface="Cambria"/>
                <a:cs typeface="Cambria"/>
              </a:rPr>
              <a:t> </a:t>
            </a:r>
            <a:r>
              <a:rPr sz="1800" b="1" dirty="0">
                <a:solidFill>
                  <a:srgbClr val="FF0000"/>
                </a:solidFill>
                <a:latin typeface="Cambria"/>
                <a:cs typeface="Cambria"/>
              </a:rPr>
              <a:t>and</a:t>
            </a:r>
            <a:r>
              <a:rPr sz="1800" b="1" spc="-25" dirty="0">
                <a:solidFill>
                  <a:srgbClr val="FF0000"/>
                </a:solidFill>
                <a:latin typeface="Cambria"/>
                <a:cs typeface="Cambria"/>
              </a:rPr>
              <a:t> </a:t>
            </a:r>
            <a:r>
              <a:rPr sz="1800" b="1" dirty="0">
                <a:solidFill>
                  <a:srgbClr val="FF0000"/>
                </a:solidFill>
                <a:latin typeface="Cambria"/>
                <a:cs typeface="Cambria"/>
              </a:rPr>
              <a:t>tris-</a:t>
            </a:r>
            <a:r>
              <a:rPr sz="1800" b="1" spc="-25" dirty="0">
                <a:solidFill>
                  <a:srgbClr val="FF0000"/>
                </a:solidFill>
                <a:latin typeface="Cambria"/>
                <a:cs typeface="Cambria"/>
              </a:rPr>
              <a:t>2- </a:t>
            </a:r>
            <a:r>
              <a:rPr sz="1800" b="1" spc="-10" dirty="0">
                <a:solidFill>
                  <a:srgbClr val="FF0000"/>
                </a:solidFill>
                <a:latin typeface="Cambria"/>
                <a:cs typeface="Cambria"/>
              </a:rPr>
              <a:t>butoxyethylphosphate</a:t>
            </a:r>
            <a:r>
              <a:rPr sz="1800" b="1" spc="-40" dirty="0">
                <a:solidFill>
                  <a:srgbClr val="FF0000"/>
                </a:solidFill>
                <a:latin typeface="Cambria"/>
                <a:cs typeface="Cambria"/>
              </a:rPr>
              <a:t> </a:t>
            </a:r>
            <a:r>
              <a:rPr sz="1800" b="1" dirty="0">
                <a:solidFill>
                  <a:srgbClr val="FF0000"/>
                </a:solidFill>
                <a:latin typeface="Cambria"/>
                <a:cs typeface="Cambria"/>
              </a:rPr>
              <a:t>in</a:t>
            </a:r>
            <a:r>
              <a:rPr sz="1800" b="1" spc="-50" dirty="0">
                <a:solidFill>
                  <a:srgbClr val="FF0000"/>
                </a:solidFill>
                <a:latin typeface="Cambria"/>
                <a:cs typeface="Cambria"/>
              </a:rPr>
              <a:t> </a:t>
            </a:r>
            <a:r>
              <a:rPr sz="1800" b="1" dirty="0">
                <a:solidFill>
                  <a:srgbClr val="FF0000"/>
                </a:solidFill>
                <a:latin typeface="Cambria"/>
                <a:cs typeface="Cambria"/>
              </a:rPr>
              <a:t>tube</a:t>
            </a:r>
            <a:r>
              <a:rPr sz="1800" b="1" spc="-15" dirty="0">
                <a:solidFill>
                  <a:srgbClr val="FF0000"/>
                </a:solidFill>
                <a:latin typeface="Cambria"/>
                <a:cs typeface="Cambria"/>
              </a:rPr>
              <a:t> </a:t>
            </a:r>
            <a:r>
              <a:rPr sz="1800" b="1" dirty="0">
                <a:solidFill>
                  <a:srgbClr val="FF0000"/>
                </a:solidFill>
                <a:latin typeface="Cambria"/>
                <a:cs typeface="Cambria"/>
              </a:rPr>
              <a:t>stoppers</a:t>
            </a:r>
            <a:r>
              <a:rPr sz="1800" b="1" spc="-55" dirty="0">
                <a:solidFill>
                  <a:srgbClr val="FF0000"/>
                </a:solidFill>
                <a:latin typeface="Cambria"/>
                <a:cs typeface="Cambria"/>
              </a:rPr>
              <a:t> </a:t>
            </a:r>
            <a:r>
              <a:rPr sz="1800" b="1" dirty="0">
                <a:solidFill>
                  <a:srgbClr val="FF0000"/>
                </a:solidFill>
                <a:latin typeface="Cambria"/>
                <a:cs typeface="Cambria"/>
              </a:rPr>
              <a:t>.The</a:t>
            </a:r>
            <a:r>
              <a:rPr sz="1800" b="1" spc="-35" dirty="0">
                <a:solidFill>
                  <a:srgbClr val="FF0000"/>
                </a:solidFill>
                <a:latin typeface="Cambria"/>
                <a:cs typeface="Cambria"/>
              </a:rPr>
              <a:t> </a:t>
            </a:r>
            <a:r>
              <a:rPr sz="1800" b="1" dirty="0">
                <a:solidFill>
                  <a:srgbClr val="FF0000"/>
                </a:solidFill>
                <a:latin typeface="Cambria"/>
                <a:cs typeface="Cambria"/>
              </a:rPr>
              <a:t>methods</a:t>
            </a:r>
            <a:r>
              <a:rPr sz="1800" b="1" spc="-55" dirty="0">
                <a:solidFill>
                  <a:srgbClr val="FF0000"/>
                </a:solidFill>
                <a:latin typeface="Cambria"/>
                <a:cs typeface="Cambria"/>
              </a:rPr>
              <a:t> </a:t>
            </a:r>
            <a:r>
              <a:rPr sz="1800" b="1" spc="-10" dirty="0">
                <a:solidFill>
                  <a:srgbClr val="FF0000"/>
                </a:solidFill>
                <a:latin typeface="Cambria"/>
                <a:cs typeface="Cambria"/>
              </a:rPr>
              <a:t>available</a:t>
            </a:r>
            <a:r>
              <a:rPr sz="1800" b="1" spc="-40" dirty="0">
                <a:solidFill>
                  <a:srgbClr val="FF0000"/>
                </a:solidFill>
                <a:latin typeface="Cambria"/>
                <a:cs typeface="Cambria"/>
              </a:rPr>
              <a:t> </a:t>
            </a:r>
            <a:r>
              <a:rPr sz="1800" b="1" dirty="0">
                <a:solidFill>
                  <a:srgbClr val="FF0000"/>
                </a:solidFill>
                <a:latin typeface="Cambria"/>
                <a:cs typeface="Cambria"/>
              </a:rPr>
              <a:t>for</a:t>
            </a:r>
            <a:r>
              <a:rPr sz="1800" b="1" spc="-35" dirty="0">
                <a:solidFill>
                  <a:srgbClr val="FF0000"/>
                </a:solidFill>
                <a:latin typeface="Cambria"/>
                <a:cs typeface="Cambria"/>
              </a:rPr>
              <a:t> </a:t>
            </a:r>
            <a:r>
              <a:rPr sz="1800" b="1" spc="-10" dirty="0">
                <a:solidFill>
                  <a:srgbClr val="FF0000"/>
                </a:solidFill>
                <a:latin typeface="Cambria"/>
                <a:cs typeface="Cambria"/>
              </a:rPr>
              <a:t>quantitatively</a:t>
            </a:r>
            <a:r>
              <a:rPr sz="1800" b="1" spc="30" dirty="0">
                <a:solidFill>
                  <a:srgbClr val="FF0000"/>
                </a:solidFill>
                <a:latin typeface="Cambria"/>
                <a:cs typeface="Cambria"/>
              </a:rPr>
              <a:t> </a:t>
            </a:r>
            <a:r>
              <a:rPr sz="1800" b="1" spc="-10" dirty="0">
                <a:solidFill>
                  <a:srgbClr val="FF0000"/>
                </a:solidFill>
                <a:latin typeface="Cambria"/>
                <a:cs typeface="Cambria"/>
              </a:rPr>
              <a:t>analysing</a:t>
            </a:r>
            <a:r>
              <a:rPr sz="1800" b="1" spc="-15" dirty="0">
                <a:solidFill>
                  <a:srgbClr val="FF0000"/>
                </a:solidFill>
                <a:latin typeface="Cambria"/>
                <a:cs typeface="Cambria"/>
              </a:rPr>
              <a:t> </a:t>
            </a:r>
            <a:r>
              <a:rPr sz="1800" b="1" dirty="0">
                <a:solidFill>
                  <a:srgbClr val="FF0000"/>
                </a:solidFill>
                <a:latin typeface="Cambria"/>
                <a:cs typeface="Cambria"/>
              </a:rPr>
              <a:t>TCAs</a:t>
            </a:r>
            <a:r>
              <a:rPr sz="1800" b="1" spc="-25" dirty="0">
                <a:solidFill>
                  <a:srgbClr val="FF0000"/>
                </a:solidFill>
                <a:latin typeface="Cambria"/>
                <a:cs typeface="Cambria"/>
              </a:rPr>
              <a:t> </a:t>
            </a:r>
            <a:r>
              <a:rPr sz="1800" b="1" spc="-10" dirty="0">
                <a:solidFill>
                  <a:srgbClr val="FF0000"/>
                </a:solidFill>
                <a:latin typeface="Cambria"/>
                <a:cs typeface="Cambria"/>
              </a:rPr>
              <a:t>include </a:t>
            </a:r>
            <a:r>
              <a:rPr sz="1800" b="1" spc="-25" dirty="0">
                <a:solidFill>
                  <a:srgbClr val="FF0000"/>
                </a:solidFill>
                <a:latin typeface="Cambria"/>
                <a:cs typeface="Cambria"/>
              </a:rPr>
              <a:t>immunoassay,</a:t>
            </a:r>
            <a:r>
              <a:rPr sz="1800" b="1" spc="-45" dirty="0">
                <a:solidFill>
                  <a:srgbClr val="FF0000"/>
                </a:solidFill>
                <a:latin typeface="Cambria"/>
                <a:cs typeface="Cambria"/>
              </a:rPr>
              <a:t> </a:t>
            </a:r>
            <a:r>
              <a:rPr sz="1800" b="1" dirty="0">
                <a:solidFill>
                  <a:srgbClr val="FF0000"/>
                </a:solidFill>
                <a:latin typeface="Cambria"/>
                <a:cs typeface="Cambria"/>
              </a:rPr>
              <a:t>h.p.l.c.</a:t>
            </a:r>
            <a:r>
              <a:rPr sz="1800" b="1" spc="-20" dirty="0">
                <a:solidFill>
                  <a:srgbClr val="FF0000"/>
                </a:solidFill>
                <a:latin typeface="Cambria"/>
                <a:cs typeface="Cambria"/>
              </a:rPr>
              <a:t> </a:t>
            </a:r>
            <a:r>
              <a:rPr sz="1800" b="1" dirty="0">
                <a:solidFill>
                  <a:srgbClr val="FF0000"/>
                </a:solidFill>
                <a:latin typeface="Cambria"/>
                <a:cs typeface="Cambria"/>
              </a:rPr>
              <a:t>and</a:t>
            </a:r>
            <a:r>
              <a:rPr sz="1800" b="1" spc="-5" dirty="0">
                <a:solidFill>
                  <a:srgbClr val="FF0000"/>
                </a:solidFill>
                <a:latin typeface="Cambria"/>
                <a:cs typeface="Cambria"/>
              </a:rPr>
              <a:t> </a:t>
            </a:r>
            <a:r>
              <a:rPr sz="1800" b="1" spc="-15" dirty="0">
                <a:solidFill>
                  <a:srgbClr val="FF0000"/>
                </a:solidFill>
                <a:latin typeface="Cambria"/>
                <a:cs typeface="Cambria"/>
              </a:rPr>
              <a:t>gas-</a:t>
            </a:r>
            <a:r>
              <a:rPr sz="1800" b="1" dirty="0">
                <a:solidFill>
                  <a:srgbClr val="FF0000"/>
                </a:solidFill>
                <a:latin typeface="Cambria"/>
                <a:cs typeface="Cambria"/>
              </a:rPr>
              <a:t>liquid</a:t>
            </a:r>
            <a:r>
              <a:rPr sz="1800" b="1" spc="-5" dirty="0">
                <a:solidFill>
                  <a:srgbClr val="FF0000"/>
                </a:solidFill>
                <a:latin typeface="Cambria"/>
                <a:cs typeface="Cambria"/>
              </a:rPr>
              <a:t> </a:t>
            </a:r>
            <a:r>
              <a:rPr sz="1800" b="1" spc="-10" dirty="0">
                <a:solidFill>
                  <a:srgbClr val="FF0000"/>
                </a:solidFill>
                <a:latin typeface="Cambria"/>
                <a:cs typeface="Cambria"/>
              </a:rPr>
              <a:t>chromatography</a:t>
            </a:r>
            <a:r>
              <a:rPr sz="1800" b="1" spc="-65" dirty="0">
                <a:solidFill>
                  <a:srgbClr val="FF0000"/>
                </a:solidFill>
                <a:latin typeface="Cambria"/>
                <a:cs typeface="Cambria"/>
              </a:rPr>
              <a:t> </a:t>
            </a:r>
            <a:r>
              <a:rPr sz="1800" dirty="0">
                <a:solidFill>
                  <a:srgbClr val="202020"/>
                </a:solidFill>
                <a:latin typeface="Cambria"/>
                <a:cs typeface="Cambria"/>
              </a:rPr>
              <a:t>.</a:t>
            </a:r>
            <a:r>
              <a:rPr sz="1800" spc="-15" dirty="0">
                <a:solidFill>
                  <a:srgbClr val="202020"/>
                </a:solidFill>
                <a:latin typeface="Cambria"/>
                <a:cs typeface="Cambria"/>
              </a:rPr>
              <a:t> </a:t>
            </a:r>
            <a:r>
              <a:rPr sz="1800" dirty="0">
                <a:solidFill>
                  <a:srgbClr val="202020"/>
                </a:solidFill>
                <a:latin typeface="Cambria"/>
                <a:cs typeface="Cambria"/>
              </a:rPr>
              <a:t>H.p.l.c.</a:t>
            </a:r>
            <a:r>
              <a:rPr sz="1800" spc="50" dirty="0">
                <a:solidFill>
                  <a:srgbClr val="202020"/>
                </a:solidFill>
                <a:latin typeface="Cambria"/>
                <a:cs typeface="Cambria"/>
              </a:rPr>
              <a:t> </a:t>
            </a:r>
            <a:r>
              <a:rPr sz="1800" dirty="0">
                <a:solidFill>
                  <a:srgbClr val="202020"/>
                </a:solidFill>
                <a:latin typeface="Cambria"/>
                <a:cs typeface="Cambria"/>
              </a:rPr>
              <a:t>with</a:t>
            </a:r>
            <a:r>
              <a:rPr sz="1800" spc="-15" dirty="0">
                <a:solidFill>
                  <a:srgbClr val="202020"/>
                </a:solidFill>
                <a:latin typeface="Cambria"/>
                <a:cs typeface="Cambria"/>
              </a:rPr>
              <a:t> </a:t>
            </a:r>
            <a:r>
              <a:rPr sz="1800" dirty="0">
                <a:solidFill>
                  <a:srgbClr val="202020"/>
                </a:solidFill>
                <a:latin typeface="Cambria"/>
                <a:cs typeface="Cambria"/>
              </a:rPr>
              <a:t>absorbance</a:t>
            </a:r>
            <a:r>
              <a:rPr sz="1800" spc="-45" dirty="0">
                <a:solidFill>
                  <a:srgbClr val="202020"/>
                </a:solidFill>
                <a:latin typeface="Cambria"/>
                <a:cs typeface="Cambria"/>
              </a:rPr>
              <a:t> </a:t>
            </a:r>
            <a:r>
              <a:rPr sz="1800" dirty="0">
                <a:solidFill>
                  <a:srgbClr val="202020"/>
                </a:solidFill>
                <a:latin typeface="Cambria"/>
                <a:cs typeface="Cambria"/>
              </a:rPr>
              <a:t>detection</a:t>
            </a:r>
            <a:r>
              <a:rPr sz="1800" spc="-45" dirty="0">
                <a:solidFill>
                  <a:srgbClr val="202020"/>
                </a:solidFill>
                <a:latin typeface="Cambria"/>
                <a:cs typeface="Cambria"/>
              </a:rPr>
              <a:t> </a:t>
            </a:r>
            <a:r>
              <a:rPr sz="1800" dirty="0">
                <a:solidFill>
                  <a:srgbClr val="202020"/>
                </a:solidFill>
                <a:latin typeface="Cambria"/>
                <a:cs typeface="Cambria"/>
              </a:rPr>
              <a:t>is</a:t>
            </a:r>
            <a:r>
              <a:rPr sz="1800" spc="-5" dirty="0">
                <a:solidFill>
                  <a:srgbClr val="202020"/>
                </a:solidFill>
                <a:latin typeface="Cambria"/>
                <a:cs typeface="Cambria"/>
              </a:rPr>
              <a:t> </a:t>
            </a:r>
            <a:r>
              <a:rPr sz="1800" dirty="0">
                <a:solidFill>
                  <a:srgbClr val="202020"/>
                </a:solidFill>
                <a:latin typeface="Cambria"/>
                <a:cs typeface="Cambria"/>
              </a:rPr>
              <a:t>the</a:t>
            </a:r>
            <a:r>
              <a:rPr sz="1800" spc="5" dirty="0">
                <a:solidFill>
                  <a:srgbClr val="202020"/>
                </a:solidFill>
                <a:latin typeface="Cambria"/>
                <a:cs typeface="Cambria"/>
              </a:rPr>
              <a:t> </a:t>
            </a:r>
            <a:r>
              <a:rPr sz="1800" dirty="0">
                <a:solidFill>
                  <a:srgbClr val="202020"/>
                </a:solidFill>
                <a:latin typeface="Cambria"/>
                <a:cs typeface="Cambria"/>
              </a:rPr>
              <a:t>most</a:t>
            </a:r>
            <a:r>
              <a:rPr sz="1800" spc="-10" dirty="0">
                <a:solidFill>
                  <a:srgbClr val="202020"/>
                </a:solidFill>
                <a:latin typeface="Cambria"/>
                <a:cs typeface="Cambria"/>
              </a:rPr>
              <a:t> commonly </a:t>
            </a:r>
            <a:r>
              <a:rPr sz="1800" dirty="0">
                <a:solidFill>
                  <a:srgbClr val="202020"/>
                </a:solidFill>
                <a:latin typeface="Cambria"/>
                <a:cs typeface="Cambria"/>
              </a:rPr>
              <a:t>used method.</a:t>
            </a:r>
            <a:r>
              <a:rPr sz="1800" spc="-10" dirty="0">
                <a:solidFill>
                  <a:srgbClr val="202020"/>
                </a:solidFill>
                <a:latin typeface="Cambria"/>
                <a:cs typeface="Cambria"/>
              </a:rPr>
              <a:t> </a:t>
            </a:r>
            <a:r>
              <a:rPr sz="1800" dirty="0">
                <a:solidFill>
                  <a:srgbClr val="202020"/>
                </a:solidFill>
                <a:latin typeface="Cambria"/>
                <a:cs typeface="Cambria"/>
              </a:rPr>
              <a:t>Most</a:t>
            </a:r>
            <a:r>
              <a:rPr sz="1800" spc="-20" dirty="0">
                <a:solidFill>
                  <a:srgbClr val="202020"/>
                </a:solidFill>
                <a:latin typeface="Cambria"/>
                <a:cs typeface="Cambria"/>
              </a:rPr>
              <a:t> </a:t>
            </a:r>
            <a:r>
              <a:rPr sz="1800" spc="-10" dirty="0">
                <a:solidFill>
                  <a:srgbClr val="202020"/>
                </a:solidFill>
                <a:latin typeface="Cambria"/>
                <a:cs typeface="Cambria"/>
              </a:rPr>
              <a:t>reversed-</a:t>
            </a:r>
            <a:r>
              <a:rPr sz="1800" dirty="0">
                <a:solidFill>
                  <a:srgbClr val="202020"/>
                </a:solidFill>
                <a:latin typeface="Cambria"/>
                <a:cs typeface="Cambria"/>
              </a:rPr>
              <a:t>phase</a:t>
            </a:r>
            <a:r>
              <a:rPr sz="1800" spc="-65" dirty="0">
                <a:solidFill>
                  <a:srgbClr val="202020"/>
                </a:solidFill>
                <a:latin typeface="Cambria"/>
                <a:cs typeface="Cambria"/>
              </a:rPr>
              <a:t> </a:t>
            </a:r>
            <a:r>
              <a:rPr sz="1800" dirty="0">
                <a:solidFill>
                  <a:srgbClr val="202020"/>
                </a:solidFill>
                <a:latin typeface="Cambria"/>
                <a:cs typeface="Cambria"/>
              </a:rPr>
              <a:t>methods</a:t>
            </a:r>
            <a:r>
              <a:rPr sz="1800" spc="-5" dirty="0">
                <a:solidFill>
                  <a:srgbClr val="202020"/>
                </a:solidFill>
                <a:latin typeface="Cambria"/>
                <a:cs typeface="Cambria"/>
              </a:rPr>
              <a:t> </a:t>
            </a:r>
            <a:r>
              <a:rPr sz="1800" dirty="0">
                <a:solidFill>
                  <a:srgbClr val="202020"/>
                </a:solidFill>
                <a:latin typeface="Cambria"/>
                <a:cs typeface="Cambria"/>
              </a:rPr>
              <a:t>allow</a:t>
            </a:r>
            <a:r>
              <a:rPr sz="1800" spc="-20" dirty="0">
                <a:solidFill>
                  <a:srgbClr val="202020"/>
                </a:solidFill>
                <a:latin typeface="Cambria"/>
                <a:cs typeface="Cambria"/>
              </a:rPr>
              <a:t> </a:t>
            </a:r>
            <a:r>
              <a:rPr sz="1800" dirty="0">
                <a:solidFill>
                  <a:srgbClr val="202020"/>
                </a:solidFill>
                <a:latin typeface="Cambria"/>
                <a:cs typeface="Cambria"/>
              </a:rPr>
              <a:t>simultaneous</a:t>
            </a:r>
            <a:r>
              <a:rPr sz="1800" spc="5" dirty="0">
                <a:solidFill>
                  <a:srgbClr val="202020"/>
                </a:solidFill>
                <a:latin typeface="Cambria"/>
                <a:cs typeface="Cambria"/>
              </a:rPr>
              <a:t> </a:t>
            </a:r>
            <a:r>
              <a:rPr sz="1800" dirty="0">
                <a:solidFill>
                  <a:srgbClr val="202020"/>
                </a:solidFill>
                <a:latin typeface="Cambria"/>
                <a:cs typeface="Cambria"/>
              </a:rPr>
              <a:t>measurement</a:t>
            </a:r>
            <a:r>
              <a:rPr sz="1800" spc="-10" dirty="0">
                <a:solidFill>
                  <a:srgbClr val="202020"/>
                </a:solidFill>
                <a:latin typeface="Cambria"/>
                <a:cs typeface="Cambria"/>
              </a:rPr>
              <a:t> </a:t>
            </a:r>
            <a:r>
              <a:rPr sz="1800" dirty="0">
                <a:solidFill>
                  <a:srgbClr val="202020"/>
                </a:solidFill>
                <a:latin typeface="Cambria"/>
                <a:cs typeface="Cambria"/>
              </a:rPr>
              <a:t>of</a:t>
            </a:r>
            <a:r>
              <a:rPr sz="1800" spc="-15" dirty="0">
                <a:solidFill>
                  <a:srgbClr val="202020"/>
                </a:solidFill>
                <a:latin typeface="Cambria"/>
                <a:cs typeface="Cambria"/>
              </a:rPr>
              <a:t> </a:t>
            </a:r>
            <a:r>
              <a:rPr sz="1800" dirty="0">
                <a:solidFill>
                  <a:srgbClr val="202020"/>
                </a:solidFill>
                <a:latin typeface="Cambria"/>
                <a:cs typeface="Cambria"/>
              </a:rPr>
              <a:t>both</a:t>
            </a:r>
            <a:r>
              <a:rPr sz="1800" spc="-20" dirty="0">
                <a:solidFill>
                  <a:srgbClr val="202020"/>
                </a:solidFill>
                <a:latin typeface="Cambria"/>
                <a:cs typeface="Cambria"/>
              </a:rPr>
              <a:t> </a:t>
            </a:r>
            <a:r>
              <a:rPr sz="1800" dirty="0">
                <a:solidFill>
                  <a:srgbClr val="202020"/>
                </a:solidFill>
                <a:latin typeface="Cambria"/>
                <a:cs typeface="Cambria"/>
              </a:rPr>
              <a:t>tertiary</a:t>
            </a:r>
            <a:r>
              <a:rPr sz="1800" spc="25" dirty="0">
                <a:solidFill>
                  <a:srgbClr val="202020"/>
                </a:solidFill>
                <a:latin typeface="Cambria"/>
                <a:cs typeface="Cambria"/>
              </a:rPr>
              <a:t> </a:t>
            </a:r>
            <a:r>
              <a:rPr sz="1800" dirty="0">
                <a:solidFill>
                  <a:srgbClr val="202020"/>
                </a:solidFill>
                <a:latin typeface="Cambria"/>
                <a:cs typeface="Cambria"/>
              </a:rPr>
              <a:t>and</a:t>
            </a:r>
            <a:r>
              <a:rPr sz="1800" spc="-40" dirty="0">
                <a:solidFill>
                  <a:srgbClr val="202020"/>
                </a:solidFill>
                <a:latin typeface="Cambria"/>
                <a:cs typeface="Cambria"/>
              </a:rPr>
              <a:t> </a:t>
            </a:r>
            <a:r>
              <a:rPr sz="1800" spc="-10" dirty="0">
                <a:solidFill>
                  <a:srgbClr val="202020"/>
                </a:solidFill>
                <a:latin typeface="Cambria"/>
                <a:cs typeface="Cambria"/>
              </a:rPr>
              <a:t>secondary </a:t>
            </a:r>
            <a:r>
              <a:rPr sz="1800" dirty="0">
                <a:solidFill>
                  <a:srgbClr val="202020"/>
                </a:solidFill>
                <a:latin typeface="Cambria"/>
                <a:cs typeface="Cambria"/>
              </a:rPr>
              <a:t>amines.</a:t>
            </a:r>
            <a:r>
              <a:rPr sz="1800" spc="-40" dirty="0">
                <a:solidFill>
                  <a:srgbClr val="202020"/>
                </a:solidFill>
                <a:latin typeface="Cambria"/>
                <a:cs typeface="Cambria"/>
              </a:rPr>
              <a:t> </a:t>
            </a:r>
            <a:r>
              <a:rPr sz="1800" spc="-10" dirty="0">
                <a:solidFill>
                  <a:srgbClr val="202020"/>
                </a:solidFill>
                <a:latin typeface="Cambria"/>
                <a:cs typeface="Cambria"/>
              </a:rPr>
              <a:t>Two</a:t>
            </a:r>
            <a:r>
              <a:rPr sz="1800" spc="-40" dirty="0">
                <a:solidFill>
                  <a:srgbClr val="202020"/>
                </a:solidFill>
                <a:latin typeface="Cambria"/>
                <a:cs typeface="Cambria"/>
              </a:rPr>
              <a:t> </a:t>
            </a:r>
            <a:r>
              <a:rPr sz="1800" dirty="0">
                <a:solidFill>
                  <a:srgbClr val="202020"/>
                </a:solidFill>
                <a:latin typeface="Cambria"/>
                <a:cs typeface="Cambria"/>
              </a:rPr>
              <a:t>main</a:t>
            </a:r>
            <a:r>
              <a:rPr sz="1800" spc="-35" dirty="0">
                <a:solidFill>
                  <a:srgbClr val="202020"/>
                </a:solidFill>
                <a:latin typeface="Cambria"/>
                <a:cs typeface="Cambria"/>
              </a:rPr>
              <a:t> </a:t>
            </a:r>
            <a:r>
              <a:rPr sz="1800" dirty="0">
                <a:solidFill>
                  <a:srgbClr val="202020"/>
                </a:solidFill>
                <a:latin typeface="Cambria"/>
                <a:cs typeface="Cambria"/>
              </a:rPr>
              <a:t>immunoassay</a:t>
            </a:r>
            <a:r>
              <a:rPr sz="1800" spc="-20" dirty="0">
                <a:solidFill>
                  <a:srgbClr val="202020"/>
                </a:solidFill>
                <a:latin typeface="Cambria"/>
                <a:cs typeface="Cambria"/>
              </a:rPr>
              <a:t> </a:t>
            </a:r>
            <a:r>
              <a:rPr sz="1800" dirty="0">
                <a:solidFill>
                  <a:srgbClr val="202020"/>
                </a:solidFill>
                <a:latin typeface="Cambria"/>
                <a:cs typeface="Cambria"/>
              </a:rPr>
              <a:t>forms</a:t>
            </a:r>
            <a:r>
              <a:rPr sz="1800" spc="-30" dirty="0">
                <a:solidFill>
                  <a:srgbClr val="202020"/>
                </a:solidFill>
                <a:latin typeface="Cambria"/>
                <a:cs typeface="Cambria"/>
              </a:rPr>
              <a:t> </a:t>
            </a:r>
            <a:r>
              <a:rPr sz="1800" dirty="0">
                <a:solidFill>
                  <a:srgbClr val="202020"/>
                </a:solidFill>
                <a:latin typeface="Cambria"/>
                <a:cs typeface="Cambria"/>
              </a:rPr>
              <a:t>are</a:t>
            </a:r>
            <a:r>
              <a:rPr sz="1800" spc="-30" dirty="0">
                <a:solidFill>
                  <a:srgbClr val="202020"/>
                </a:solidFill>
                <a:latin typeface="Cambria"/>
                <a:cs typeface="Cambria"/>
              </a:rPr>
              <a:t> </a:t>
            </a:r>
            <a:r>
              <a:rPr sz="1800" spc="-10" dirty="0">
                <a:solidFill>
                  <a:srgbClr val="202020"/>
                </a:solidFill>
                <a:latin typeface="Cambria"/>
                <a:cs typeface="Cambria"/>
              </a:rPr>
              <a:t>available:</a:t>
            </a:r>
            <a:r>
              <a:rPr sz="1800" spc="-60" dirty="0">
                <a:solidFill>
                  <a:srgbClr val="202020"/>
                </a:solidFill>
                <a:latin typeface="Cambria"/>
                <a:cs typeface="Cambria"/>
              </a:rPr>
              <a:t> </a:t>
            </a:r>
            <a:r>
              <a:rPr sz="1800" dirty="0">
                <a:solidFill>
                  <a:srgbClr val="202020"/>
                </a:solidFill>
                <a:latin typeface="Cambria"/>
                <a:cs typeface="Cambria"/>
              </a:rPr>
              <a:t>individual</a:t>
            </a:r>
            <a:r>
              <a:rPr sz="1800" spc="-55" dirty="0">
                <a:solidFill>
                  <a:srgbClr val="202020"/>
                </a:solidFill>
                <a:latin typeface="Cambria"/>
                <a:cs typeface="Cambria"/>
              </a:rPr>
              <a:t> </a:t>
            </a:r>
            <a:r>
              <a:rPr sz="1800" dirty="0">
                <a:solidFill>
                  <a:srgbClr val="202020"/>
                </a:solidFill>
                <a:latin typeface="Cambria"/>
                <a:cs typeface="Cambria"/>
              </a:rPr>
              <a:t>methods</a:t>
            </a:r>
            <a:r>
              <a:rPr sz="1800" spc="-25" dirty="0">
                <a:solidFill>
                  <a:srgbClr val="202020"/>
                </a:solidFill>
                <a:latin typeface="Cambria"/>
                <a:cs typeface="Cambria"/>
              </a:rPr>
              <a:t> </a:t>
            </a:r>
            <a:r>
              <a:rPr sz="1800" dirty="0">
                <a:solidFill>
                  <a:srgbClr val="202020"/>
                </a:solidFill>
                <a:latin typeface="Cambria"/>
                <a:cs typeface="Cambria"/>
              </a:rPr>
              <a:t>using</a:t>
            </a:r>
            <a:r>
              <a:rPr sz="1800" spc="-20" dirty="0">
                <a:solidFill>
                  <a:srgbClr val="202020"/>
                </a:solidFill>
                <a:latin typeface="Cambria"/>
                <a:cs typeface="Cambria"/>
              </a:rPr>
              <a:t> </a:t>
            </a:r>
            <a:r>
              <a:rPr sz="1800" dirty="0">
                <a:solidFill>
                  <a:srgbClr val="202020"/>
                </a:solidFill>
                <a:latin typeface="Cambria"/>
                <a:cs typeface="Cambria"/>
              </a:rPr>
              <a:t>the</a:t>
            </a:r>
            <a:r>
              <a:rPr sz="1800" spc="-15" dirty="0">
                <a:solidFill>
                  <a:srgbClr val="202020"/>
                </a:solidFill>
                <a:latin typeface="Cambria"/>
                <a:cs typeface="Cambria"/>
              </a:rPr>
              <a:t> </a:t>
            </a:r>
            <a:r>
              <a:rPr sz="1800" dirty="0">
                <a:solidFill>
                  <a:srgbClr val="202020"/>
                </a:solidFill>
                <a:latin typeface="Cambria"/>
                <a:cs typeface="Cambria"/>
              </a:rPr>
              <a:t>enzyme-multiplied</a:t>
            </a:r>
            <a:r>
              <a:rPr sz="1800" spc="-35" dirty="0">
                <a:solidFill>
                  <a:srgbClr val="202020"/>
                </a:solidFill>
                <a:latin typeface="Cambria"/>
                <a:cs typeface="Cambria"/>
              </a:rPr>
              <a:t> </a:t>
            </a:r>
            <a:r>
              <a:rPr sz="1800" spc="-10" dirty="0">
                <a:solidFill>
                  <a:srgbClr val="202020"/>
                </a:solidFill>
                <a:latin typeface="Cambria"/>
                <a:cs typeface="Cambria"/>
              </a:rPr>
              <a:t>immunoassay </a:t>
            </a:r>
            <a:r>
              <a:rPr sz="1800" dirty="0">
                <a:solidFill>
                  <a:srgbClr val="202020"/>
                </a:solidFill>
                <a:latin typeface="Cambria"/>
                <a:cs typeface="Cambria"/>
              </a:rPr>
              <a:t>technique</a:t>
            </a:r>
            <a:r>
              <a:rPr sz="1800" spc="-35" dirty="0">
                <a:solidFill>
                  <a:srgbClr val="202020"/>
                </a:solidFill>
                <a:latin typeface="Cambria"/>
                <a:cs typeface="Cambria"/>
              </a:rPr>
              <a:t> </a:t>
            </a:r>
            <a:r>
              <a:rPr sz="1800" dirty="0">
                <a:solidFill>
                  <a:srgbClr val="202020"/>
                </a:solidFill>
                <a:latin typeface="Cambria"/>
                <a:cs typeface="Cambria"/>
              </a:rPr>
              <a:t>(EMIT);</a:t>
            </a:r>
            <a:r>
              <a:rPr sz="1800" spc="-45" dirty="0">
                <a:solidFill>
                  <a:srgbClr val="202020"/>
                </a:solidFill>
                <a:latin typeface="Cambria"/>
                <a:cs typeface="Cambria"/>
              </a:rPr>
              <a:t> </a:t>
            </a:r>
            <a:r>
              <a:rPr sz="1800" dirty="0">
                <a:solidFill>
                  <a:srgbClr val="202020"/>
                </a:solidFill>
                <a:latin typeface="Cambria"/>
                <a:cs typeface="Cambria"/>
              </a:rPr>
              <a:t>and</a:t>
            </a:r>
            <a:r>
              <a:rPr sz="1800" spc="-40" dirty="0">
                <a:solidFill>
                  <a:srgbClr val="202020"/>
                </a:solidFill>
                <a:latin typeface="Cambria"/>
                <a:cs typeface="Cambria"/>
              </a:rPr>
              <a:t> </a:t>
            </a:r>
            <a:r>
              <a:rPr sz="1800" dirty="0">
                <a:solidFill>
                  <a:srgbClr val="202020"/>
                </a:solidFill>
                <a:latin typeface="Cambria"/>
                <a:cs typeface="Cambria"/>
              </a:rPr>
              <a:t>fluorescence</a:t>
            </a:r>
            <a:r>
              <a:rPr sz="1800" spc="-60" dirty="0">
                <a:solidFill>
                  <a:srgbClr val="202020"/>
                </a:solidFill>
                <a:latin typeface="Cambria"/>
                <a:cs typeface="Cambria"/>
              </a:rPr>
              <a:t> </a:t>
            </a:r>
            <a:r>
              <a:rPr sz="1800" dirty="0">
                <a:solidFill>
                  <a:srgbClr val="202020"/>
                </a:solidFill>
                <a:latin typeface="Cambria"/>
                <a:cs typeface="Cambria"/>
              </a:rPr>
              <a:t>polarization</a:t>
            </a:r>
            <a:r>
              <a:rPr sz="1800" spc="-70" dirty="0">
                <a:solidFill>
                  <a:srgbClr val="202020"/>
                </a:solidFill>
                <a:latin typeface="Cambria"/>
                <a:cs typeface="Cambria"/>
              </a:rPr>
              <a:t> </a:t>
            </a:r>
            <a:r>
              <a:rPr sz="1800" dirty="0">
                <a:solidFill>
                  <a:srgbClr val="202020"/>
                </a:solidFill>
                <a:latin typeface="Cambria"/>
                <a:cs typeface="Cambria"/>
              </a:rPr>
              <a:t>immunoassay</a:t>
            </a:r>
            <a:r>
              <a:rPr sz="1800" spc="-40" dirty="0">
                <a:solidFill>
                  <a:srgbClr val="202020"/>
                </a:solidFill>
                <a:latin typeface="Cambria"/>
                <a:cs typeface="Cambria"/>
              </a:rPr>
              <a:t> </a:t>
            </a:r>
            <a:r>
              <a:rPr sz="1800" dirty="0">
                <a:solidFill>
                  <a:srgbClr val="202020"/>
                </a:solidFill>
                <a:latin typeface="Cambria"/>
                <a:cs typeface="Cambria"/>
              </a:rPr>
              <a:t>(FPIA)</a:t>
            </a:r>
            <a:r>
              <a:rPr sz="1800" spc="-45" dirty="0">
                <a:solidFill>
                  <a:srgbClr val="202020"/>
                </a:solidFill>
                <a:latin typeface="Cambria"/>
                <a:cs typeface="Cambria"/>
              </a:rPr>
              <a:t> </a:t>
            </a:r>
            <a:r>
              <a:rPr sz="1800" spc="-10" dirty="0">
                <a:solidFill>
                  <a:srgbClr val="202020"/>
                </a:solidFill>
                <a:latin typeface="Cambria"/>
                <a:cs typeface="Cambria"/>
              </a:rPr>
              <a:t>technology,</a:t>
            </a:r>
            <a:r>
              <a:rPr sz="1800" spc="-35" dirty="0">
                <a:solidFill>
                  <a:srgbClr val="202020"/>
                </a:solidFill>
                <a:latin typeface="Cambria"/>
                <a:cs typeface="Cambria"/>
              </a:rPr>
              <a:t> </a:t>
            </a:r>
            <a:r>
              <a:rPr sz="1800" dirty="0">
                <a:solidFill>
                  <a:srgbClr val="202020"/>
                </a:solidFill>
                <a:latin typeface="Cambria"/>
                <a:cs typeface="Cambria"/>
              </a:rPr>
              <a:t>which</a:t>
            </a:r>
            <a:r>
              <a:rPr sz="1800" spc="-35" dirty="0">
                <a:solidFill>
                  <a:srgbClr val="202020"/>
                </a:solidFill>
                <a:latin typeface="Cambria"/>
                <a:cs typeface="Cambria"/>
              </a:rPr>
              <a:t> </a:t>
            </a:r>
            <a:r>
              <a:rPr sz="1800" dirty="0">
                <a:solidFill>
                  <a:srgbClr val="202020"/>
                </a:solidFill>
                <a:latin typeface="Cambria"/>
                <a:cs typeface="Cambria"/>
              </a:rPr>
              <a:t>measures</a:t>
            </a:r>
            <a:r>
              <a:rPr sz="1800" spc="-30" dirty="0">
                <a:solidFill>
                  <a:srgbClr val="202020"/>
                </a:solidFill>
                <a:latin typeface="Cambria"/>
                <a:cs typeface="Cambria"/>
              </a:rPr>
              <a:t> </a:t>
            </a:r>
            <a:r>
              <a:rPr sz="1800" dirty="0">
                <a:solidFill>
                  <a:srgbClr val="202020"/>
                </a:solidFill>
                <a:latin typeface="Cambria"/>
                <a:cs typeface="Cambria"/>
              </a:rPr>
              <a:t>total</a:t>
            </a:r>
            <a:r>
              <a:rPr sz="1800" spc="-35" dirty="0">
                <a:solidFill>
                  <a:srgbClr val="202020"/>
                </a:solidFill>
                <a:latin typeface="Cambria"/>
                <a:cs typeface="Cambria"/>
              </a:rPr>
              <a:t> </a:t>
            </a:r>
            <a:r>
              <a:rPr sz="1800" spc="-10" dirty="0">
                <a:solidFill>
                  <a:srgbClr val="202020"/>
                </a:solidFill>
                <a:latin typeface="Cambria"/>
                <a:cs typeface="Cambria"/>
              </a:rPr>
              <a:t>tricyclic </a:t>
            </a:r>
            <a:r>
              <a:rPr sz="1800" dirty="0">
                <a:solidFill>
                  <a:srgbClr val="202020"/>
                </a:solidFill>
                <a:latin typeface="Cambria"/>
                <a:cs typeface="Cambria"/>
              </a:rPr>
              <a:t>levels</a:t>
            </a:r>
            <a:r>
              <a:rPr sz="1800" spc="-45" dirty="0">
                <a:solidFill>
                  <a:srgbClr val="202020"/>
                </a:solidFill>
                <a:latin typeface="Cambria"/>
                <a:cs typeface="Cambria"/>
              </a:rPr>
              <a:t> </a:t>
            </a:r>
            <a:r>
              <a:rPr sz="1800" dirty="0">
                <a:solidFill>
                  <a:srgbClr val="202020"/>
                </a:solidFill>
                <a:latin typeface="Cambria"/>
                <a:cs typeface="Cambria"/>
              </a:rPr>
              <a:t>and</a:t>
            </a:r>
            <a:r>
              <a:rPr sz="1800" spc="-20" dirty="0">
                <a:solidFill>
                  <a:srgbClr val="202020"/>
                </a:solidFill>
                <a:latin typeface="Cambria"/>
                <a:cs typeface="Cambria"/>
              </a:rPr>
              <a:t> </a:t>
            </a:r>
            <a:r>
              <a:rPr sz="1800" dirty="0">
                <a:solidFill>
                  <a:srgbClr val="202020"/>
                </a:solidFill>
                <a:latin typeface="Cambria"/>
                <a:cs typeface="Cambria"/>
              </a:rPr>
              <a:t>is</a:t>
            </a:r>
            <a:r>
              <a:rPr sz="1800" spc="-5" dirty="0">
                <a:solidFill>
                  <a:srgbClr val="202020"/>
                </a:solidFill>
                <a:latin typeface="Cambria"/>
                <a:cs typeface="Cambria"/>
              </a:rPr>
              <a:t> </a:t>
            </a:r>
            <a:r>
              <a:rPr sz="1800" dirty="0">
                <a:solidFill>
                  <a:srgbClr val="202020"/>
                </a:solidFill>
                <a:latin typeface="Cambria"/>
                <a:cs typeface="Cambria"/>
              </a:rPr>
              <a:t>commonly</a:t>
            </a:r>
            <a:r>
              <a:rPr sz="1800" spc="-5" dirty="0">
                <a:solidFill>
                  <a:srgbClr val="202020"/>
                </a:solidFill>
                <a:latin typeface="Cambria"/>
                <a:cs typeface="Cambria"/>
              </a:rPr>
              <a:t> </a:t>
            </a:r>
            <a:r>
              <a:rPr sz="1800" dirty="0">
                <a:solidFill>
                  <a:srgbClr val="202020"/>
                </a:solidFill>
                <a:latin typeface="Cambria"/>
                <a:cs typeface="Cambria"/>
              </a:rPr>
              <a:t>used</a:t>
            </a:r>
            <a:r>
              <a:rPr sz="1800" spc="-25" dirty="0">
                <a:solidFill>
                  <a:srgbClr val="202020"/>
                </a:solidFill>
                <a:latin typeface="Cambria"/>
                <a:cs typeface="Cambria"/>
              </a:rPr>
              <a:t> </a:t>
            </a:r>
            <a:r>
              <a:rPr sz="1800" dirty="0">
                <a:solidFill>
                  <a:srgbClr val="202020"/>
                </a:solidFill>
                <a:latin typeface="Cambria"/>
                <a:cs typeface="Cambria"/>
              </a:rPr>
              <a:t>for urine drug</a:t>
            </a:r>
            <a:r>
              <a:rPr sz="1800" spc="-10" dirty="0">
                <a:solidFill>
                  <a:srgbClr val="202020"/>
                </a:solidFill>
                <a:latin typeface="Cambria"/>
                <a:cs typeface="Cambria"/>
              </a:rPr>
              <a:t> </a:t>
            </a:r>
            <a:r>
              <a:rPr sz="1800" dirty="0">
                <a:solidFill>
                  <a:srgbClr val="202020"/>
                </a:solidFill>
                <a:latin typeface="Cambria"/>
                <a:cs typeface="Cambria"/>
              </a:rPr>
              <a:t>screening</a:t>
            </a:r>
            <a:r>
              <a:rPr sz="1800" spc="-45" dirty="0">
                <a:solidFill>
                  <a:srgbClr val="202020"/>
                </a:solidFill>
                <a:latin typeface="Cambria"/>
                <a:cs typeface="Cambria"/>
              </a:rPr>
              <a:t> </a:t>
            </a:r>
            <a:r>
              <a:rPr sz="1800" dirty="0">
                <a:solidFill>
                  <a:srgbClr val="202020"/>
                </a:solidFill>
                <a:latin typeface="Cambria"/>
                <a:cs typeface="Cambria"/>
              </a:rPr>
              <a:t>rather</a:t>
            </a:r>
            <a:r>
              <a:rPr sz="1800" spc="-30" dirty="0">
                <a:solidFill>
                  <a:srgbClr val="202020"/>
                </a:solidFill>
                <a:latin typeface="Cambria"/>
                <a:cs typeface="Cambria"/>
              </a:rPr>
              <a:t> </a:t>
            </a:r>
            <a:r>
              <a:rPr sz="1800" dirty="0">
                <a:solidFill>
                  <a:srgbClr val="202020"/>
                </a:solidFill>
                <a:latin typeface="Cambria"/>
                <a:cs typeface="Cambria"/>
              </a:rPr>
              <a:t>than</a:t>
            </a:r>
            <a:r>
              <a:rPr sz="1800" spc="-5" dirty="0">
                <a:solidFill>
                  <a:srgbClr val="202020"/>
                </a:solidFill>
                <a:latin typeface="Cambria"/>
                <a:cs typeface="Cambria"/>
              </a:rPr>
              <a:t> </a:t>
            </a:r>
            <a:r>
              <a:rPr sz="1800" dirty="0">
                <a:solidFill>
                  <a:srgbClr val="202020"/>
                </a:solidFill>
                <a:latin typeface="Cambria"/>
                <a:cs typeface="Cambria"/>
              </a:rPr>
              <a:t>blood</a:t>
            </a:r>
            <a:r>
              <a:rPr sz="1800" spc="-20" dirty="0">
                <a:solidFill>
                  <a:srgbClr val="202020"/>
                </a:solidFill>
                <a:latin typeface="Cambria"/>
                <a:cs typeface="Cambria"/>
              </a:rPr>
              <a:t> </a:t>
            </a:r>
            <a:r>
              <a:rPr sz="1800" spc="-10" dirty="0">
                <a:solidFill>
                  <a:srgbClr val="202020"/>
                </a:solidFill>
                <a:latin typeface="Cambria"/>
                <a:cs typeface="Cambria"/>
              </a:rPr>
              <a:t>concentration</a:t>
            </a:r>
            <a:r>
              <a:rPr sz="1800" spc="-70" dirty="0">
                <a:solidFill>
                  <a:srgbClr val="202020"/>
                </a:solidFill>
                <a:latin typeface="Cambria"/>
                <a:cs typeface="Cambria"/>
              </a:rPr>
              <a:t> </a:t>
            </a:r>
            <a:r>
              <a:rPr sz="1800" spc="-10" dirty="0">
                <a:solidFill>
                  <a:srgbClr val="202020"/>
                </a:solidFill>
                <a:latin typeface="Cambria"/>
                <a:cs typeface="Cambria"/>
              </a:rPr>
              <a:t>monitoring.</a:t>
            </a:r>
            <a:endParaRPr sz="1800">
              <a:latin typeface="Cambria"/>
              <a:cs typeface="Cambria"/>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32</a:t>
            </a:fld>
            <a:endParaRPr lang="en-US"/>
          </a:p>
        </p:txBody>
      </p:sp>
      <p:pic>
        <p:nvPicPr>
          <p:cNvPr id="5"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98" y="378328"/>
            <a:ext cx="327602" cy="3276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9940" y="291210"/>
            <a:ext cx="10838180" cy="1123315"/>
          </a:xfrm>
          <a:prstGeom prst="rect">
            <a:avLst/>
          </a:prstGeom>
        </p:spPr>
        <p:txBody>
          <a:bodyPr vert="horz" wrap="square" lIns="0" tIns="12700" rIns="0" bIns="0" rtlCol="0">
            <a:spAutoFit/>
          </a:bodyPr>
          <a:lstStyle/>
          <a:p>
            <a:pPr marL="12700" marR="5080">
              <a:lnSpc>
                <a:spcPct val="100000"/>
              </a:lnSpc>
              <a:spcBef>
                <a:spcPts val="100"/>
              </a:spcBef>
            </a:pPr>
            <a:r>
              <a:rPr sz="1800" b="0" dirty="0">
                <a:solidFill>
                  <a:srgbClr val="202020"/>
                </a:solidFill>
                <a:latin typeface="Cambria"/>
                <a:cs typeface="Cambria"/>
              </a:rPr>
              <a:t>The</a:t>
            </a:r>
            <a:r>
              <a:rPr sz="1800" b="0" spc="-25" dirty="0">
                <a:solidFill>
                  <a:srgbClr val="202020"/>
                </a:solidFill>
                <a:latin typeface="Cambria"/>
                <a:cs typeface="Cambria"/>
              </a:rPr>
              <a:t> </a:t>
            </a:r>
            <a:r>
              <a:rPr sz="1800" b="0" dirty="0">
                <a:solidFill>
                  <a:srgbClr val="202020"/>
                </a:solidFill>
                <a:latin typeface="Cambria"/>
                <a:cs typeface="Cambria"/>
              </a:rPr>
              <a:t>EMIT</a:t>
            </a:r>
            <a:r>
              <a:rPr sz="1800" b="0" spc="-25" dirty="0">
                <a:solidFill>
                  <a:srgbClr val="202020"/>
                </a:solidFill>
                <a:latin typeface="Cambria"/>
                <a:cs typeface="Cambria"/>
              </a:rPr>
              <a:t> </a:t>
            </a:r>
            <a:r>
              <a:rPr sz="1800" b="0" dirty="0">
                <a:solidFill>
                  <a:srgbClr val="202020"/>
                </a:solidFill>
                <a:latin typeface="Cambria"/>
                <a:cs typeface="Cambria"/>
              </a:rPr>
              <a:t>assay</a:t>
            </a:r>
            <a:r>
              <a:rPr sz="1800" b="0" spc="-35" dirty="0">
                <a:solidFill>
                  <a:srgbClr val="202020"/>
                </a:solidFill>
                <a:latin typeface="Cambria"/>
                <a:cs typeface="Cambria"/>
              </a:rPr>
              <a:t> </a:t>
            </a:r>
            <a:r>
              <a:rPr sz="1800" b="0" spc="-10" dirty="0">
                <a:solidFill>
                  <a:srgbClr val="202020"/>
                </a:solidFill>
                <a:latin typeface="Cambria"/>
                <a:cs typeface="Cambria"/>
              </a:rPr>
              <a:t>involves</a:t>
            </a:r>
            <a:r>
              <a:rPr sz="1800" b="0" spc="-65" dirty="0">
                <a:solidFill>
                  <a:srgbClr val="202020"/>
                </a:solidFill>
                <a:latin typeface="Cambria"/>
                <a:cs typeface="Cambria"/>
              </a:rPr>
              <a:t> </a:t>
            </a:r>
            <a:r>
              <a:rPr sz="1800" b="0" dirty="0">
                <a:solidFill>
                  <a:srgbClr val="202020"/>
                </a:solidFill>
                <a:latin typeface="Cambria"/>
                <a:cs typeface="Cambria"/>
              </a:rPr>
              <a:t>a</a:t>
            </a:r>
            <a:r>
              <a:rPr sz="1800" b="0" spc="-35" dirty="0">
                <a:solidFill>
                  <a:srgbClr val="202020"/>
                </a:solidFill>
                <a:latin typeface="Cambria"/>
                <a:cs typeface="Cambria"/>
              </a:rPr>
              <a:t> </a:t>
            </a:r>
            <a:r>
              <a:rPr sz="1800" b="0" dirty="0">
                <a:solidFill>
                  <a:srgbClr val="202020"/>
                </a:solidFill>
                <a:latin typeface="Cambria"/>
                <a:cs typeface="Cambria"/>
              </a:rPr>
              <a:t>solid-phase</a:t>
            </a:r>
            <a:r>
              <a:rPr sz="1800" b="0" spc="-55" dirty="0">
                <a:solidFill>
                  <a:srgbClr val="202020"/>
                </a:solidFill>
                <a:latin typeface="Cambria"/>
                <a:cs typeface="Cambria"/>
              </a:rPr>
              <a:t> </a:t>
            </a:r>
            <a:r>
              <a:rPr sz="1800" b="0" dirty="0">
                <a:solidFill>
                  <a:srgbClr val="202020"/>
                </a:solidFill>
                <a:latin typeface="Cambria"/>
                <a:cs typeface="Cambria"/>
              </a:rPr>
              <a:t>sample</a:t>
            </a:r>
            <a:r>
              <a:rPr sz="1800" b="0" spc="-10" dirty="0">
                <a:solidFill>
                  <a:srgbClr val="202020"/>
                </a:solidFill>
                <a:latin typeface="Cambria"/>
                <a:cs typeface="Cambria"/>
              </a:rPr>
              <a:t> </a:t>
            </a:r>
            <a:r>
              <a:rPr sz="1800" b="0" dirty="0">
                <a:solidFill>
                  <a:srgbClr val="202020"/>
                </a:solidFill>
                <a:latin typeface="Cambria"/>
                <a:cs typeface="Cambria"/>
              </a:rPr>
              <a:t>extraction</a:t>
            </a:r>
            <a:r>
              <a:rPr sz="1800" b="0" spc="-35" dirty="0">
                <a:solidFill>
                  <a:srgbClr val="202020"/>
                </a:solidFill>
                <a:latin typeface="Cambria"/>
                <a:cs typeface="Cambria"/>
              </a:rPr>
              <a:t> </a:t>
            </a:r>
            <a:r>
              <a:rPr sz="1800" b="0" dirty="0">
                <a:solidFill>
                  <a:srgbClr val="202020"/>
                </a:solidFill>
                <a:latin typeface="Cambria"/>
                <a:cs typeface="Cambria"/>
              </a:rPr>
              <a:t>followed</a:t>
            </a:r>
            <a:r>
              <a:rPr sz="1800" b="0" spc="-55" dirty="0">
                <a:solidFill>
                  <a:srgbClr val="202020"/>
                </a:solidFill>
                <a:latin typeface="Cambria"/>
                <a:cs typeface="Cambria"/>
              </a:rPr>
              <a:t> </a:t>
            </a:r>
            <a:r>
              <a:rPr sz="1800" b="0" dirty="0">
                <a:solidFill>
                  <a:srgbClr val="202020"/>
                </a:solidFill>
                <a:latin typeface="Cambria"/>
                <a:cs typeface="Cambria"/>
              </a:rPr>
              <a:t>by</a:t>
            </a:r>
            <a:r>
              <a:rPr sz="1800" b="0" spc="-15" dirty="0">
                <a:solidFill>
                  <a:srgbClr val="202020"/>
                </a:solidFill>
                <a:latin typeface="Cambria"/>
                <a:cs typeface="Cambria"/>
              </a:rPr>
              <a:t> </a:t>
            </a:r>
            <a:r>
              <a:rPr sz="1800" b="0" dirty="0">
                <a:solidFill>
                  <a:srgbClr val="202020"/>
                </a:solidFill>
                <a:latin typeface="Cambria"/>
                <a:cs typeface="Cambria"/>
              </a:rPr>
              <a:t>analysis</a:t>
            </a:r>
            <a:r>
              <a:rPr sz="1800" b="0" spc="-25" dirty="0">
                <a:solidFill>
                  <a:srgbClr val="202020"/>
                </a:solidFill>
                <a:latin typeface="Cambria"/>
                <a:cs typeface="Cambria"/>
              </a:rPr>
              <a:t> </a:t>
            </a:r>
            <a:r>
              <a:rPr sz="1800" b="0" dirty="0">
                <a:solidFill>
                  <a:srgbClr val="202020"/>
                </a:solidFill>
                <a:latin typeface="Cambria"/>
                <a:cs typeface="Cambria"/>
              </a:rPr>
              <a:t>with</a:t>
            </a:r>
            <a:r>
              <a:rPr sz="1800" b="0" spc="-25" dirty="0">
                <a:solidFill>
                  <a:srgbClr val="202020"/>
                </a:solidFill>
                <a:latin typeface="Cambria"/>
                <a:cs typeface="Cambria"/>
              </a:rPr>
              <a:t> </a:t>
            </a:r>
            <a:r>
              <a:rPr sz="1800" b="0" dirty="0">
                <a:solidFill>
                  <a:srgbClr val="202020"/>
                </a:solidFill>
                <a:latin typeface="Cambria"/>
                <a:cs typeface="Cambria"/>
              </a:rPr>
              <a:t>monoclonal</a:t>
            </a:r>
            <a:r>
              <a:rPr sz="1800" b="0" spc="-65" dirty="0">
                <a:solidFill>
                  <a:srgbClr val="202020"/>
                </a:solidFill>
                <a:latin typeface="Cambria"/>
                <a:cs typeface="Cambria"/>
              </a:rPr>
              <a:t> </a:t>
            </a:r>
            <a:r>
              <a:rPr sz="1800" b="0" dirty="0">
                <a:solidFill>
                  <a:srgbClr val="202020"/>
                </a:solidFill>
                <a:latin typeface="Cambria"/>
                <a:cs typeface="Cambria"/>
              </a:rPr>
              <a:t>or</a:t>
            </a:r>
            <a:r>
              <a:rPr sz="1800" b="0" spc="-15" dirty="0">
                <a:solidFill>
                  <a:srgbClr val="202020"/>
                </a:solidFill>
                <a:latin typeface="Cambria"/>
                <a:cs typeface="Cambria"/>
              </a:rPr>
              <a:t> </a:t>
            </a:r>
            <a:r>
              <a:rPr sz="1800" b="0" spc="-10" dirty="0">
                <a:solidFill>
                  <a:srgbClr val="202020"/>
                </a:solidFill>
                <a:latin typeface="Cambria"/>
                <a:cs typeface="Cambria"/>
              </a:rPr>
              <a:t>polyclonal </a:t>
            </a:r>
            <a:r>
              <a:rPr sz="1800" b="0" dirty="0">
                <a:solidFill>
                  <a:srgbClr val="202020"/>
                </a:solidFill>
                <a:latin typeface="Cambria"/>
                <a:cs typeface="Cambria"/>
              </a:rPr>
              <a:t>antibodies.</a:t>
            </a:r>
            <a:r>
              <a:rPr sz="1800" b="0" spc="-60" dirty="0">
                <a:solidFill>
                  <a:srgbClr val="202020"/>
                </a:solidFill>
                <a:latin typeface="Cambria"/>
                <a:cs typeface="Cambria"/>
              </a:rPr>
              <a:t> </a:t>
            </a:r>
            <a:r>
              <a:rPr sz="1800" b="0" dirty="0">
                <a:solidFill>
                  <a:srgbClr val="202020"/>
                </a:solidFill>
                <a:latin typeface="Cambria"/>
                <a:cs typeface="Cambria"/>
              </a:rPr>
              <a:t>While</a:t>
            </a:r>
            <a:r>
              <a:rPr sz="1800" b="0" spc="-30" dirty="0">
                <a:solidFill>
                  <a:srgbClr val="202020"/>
                </a:solidFill>
                <a:latin typeface="Cambria"/>
                <a:cs typeface="Cambria"/>
              </a:rPr>
              <a:t> </a:t>
            </a:r>
            <a:r>
              <a:rPr sz="1800" b="0" dirty="0">
                <a:solidFill>
                  <a:srgbClr val="202020"/>
                </a:solidFill>
                <a:latin typeface="Cambria"/>
                <a:cs typeface="Cambria"/>
              </a:rPr>
              <a:t>this technique</a:t>
            </a:r>
            <a:r>
              <a:rPr sz="1800" b="0" spc="-10" dirty="0">
                <a:solidFill>
                  <a:srgbClr val="202020"/>
                </a:solidFill>
                <a:latin typeface="Cambria"/>
                <a:cs typeface="Cambria"/>
              </a:rPr>
              <a:t> </a:t>
            </a:r>
            <a:r>
              <a:rPr sz="1800" b="0" dirty="0">
                <a:solidFill>
                  <a:srgbClr val="202020"/>
                </a:solidFill>
                <a:latin typeface="Cambria"/>
                <a:cs typeface="Cambria"/>
              </a:rPr>
              <a:t>has</a:t>
            </a:r>
            <a:r>
              <a:rPr sz="1800" b="0" spc="-45" dirty="0">
                <a:solidFill>
                  <a:srgbClr val="202020"/>
                </a:solidFill>
                <a:latin typeface="Cambria"/>
                <a:cs typeface="Cambria"/>
              </a:rPr>
              <a:t> </a:t>
            </a:r>
            <a:r>
              <a:rPr sz="1800" b="0" dirty="0">
                <a:solidFill>
                  <a:srgbClr val="202020"/>
                </a:solidFill>
                <a:latin typeface="Cambria"/>
                <a:cs typeface="Cambria"/>
              </a:rPr>
              <a:t>a</a:t>
            </a:r>
            <a:r>
              <a:rPr sz="1800" b="0" spc="-35" dirty="0">
                <a:solidFill>
                  <a:srgbClr val="202020"/>
                </a:solidFill>
                <a:latin typeface="Cambria"/>
                <a:cs typeface="Cambria"/>
              </a:rPr>
              <a:t> </a:t>
            </a:r>
            <a:r>
              <a:rPr sz="1800" b="0" dirty="0">
                <a:solidFill>
                  <a:srgbClr val="202020"/>
                </a:solidFill>
                <a:latin typeface="Cambria"/>
                <a:cs typeface="Cambria"/>
              </a:rPr>
              <a:t>dynamic</a:t>
            </a:r>
            <a:r>
              <a:rPr sz="1800" b="0" spc="-35" dirty="0">
                <a:solidFill>
                  <a:srgbClr val="202020"/>
                </a:solidFill>
                <a:latin typeface="Cambria"/>
                <a:cs typeface="Cambria"/>
              </a:rPr>
              <a:t> </a:t>
            </a:r>
            <a:r>
              <a:rPr sz="1800" b="0" dirty="0">
                <a:solidFill>
                  <a:srgbClr val="202020"/>
                </a:solidFill>
                <a:latin typeface="Cambria"/>
                <a:cs typeface="Cambria"/>
              </a:rPr>
              <a:t>range</a:t>
            </a:r>
            <a:r>
              <a:rPr sz="1800" b="0" spc="-35" dirty="0">
                <a:solidFill>
                  <a:srgbClr val="202020"/>
                </a:solidFill>
                <a:latin typeface="Cambria"/>
                <a:cs typeface="Cambria"/>
              </a:rPr>
              <a:t> </a:t>
            </a:r>
            <a:r>
              <a:rPr sz="1800" b="0" dirty="0">
                <a:solidFill>
                  <a:srgbClr val="202020"/>
                </a:solidFill>
                <a:latin typeface="Cambria"/>
                <a:cs typeface="Cambria"/>
              </a:rPr>
              <a:t>consistent</a:t>
            </a:r>
            <a:r>
              <a:rPr sz="1800" b="0" spc="-45" dirty="0">
                <a:solidFill>
                  <a:srgbClr val="202020"/>
                </a:solidFill>
                <a:latin typeface="Cambria"/>
                <a:cs typeface="Cambria"/>
              </a:rPr>
              <a:t> </a:t>
            </a:r>
            <a:r>
              <a:rPr sz="1800" b="0" dirty="0">
                <a:solidFill>
                  <a:srgbClr val="202020"/>
                </a:solidFill>
                <a:latin typeface="Cambria"/>
                <a:cs typeface="Cambria"/>
              </a:rPr>
              <a:t>with</a:t>
            </a:r>
            <a:r>
              <a:rPr sz="1800" b="0" spc="-5" dirty="0">
                <a:solidFill>
                  <a:srgbClr val="202020"/>
                </a:solidFill>
                <a:latin typeface="Cambria"/>
                <a:cs typeface="Cambria"/>
              </a:rPr>
              <a:t> </a:t>
            </a:r>
            <a:r>
              <a:rPr sz="1800" b="0" dirty="0">
                <a:solidFill>
                  <a:srgbClr val="202020"/>
                </a:solidFill>
                <a:latin typeface="Cambria"/>
                <a:cs typeface="Cambria"/>
              </a:rPr>
              <a:t>therapeutic</a:t>
            </a:r>
            <a:r>
              <a:rPr sz="1800" b="0" spc="-40" dirty="0">
                <a:solidFill>
                  <a:srgbClr val="202020"/>
                </a:solidFill>
                <a:latin typeface="Cambria"/>
                <a:cs typeface="Cambria"/>
              </a:rPr>
              <a:t> </a:t>
            </a:r>
            <a:r>
              <a:rPr sz="1800" b="0" spc="-10" dirty="0">
                <a:solidFill>
                  <a:srgbClr val="202020"/>
                </a:solidFill>
                <a:latin typeface="Cambria"/>
                <a:cs typeface="Cambria"/>
              </a:rPr>
              <a:t>concentrations</a:t>
            </a:r>
            <a:r>
              <a:rPr sz="1800" b="0" spc="-85" dirty="0">
                <a:solidFill>
                  <a:srgbClr val="202020"/>
                </a:solidFill>
                <a:latin typeface="Cambria"/>
                <a:cs typeface="Cambria"/>
              </a:rPr>
              <a:t> </a:t>
            </a:r>
            <a:r>
              <a:rPr sz="1800" b="0" dirty="0">
                <a:solidFill>
                  <a:srgbClr val="202020"/>
                </a:solidFill>
                <a:latin typeface="Cambria"/>
                <a:cs typeface="Cambria"/>
              </a:rPr>
              <a:t>of</a:t>
            </a:r>
            <a:r>
              <a:rPr sz="1800" b="0" spc="-15" dirty="0">
                <a:solidFill>
                  <a:srgbClr val="202020"/>
                </a:solidFill>
                <a:latin typeface="Cambria"/>
                <a:cs typeface="Cambria"/>
              </a:rPr>
              <a:t> </a:t>
            </a:r>
            <a:r>
              <a:rPr sz="1800" b="0" dirty="0">
                <a:solidFill>
                  <a:srgbClr val="202020"/>
                </a:solidFill>
                <a:latin typeface="Cambria"/>
                <a:cs typeface="Cambria"/>
              </a:rPr>
              <a:t>the</a:t>
            </a:r>
            <a:r>
              <a:rPr sz="1800" b="0" spc="-25" dirty="0">
                <a:solidFill>
                  <a:srgbClr val="202020"/>
                </a:solidFill>
                <a:latin typeface="Cambria"/>
                <a:cs typeface="Cambria"/>
              </a:rPr>
              <a:t> </a:t>
            </a:r>
            <a:r>
              <a:rPr sz="1800" b="0" dirty="0">
                <a:solidFill>
                  <a:srgbClr val="202020"/>
                </a:solidFill>
                <a:latin typeface="Cambria"/>
                <a:cs typeface="Cambria"/>
              </a:rPr>
              <a:t>TCAs,</a:t>
            </a:r>
            <a:r>
              <a:rPr sz="1800" b="0" spc="-5" dirty="0">
                <a:solidFill>
                  <a:srgbClr val="202020"/>
                </a:solidFill>
                <a:latin typeface="Cambria"/>
                <a:cs typeface="Cambria"/>
              </a:rPr>
              <a:t> </a:t>
            </a:r>
            <a:r>
              <a:rPr sz="1800" b="0" spc="-50" dirty="0">
                <a:solidFill>
                  <a:srgbClr val="202020"/>
                </a:solidFill>
                <a:latin typeface="Cambria"/>
                <a:cs typeface="Cambria"/>
              </a:rPr>
              <a:t>a </a:t>
            </a:r>
            <a:r>
              <a:rPr sz="1800" b="0" dirty="0">
                <a:solidFill>
                  <a:srgbClr val="202020"/>
                </a:solidFill>
                <a:latin typeface="Cambria"/>
                <a:cs typeface="Cambria"/>
              </a:rPr>
              <a:t>limitation</a:t>
            </a:r>
            <a:r>
              <a:rPr sz="1800" b="0" spc="-10" dirty="0">
                <a:solidFill>
                  <a:srgbClr val="202020"/>
                </a:solidFill>
                <a:latin typeface="Cambria"/>
                <a:cs typeface="Cambria"/>
              </a:rPr>
              <a:t> </a:t>
            </a:r>
            <a:r>
              <a:rPr sz="1800" b="0" dirty="0">
                <a:solidFill>
                  <a:srgbClr val="202020"/>
                </a:solidFill>
                <a:latin typeface="Cambria"/>
                <a:cs typeface="Cambria"/>
              </a:rPr>
              <a:t>is</a:t>
            </a:r>
            <a:r>
              <a:rPr sz="1800" b="0" spc="-10" dirty="0">
                <a:solidFill>
                  <a:srgbClr val="202020"/>
                </a:solidFill>
                <a:latin typeface="Cambria"/>
                <a:cs typeface="Cambria"/>
              </a:rPr>
              <a:t> </a:t>
            </a:r>
            <a:r>
              <a:rPr sz="1800" b="0" dirty="0">
                <a:solidFill>
                  <a:srgbClr val="202020"/>
                </a:solidFill>
                <a:latin typeface="Cambria"/>
                <a:cs typeface="Cambria"/>
              </a:rPr>
              <a:t>the</a:t>
            </a:r>
            <a:r>
              <a:rPr sz="1800" b="0" spc="-25" dirty="0">
                <a:solidFill>
                  <a:srgbClr val="202020"/>
                </a:solidFill>
                <a:latin typeface="Cambria"/>
                <a:cs typeface="Cambria"/>
              </a:rPr>
              <a:t> </a:t>
            </a:r>
            <a:r>
              <a:rPr sz="1800" b="0" dirty="0">
                <a:solidFill>
                  <a:srgbClr val="202020"/>
                </a:solidFill>
                <a:latin typeface="Cambria"/>
                <a:cs typeface="Cambria"/>
              </a:rPr>
              <a:t>considerable</a:t>
            </a:r>
            <a:r>
              <a:rPr sz="1800" b="0" spc="-45" dirty="0">
                <a:solidFill>
                  <a:srgbClr val="202020"/>
                </a:solidFill>
                <a:latin typeface="Cambria"/>
                <a:cs typeface="Cambria"/>
              </a:rPr>
              <a:t> </a:t>
            </a:r>
            <a:r>
              <a:rPr sz="1800" b="0" spc="-10" dirty="0">
                <a:solidFill>
                  <a:srgbClr val="202020"/>
                </a:solidFill>
                <a:latin typeface="Cambria"/>
                <a:cs typeface="Cambria"/>
              </a:rPr>
              <a:t>cross-</a:t>
            </a:r>
            <a:r>
              <a:rPr sz="1800" b="0" dirty="0">
                <a:solidFill>
                  <a:srgbClr val="202020"/>
                </a:solidFill>
                <a:latin typeface="Cambria"/>
                <a:cs typeface="Cambria"/>
              </a:rPr>
              <a:t>reactivity</a:t>
            </a:r>
            <a:r>
              <a:rPr sz="1800" b="0" spc="-5" dirty="0">
                <a:solidFill>
                  <a:srgbClr val="202020"/>
                </a:solidFill>
                <a:latin typeface="Cambria"/>
                <a:cs typeface="Cambria"/>
              </a:rPr>
              <a:t> </a:t>
            </a:r>
            <a:r>
              <a:rPr sz="1800" b="0" dirty="0">
                <a:solidFill>
                  <a:srgbClr val="202020"/>
                </a:solidFill>
                <a:latin typeface="Cambria"/>
                <a:cs typeface="Cambria"/>
              </a:rPr>
              <a:t>of</a:t>
            </a:r>
            <a:r>
              <a:rPr sz="1800" b="0" spc="-15" dirty="0">
                <a:solidFill>
                  <a:srgbClr val="202020"/>
                </a:solidFill>
                <a:latin typeface="Cambria"/>
                <a:cs typeface="Cambria"/>
              </a:rPr>
              <a:t> </a:t>
            </a:r>
            <a:r>
              <a:rPr sz="1800" b="0" dirty="0">
                <a:solidFill>
                  <a:srgbClr val="202020"/>
                </a:solidFill>
                <a:latin typeface="Cambria"/>
                <a:cs typeface="Cambria"/>
              </a:rPr>
              <a:t>tertiary and</a:t>
            </a:r>
            <a:r>
              <a:rPr sz="1800" b="0" spc="-45" dirty="0">
                <a:solidFill>
                  <a:srgbClr val="202020"/>
                </a:solidFill>
                <a:latin typeface="Cambria"/>
                <a:cs typeface="Cambria"/>
              </a:rPr>
              <a:t> </a:t>
            </a:r>
            <a:r>
              <a:rPr sz="1800" b="0" dirty="0">
                <a:solidFill>
                  <a:srgbClr val="202020"/>
                </a:solidFill>
                <a:latin typeface="Cambria"/>
                <a:cs typeface="Cambria"/>
              </a:rPr>
              <a:t>secondary</a:t>
            </a:r>
            <a:r>
              <a:rPr sz="1800" b="0" spc="-50" dirty="0">
                <a:solidFill>
                  <a:srgbClr val="202020"/>
                </a:solidFill>
                <a:latin typeface="Cambria"/>
                <a:cs typeface="Cambria"/>
              </a:rPr>
              <a:t> </a:t>
            </a:r>
            <a:r>
              <a:rPr sz="1800" b="0" dirty="0">
                <a:solidFill>
                  <a:srgbClr val="202020"/>
                </a:solidFill>
                <a:latin typeface="Cambria"/>
                <a:cs typeface="Cambria"/>
              </a:rPr>
              <a:t>amine</a:t>
            </a:r>
            <a:r>
              <a:rPr sz="1800" b="0" spc="-20" dirty="0">
                <a:solidFill>
                  <a:srgbClr val="202020"/>
                </a:solidFill>
                <a:latin typeface="Cambria"/>
                <a:cs typeface="Cambria"/>
              </a:rPr>
              <a:t> </a:t>
            </a:r>
            <a:r>
              <a:rPr sz="1800" b="0" dirty="0">
                <a:solidFill>
                  <a:srgbClr val="202020"/>
                </a:solidFill>
                <a:latin typeface="Cambria"/>
                <a:cs typeface="Cambria"/>
              </a:rPr>
              <a:t>TCAs,</a:t>
            </a:r>
            <a:r>
              <a:rPr sz="1800" b="0" spc="5" dirty="0">
                <a:solidFill>
                  <a:srgbClr val="202020"/>
                </a:solidFill>
                <a:latin typeface="Cambria"/>
                <a:cs typeface="Cambria"/>
              </a:rPr>
              <a:t> </a:t>
            </a:r>
            <a:r>
              <a:rPr sz="1800" b="0" dirty="0">
                <a:solidFill>
                  <a:srgbClr val="202020"/>
                </a:solidFill>
                <a:latin typeface="Cambria"/>
                <a:cs typeface="Cambria"/>
              </a:rPr>
              <a:t>as</a:t>
            </a:r>
            <a:r>
              <a:rPr sz="1800" b="0" spc="-35" dirty="0">
                <a:solidFill>
                  <a:srgbClr val="202020"/>
                </a:solidFill>
                <a:latin typeface="Cambria"/>
                <a:cs typeface="Cambria"/>
              </a:rPr>
              <a:t> </a:t>
            </a:r>
            <a:r>
              <a:rPr sz="1800" b="0" dirty="0">
                <a:solidFill>
                  <a:srgbClr val="202020"/>
                </a:solidFill>
                <a:latin typeface="Cambria"/>
                <a:cs typeface="Cambria"/>
              </a:rPr>
              <a:t>well</a:t>
            </a:r>
            <a:r>
              <a:rPr sz="1800" b="0" spc="-15" dirty="0">
                <a:solidFill>
                  <a:srgbClr val="202020"/>
                </a:solidFill>
                <a:latin typeface="Cambria"/>
                <a:cs typeface="Cambria"/>
              </a:rPr>
              <a:t> </a:t>
            </a:r>
            <a:r>
              <a:rPr sz="1800" b="0" dirty="0">
                <a:solidFill>
                  <a:srgbClr val="202020"/>
                </a:solidFill>
                <a:latin typeface="Cambria"/>
                <a:cs typeface="Cambria"/>
              </a:rPr>
              <a:t>as</a:t>
            </a:r>
            <a:r>
              <a:rPr sz="1800" b="0" spc="-10" dirty="0">
                <a:solidFill>
                  <a:srgbClr val="202020"/>
                </a:solidFill>
                <a:latin typeface="Cambria"/>
                <a:cs typeface="Cambria"/>
              </a:rPr>
              <a:t> </a:t>
            </a:r>
            <a:r>
              <a:rPr sz="1800" b="0" dirty="0">
                <a:solidFill>
                  <a:srgbClr val="202020"/>
                </a:solidFill>
                <a:latin typeface="Cambria"/>
                <a:cs typeface="Cambria"/>
              </a:rPr>
              <a:t>with</a:t>
            </a:r>
            <a:r>
              <a:rPr sz="1800" b="0" spc="-10" dirty="0">
                <a:solidFill>
                  <a:srgbClr val="202020"/>
                </a:solidFill>
                <a:latin typeface="Cambria"/>
                <a:cs typeface="Cambria"/>
              </a:rPr>
              <a:t> structurally </a:t>
            </a:r>
            <a:r>
              <a:rPr sz="1800" b="0" dirty="0">
                <a:solidFill>
                  <a:srgbClr val="202020"/>
                </a:solidFill>
                <a:latin typeface="Cambria"/>
                <a:cs typeface="Cambria"/>
              </a:rPr>
              <a:t>similar</a:t>
            </a:r>
            <a:r>
              <a:rPr sz="1800" b="0" spc="-25" dirty="0">
                <a:solidFill>
                  <a:srgbClr val="202020"/>
                </a:solidFill>
                <a:latin typeface="Cambria"/>
                <a:cs typeface="Cambria"/>
              </a:rPr>
              <a:t> </a:t>
            </a:r>
            <a:r>
              <a:rPr sz="1800" b="0" dirty="0">
                <a:solidFill>
                  <a:srgbClr val="202020"/>
                </a:solidFill>
                <a:latin typeface="Cambria"/>
                <a:cs typeface="Cambria"/>
              </a:rPr>
              <a:t>drugs such</a:t>
            </a:r>
            <a:r>
              <a:rPr sz="1800" b="0" spc="-25" dirty="0">
                <a:solidFill>
                  <a:srgbClr val="202020"/>
                </a:solidFill>
                <a:latin typeface="Cambria"/>
                <a:cs typeface="Cambria"/>
              </a:rPr>
              <a:t> </a:t>
            </a:r>
            <a:r>
              <a:rPr sz="1800" b="0" dirty="0">
                <a:solidFill>
                  <a:srgbClr val="202020"/>
                </a:solidFill>
                <a:latin typeface="Cambria"/>
                <a:cs typeface="Cambria"/>
              </a:rPr>
              <a:t>as</a:t>
            </a:r>
            <a:r>
              <a:rPr sz="1800" b="0" spc="-15" dirty="0">
                <a:solidFill>
                  <a:srgbClr val="202020"/>
                </a:solidFill>
                <a:latin typeface="Cambria"/>
                <a:cs typeface="Cambria"/>
              </a:rPr>
              <a:t> </a:t>
            </a:r>
            <a:r>
              <a:rPr sz="1800" b="0" dirty="0">
                <a:solidFill>
                  <a:srgbClr val="202020"/>
                </a:solidFill>
                <a:latin typeface="Cambria"/>
                <a:cs typeface="Cambria"/>
              </a:rPr>
              <a:t>the</a:t>
            </a:r>
            <a:r>
              <a:rPr sz="1800" b="0" spc="-30" dirty="0">
                <a:solidFill>
                  <a:srgbClr val="202020"/>
                </a:solidFill>
                <a:latin typeface="Cambria"/>
                <a:cs typeface="Cambria"/>
              </a:rPr>
              <a:t> </a:t>
            </a:r>
            <a:r>
              <a:rPr sz="1800" b="0" dirty="0">
                <a:solidFill>
                  <a:srgbClr val="202020"/>
                </a:solidFill>
                <a:latin typeface="Cambria"/>
                <a:cs typeface="Cambria"/>
              </a:rPr>
              <a:t>antipsychotic</a:t>
            </a:r>
            <a:r>
              <a:rPr sz="1800" b="0" spc="-35" dirty="0">
                <a:solidFill>
                  <a:srgbClr val="202020"/>
                </a:solidFill>
                <a:latin typeface="Cambria"/>
                <a:cs typeface="Cambria"/>
              </a:rPr>
              <a:t> </a:t>
            </a:r>
            <a:r>
              <a:rPr sz="1800" b="0" spc="-10" dirty="0">
                <a:solidFill>
                  <a:srgbClr val="202020"/>
                </a:solidFill>
                <a:latin typeface="Cambria"/>
                <a:cs typeface="Cambria"/>
              </a:rPr>
              <a:t>chlorpromazine.</a:t>
            </a:r>
            <a:endParaRPr sz="1800">
              <a:latin typeface="Cambria"/>
              <a:cs typeface="Cambria"/>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33</a:t>
            </a:fld>
            <a:endParaRPr lang="en-US"/>
          </a:p>
        </p:txBody>
      </p:sp>
      <p:sp>
        <p:nvSpPr>
          <p:cNvPr id="3" name="object 3"/>
          <p:cNvSpPr txBox="1"/>
          <p:nvPr/>
        </p:nvSpPr>
        <p:spPr>
          <a:xfrm>
            <a:off x="389940" y="1897837"/>
            <a:ext cx="11345545" cy="846455"/>
          </a:xfrm>
          <a:prstGeom prst="rect">
            <a:avLst/>
          </a:prstGeom>
        </p:spPr>
        <p:txBody>
          <a:bodyPr vert="horz" wrap="square" lIns="0" tIns="13970" rIns="0" bIns="0" rtlCol="0">
            <a:spAutoFit/>
          </a:bodyPr>
          <a:lstStyle/>
          <a:p>
            <a:pPr marL="12700" marR="5080">
              <a:lnSpc>
                <a:spcPct val="99500"/>
              </a:lnSpc>
              <a:spcBef>
                <a:spcPts val="110"/>
              </a:spcBef>
            </a:pPr>
            <a:r>
              <a:rPr sz="1800" dirty="0">
                <a:solidFill>
                  <a:srgbClr val="202020"/>
                </a:solidFill>
                <a:latin typeface="Cambria"/>
                <a:cs typeface="Cambria"/>
              </a:rPr>
              <a:t>Though</a:t>
            </a:r>
            <a:r>
              <a:rPr sz="1800" spc="-15" dirty="0">
                <a:solidFill>
                  <a:srgbClr val="202020"/>
                </a:solidFill>
                <a:latin typeface="Cambria"/>
                <a:cs typeface="Cambria"/>
              </a:rPr>
              <a:t> </a:t>
            </a:r>
            <a:r>
              <a:rPr sz="1800" dirty="0">
                <a:solidFill>
                  <a:srgbClr val="202020"/>
                </a:solidFill>
                <a:latin typeface="Cambria"/>
                <a:cs typeface="Cambria"/>
              </a:rPr>
              <a:t>the</a:t>
            </a:r>
            <a:r>
              <a:rPr sz="1800" spc="-20" dirty="0">
                <a:solidFill>
                  <a:srgbClr val="202020"/>
                </a:solidFill>
                <a:latin typeface="Cambria"/>
                <a:cs typeface="Cambria"/>
              </a:rPr>
              <a:t> </a:t>
            </a:r>
            <a:r>
              <a:rPr sz="1800" dirty="0">
                <a:solidFill>
                  <a:srgbClr val="202020"/>
                </a:solidFill>
                <a:latin typeface="Cambria"/>
                <a:cs typeface="Cambria"/>
              </a:rPr>
              <a:t>FPIA</a:t>
            </a:r>
            <a:r>
              <a:rPr sz="1800" spc="-25" dirty="0">
                <a:solidFill>
                  <a:srgbClr val="202020"/>
                </a:solidFill>
                <a:latin typeface="Cambria"/>
                <a:cs typeface="Cambria"/>
              </a:rPr>
              <a:t> </a:t>
            </a:r>
            <a:r>
              <a:rPr sz="1800" dirty="0">
                <a:solidFill>
                  <a:srgbClr val="202020"/>
                </a:solidFill>
                <a:latin typeface="Cambria"/>
                <a:cs typeface="Cambria"/>
              </a:rPr>
              <a:t>technique</a:t>
            </a:r>
            <a:r>
              <a:rPr sz="1800" spc="-35" dirty="0">
                <a:solidFill>
                  <a:srgbClr val="202020"/>
                </a:solidFill>
                <a:latin typeface="Cambria"/>
                <a:cs typeface="Cambria"/>
              </a:rPr>
              <a:t> </a:t>
            </a:r>
            <a:r>
              <a:rPr sz="1800" dirty="0">
                <a:solidFill>
                  <a:srgbClr val="202020"/>
                </a:solidFill>
                <a:latin typeface="Cambria"/>
                <a:cs typeface="Cambria"/>
              </a:rPr>
              <a:t>was</a:t>
            </a:r>
            <a:r>
              <a:rPr sz="1800" spc="-35" dirty="0">
                <a:solidFill>
                  <a:srgbClr val="202020"/>
                </a:solidFill>
                <a:latin typeface="Cambria"/>
                <a:cs typeface="Cambria"/>
              </a:rPr>
              <a:t> </a:t>
            </a:r>
            <a:r>
              <a:rPr sz="1800" dirty="0">
                <a:solidFill>
                  <a:srgbClr val="202020"/>
                </a:solidFill>
                <a:latin typeface="Cambria"/>
                <a:cs typeface="Cambria"/>
              </a:rPr>
              <a:t>originally</a:t>
            </a:r>
            <a:r>
              <a:rPr sz="1800" spc="-40" dirty="0">
                <a:solidFill>
                  <a:srgbClr val="202020"/>
                </a:solidFill>
                <a:latin typeface="Cambria"/>
                <a:cs typeface="Cambria"/>
              </a:rPr>
              <a:t> </a:t>
            </a:r>
            <a:r>
              <a:rPr sz="1800" dirty="0">
                <a:solidFill>
                  <a:srgbClr val="202020"/>
                </a:solidFill>
                <a:latin typeface="Cambria"/>
                <a:cs typeface="Cambria"/>
              </a:rPr>
              <a:t>developed</a:t>
            </a:r>
            <a:r>
              <a:rPr sz="1800" spc="-85" dirty="0">
                <a:solidFill>
                  <a:srgbClr val="202020"/>
                </a:solidFill>
                <a:latin typeface="Cambria"/>
                <a:cs typeface="Cambria"/>
              </a:rPr>
              <a:t> </a:t>
            </a:r>
            <a:r>
              <a:rPr sz="1800" dirty="0">
                <a:solidFill>
                  <a:srgbClr val="202020"/>
                </a:solidFill>
                <a:latin typeface="Cambria"/>
                <a:cs typeface="Cambria"/>
              </a:rPr>
              <a:t>for</a:t>
            </a:r>
            <a:r>
              <a:rPr sz="1800" spc="-50" dirty="0">
                <a:solidFill>
                  <a:srgbClr val="202020"/>
                </a:solidFill>
                <a:latin typeface="Cambria"/>
                <a:cs typeface="Cambria"/>
              </a:rPr>
              <a:t> </a:t>
            </a:r>
            <a:r>
              <a:rPr sz="1800" dirty="0">
                <a:solidFill>
                  <a:srgbClr val="202020"/>
                </a:solidFill>
                <a:latin typeface="Cambria"/>
                <a:cs typeface="Cambria"/>
              </a:rPr>
              <a:t>urine</a:t>
            </a:r>
            <a:r>
              <a:rPr sz="1800" spc="-15" dirty="0">
                <a:solidFill>
                  <a:srgbClr val="202020"/>
                </a:solidFill>
                <a:latin typeface="Cambria"/>
                <a:cs typeface="Cambria"/>
              </a:rPr>
              <a:t> </a:t>
            </a:r>
            <a:r>
              <a:rPr sz="1800" dirty="0">
                <a:solidFill>
                  <a:srgbClr val="202020"/>
                </a:solidFill>
                <a:latin typeface="Cambria"/>
                <a:cs typeface="Cambria"/>
              </a:rPr>
              <a:t>toxicology</a:t>
            </a:r>
            <a:r>
              <a:rPr sz="1800" spc="-45" dirty="0">
                <a:solidFill>
                  <a:srgbClr val="202020"/>
                </a:solidFill>
                <a:latin typeface="Cambria"/>
                <a:cs typeface="Cambria"/>
              </a:rPr>
              <a:t> </a:t>
            </a:r>
            <a:r>
              <a:rPr sz="1800" dirty="0">
                <a:solidFill>
                  <a:srgbClr val="202020"/>
                </a:solidFill>
                <a:latin typeface="Cambria"/>
                <a:cs typeface="Cambria"/>
              </a:rPr>
              <a:t>screening,</a:t>
            </a:r>
            <a:r>
              <a:rPr sz="1800" spc="-60" dirty="0">
                <a:solidFill>
                  <a:srgbClr val="202020"/>
                </a:solidFill>
                <a:latin typeface="Cambria"/>
                <a:cs typeface="Cambria"/>
              </a:rPr>
              <a:t> </a:t>
            </a:r>
            <a:r>
              <a:rPr sz="1800" dirty="0">
                <a:solidFill>
                  <a:srgbClr val="202020"/>
                </a:solidFill>
                <a:latin typeface="Cambria"/>
                <a:cs typeface="Cambria"/>
              </a:rPr>
              <a:t>its</a:t>
            </a:r>
            <a:r>
              <a:rPr sz="1800" spc="-30" dirty="0">
                <a:solidFill>
                  <a:srgbClr val="202020"/>
                </a:solidFill>
                <a:latin typeface="Cambria"/>
                <a:cs typeface="Cambria"/>
              </a:rPr>
              <a:t> </a:t>
            </a:r>
            <a:r>
              <a:rPr sz="1800" spc="-10" dirty="0">
                <a:solidFill>
                  <a:srgbClr val="202020"/>
                </a:solidFill>
                <a:latin typeface="Cambria"/>
                <a:cs typeface="Cambria"/>
              </a:rPr>
              <a:t>advantage</a:t>
            </a:r>
            <a:r>
              <a:rPr sz="1800" spc="-45" dirty="0">
                <a:solidFill>
                  <a:srgbClr val="202020"/>
                </a:solidFill>
                <a:latin typeface="Cambria"/>
                <a:cs typeface="Cambria"/>
              </a:rPr>
              <a:t> </a:t>
            </a:r>
            <a:r>
              <a:rPr sz="1800" dirty="0">
                <a:solidFill>
                  <a:srgbClr val="202020"/>
                </a:solidFill>
                <a:latin typeface="Cambria"/>
                <a:cs typeface="Cambria"/>
              </a:rPr>
              <a:t>is</a:t>
            </a:r>
            <a:r>
              <a:rPr sz="1800" spc="-50" dirty="0">
                <a:solidFill>
                  <a:srgbClr val="202020"/>
                </a:solidFill>
                <a:latin typeface="Cambria"/>
                <a:cs typeface="Cambria"/>
              </a:rPr>
              <a:t> </a:t>
            </a:r>
            <a:r>
              <a:rPr sz="1800" dirty="0">
                <a:solidFill>
                  <a:srgbClr val="202020"/>
                </a:solidFill>
                <a:latin typeface="Cambria"/>
                <a:cs typeface="Cambria"/>
              </a:rPr>
              <a:t>that</a:t>
            </a:r>
            <a:r>
              <a:rPr sz="1800" spc="-10" dirty="0">
                <a:solidFill>
                  <a:srgbClr val="202020"/>
                </a:solidFill>
                <a:latin typeface="Cambria"/>
                <a:cs typeface="Cambria"/>
              </a:rPr>
              <a:t> </a:t>
            </a:r>
            <a:r>
              <a:rPr sz="1800" spc="-25" dirty="0">
                <a:solidFill>
                  <a:srgbClr val="202020"/>
                </a:solidFill>
                <a:latin typeface="Cambria"/>
                <a:cs typeface="Cambria"/>
              </a:rPr>
              <a:t>no </a:t>
            </a:r>
            <a:r>
              <a:rPr sz="1800" dirty="0">
                <a:solidFill>
                  <a:srgbClr val="202020"/>
                </a:solidFill>
                <a:latin typeface="Cambria"/>
                <a:cs typeface="Cambria"/>
              </a:rPr>
              <a:t>extraction</a:t>
            </a:r>
            <a:r>
              <a:rPr sz="1800" spc="-45" dirty="0">
                <a:solidFill>
                  <a:srgbClr val="202020"/>
                </a:solidFill>
                <a:latin typeface="Cambria"/>
                <a:cs typeface="Cambria"/>
              </a:rPr>
              <a:t> </a:t>
            </a:r>
            <a:r>
              <a:rPr sz="1800" dirty="0">
                <a:solidFill>
                  <a:srgbClr val="202020"/>
                </a:solidFill>
                <a:latin typeface="Cambria"/>
                <a:cs typeface="Cambria"/>
              </a:rPr>
              <a:t>of</a:t>
            </a:r>
            <a:r>
              <a:rPr sz="1800" spc="-30" dirty="0">
                <a:solidFill>
                  <a:srgbClr val="202020"/>
                </a:solidFill>
                <a:latin typeface="Cambria"/>
                <a:cs typeface="Cambria"/>
              </a:rPr>
              <a:t> </a:t>
            </a:r>
            <a:r>
              <a:rPr sz="1800" dirty="0">
                <a:solidFill>
                  <a:srgbClr val="202020"/>
                </a:solidFill>
                <a:latin typeface="Cambria"/>
                <a:cs typeface="Cambria"/>
              </a:rPr>
              <a:t>serum</a:t>
            </a:r>
            <a:r>
              <a:rPr sz="1800" spc="-5" dirty="0">
                <a:solidFill>
                  <a:srgbClr val="202020"/>
                </a:solidFill>
                <a:latin typeface="Cambria"/>
                <a:cs typeface="Cambria"/>
              </a:rPr>
              <a:t> </a:t>
            </a:r>
            <a:r>
              <a:rPr sz="1800" dirty="0">
                <a:solidFill>
                  <a:srgbClr val="202020"/>
                </a:solidFill>
                <a:latin typeface="Cambria"/>
                <a:cs typeface="Cambria"/>
              </a:rPr>
              <a:t>samples</a:t>
            </a:r>
            <a:r>
              <a:rPr sz="1800" spc="-15" dirty="0">
                <a:solidFill>
                  <a:srgbClr val="202020"/>
                </a:solidFill>
                <a:latin typeface="Cambria"/>
                <a:cs typeface="Cambria"/>
              </a:rPr>
              <a:t> </a:t>
            </a:r>
            <a:r>
              <a:rPr sz="1800" dirty="0">
                <a:solidFill>
                  <a:srgbClr val="202020"/>
                </a:solidFill>
                <a:latin typeface="Cambria"/>
                <a:cs typeface="Cambria"/>
              </a:rPr>
              <a:t>is</a:t>
            </a:r>
            <a:r>
              <a:rPr sz="1800" spc="-20" dirty="0">
                <a:solidFill>
                  <a:srgbClr val="202020"/>
                </a:solidFill>
                <a:latin typeface="Cambria"/>
                <a:cs typeface="Cambria"/>
              </a:rPr>
              <a:t> </a:t>
            </a:r>
            <a:r>
              <a:rPr sz="1800" spc="-10" dirty="0">
                <a:solidFill>
                  <a:srgbClr val="202020"/>
                </a:solidFill>
                <a:latin typeface="Cambria"/>
                <a:cs typeface="Cambria"/>
              </a:rPr>
              <a:t>involved.</a:t>
            </a:r>
            <a:r>
              <a:rPr sz="1800" spc="-90" dirty="0">
                <a:solidFill>
                  <a:srgbClr val="202020"/>
                </a:solidFill>
                <a:latin typeface="Cambria"/>
                <a:cs typeface="Cambria"/>
              </a:rPr>
              <a:t> </a:t>
            </a:r>
            <a:r>
              <a:rPr sz="1800" dirty="0">
                <a:solidFill>
                  <a:srgbClr val="202020"/>
                </a:solidFill>
                <a:latin typeface="Cambria"/>
                <a:cs typeface="Cambria"/>
              </a:rPr>
              <a:t>Compared</a:t>
            </a:r>
            <a:r>
              <a:rPr sz="1800" spc="-35" dirty="0">
                <a:solidFill>
                  <a:srgbClr val="202020"/>
                </a:solidFill>
                <a:latin typeface="Cambria"/>
                <a:cs typeface="Cambria"/>
              </a:rPr>
              <a:t> </a:t>
            </a:r>
            <a:r>
              <a:rPr sz="1800" dirty="0">
                <a:solidFill>
                  <a:srgbClr val="202020"/>
                </a:solidFill>
                <a:latin typeface="Cambria"/>
                <a:cs typeface="Cambria"/>
              </a:rPr>
              <a:t>with</a:t>
            </a:r>
            <a:r>
              <a:rPr sz="1800" spc="-20" dirty="0">
                <a:solidFill>
                  <a:srgbClr val="202020"/>
                </a:solidFill>
                <a:latin typeface="Cambria"/>
                <a:cs typeface="Cambria"/>
              </a:rPr>
              <a:t> </a:t>
            </a:r>
            <a:r>
              <a:rPr sz="1800" dirty="0">
                <a:solidFill>
                  <a:srgbClr val="202020"/>
                </a:solidFill>
                <a:latin typeface="Cambria"/>
                <a:cs typeface="Cambria"/>
              </a:rPr>
              <a:t>h.p.l.c.,</a:t>
            </a:r>
            <a:r>
              <a:rPr sz="1800" spc="40" dirty="0">
                <a:solidFill>
                  <a:srgbClr val="202020"/>
                </a:solidFill>
                <a:latin typeface="Cambria"/>
                <a:cs typeface="Cambria"/>
              </a:rPr>
              <a:t> </a:t>
            </a:r>
            <a:r>
              <a:rPr sz="1800" dirty="0">
                <a:solidFill>
                  <a:srgbClr val="202020"/>
                </a:solidFill>
                <a:latin typeface="Cambria"/>
                <a:cs typeface="Cambria"/>
              </a:rPr>
              <a:t>there</a:t>
            </a:r>
            <a:r>
              <a:rPr sz="1800" spc="-30" dirty="0">
                <a:solidFill>
                  <a:srgbClr val="202020"/>
                </a:solidFill>
                <a:latin typeface="Cambria"/>
                <a:cs typeface="Cambria"/>
              </a:rPr>
              <a:t> </a:t>
            </a:r>
            <a:r>
              <a:rPr sz="1800" dirty="0">
                <a:solidFill>
                  <a:srgbClr val="202020"/>
                </a:solidFill>
                <a:latin typeface="Cambria"/>
                <a:cs typeface="Cambria"/>
              </a:rPr>
              <a:t>are</a:t>
            </a:r>
            <a:r>
              <a:rPr sz="1800" spc="-35" dirty="0">
                <a:solidFill>
                  <a:srgbClr val="202020"/>
                </a:solidFill>
                <a:latin typeface="Cambria"/>
                <a:cs typeface="Cambria"/>
              </a:rPr>
              <a:t> </a:t>
            </a:r>
            <a:r>
              <a:rPr sz="1800" dirty="0">
                <a:solidFill>
                  <a:srgbClr val="202020"/>
                </a:solidFill>
                <a:latin typeface="Cambria"/>
                <a:cs typeface="Cambria"/>
              </a:rPr>
              <a:t>considerable</a:t>
            </a:r>
            <a:r>
              <a:rPr sz="1800" spc="-75" dirty="0">
                <a:solidFill>
                  <a:srgbClr val="202020"/>
                </a:solidFill>
                <a:latin typeface="Cambria"/>
                <a:cs typeface="Cambria"/>
              </a:rPr>
              <a:t> </a:t>
            </a:r>
            <a:r>
              <a:rPr sz="1800" spc="-10" dirty="0">
                <a:solidFill>
                  <a:srgbClr val="202020"/>
                </a:solidFill>
                <a:latin typeface="Cambria"/>
                <a:cs typeface="Cambria"/>
              </a:rPr>
              <a:t>negative</a:t>
            </a:r>
            <a:r>
              <a:rPr sz="1800" spc="-35" dirty="0">
                <a:solidFill>
                  <a:srgbClr val="202020"/>
                </a:solidFill>
                <a:latin typeface="Cambria"/>
                <a:cs typeface="Cambria"/>
              </a:rPr>
              <a:t> </a:t>
            </a:r>
            <a:r>
              <a:rPr sz="1800" dirty="0">
                <a:solidFill>
                  <a:srgbClr val="202020"/>
                </a:solidFill>
                <a:latin typeface="Cambria"/>
                <a:cs typeface="Cambria"/>
              </a:rPr>
              <a:t>or</a:t>
            </a:r>
            <a:r>
              <a:rPr sz="1800" spc="-30" dirty="0">
                <a:solidFill>
                  <a:srgbClr val="202020"/>
                </a:solidFill>
                <a:latin typeface="Cambria"/>
                <a:cs typeface="Cambria"/>
              </a:rPr>
              <a:t> </a:t>
            </a:r>
            <a:r>
              <a:rPr sz="1800" dirty="0">
                <a:solidFill>
                  <a:srgbClr val="202020"/>
                </a:solidFill>
                <a:latin typeface="Cambria"/>
                <a:cs typeface="Cambria"/>
              </a:rPr>
              <a:t>positive</a:t>
            </a:r>
            <a:r>
              <a:rPr sz="1800" spc="-35" dirty="0">
                <a:solidFill>
                  <a:srgbClr val="202020"/>
                </a:solidFill>
                <a:latin typeface="Cambria"/>
                <a:cs typeface="Cambria"/>
              </a:rPr>
              <a:t> </a:t>
            </a:r>
            <a:r>
              <a:rPr sz="1800" dirty="0">
                <a:solidFill>
                  <a:srgbClr val="202020"/>
                </a:solidFill>
                <a:latin typeface="Cambria"/>
                <a:cs typeface="Cambria"/>
              </a:rPr>
              <a:t>biases</a:t>
            </a:r>
            <a:r>
              <a:rPr sz="1800" spc="-15" dirty="0">
                <a:solidFill>
                  <a:srgbClr val="202020"/>
                </a:solidFill>
                <a:latin typeface="Cambria"/>
                <a:cs typeface="Cambria"/>
              </a:rPr>
              <a:t> </a:t>
            </a:r>
            <a:r>
              <a:rPr sz="1800" spc="-25" dirty="0">
                <a:solidFill>
                  <a:srgbClr val="202020"/>
                </a:solidFill>
                <a:latin typeface="Cambria"/>
                <a:cs typeface="Cambria"/>
              </a:rPr>
              <a:t>for </a:t>
            </a:r>
            <a:r>
              <a:rPr sz="1800" dirty="0">
                <a:solidFill>
                  <a:srgbClr val="202020"/>
                </a:solidFill>
                <a:latin typeface="Cambria"/>
                <a:cs typeface="Cambria"/>
              </a:rPr>
              <a:t>various</a:t>
            </a:r>
            <a:r>
              <a:rPr sz="1800" spc="-35" dirty="0">
                <a:solidFill>
                  <a:srgbClr val="202020"/>
                </a:solidFill>
                <a:latin typeface="Cambria"/>
                <a:cs typeface="Cambria"/>
              </a:rPr>
              <a:t> </a:t>
            </a:r>
            <a:r>
              <a:rPr sz="1800" dirty="0">
                <a:solidFill>
                  <a:srgbClr val="202020"/>
                </a:solidFill>
                <a:latin typeface="Cambria"/>
                <a:cs typeface="Cambria"/>
              </a:rPr>
              <a:t>TCAs,</a:t>
            </a:r>
            <a:r>
              <a:rPr sz="1800" spc="-10" dirty="0">
                <a:solidFill>
                  <a:srgbClr val="202020"/>
                </a:solidFill>
                <a:latin typeface="Cambria"/>
                <a:cs typeface="Cambria"/>
              </a:rPr>
              <a:t> </a:t>
            </a:r>
            <a:r>
              <a:rPr sz="1800" dirty="0">
                <a:solidFill>
                  <a:srgbClr val="202020"/>
                </a:solidFill>
                <a:latin typeface="Cambria"/>
                <a:cs typeface="Cambria"/>
              </a:rPr>
              <a:t>and</a:t>
            </a:r>
            <a:r>
              <a:rPr sz="1800" spc="-35" dirty="0">
                <a:solidFill>
                  <a:srgbClr val="202020"/>
                </a:solidFill>
                <a:latin typeface="Cambria"/>
                <a:cs typeface="Cambria"/>
              </a:rPr>
              <a:t> </a:t>
            </a:r>
            <a:r>
              <a:rPr sz="1800" dirty="0">
                <a:solidFill>
                  <a:srgbClr val="202020"/>
                </a:solidFill>
                <a:latin typeface="Cambria"/>
                <a:cs typeface="Cambria"/>
              </a:rPr>
              <a:t>there</a:t>
            </a:r>
            <a:r>
              <a:rPr sz="1800" spc="-40" dirty="0">
                <a:solidFill>
                  <a:srgbClr val="202020"/>
                </a:solidFill>
                <a:latin typeface="Cambria"/>
                <a:cs typeface="Cambria"/>
              </a:rPr>
              <a:t> </a:t>
            </a:r>
            <a:r>
              <a:rPr sz="1800" dirty="0">
                <a:solidFill>
                  <a:srgbClr val="202020"/>
                </a:solidFill>
                <a:latin typeface="Cambria"/>
                <a:cs typeface="Cambria"/>
              </a:rPr>
              <a:t>is</a:t>
            </a:r>
            <a:r>
              <a:rPr sz="1800" spc="-25" dirty="0">
                <a:solidFill>
                  <a:srgbClr val="202020"/>
                </a:solidFill>
                <a:latin typeface="Cambria"/>
                <a:cs typeface="Cambria"/>
              </a:rPr>
              <a:t> </a:t>
            </a:r>
            <a:r>
              <a:rPr sz="1800" dirty="0">
                <a:solidFill>
                  <a:srgbClr val="202020"/>
                </a:solidFill>
                <a:latin typeface="Cambria"/>
                <a:cs typeface="Cambria"/>
              </a:rPr>
              <a:t>also</a:t>
            </a:r>
            <a:r>
              <a:rPr sz="1800" spc="-35" dirty="0">
                <a:solidFill>
                  <a:srgbClr val="202020"/>
                </a:solidFill>
                <a:latin typeface="Cambria"/>
                <a:cs typeface="Cambria"/>
              </a:rPr>
              <a:t> </a:t>
            </a:r>
            <a:r>
              <a:rPr sz="1800" dirty="0">
                <a:solidFill>
                  <a:srgbClr val="202020"/>
                </a:solidFill>
                <a:latin typeface="Cambria"/>
                <a:cs typeface="Cambria"/>
              </a:rPr>
              <a:t>considerable</a:t>
            </a:r>
            <a:r>
              <a:rPr sz="1800" spc="-80" dirty="0">
                <a:solidFill>
                  <a:srgbClr val="202020"/>
                </a:solidFill>
                <a:latin typeface="Cambria"/>
                <a:cs typeface="Cambria"/>
              </a:rPr>
              <a:t> </a:t>
            </a:r>
            <a:r>
              <a:rPr sz="1800" dirty="0">
                <a:solidFill>
                  <a:srgbClr val="202020"/>
                </a:solidFill>
                <a:latin typeface="Cambria"/>
                <a:cs typeface="Cambria"/>
              </a:rPr>
              <a:t>cross-reactivity</a:t>
            </a:r>
            <a:r>
              <a:rPr sz="1800" spc="-20" dirty="0">
                <a:solidFill>
                  <a:srgbClr val="202020"/>
                </a:solidFill>
                <a:latin typeface="Cambria"/>
                <a:cs typeface="Cambria"/>
              </a:rPr>
              <a:t> </a:t>
            </a:r>
            <a:r>
              <a:rPr sz="1800" dirty="0">
                <a:solidFill>
                  <a:srgbClr val="202020"/>
                </a:solidFill>
                <a:latin typeface="Cambria"/>
                <a:cs typeface="Cambria"/>
              </a:rPr>
              <a:t>with</a:t>
            </a:r>
            <a:r>
              <a:rPr sz="1800" spc="-5" dirty="0">
                <a:solidFill>
                  <a:srgbClr val="202020"/>
                </a:solidFill>
                <a:latin typeface="Cambria"/>
                <a:cs typeface="Cambria"/>
              </a:rPr>
              <a:t> </a:t>
            </a:r>
            <a:r>
              <a:rPr sz="1800" dirty="0">
                <a:solidFill>
                  <a:srgbClr val="202020"/>
                </a:solidFill>
                <a:latin typeface="Cambria"/>
                <a:cs typeface="Cambria"/>
              </a:rPr>
              <a:t>various</a:t>
            </a:r>
            <a:r>
              <a:rPr sz="1800" spc="-25" dirty="0">
                <a:solidFill>
                  <a:srgbClr val="202020"/>
                </a:solidFill>
                <a:latin typeface="Cambria"/>
                <a:cs typeface="Cambria"/>
              </a:rPr>
              <a:t> </a:t>
            </a:r>
            <a:r>
              <a:rPr sz="1800" dirty="0">
                <a:solidFill>
                  <a:srgbClr val="202020"/>
                </a:solidFill>
                <a:latin typeface="Cambria"/>
                <a:cs typeface="Cambria"/>
              </a:rPr>
              <a:t>antidepressants</a:t>
            </a:r>
            <a:r>
              <a:rPr sz="1800" spc="-75" dirty="0">
                <a:solidFill>
                  <a:srgbClr val="202020"/>
                </a:solidFill>
                <a:latin typeface="Cambria"/>
                <a:cs typeface="Cambria"/>
              </a:rPr>
              <a:t> </a:t>
            </a:r>
            <a:r>
              <a:rPr sz="1800" dirty="0">
                <a:solidFill>
                  <a:srgbClr val="202020"/>
                </a:solidFill>
                <a:latin typeface="Cambria"/>
                <a:cs typeface="Cambria"/>
              </a:rPr>
              <a:t>and</a:t>
            </a:r>
            <a:r>
              <a:rPr sz="1800" spc="-55" dirty="0">
                <a:solidFill>
                  <a:srgbClr val="202020"/>
                </a:solidFill>
                <a:latin typeface="Cambria"/>
                <a:cs typeface="Cambria"/>
              </a:rPr>
              <a:t> </a:t>
            </a:r>
            <a:r>
              <a:rPr sz="1800" spc="-10" dirty="0">
                <a:solidFill>
                  <a:srgbClr val="202020"/>
                </a:solidFill>
                <a:latin typeface="Cambria"/>
                <a:cs typeface="Cambria"/>
              </a:rPr>
              <a:t>antipsychotics</a:t>
            </a:r>
            <a:endParaRPr sz="1800">
              <a:latin typeface="Cambria"/>
              <a:cs typeface="Cambria"/>
            </a:endParaRPr>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98" y="378328"/>
            <a:ext cx="336542" cy="3365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86892" y="202768"/>
            <a:ext cx="2844800" cy="300355"/>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F361F"/>
                </a:solidFill>
                <a:latin typeface="Cambria"/>
                <a:cs typeface="Cambria"/>
              </a:rPr>
              <a:t>Sampling</a:t>
            </a:r>
            <a:r>
              <a:rPr sz="1800" spc="-25" dirty="0">
                <a:solidFill>
                  <a:srgbClr val="5F361F"/>
                </a:solidFill>
                <a:latin typeface="Cambria"/>
                <a:cs typeface="Cambria"/>
              </a:rPr>
              <a:t> </a:t>
            </a:r>
            <a:r>
              <a:rPr sz="1800" dirty="0">
                <a:solidFill>
                  <a:srgbClr val="5F361F"/>
                </a:solidFill>
                <a:latin typeface="Cambria"/>
                <a:cs typeface="Cambria"/>
              </a:rPr>
              <a:t>times</a:t>
            </a:r>
            <a:r>
              <a:rPr sz="1800" spc="-15" dirty="0">
                <a:solidFill>
                  <a:srgbClr val="5F361F"/>
                </a:solidFill>
                <a:latin typeface="Cambria"/>
                <a:cs typeface="Cambria"/>
              </a:rPr>
              <a:t> </a:t>
            </a:r>
            <a:r>
              <a:rPr sz="1800" dirty="0">
                <a:solidFill>
                  <a:srgbClr val="5F361F"/>
                </a:solidFill>
                <a:latin typeface="Cambria"/>
                <a:cs typeface="Cambria"/>
              </a:rPr>
              <a:t>and</a:t>
            </a:r>
            <a:r>
              <a:rPr sz="1800" spc="-20" dirty="0">
                <a:solidFill>
                  <a:srgbClr val="5F361F"/>
                </a:solidFill>
                <a:latin typeface="Cambria"/>
                <a:cs typeface="Cambria"/>
              </a:rPr>
              <a:t> </a:t>
            </a:r>
            <a:r>
              <a:rPr sz="1800" spc="-10" dirty="0">
                <a:solidFill>
                  <a:srgbClr val="5F361F"/>
                </a:solidFill>
                <a:latin typeface="Cambria"/>
                <a:cs typeface="Cambria"/>
              </a:rPr>
              <a:t>intervals</a:t>
            </a:r>
            <a:endParaRPr sz="1800">
              <a:latin typeface="Cambria"/>
              <a:cs typeface="Cambria"/>
            </a:endParaRPr>
          </a:p>
        </p:txBody>
      </p:sp>
      <p:sp>
        <p:nvSpPr>
          <p:cNvPr id="3" name="object 3"/>
          <p:cNvSpPr txBox="1">
            <a:spLocks noGrp="1"/>
          </p:cNvSpPr>
          <p:nvPr>
            <p:ph type="title"/>
          </p:nvPr>
        </p:nvSpPr>
        <p:spPr>
          <a:xfrm>
            <a:off x="386892" y="879805"/>
            <a:ext cx="11268075" cy="1854200"/>
          </a:xfrm>
          <a:prstGeom prst="rect">
            <a:avLst/>
          </a:prstGeom>
        </p:spPr>
        <p:txBody>
          <a:bodyPr vert="horz" wrap="square" lIns="0" tIns="12065" rIns="0" bIns="0" rtlCol="0">
            <a:spAutoFit/>
          </a:bodyPr>
          <a:lstStyle/>
          <a:p>
            <a:pPr marL="12700" marR="5080">
              <a:lnSpc>
                <a:spcPct val="100000"/>
              </a:lnSpc>
              <a:spcBef>
                <a:spcPts val="95"/>
              </a:spcBef>
            </a:pPr>
            <a:r>
              <a:rPr sz="2000" b="0" dirty="0">
                <a:solidFill>
                  <a:srgbClr val="202020"/>
                </a:solidFill>
                <a:latin typeface="Cambria"/>
                <a:cs typeface="Cambria"/>
              </a:rPr>
              <a:t>The</a:t>
            </a:r>
            <a:r>
              <a:rPr sz="2000" b="0" spc="-55" dirty="0">
                <a:solidFill>
                  <a:srgbClr val="202020"/>
                </a:solidFill>
                <a:latin typeface="Cambria"/>
                <a:cs typeface="Cambria"/>
              </a:rPr>
              <a:t> </a:t>
            </a:r>
            <a:r>
              <a:rPr sz="2000" b="0" spc="-10" dirty="0">
                <a:solidFill>
                  <a:srgbClr val="202020"/>
                </a:solidFill>
                <a:latin typeface="Cambria"/>
                <a:cs typeface="Cambria"/>
              </a:rPr>
              <a:t>half-lives</a:t>
            </a:r>
            <a:r>
              <a:rPr sz="2000" b="0" spc="-55" dirty="0">
                <a:solidFill>
                  <a:srgbClr val="202020"/>
                </a:solidFill>
                <a:latin typeface="Cambria"/>
                <a:cs typeface="Cambria"/>
              </a:rPr>
              <a:t> </a:t>
            </a:r>
            <a:r>
              <a:rPr sz="2000" b="0" dirty="0">
                <a:solidFill>
                  <a:srgbClr val="202020"/>
                </a:solidFill>
                <a:latin typeface="Cambria"/>
                <a:cs typeface="Cambria"/>
              </a:rPr>
              <a:t>of</a:t>
            </a:r>
            <a:r>
              <a:rPr sz="2000" b="0" spc="-65" dirty="0">
                <a:solidFill>
                  <a:srgbClr val="202020"/>
                </a:solidFill>
                <a:latin typeface="Cambria"/>
                <a:cs typeface="Cambria"/>
              </a:rPr>
              <a:t> </a:t>
            </a:r>
            <a:r>
              <a:rPr sz="2000" b="0" dirty="0">
                <a:solidFill>
                  <a:srgbClr val="202020"/>
                </a:solidFill>
                <a:latin typeface="Cambria"/>
                <a:cs typeface="Cambria"/>
              </a:rPr>
              <a:t>the</a:t>
            </a:r>
            <a:r>
              <a:rPr sz="2000" b="0" spc="-50" dirty="0">
                <a:solidFill>
                  <a:srgbClr val="202020"/>
                </a:solidFill>
                <a:latin typeface="Cambria"/>
                <a:cs typeface="Cambria"/>
              </a:rPr>
              <a:t> </a:t>
            </a:r>
            <a:r>
              <a:rPr sz="2000" b="0" dirty="0">
                <a:solidFill>
                  <a:srgbClr val="202020"/>
                </a:solidFill>
                <a:latin typeface="Cambria"/>
                <a:cs typeface="Cambria"/>
              </a:rPr>
              <a:t>TCAs</a:t>
            </a:r>
            <a:r>
              <a:rPr sz="2000" b="0" spc="-55" dirty="0">
                <a:solidFill>
                  <a:srgbClr val="202020"/>
                </a:solidFill>
                <a:latin typeface="Cambria"/>
                <a:cs typeface="Cambria"/>
              </a:rPr>
              <a:t> </a:t>
            </a:r>
            <a:r>
              <a:rPr sz="2000" b="0" dirty="0">
                <a:solidFill>
                  <a:srgbClr val="202020"/>
                </a:solidFill>
                <a:latin typeface="Cambria"/>
                <a:cs typeface="Cambria"/>
              </a:rPr>
              <a:t>are</a:t>
            </a:r>
            <a:r>
              <a:rPr sz="2000" b="0" spc="-50" dirty="0">
                <a:solidFill>
                  <a:srgbClr val="202020"/>
                </a:solidFill>
                <a:latin typeface="Cambria"/>
                <a:cs typeface="Cambria"/>
              </a:rPr>
              <a:t> </a:t>
            </a:r>
            <a:r>
              <a:rPr sz="2000" b="0" spc="-10" dirty="0">
                <a:solidFill>
                  <a:srgbClr val="202020"/>
                </a:solidFill>
                <a:latin typeface="Cambria"/>
                <a:cs typeface="Cambria"/>
              </a:rPr>
              <a:t>approximately</a:t>
            </a:r>
            <a:r>
              <a:rPr sz="2000" b="0" spc="-15" dirty="0">
                <a:solidFill>
                  <a:srgbClr val="202020"/>
                </a:solidFill>
                <a:latin typeface="Cambria"/>
                <a:cs typeface="Cambria"/>
              </a:rPr>
              <a:t> </a:t>
            </a:r>
            <a:r>
              <a:rPr sz="2000" b="0" dirty="0">
                <a:solidFill>
                  <a:srgbClr val="202020"/>
                </a:solidFill>
                <a:latin typeface="Cambria"/>
                <a:cs typeface="Cambria"/>
              </a:rPr>
              <a:t>24</a:t>
            </a:r>
            <a:r>
              <a:rPr sz="2000" b="0" spc="-45" dirty="0">
                <a:solidFill>
                  <a:srgbClr val="202020"/>
                </a:solidFill>
                <a:latin typeface="Cambria"/>
                <a:cs typeface="Cambria"/>
              </a:rPr>
              <a:t> </a:t>
            </a:r>
            <a:r>
              <a:rPr sz="2000" b="0" dirty="0">
                <a:solidFill>
                  <a:srgbClr val="202020"/>
                </a:solidFill>
                <a:latin typeface="Cambria"/>
                <a:cs typeface="Cambria"/>
              </a:rPr>
              <a:t>h.</a:t>
            </a:r>
            <a:r>
              <a:rPr sz="2000" b="0" spc="-50" dirty="0">
                <a:solidFill>
                  <a:srgbClr val="202020"/>
                </a:solidFill>
                <a:latin typeface="Cambria"/>
                <a:cs typeface="Cambria"/>
              </a:rPr>
              <a:t> </a:t>
            </a:r>
            <a:r>
              <a:rPr sz="2000" b="0" dirty="0">
                <a:solidFill>
                  <a:srgbClr val="202020"/>
                </a:solidFill>
                <a:latin typeface="Cambria"/>
                <a:cs typeface="Cambria"/>
              </a:rPr>
              <a:t>The</a:t>
            </a:r>
            <a:r>
              <a:rPr sz="2000" b="0" spc="-45" dirty="0">
                <a:solidFill>
                  <a:srgbClr val="202020"/>
                </a:solidFill>
                <a:latin typeface="Cambria"/>
                <a:cs typeface="Cambria"/>
              </a:rPr>
              <a:t> </a:t>
            </a:r>
            <a:r>
              <a:rPr sz="2000" b="0" dirty="0">
                <a:solidFill>
                  <a:srgbClr val="202020"/>
                </a:solidFill>
                <a:latin typeface="Cambria"/>
                <a:cs typeface="Cambria"/>
              </a:rPr>
              <a:t>specific</a:t>
            </a:r>
            <a:r>
              <a:rPr sz="2000" b="0" spc="-40" dirty="0">
                <a:solidFill>
                  <a:srgbClr val="202020"/>
                </a:solidFill>
                <a:latin typeface="Cambria"/>
                <a:cs typeface="Cambria"/>
              </a:rPr>
              <a:t> </a:t>
            </a:r>
            <a:r>
              <a:rPr sz="2000" b="0" spc="-25" dirty="0">
                <a:solidFill>
                  <a:srgbClr val="202020"/>
                </a:solidFill>
                <a:latin typeface="Cambria"/>
                <a:cs typeface="Cambria"/>
              </a:rPr>
              <a:t>half-</a:t>
            </a:r>
            <a:r>
              <a:rPr sz="2000" b="0" spc="-20" dirty="0">
                <a:solidFill>
                  <a:srgbClr val="202020"/>
                </a:solidFill>
                <a:latin typeface="Cambria"/>
                <a:cs typeface="Cambria"/>
              </a:rPr>
              <a:t>lives</a:t>
            </a:r>
            <a:r>
              <a:rPr sz="2000" b="0" spc="-80" dirty="0">
                <a:solidFill>
                  <a:srgbClr val="202020"/>
                </a:solidFill>
                <a:latin typeface="Cambria"/>
                <a:cs typeface="Cambria"/>
              </a:rPr>
              <a:t> </a:t>
            </a:r>
            <a:r>
              <a:rPr sz="2000" b="0" dirty="0">
                <a:solidFill>
                  <a:srgbClr val="202020"/>
                </a:solidFill>
                <a:latin typeface="Cambria"/>
                <a:cs typeface="Cambria"/>
              </a:rPr>
              <a:t>(and</a:t>
            </a:r>
            <a:r>
              <a:rPr sz="2000" b="0" spc="-45" dirty="0">
                <a:solidFill>
                  <a:srgbClr val="202020"/>
                </a:solidFill>
                <a:latin typeface="Cambria"/>
                <a:cs typeface="Cambria"/>
              </a:rPr>
              <a:t> </a:t>
            </a:r>
            <a:r>
              <a:rPr sz="2000" b="0" dirty="0">
                <a:solidFill>
                  <a:srgbClr val="202020"/>
                </a:solidFill>
                <a:latin typeface="Cambria"/>
                <a:cs typeface="Cambria"/>
              </a:rPr>
              <a:t>days</a:t>
            </a:r>
            <a:r>
              <a:rPr sz="2000" b="0" spc="-40" dirty="0">
                <a:solidFill>
                  <a:srgbClr val="202020"/>
                </a:solidFill>
                <a:latin typeface="Cambria"/>
                <a:cs typeface="Cambria"/>
              </a:rPr>
              <a:t> </a:t>
            </a:r>
            <a:r>
              <a:rPr sz="2000" b="0" dirty="0">
                <a:solidFill>
                  <a:srgbClr val="202020"/>
                </a:solidFill>
                <a:latin typeface="Cambria"/>
                <a:cs typeface="Cambria"/>
              </a:rPr>
              <a:t>to</a:t>
            </a:r>
            <a:r>
              <a:rPr sz="2000" b="0" spc="-70" dirty="0">
                <a:solidFill>
                  <a:srgbClr val="202020"/>
                </a:solidFill>
                <a:latin typeface="Cambria"/>
                <a:cs typeface="Cambria"/>
              </a:rPr>
              <a:t> </a:t>
            </a:r>
            <a:r>
              <a:rPr sz="2000" b="0" spc="-10" dirty="0">
                <a:solidFill>
                  <a:srgbClr val="202020"/>
                </a:solidFill>
                <a:latin typeface="Cambria"/>
                <a:cs typeface="Cambria"/>
              </a:rPr>
              <a:t>steady</a:t>
            </a:r>
            <a:r>
              <a:rPr sz="2000" b="0" spc="-20" dirty="0">
                <a:solidFill>
                  <a:srgbClr val="202020"/>
                </a:solidFill>
                <a:latin typeface="Cambria"/>
                <a:cs typeface="Cambria"/>
              </a:rPr>
              <a:t> </a:t>
            </a:r>
            <a:r>
              <a:rPr sz="2000" b="0" dirty="0">
                <a:solidFill>
                  <a:srgbClr val="202020"/>
                </a:solidFill>
                <a:latin typeface="Cambria"/>
                <a:cs typeface="Cambria"/>
              </a:rPr>
              <a:t>state)</a:t>
            </a:r>
            <a:r>
              <a:rPr sz="2000" b="0" spc="-40" dirty="0">
                <a:solidFill>
                  <a:srgbClr val="202020"/>
                </a:solidFill>
                <a:latin typeface="Cambria"/>
                <a:cs typeface="Cambria"/>
              </a:rPr>
              <a:t> </a:t>
            </a:r>
            <a:r>
              <a:rPr sz="2000" b="0" dirty="0">
                <a:solidFill>
                  <a:srgbClr val="202020"/>
                </a:solidFill>
                <a:latin typeface="Cambria"/>
                <a:cs typeface="Cambria"/>
              </a:rPr>
              <a:t>of</a:t>
            </a:r>
            <a:r>
              <a:rPr sz="2000" b="0" spc="-70" dirty="0">
                <a:solidFill>
                  <a:srgbClr val="202020"/>
                </a:solidFill>
                <a:latin typeface="Cambria"/>
                <a:cs typeface="Cambria"/>
              </a:rPr>
              <a:t> </a:t>
            </a:r>
            <a:r>
              <a:rPr sz="2000" b="0" spc="-25" dirty="0">
                <a:solidFill>
                  <a:srgbClr val="202020"/>
                </a:solidFill>
                <a:latin typeface="Cambria"/>
                <a:cs typeface="Cambria"/>
              </a:rPr>
              <a:t>the </a:t>
            </a:r>
            <a:r>
              <a:rPr sz="2000" b="0" dirty="0">
                <a:solidFill>
                  <a:srgbClr val="202020"/>
                </a:solidFill>
                <a:latin typeface="Cambria"/>
                <a:cs typeface="Cambria"/>
              </a:rPr>
              <a:t>TCAs</a:t>
            </a:r>
            <a:r>
              <a:rPr sz="2000" b="0" spc="-80" dirty="0">
                <a:solidFill>
                  <a:srgbClr val="202020"/>
                </a:solidFill>
                <a:latin typeface="Cambria"/>
                <a:cs typeface="Cambria"/>
              </a:rPr>
              <a:t> </a:t>
            </a:r>
            <a:r>
              <a:rPr sz="2000" b="0" dirty="0">
                <a:solidFill>
                  <a:srgbClr val="202020"/>
                </a:solidFill>
                <a:latin typeface="Cambria"/>
                <a:cs typeface="Cambria"/>
              </a:rPr>
              <a:t>for</a:t>
            </a:r>
            <a:r>
              <a:rPr sz="2000" b="0" spc="-75" dirty="0">
                <a:solidFill>
                  <a:srgbClr val="202020"/>
                </a:solidFill>
                <a:latin typeface="Cambria"/>
                <a:cs typeface="Cambria"/>
              </a:rPr>
              <a:t> </a:t>
            </a:r>
            <a:r>
              <a:rPr sz="2000" b="0" dirty="0">
                <a:solidFill>
                  <a:srgbClr val="202020"/>
                </a:solidFill>
                <a:latin typeface="Cambria"/>
                <a:cs typeface="Cambria"/>
              </a:rPr>
              <a:t>which</a:t>
            </a:r>
            <a:r>
              <a:rPr sz="2000" b="0" spc="-60" dirty="0">
                <a:solidFill>
                  <a:srgbClr val="202020"/>
                </a:solidFill>
                <a:latin typeface="Cambria"/>
                <a:cs typeface="Cambria"/>
              </a:rPr>
              <a:t> </a:t>
            </a:r>
            <a:r>
              <a:rPr sz="2000" b="0" spc="-10" dirty="0">
                <a:solidFill>
                  <a:srgbClr val="202020"/>
                </a:solidFill>
                <a:latin typeface="Cambria"/>
                <a:cs typeface="Cambria"/>
              </a:rPr>
              <a:t>therapeutic</a:t>
            </a:r>
            <a:r>
              <a:rPr sz="2000" b="0" spc="-60" dirty="0">
                <a:solidFill>
                  <a:srgbClr val="202020"/>
                </a:solidFill>
                <a:latin typeface="Cambria"/>
                <a:cs typeface="Cambria"/>
              </a:rPr>
              <a:t> </a:t>
            </a:r>
            <a:r>
              <a:rPr sz="2000" b="0" dirty="0">
                <a:solidFill>
                  <a:srgbClr val="202020"/>
                </a:solidFill>
                <a:latin typeface="Cambria"/>
                <a:cs typeface="Cambria"/>
              </a:rPr>
              <a:t>ranges</a:t>
            </a:r>
            <a:r>
              <a:rPr sz="2000" b="0" spc="-55" dirty="0">
                <a:solidFill>
                  <a:srgbClr val="202020"/>
                </a:solidFill>
                <a:latin typeface="Cambria"/>
                <a:cs typeface="Cambria"/>
              </a:rPr>
              <a:t> </a:t>
            </a:r>
            <a:r>
              <a:rPr sz="2000" b="0" dirty="0">
                <a:solidFill>
                  <a:srgbClr val="202020"/>
                </a:solidFill>
                <a:latin typeface="Cambria"/>
                <a:cs typeface="Cambria"/>
              </a:rPr>
              <a:t>are</a:t>
            </a:r>
            <a:r>
              <a:rPr sz="2000" b="0" spc="-75" dirty="0">
                <a:solidFill>
                  <a:srgbClr val="202020"/>
                </a:solidFill>
                <a:latin typeface="Cambria"/>
                <a:cs typeface="Cambria"/>
              </a:rPr>
              <a:t> </a:t>
            </a:r>
            <a:r>
              <a:rPr sz="2000" b="0" dirty="0">
                <a:solidFill>
                  <a:srgbClr val="202020"/>
                </a:solidFill>
                <a:latin typeface="Cambria"/>
                <a:cs typeface="Cambria"/>
              </a:rPr>
              <a:t>accepted</a:t>
            </a:r>
            <a:r>
              <a:rPr sz="2000" b="0" spc="-45" dirty="0">
                <a:solidFill>
                  <a:srgbClr val="202020"/>
                </a:solidFill>
                <a:latin typeface="Cambria"/>
                <a:cs typeface="Cambria"/>
              </a:rPr>
              <a:t> </a:t>
            </a:r>
            <a:r>
              <a:rPr sz="2000" b="0" dirty="0">
                <a:solidFill>
                  <a:srgbClr val="202020"/>
                </a:solidFill>
                <a:latin typeface="Cambria"/>
                <a:cs typeface="Cambria"/>
              </a:rPr>
              <a:t>are:</a:t>
            </a:r>
            <a:r>
              <a:rPr sz="2000" b="0" spc="-40" dirty="0">
                <a:solidFill>
                  <a:srgbClr val="202020"/>
                </a:solidFill>
                <a:latin typeface="Cambria"/>
                <a:cs typeface="Cambria"/>
              </a:rPr>
              <a:t> </a:t>
            </a:r>
            <a:r>
              <a:rPr sz="2000" spc="-10" dirty="0">
                <a:solidFill>
                  <a:srgbClr val="202020"/>
                </a:solidFill>
                <a:latin typeface="Cambria"/>
                <a:cs typeface="Cambria"/>
              </a:rPr>
              <a:t>imipramine</a:t>
            </a:r>
            <a:r>
              <a:rPr sz="2000" spc="-50" dirty="0">
                <a:solidFill>
                  <a:srgbClr val="202020"/>
                </a:solidFill>
                <a:latin typeface="Cambria"/>
                <a:cs typeface="Cambria"/>
              </a:rPr>
              <a:t> </a:t>
            </a:r>
            <a:r>
              <a:rPr sz="2000" dirty="0">
                <a:solidFill>
                  <a:srgbClr val="202020"/>
                </a:solidFill>
                <a:latin typeface="Cambria"/>
                <a:cs typeface="Cambria"/>
              </a:rPr>
              <a:t>6–28</a:t>
            </a:r>
            <a:r>
              <a:rPr sz="2000" spc="-45" dirty="0">
                <a:solidFill>
                  <a:srgbClr val="202020"/>
                </a:solidFill>
                <a:latin typeface="Cambria"/>
                <a:cs typeface="Cambria"/>
              </a:rPr>
              <a:t> </a:t>
            </a:r>
            <a:r>
              <a:rPr sz="2000" dirty="0">
                <a:solidFill>
                  <a:srgbClr val="202020"/>
                </a:solidFill>
                <a:latin typeface="Cambria"/>
                <a:cs typeface="Cambria"/>
              </a:rPr>
              <a:t>h</a:t>
            </a:r>
            <a:r>
              <a:rPr sz="2000" spc="-95" dirty="0">
                <a:solidFill>
                  <a:srgbClr val="202020"/>
                </a:solidFill>
                <a:latin typeface="Cambria"/>
                <a:cs typeface="Cambria"/>
              </a:rPr>
              <a:t> </a:t>
            </a:r>
            <a:r>
              <a:rPr sz="2000" dirty="0">
                <a:solidFill>
                  <a:srgbClr val="202020"/>
                </a:solidFill>
                <a:latin typeface="Cambria"/>
                <a:cs typeface="Cambria"/>
              </a:rPr>
              <a:t>(2–5</a:t>
            </a:r>
            <a:r>
              <a:rPr sz="2000" spc="-65" dirty="0">
                <a:solidFill>
                  <a:srgbClr val="202020"/>
                </a:solidFill>
                <a:latin typeface="Cambria"/>
                <a:cs typeface="Cambria"/>
              </a:rPr>
              <a:t> </a:t>
            </a:r>
            <a:r>
              <a:rPr sz="2000" spc="-10" dirty="0">
                <a:solidFill>
                  <a:srgbClr val="202020"/>
                </a:solidFill>
                <a:latin typeface="Cambria"/>
                <a:cs typeface="Cambria"/>
              </a:rPr>
              <a:t>days),</a:t>
            </a:r>
            <a:r>
              <a:rPr sz="2000" spc="-70" dirty="0">
                <a:solidFill>
                  <a:srgbClr val="202020"/>
                </a:solidFill>
                <a:latin typeface="Cambria"/>
                <a:cs typeface="Cambria"/>
              </a:rPr>
              <a:t> </a:t>
            </a:r>
            <a:r>
              <a:rPr sz="2000" dirty="0">
                <a:solidFill>
                  <a:srgbClr val="202020"/>
                </a:solidFill>
                <a:latin typeface="Cambria"/>
                <a:cs typeface="Cambria"/>
              </a:rPr>
              <a:t>desipramine</a:t>
            </a:r>
            <a:r>
              <a:rPr sz="2000" spc="-20" dirty="0">
                <a:solidFill>
                  <a:srgbClr val="202020"/>
                </a:solidFill>
                <a:latin typeface="Cambria"/>
                <a:cs typeface="Cambria"/>
              </a:rPr>
              <a:t> </a:t>
            </a:r>
            <a:r>
              <a:rPr sz="2000" spc="-25" dirty="0">
                <a:solidFill>
                  <a:srgbClr val="202020"/>
                </a:solidFill>
                <a:latin typeface="Cambria"/>
                <a:cs typeface="Cambria"/>
              </a:rPr>
              <a:t>12– </a:t>
            </a:r>
            <a:r>
              <a:rPr sz="2000" dirty="0">
                <a:solidFill>
                  <a:srgbClr val="202020"/>
                </a:solidFill>
                <a:latin typeface="Cambria"/>
                <a:cs typeface="Cambria"/>
              </a:rPr>
              <a:t>28</a:t>
            </a:r>
            <a:r>
              <a:rPr sz="2000" spc="-50" dirty="0">
                <a:solidFill>
                  <a:srgbClr val="202020"/>
                </a:solidFill>
                <a:latin typeface="Cambria"/>
                <a:cs typeface="Cambria"/>
              </a:rPr>
              <a:t> </a:t>
            </a:r>
            <a:r>
              <a:rPr sz="2000" dirty="0">
                <a:solidFill>
                  <a:srgbClr val="202020"/>
                </a:solidFill>
                <a:latin typeface="Cambria"/>
                <a:cs typeface="Cambria"/>
              </a:rPr>
              <a:t>h</a:t>
            </a:r>
            <a:r>
              <a:rPr sz="2000" spc="-50" dirty="0">
                <a:solidFill>
                  <a:srgbClr val="202020"/>
                </a:solidFill>
                <a:latin typeface="Cambria"/>
                <a:cs typeface="Cambria"/>
              </a:rPr>
              <a:t> </a:t>
            </a:r>
            <a:r>
              <a:rPr sz="2000" dirty="0">
                <a:solidFill>
                  <a:srgbClr val="202020"/>
                </a:solidFill>
                <a:latin typeface="Cambria"/>
                <a:cs typeface="Cambria"/>
              </a:rPr>
              <a:t>(3–6</a:t>
            </a:r>
            <a:r>
              <a:rPr sz="2000" spc="-45" dirty="0">
                <a:solidFill>
                  <a:srgbClr val="202020"/>
                </a:solidFill>
                <a:latin typeface="Cambria"/>
                <a:cs typeface="Cambria"/>
              </a:rPr>
              <a:t> </a:t>
            </a:r>
            <a:r>
              <a:rPr sz="2000" spc="-10" dirty="0">
                <a:solidFill>
                  <a:srgbClr val="202020"/>
                </a:solidFill>
                <a:latin typeface="Cambria"/>
                <a:cs typeface="Cambria"/>
              </a:rPr>
              <a:t>days)</a:t>
            </a:r>
            <a:r>
              <a:rPr sz="2000" spc="-40" dirty="0">
                <a:solidFill>
                  <a:srgbClr val="202020"/>
                </a:solidFill>
                <a:latin typeface="Cambria"/>
                <a:cs typeface="Cambria"/>
              </a:rPr>
              <a:t> </a:t>
            </a:r>
            <a:r>
              <a:rPr sz="2000" dirty="0">
                <a:solidFill>
                  <a:srgbClr val="202020"/>
                </a:solidFill>
                <a:latin typeface="Cambria"/>
                <a:cs typeface="Cambria"/>
              </a:rPr>
              <a:t>and</a:t>
            </a:r>
            <a:r>
              <a:rPr sz="2000" spc="-30" dirty="0">
                <a:solidFill>
                  <a:srgbClr val="202020"/>
                </a:solidFill>
                <a:latin typeface="Cambria"/>
                <a:cs typeface="Cambria"/>
              </a:rPr>
              <a:t> </a:t>
            </a:r>
            <a:r>
              <a:rPr sz="2000" spc="-10" dirty="0">
                <a:solidFill>
                  <a:srgbClr val="202020"/>
                </a:solidFill>
                <a:latin typeface="Cambria"/>
                <a:cs typeface="Cambria"/>
              </a:rPr>
              <a:t>nortriptyline</a:t>
            </a:r>
            <a:r>
              <a:rPr sz="2000" spc="15" dirty="0">
                <a:solidFill>
                  <a:srgbClr val="202020"/>
                </a:solidFill>
                <a:latin typeface="Cambria"/>
                <a:cs typeface="Cambria"/>
              </a:rPr>
              <a:t> </a:t>
            </a:r>
            <a:r>
              <a:rPr sz="2000" dirty="0">
                <a:solidFill>
                  <a:srgbClr val="202020"/>
                </a:solidFill>
                <a:latin typeface="Cambria"/>
                <a:cs typeface="Cambria"/>
              </a:rPr>
              <a:t>18–56</a:t>
            </a:r>
            <a:r>
              <a:rPr sz="2000" spc="-50" dirty="0">
                <a:solidFill>
                  <a:srgbClr val="202020"/>
                </a:solidFill>
                <a:latin typeface="Cambria"/>
                <a:cs typeface="Cambria"/>
              </a:rPr>
              <a:t> </a:t>
            </a:r>
            <a:r>
              <a:rPr sz="2000" dirty="0">
                <a:solidFill>
                  <a:srgbClr val="202020"/>
                </a:solidFill>
                <a:latin typeface="Cambria"/>
                <a:cs typeface="Cambria"/>
              </a:rPr>
              <a:t>h</a:t>
            </a:r>
            <a:r>
              <a:rPr sz="2000" spc="-50" dirty="0">
                <a:solidFill>
                  <a:srgbClr val="202020"/>
                </a:solidFill>
                <a:latin typeface="Cambria"/>
                <a:cs typeface="Cambria"/>
              </a:rPr>
              <a:t> </a:t>
            </a:r>
            <a:r>
              <a:rPr sz="2000" dirty="0">
                <a:solidFill>
                  <a:srgbClr val="202020"/>
                </a:solidFill>
                <a:latin typeface="Cambria"/>
                <a:cs typeface="Cambria"/>
              </a:rPr>
              <a:t>(4–11)</a:t>
            </a:r>
            <a:r>
              <a:rPr sz="2000" spc="-35" dirty="0">
                <a:solidFill>
                  <a:srgbClr val="202020"/>
                </a:solidFill>
                <a:latin typeface="Cambria"/>
                <a:cs typeface="Cambria"/>
              </a:rPr>
              <a:t> </a:t>
            </a:r>
            <a:r>
              <a:rPr sz="2000" spc="-10" dirty="0">
                <a:solidFill>
                  <a:srgbClr val="202020"/>
                </a:solidFill>
                <a:latin typeface="Cambria"/>
                <a:cs typeface="Cambria"/>
              </a:rPr>
              <a:t>days </a:t>
            </a:r>
            <a:r>
              <a:rPr sz="2000" dirty="0">
                <a:solidFill>
                  <a:srgbClr val="202020"/>
                </a:solidFill>
                <a:latin typeface="Cambria"/>
                <a:cs typeface="Cambria"/>
              </a:rPr>
              <a:t>.</a:t>
            </a:r>
            <a:r>
              <a:rPr sz="2000" spc="-65" dirty="0">
                <a:solidFill>
                  <a:srgbClr val="202020"/>
                </a:solidFill>
                <a:latin typeface="Cambria"/>
                <a:cs typeface="Cambria"/>
              </a:rPr>
              <a:t> </a:t>
            </a:r>
            <a:r>
              <a:rPr sz="2000" b="0" dirty="0">
                <a:solidFill>
                  <a:srgbClr val="202020"/>
                </a:solidFill>
                <a:latin typeface="Cambria"/>
                <a:cs typeface="Cambria"/>
              </a:rPr>
              <a:t>Because</a:t>
            </a:r>
            <a:r>
              <a:rPr sz="2000" b="0" spc="-50" dirty="0">
                <a:solidFill>
                  <a:srgbClr val="202020"/>
                </a:solidFill>
                <a:latin typeface="Cambria"/>
                <a:cs typeface="Cambria"/>
              </a:rPr>
              <a:t> </a:t>
            </a:r>
            <a:r>
              <a:rPr sz="2000" b="0" dirty="0">
                <a:solidFill>
                  <a:srgbClr val="202020"/>
                </a:solidFill>
                <a:latin typeface="Cambria"/>
                <a:cs typeface="Cambria"/>
              </a:rPr>
              <a:t>of</a:t>
            </a:r>
            <a:r>
              <a:rPr sz="2000" b="0" spc="-65" dirty="0">
                <a:solidFill>
                  <a:srgbClr val="202020"/>
                </a:solidFill>
                <a:latin typeface="Cambria"/>
                <a:cs typeface="Cambria"/>
              </a:rPr>
              <a:t> </a:t>
            </a:r>
            <a:r>
              <a:rPr sz="2000" b="0" dirty="0">
                <a:solidFill>
                  <a:srgbClr val="202020"/>
                </a:solidFill>
                <a:latin typeface="Cambria"/>
                <a:cs typeface="Cambria"/>
              </a:rPr>
              <a:t>the</a:t>
            </a:r>
            <a:r>
              <a:rPr sz="2000" b="0" spc="-50" dirty="0">
                <a:solidFill>
                  <a:srgbClr val="202020"/>
                </a:solidFill>
                <a:latin typeface="Cambria"/>
                <a:cs typeface="Cambria"/>
              </a:rPr>
              <a:t> </a:t>
            </a:r>
            <a:r>
              <a:rPr sz="2000" b="0" dirty="0">
                <a:solidFill>
                  <a:srgbClr val="202020"/>
                </a:solidFill>
                <a:latin typeface="Cambria"/>
                <a:cs typeface="Cambria"/>
              </a:rPr>
              <a:t>long</a:t>
            </a:r>
            <a:r>
              <a:rPr sz="2000" b="0" spc="-40" dirty="0">
                <a:solidFill>
                  <a:srgbClr val="202020"/>
                </a:solidFill>
                <a:latin typeface="Cambria"/>
                <a:cs typeface="Cambria"/>
              </a:rPr>
              <a:t> </a:t>
            </a:r>
            <a:r>
              <a:rPr sz="2000" b="0" dirty="0">
                <a:solidFill>
                  <a:srgbClr val="202020"/>
                </a:solidFill>
                <a:latin typeface="Cambria"/>
                <a:cs typeface="Cambria"/>
              </a:rPr>
              <a:t>half-</a:t>
            </a:r>
            <a:r>
              <a:rPr sz="2000" b="0" spc="-20" dirty="0">
                <a:solidFill>
                  <a:srgbClr val="202020"/>
                </a:solidFill>
                <a:latin typeface="Cambria"/>
                <a:cs typeface="Cambria"/>
              </a:rPr>
              <a:t>lives,</a:t>
            </a:r>
            <a:r>
              <a:rPr sz="2000" b="0" spc="-80" dirty="0">
                <a:solidFill>
                  <a:srgbClr val="202020"/>
                </a:solidFill>
                <a:latin typeface="Cambria"/>
                <a:cs typeface="Cambria"/>
              </a:rPr>
              <a:t> </a:t>
            </a:r>
            <a:r>
              <a:rPr sz="2000" b="0" dirty="0">
                <a:solidFill>
                  <a:srgbClr val="202020"/>
                </a:solidFill>
                <a:latin typeface="Cambria"/>
                <a:cs typeface="Cambria"/>
              </a:rPr>
              <a:t>most</a:t>
            </a:r>
            <a:r>
              <a:rPr sz="2000" b="0" spc="-40" dirty="0">
                <a:solidFill>
                  <a:srgbClr val="202020"/>
                </a:solidFill>
                <a:latin typeface="Cambria"/>
                <a:cs typeface="Cambria"/>
              </a:rPr>
              <a:t> </a:t>
            </a:r>
            <a:r>
              <a:rPr sz="2000" b="0" spc="-10" dirty="0">
                <a:solidFill>
                  <a:srgbClr val="202020"/>
                </a:solidFill>
                <a:latin typeface="Cambria"/>
                <a:cs typeface="Cambria"/>
              </a:rPr>
              <a:t>patients </a:t>
            </a:r>
            <a:r>
              <a:rPr sz="2000" b="0" dirty="0">
                <a:solidFill>
                  <a:srgbClr val="202020"/>
                </a:solidFill>
                <a:latin typeface="Cambria"/>
                <a:cs typeface="Cambria"/>
              </a:rPr>
              <a:t>take</a:t>
            </a:r>
            <a:r>
              <a:rPr sz="2000" b="0" spc="-80" dirty="0">
                <a:solidFill>
                  <a:srgbClr val="202020"/>
                </a:solidFill>
                <a:latin typeface="Cambria"/>
                <a:cs typeface="Cambria"/>
              </a:rPr>
              <a:t> </a:t>
            </a:r>
            <a:r>
              <a:rPr sz="2000" b="0" dirty="0">
                <a:solidFill>
                  <a:srgbClr val="202020"/>
                </a:solidFill>
                <a:latin typeface="Cambria"/>
                <a:cs typeface="Cambria"/>
              </a:rPr>
              <a:t>a</a:t>
            </a:r>
            <a:r>
              <a:rPr sz="2000" b="0" spc="-55" dirty="0">
                <a:solidFill>
                  <a:srgbClr val="202020"/>
                </a:solidFill>
                <a:latin typeface="Cambria"/>
                <a:cs typeface="Cambria"/>
              </a:rPr>
              <a:t> </a:t>
            </a:r>
            <a:r>
              <a:rPr sz="2000" b="0" dirty="0">
                <a:solidFill>
                  <a:srgbClr val="202020"/>
                </a:solidFill>
                <a:latin typeface="Cambria"/>
                <a:cs typeface="Cambria"/>
              </a:rPr>
              <a:t>single</a:t>
            </a:r>
            <a:r>
              <a:rPr sz="2000" b="0" spc="-60" dirty="0">
                <a:solidFill>
                  <a:srgbClr val="202020"/>
                </a:solidFill>
                <a:latin typeface="Cambria"/>
                <a:cs typeface="Cambria"/>
              </a:rPr>
              <a:t> </a:t>
            </a:r>
            <a:r>
              <a:rPr sz="2000" b="0" spc="-10" dirty="0">
                <a:solidFill>
                  <a:srgbClr val="202020"/>
                </a:solidFill>
                <a:latin typeface="Cambria"/>
                <a:cs typeface="Cambria"/>
              </a:rPr>
              <a:t>evening</a:t>
            </a:r>
            <a:r>
              <a:rPr sz="2000" b="0" spc="-5" dirty="0">
                <a:solidFill>
                  <a:srgbClr val="202020"/>
                </a:solidFill>
                <a:latin typeface="Cambria"/>
                <a:cs typeface="Cambria"/>
              </a:rPr>
              <a:t> </a:t>
            </a:r>
            <a:r>
              <a:rPr sz="2000" b="0" dirty="0">
                <a:solidFill>
                  <a:srgbClr val="202020"/>
                </a:solidFill>
                <a:latin typeface="Cambria"/>
                <a:cs typeface="Cambria"/>
              </a:rPr>
              <a:t>dose</a:t>
            </a:r>
            <a:r>
              <a:rPr sz="2000" b="0" spc="-55" dirty="0">
                <a:solidFill>
                  <a:srgbClr val="202020"/>
                </a:solidFill>
                <a:latin typeface="Cambria"/>
                <a:cs typeface="Cambria"/>
              </a:rPr>
              <a:t> </a:t>
            </a:r>
            <a:r>
              <a:rPr sz="2000" b="0" dirty="0">
                <a:solidFill>
                  <a:srgbClr val="202020"/>
                </a:solidFill>
                <a:latin typeface="Cambria"/>
                <a:cs typeface="Cambria"/>
              </a:rPr>
              <a:t>of</a:t>
            </a:r>
            <a:r>
              <a:rPr sz="2000" b="0" spc="-50" dirty="0">
                <a:solidFill>
                  <a:srgbClr val="202020"/>
                </a:solidFill>
                <a:latin typeface="Cambria"/>
                <a:cs typeface="Cambria"/>
              </a:rPr>
              <a:t> </a:t>
            </a:r>
            <a:r>
              <a:rPr sz="2000" b="0" dirty="0">
                <a:solidFill>
                  <a:srgbClr val="202020"/>
                </a:solidFill>
                <a:latin typeface="Cambria"/>
                <a:cs typeface="Cambria"/>
              </a:rPr>
              <a:t>TCA.</a:t>
            </a:r>
            <a:r>
              <a:rPr sz="2000" b="0" spc="-45" dirty="0">
                <a:solidFill>
                  <a:srgbClr val="202020"/>
                </a:solidFill>
                <a:latin typeface="Cambria"/>
                <a:cs typeface="Cambria"/>
              </a:rPr>
              <a:t> </a:t>
            </a:r>
            <a:r>
              <a:rPr sz="2000" dirty="0">
                <a:solidFill>
                  <a:srgbClr val="202020"/>
                </a:solidFill>
                <a:latin typeface="Cambria"/>
                <a:cs typeface="Cambria"/>
              </a:rPr>
              <a:t>Blood</a:t>
            </a:r>
            <a:r>
              <a:rPr sz="2000" spc="-40" dirty="0">
                <a:solidFill>
                  <a:srgbClr val="202020"/>
                </a:solidFill>
                <a:latin typeface="Cambria"/>
                <a:cs typeface="Cambria"/>
              </a:rPr>
              <a:t> </a:t>
            </a:r>
            <a:r>
              <a:rPr sz="2000" dirty="0">
                <a:solidFill>
                  <a:srgbClr val="202020"/>
                </a:solidFill>
                <a:latin typeface="Cambria"/>
                <a:cs typeface="Cambria"/>
              </a:rPr>
              <a:t>samples</a:t>
            </a:r>
            <a:r>
              <a:rPr sz="2000" spc="-50" dirty="0">
                <a:solidFill>
                  <a:srgbClr val="202020"/>
                </a:solidFill>
                <a:latin typeface="Cambria"/>
                <a:cs typeface="Cambria"/>
              </a:rPr>
              <a:t> </a:t>
            </a:r>
            <a:r>
              <a:rPr sz="2000" dirty="0">
                <a:solidFill>
                  <a:srgbClr val="202020"/>
                </a:solidFill>
                <a:latin typeface="Cambria"/>
                <a:cs typeface="Cambria"/>
              </a:rPr>
              <a:t>are</a:t>
            </a:r>
            <a:r>
              <a:rPr sz="2000" spc="-30" dirty="0">
                <a:solidFill>
                  <a:srgbClr val="202020"/>
                </a:solidFill>
                <a:latin typeface="Cambria"/>
                <a:cs typeface="Cambria"/>
              </a:rPr>
              <a:t> </a:t>
            </a:r>
            <a:r>
              <a:rPr sz="2000" dirty="0">
                <a:solidFill>
                  <a:srgbClr val="202020"/>
                </a:solidFill>
                <a:latin typeface="Cambria"/>
                <a:cs typeface="Cambria"/>
              </a:rPr>
              <a:t>taken</a:t>
            </a:r>
            <a:r>
              <a:rPr sz="2000" spc="-30" dirty="0">
                <a:solidFill>
                  <a:srgbClr val="202020"/>
                </a:solidFill>
                <a:latin typeface="Cambria"/>
                <a:cs typeface="Cambria"/>
              </a:rPr>
              <a:t> </a:t>
            </a:r>
            <a:r>
              <a:rPr sz="2000" dirty="0">
                <a:solidFill>
                  <a:srgbClr val="202020"/>
                </a:solidFill>
                <a:latin typeface="Cambria"/>
                <a:cs typeface="Cambria"/>
              </a:rPr>
              <a:t>about</a:t>
            </a:r>
            <a:r>
              <a:rPr sz="2000" spc="-35" dirty="0">
                <a:solidFill>
                  <a:srgbClr val="202020"/>
                </a:solidFill>
                <a:latin typeface="Cambria"/>
                <a:cs typeface="Cambria"/>
              </a:rPr>
              <a:t> </a:t>
            </a:r>
            <a:r>
              <a:rPr sz="2000" dirty="0">
                <a:solidFill>
                  <a:srgbClr val="202020"/>
                </a:solidFill>
                <a:latin typeface="Cambria"/>
                <a:cs typeface="Cambria"/>
              </a:rPr>
              <a:t>12–14</a:t>
            </a:r>
            <a:r>
              <a:rPr sz="2000" spc="-35" dirty="0">
                <a:solidFill>
                  <a:srgbClr val="202020"/>
                </a:solidFill>
                <a:latin typeface="Cambria"/>
                <a:cs typeface="Cambria"/>
              </a:rPr>
              <a:t> </a:t>
            </a:r>
            <a:r>
              <a:rPr sz="2000" dirty="0">
                <a:solidFill>
                  <a:srgbClr val="202020"/>
                </a:solidFill>
                <a:latin typeface="Cambria"/>
                <a:cs typeface="Cambria"/>
              </a:rPr>
              <a:t>h</a:t>
            </a:r>
            <a:r>
              <a:rPr sz="2000" spc="-80" dirty="0">
                <a:solidFill>
                  <a:srgbClr val="202020"/>
                </a:solidFill>
                <a:latin typeface="Cambria"/>
                <a:cs typeface="Cambria"/>
              </a:rPr>
              <a:t> </a:t>
            </a:r>
            <a:r>
              <a:rPr sz="2000" dirty="0">
                <a:solidFill>
                  <a:srgbClr val="202020"/>
                </a:solidFill>
                <a:latin typeface="Cambria"/>
                <a:cs typeface="Cambria"/>
              </a:rPr>
              <a:t>after</a:t>
            </a:r>
            <a:r>
              <a:rPr sz="2000" spc="-30" dirty="0">
                <a:solidFill>
                  <a:srgbClr val="202020"/>
                </a:solidFill>
                <a:latin typeface="Cambria"/>
                <a:cs typeface="Cambria"/>
              </a:rPr>
              <a:t> </a:t>
            </a:r>
            <a:r>
              <a:rPr sz="2000" dirty="0">
                <a:solidFill>
                  <a:srgbClr val="202020"/>
                </a:solidFill>
                <a:latin typeface="Cambria"/>
                <a:cs typeface="Cambria"/>
              </a:rPr>
              <a:t>the</a:t>
            </a:r>
            <a:r>
              <a:rPr sz="2000" spc="-65" dirty="0">
                <a:solidFill>
                  <a:srgbClr val="202020"/>
                </a:solidFill>
                <a:latin typeface="Cambria"/>
                <a:cs typeface="Cambria"/>
              </a:rPr>
              <a:t> </a:t>
            </a:r>
            <a:r>
              <a:rPr sz="2000" dirty="0">
                <a:solidFill>
                  <a:srgbClr val="202020"/>
                </a:solidFill>
                <a:latin typeface="Cambria"/>
                <a:cs typeface="Cambria"/>
              </a:rPr>
              <a:t>last</a:t>
            </a:r>
            <a:r>
              <a:rPr sz="2000" spc="-60" dirty="0">
                <a:solidFill>
                  <a:srgbClr val="202020"/>
                </a:solidFill>
                <a:latin typeface="Cambria"/>
                <a:cs typeface="Cambria"/>
              </a:rPr>
              <a:t> </a:t>
            </a:r>
            <a:r>
              <a:rPr sz="2000" dirty="0">
                <a:solidFill>
                  <a:srgbClr val="202020"/>
                </a:solidFill>
                <a:latin typeface="Cambria"/>
                <a:cs typeface="Cambria"/>
              </a:rPr>
              <a:t>dose</a:t>
            </a:r>
            <a:r>
              <a:rPr sz="2000" spc="-50" dirty="0">
                <a:solidFill>
                  <a:srgbClr val="202020"/>
                </a:solidFill>
                <a:latin typeface="Cambria"/>
                <a:cs typeface="Cambria"/>
              </a:rPr>
              <a:t> </a:t>
            </a:r>
            <a:r>
              <a:rPr sz="2000" spc="-25" dirty="0">
                <a:solidFill>
                  <a:srgbClr val="202020"/>
                </a:solidFill>
                <a:latin typeface="Cambria"/>
                <a:cs typeface="Cambria"/>
              </a:rPr>
              <a:t>for </a:t>
            </a:r>
            <a:r>
              <a:rPr sz="2000" dirty="0">
                <a:solidFill>
                  <a:srgbClr val="202020"/>
                </a:solidFill>
                <a:latin typeface="Cambria"/>
                <a:cs typeface="Cambria"/>
              </a:rPr>
              <a:t>those</a:t>
            </a:r>
            <a:r>
              <a:rPr sz="2000" spc="-55" dirty="0">
                <a:solidFill>
                  <a:srgbClr val="202020"/>
                </a:solidFill>
                <a:latin typeface="Cambria"/>
                <a:cs typeface="Cambria"/>
              </a:rPr>
              <a:t> </a:t>
            </a:r>
            <a:r>
              <a:rPr sz="2000" dirty="0">
                <a:solidFill>
                  <a:srgbClr val="202020"/>
                </a:solidFill>
                <a:latin typeface="Cambria"/>
                <a:cs typeface="Cambria"/>
              </a:rPr>
              <a:t>on</a:t>
            </a:r>
            <a:r>
              <a:rPr sz="2000" spc="-45" dirty="0">
                <a:solidFill>
                  <a:srgbClr val="202020"/>
                </a:solidFill>
                <a:latin typeface="Cambria"/>
                <a:cs typeface="Cambria"/>
              </a:rPr>
              <a:t> </a:t>
            </a:r>
            <a:r>
              <a:rPr sz="2000" dirty="0">
                <a:solidFill>
                  <a:srgbClr val="202020"/>
                </a:solidFill>
                <a:latin typeface="Cambria"/>
                <a:cs typeface="Cambria"/>
              </a:rPr>
              <a:t>once</a:t>
            </a:r>
            <a:r>
              <a:rPr sz="2000" spc="-30" dirty="0">
                <a:solidFill>
                  <a:srgbClr val="202020"/>
                </a:solidFill>
                <a:latin typeface="Cambria"/>
                <a:cs typeface="Cambria"/>
              </a:rPr>
              <a:t> </a:t>
            </a:r>
            <a:r>
              <a:rPr sz="2000" spc="-10" dirty="0">
                <a:solidFill>
                  <a:srgbClr val="202020"/>
                </a:solidFill>
                <a:latin typeface="Cambria"/>
                <a:cs typeface="Cambria"/>
              </a:rPr>
              <a:t>daily</a:t>
            </a:r>
            <a:r>
              <a:rPr sz="2000" spc="-65" dirty="0">
                <a:solidFill>
                  <a:srgbClr val="202020"/>
                </a:solidFill>
                <a:latin typeface="Cambria"/>
                <a:cs typeface="Cambria"/>
              </a:rPr>
              <a:t> </a:t>
            </a:r>
            <a:r>
              <a:rPr sz="2000" dirty="0">
                <a:solidFill>
                  <a:srgbClr val="202020"/>
                </a:solidFill>
                <a:latin typeface="Cambria"/>
                <a:cs typeface="Cambria"/>
              </a:rPr>
              <a:t>treatment,</a:t>
            </a:r>
            <a:r>
              <a:rPr sz="2000" spc="10" dirty="0">
                <a:solidFill>
                  <a:srgbClr val="202020"/>
                </a:solidFill>
                <a:latin typeface="Cambria"/>
                <a:cs typeface="Cambria"/>
              </a:rPr>
              <a:t> </a:t>
            </a:r>
            <a:r>
              <a:rPr sz="2000" dirty="0">
                <a:solidFill>
                  <a:srgbClr val="202020"/>
                </a:solidFill>
                <a:latin typeface="Cambria"/>
                <a:cs typeface="Cambria"/>
              </a:rPr>
              <a:t>and</a:t>
            </a:r>
            <a:r>
              <a:rPr sz="2000" spc="-35" dirty="0">
                <a:solidFill>
                  <a:srgbClr val="202020"/>
                </a:solidFill>
                <a:latin typeface="Cambria"/>
                <a:cs typeface="Cambria"/>
              </a:rPr>
              <a:t> </a:t>
            </a:r>
            <a:r>
              <a:rPr sz="2000" dirty="0">
                <a:solidFill>
                  <a:srgbClr val="202020"/>
                </a:solidFill>
                <a:latin typeface="Cambria"/>
                <a:cs typeface="Cambria"/>
              </a:rPr>
              <a:t>4–6</a:t>
            </a:r>
            <a:r>
              <a:rPr sz="2000" spc="-55" dirty="0">
                <a:solidFill>
                  <a:srgbClr val="202020"/>
                </a:solidFill>
                <a:latin typeface="Cambria"/>
                <a:cs typeface="Cambria"/>
              </a:rPr>
              <a:t> </a:t>
            </a:r>
            <a:r>
              <a:rPr sz="2000" dirty="0">
                <a:solidFill>
                  <a:srgbClr val="202020"/>
                </a:solidFill>
                <a:latin typeface="Cambria"/>
                <a:cs typeface="Cambria"/>
              </a:rPr>
              <a:t>h</a:t>
            </a:r>
            <a:r>
              <a:rPr sz="2000" spc="-55" dirty="0">
                <a:solidFill>
                  <a:srgbClr val="202020"/>
                </a:solidFill>
                <a:latin typeface="Cambria"/>
                <a:cs typeface="Cambria"/>
              </a:rPr>
              <a:t> </a:t>
            </a:r>
            <a:r>
              <a:rPr sz="2000" dirty="0">
                <a:solidFill>
                  <a:srgbClr val="202020"/>
                </a:solidFill>
                <a:latin typeface="Cambria"/>
                <a:cs typeface="Cambria"/>
              </a:rPr>
              <a:t>after</a:t>
            </a:r>
            <a:r>
              <a:rPr sz="2000" spc="-35" dirty="0">
                <a:solidFill>
                  <a:srgbClr val="202020"/>
                </a:solidFill>
                <a:latin typeface="Cambria"/>
                <a:cs typeface="Cambria"/>
              </a:rPr>
              <a:t> </a:t>
            </a:r>
            <a:r>
              <a:rPr sz="2000" dirty="0">
                <a:solidFill>
                  <a:srgbClr val="202020"/>
                </a:solidFill>
                <a:latin typeface="Cambria"/>
                <a:cs typeface="Cambria"/>
              </a:rPr>
              <a:t>dosing</a:t>
            </a:r>
            <a:r>
              <a:rPr sz="2000" spc="-50" dirty="0">
                <a:solidFill>
                  <a:srgbClr val="202020"/>
                </a:solidFill>
                <a:latin typeface="Cambria"/>
                <a:cs typeface="Cambria"/>
              </a:rPr>
              <a:t> </a:t>
            </a:r>
            <a:r>
              <a:rPr sz="2000" dirty="0">
                <a:solidFill>
                  <a:srgbClr val="202020"/>
                </a:solidFill>
                <a:latin typeface="Cambria"/>
                <a:cs typeface="Cambria"/>
              </a:rPr>
              <a:t>if</a:t>
            </a:r>
            <a:r>
              <a:rPr sz="2000" spc="-55" dirty="0">
                <a:solidFill>
                  <a:srgbClr val="202020"/>
                </a:solidFill>
                <a:latin typeface="Cambria"/>
                <a:cs typeface="Cambria"/>
              </a:rPr>
              <a:t> </a:t>
            </a:r>
            <a:r>
              <a:rPr sz="2000" dirty="0">
                <a:solidFill>
                  <a:srgbClr val="202020"/>
                </a:solidFill>
                <a:latin typeface="Cambria"/>
                <a:cs typeface="Cambria"/>
              </a:rPr>
              <a:t>the</a:t>
            </a:r>
            <a:r>
              <a:rPr sz="2000" spc="-70" dirty="0">
                <a:solidFill>
                  <a:srgbClr val="202020"/>
                </a:solidFill>
                <a:latin typeface="Cambria"/>
                <a:cs typeface="Cambria"/>
              </a:rPr>
              <a:t> </a:t>
            </a:r>
            <a:r>
              <a:rPr sz="2000" dirty="0">
                <a:solidFill>
                  <a:srgbClr val="202020"/>
                </a:solidFill>
                <a:latin typeface="Cambria"/>
                <a:cs typeface="Cambria"/>
              </a:rPr>
              <a:t>patient</a:t>
            </a:r>
            <a:r>
              <a:rPr sz="2000" spc="-35" dirty="0">
                <a:solidFill>
                  <a:srgbClr val="202020"/>
                </a:solidFill>
                <a:latin typeface="Cambria"/>
                <a:cs typeface="Cambria"/>
              </a:rPr>
              <a:t> </a:t>
            </a:r>
            <a:r>
              <a:rPr sz="2000" dirty="0">
                <a:solidFill>
                  <a:srgbClr val="202020"/>
                </a:solidFill>
                <a:latin typeface="Cambria"/>
                <a:cs typeface="Cambria"/>
              </a:rPr>
              <a:t>is</a:t>
            </a:r>
            <a:r>
              <a:rPr sz="2000" spc="-70" dirty="0">
                <a:solidFill>
                  <a:srgbClr val="202020"/>
                </a:solidFill>
                <a:latin typeface="Cambria"/>
                <a:cs typeface="Cambria"/>
              </a:rPr>
              <a:t> </a:t>
            </a:r>
            <a:r>
              <a:rPr sz="2000" dirty="0">
                <a:solidFill>
                  <a:srgbClr val="202020"/>
                </a:solidFill>
                <a:latin typeface="Cambria"/>
                <a:cs typeface="Cambria"/>
              </a:rPr>
              <a:t>on</a:t>
            </a:r>
            <a:r>
              <a:rPr sz="2000" spc="-30" dirty="0">
                <a:solidFill>
                  <a:srgbClr val="202020"/>
                </a:solidFill>
                <a:latin typeface="Cambria"/>
                <a:cs typeface="Cambria"/>
              </a:rPr>
              <a:t> </a:t>
            </a:r>
            <a:r>
              <a:rPr sz="2000" spc="-10" dirty="0">
                <a:solidFill>
                  <a:srgbClr val="202020"/>
                </a:solidFill>
                <a:latin typeface="Cambria"/>
                <a:cs typeface="Cambria"/>
              </a:rPr>
              <a:t>divided</a:t>
            </a:r>
            <a:r>
              <a:rPr sz="2000" spc="-60" dirty="0">
                <a:solidFill>
                  <a:srgbClr val="202020"/>
                </a:solidFill>
                <a:latin typeface="Cambria"/>
                <a:cs typeface="Cambria"/>
              </a:rPr>
              <a:t> </a:t>
            </a:r>
            <a:r>
              <a:rPr sz="2000" dirty="0">
                <a:solidFill>
                  <a:srgbClr val="202020"/>
                </a:solidFill>
                <a:latin typeface="Cambria"/>
                <a:cs typeface="Cambria"/>
              </a:rPr>
              <a:t>dose</a:t>
            </a:r>
            <a:r>
              <a:rPr sz="2000" spc="-50" dirty="0">
                <a:solidFill>
                  <a:srgbClr val="202020"/>
                </a:solidFill>
                <a:latin typeface="Cambria"/>
                <a:cs typeface="Cambria"/>
              </a:rPr>
              <a:t> </a:t>
            </a:r>
            <a:r>
              <a:rPr sz="2000" spc="-10" dirty="0">
                <a:solidFill>
                  <a:srgbClr val="202020"/>
                </a:solidFill>
                <a:latin typeface="Cambria"/>
                <a:cs typeface="Cambria"/>
              </a:rPr>
              <a:t>regimen.</a:t>
            </a:r>
            <a:endParaRPr sz="2000">
              <a:latin typeface="Cambria"/>
              <a:cs typeface="Cambria"/>
            </a:endParaRPr>
          </a:p>
          <a:p>
            <a:pPr marL="12700">
              <a:lnSpc>
                <a:spcPct val="100000"/>
              </a:lnSpc>
              <a:spcBef>
                <a:spcPts val="5"/>
              </a:spcBef>
            </a:pPr>
            <a:r>
              <a:rPr sz="2000" b="0" dirty="0">
                <a:solidFill>
                  <a:srgbClr val="202020"/>
                </a:solidFill>
                <a:latin typeface="Cambria"/>
                <a:cs typeface="Cambria"/>
              </a:rPr>
              <a:t>Specimens</a:t>
            </a:r>
            <a:r>
              <a:rPr sz="2000" b="0" spc="-35" dirty="0">
                <a:solidFill>
                  <a:srgbClr val="202020"/>
                </a:solidFill>
                <a:latin typeface="Cambria"/>
                <a:cs typeface="Cambria"/>
              </a:rPr>
              <a:t> </a:t>
            </a:r>
            <a:r>
              <a:rPr sz="2000" b="0" dirty="0">
                <a:solidFill>
                  <a:srgbClr val="202020"/>
                </a:solidFill>
                <a:latin typeface="Cambria"/>
                <a:cs typeface="Cambria"/>
              </a:rPr>
              <a:t>should</a:t>
            </a:r>
            <a:r>
              <a:rPr sz="2000" b="0" spc="-80" dirty="0">
                <a:solidFill>
                  <a:srgbClr val="202020"/>
                </a:solidFill>
                <a:latin typeface="Cambria"/>
                <a:cs typeface="Cambria"/>
              </a:rPr>
              <a:t> </a:t>
            </a:r>
            <a:r>
              <a:rPr sz="2000" b="0" dirty="0">
                <a:solidFill>
                  <a:srgbClr val="202020"/>
                </a:solidFill>
                <a:latin typeface="Cambria"/>
                <a:cs typeface="Cambria"/>
              </a:rPr>
              <a:t>be</a:t>
            </a:r>
            <a:r>
              <a:rPr sz="2000" b="0" spc="-45" dirty="0">
                <a:solidFill>
                  <a:srgbClr val="202020"/>
                </a:solidFill>
                <a:latin typeface="Cambria"/>
                <a:cs typeface="Cambria"/>
              </a:rPr>
              <a:t> </a:t>
            </a:r>
            <a:r>
              <a:rPr sz="2000" b="0" dirty="0">
                <a:solidFill>
                  <a:srgbClr val="202020"/>
                </a:solidFill>
                <a:latin typeface="Cambria"/>
                <a:cs typeface="Cambria"/>
              </a:rPr>
              <a:t>taken</a:t>
            </a:r>
            <a:r>
              <a:rPr sz="2000" b="0" spc="-85" dirty="0">
                <a:solidFill>
                  <a:srgbClr val="202020"/>
                </a:solidFill>
                <a:latin typeface="Cambria"/>
                <a:cs typeface="Cambria"/>
              </a:rPr>
              <a:t> </a:t>
            </a:r>
            <a:r>
              <a:rPr sz="2000" b="0" dirty="0">
                <a:solidFill>
                  <a:srgbClr val="202020"/>
                </a:solidFill>
                <a:latin typeface="Cambria"/>
                <a:cs typeface="Cambria"/>
              </a:rPr>
              <a:t>only</a:t>
            </a:r>
            <a:r>
              <a:rPr sz="2000" b="0" spc="-60" dirty="0">
                <a:solidFill>
                  <a:srgbClr val="202020"/>
                </a:solidFill>
                <a:latin typeface="Cambria"/>
                <a:cs typeface="Cambria"/>
              </a:rPr>
              <a:t> </a:t>
            </a:r>
            <a:r>
              <a:rPr sz="2000" b="0" dirty="0">
                <a:solidFill>
                  <a:srgbClr val="202020"/>
                </a:solidFill>
                <a:latin typeface="Cambria"/>
                <a:cs typeface="Cambria"/>
              </a:rPr>
              <a:t>once</a:t>
            </a:r>
            <a:r>
              <a:rPr sz="2000" b="0" spc="-45" dirty="0">
                <a:solidFill>
                  <a:srgbClr val="202020"/>
                </a:solidFill>
                <a:latin typeface="Cambria"/>
                <a:cs typeface="Cambria"/>
              </a:rPr>
              <a:t> </a:t>
            </a:r>
            <a:r>
              <a:rPr sz="2000" b="0" spc="-10" dirty="0">
                <a:solidFill>
                  <a:srgbClr val="202020"/>
                </a:solidFill>
                <a:latin typeface="Cambria"/>
                <a:cs typeface="Cambria"/>
              </a:rPr>
              <a:t>steady</a:t>
            </a:r>
            <a:r>
              <a:rPr sz="2000" b="0" spc="-55" dirty="0">
                <a:solidFill>
                  <a:srgbClr val="202020"/>
                </a:solidFill>
                <a:latin typeface="Cambria"/>
                <a:cs typeface="Cambria"/>
              </a:rPr>
              <a:t> </a:t>
            </a:r>
            <a:r>
              <a:rPr sz="2000" b="0" dirty="0">
                <a:solidFill>
                  <a:srgbClr val="202020"/>
                </a:solidFill>
                <a:latin typeface="Cambria"/>
                <a:cs typeface="Cambria"/>
              </a:rPr>
              <a:t>state</a:t>
            </a:r>
            <a:r>
              <a:rPr sz="2000" b="0" spc="-70" dirty="0">
                <a:solidFill>
                  <a:srgbClr val="202020"/>
                </a:solidFill>
                <a:latin typeface="Cambria"/>
                <a:cs typeface="Cambria"/>
              </a:rPr>
              <a:t> </a:t>
            </a:r>
            <a:r>
              <a:rPr sz="2000" b="0" spc="-10" dirty="0">
                <a:solidFill>
                  <a:srgbClr val="202020"/>
                </a:solidFill>
                <a:latin typeface="Cambria"/>
                <a:cs typeface="Cambria"/>
              </a:rPr>
              <a:t>concentrations</a:t>
            </a:r>
            <a:r>
              <a:rPr sz="2000" b="0" spc="-35" dirty="0">
                <a:solidFill>
                  <a:srgbClr val="202020"/>
                </a:solidFill>
                <a:latin typeface="Cambria"/>
                <a:cs typeface="Cambria"/>
              </a:rPr>
              <a:t> </a:t>
            </a:r>
            <a:r>
              <a:rPr sz="2000" b="0" dirty="0">
                <a:solidFill>
                  <a:srgbClr val="202020"/>
                </a:solidFill>
                <a:latin typeface="Cambria"/>
                <a:cs typeface="Cambria"/>
              </a:rPr>
              <a:t>are</a:t>
            </a:r>
            <a:r>
              <a:rPr sz="2000" b="0" spc="-70" dirty="0">
                <a:solidFill>
                  <a:srgbClr val="202020"/>
                </a:solidFill>
                <a:latin typeface="Cambria"/>
                <a:cs typeface="Cambria"/>
              </a:rPr>
              <a:t> </a:t>
            </a:r>
            <a:r>
              <a:rPr sz="2000" b="0" spc="-10" dirty="0">
                <a:solidFill>
                  <a:srgbClr val="202020"/>
                </a:solidFill>
                <a:latin typeface="Cambria"/>
                <a:cs typeface="Cambria"/>
              </a:rPr>
              <a:t>likely</a:t>
            </a:r>
            <a:r>
              <a:rPr sz="2000" b="0" spc="-90" dirty="0">
                <a:solidFill>
                  <a:srgbClr val="202020"/>
                </a:solidFill>
                <a:latin typeface="Cambria"/>
                <a:cs typeface="Cambria"/>
              </a:rPr>
              <a:t> </a:t>
            </a:r>
            <a:r>
              <a:rPr sz="2000" b="0" dirty="0">
                <a:solidFill>
                  <a:srgbClr val="202020"/>
                </a:solidFill>
                <a:latin typeface="Cambria"/>
                <a:cs typeface="Cambria"/>
              </a:rPr>
              <a:t>to</a:t>
            </a:r>
            <a:r>
              <a:rPr sz="2000" b="0" spc="-65" dirty="0">
                <a:solidFill>
                  <a:srgbClr val="202020"/>
                </a:solidFill>
                <a:latin typeface="Cambria"/>
                <a:cs typeface="Cambria"/>
              </a:rPr>
              <a:t> </a:t>
            </a:r>
            <a:r>
              <a:rPr sz="2000" b="0" spc="-10" dirty="0">
                <a:solidFill>
                  <a:srgbClr val="202020"/>
                </a:solidFill>
                <a:latin typeface="Cambria"/>
                <a:cs typeface="Cambria"/>
              </a:rPr>
              <a:t>have</a:t>
            </a:r>
            <a:r>
              <a:rPr sz="2000" b="0" spc="-65" dirty="0">
                <a:solidFill>
                  <a:srgbClr val="202020"/>
                </a:solidFill>
                <a:latin typeface="Cambria"/>
                <a:cs typeface="Cambria"/>
              </a:rPr>
              <a:t> </a:t>
            </a:r>
            <a:r>
              <a:rPr sz="2000" b="0" dirty="0">
                <a:solidFill>
                  <a:srgbClr val="202020"/>
                </a:solidFill>
                <a:latin typeface="Cambria"/>
                <a:cs typeface="Cambria"/>
              </a:rPr>
              <a:t>been</a:t>
            </a:r>
            <a:r>
              <a:rPr sz="2000" b="0" spc="-30" dirty="0">
                <a:solidFill>
                  <a:srgbClr val="202020"/>
                </a:solidFill>
                <a:latin typeface="Cambria"/>
                <a:cs typeface="Cambria"/>
              </a:rPr>
              <a:t> </a:t>
            </a:r>
            <a:r>
              <a:rPr sz="2000" b="0" spc="-10" dirty="0">
                <a:solidFill>
                  <a:srgbClr val="202020"/>
                </a:solidFill>
                <a:latin typeface="Cambria"/>
                <a:cs typeface="Cambria"/>
              </a:rPr>
              <a:t>achieved.</a:t>
            </a:r>
            <a:endParaRPr sz="2000">
              <a:latin typeface="Cambria"/>
              <a:cs typeface="Cambria"/>
            </a:endParaRPr>
          </a:p>
        </p:txBody>
      </p:sp>
      <p:sp>
        <p:nvSpPr>
          <p:cNvPr id="5" name="Footer Placeholder 4"/>
          <p:cNvSpPr>
            <a:spLocks noGrp="1"/>
          </p:cNvSpPr>
          <p:nvPr>
            <p:ph type="ftr" sz="quarter" idx="11"/>
          </p:nvPr>
        </p:nvSpPr>
        <p:spPr/>
        <p:txBody>
          <a:bodyPr/>
          <a:lstStyle/>
          <a:p>
            <a:r>
              <a:rPr lang="en-US" smtClean="0"/>
              <a:t>RDP</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34</a:t>
            </a:fld>
            <a:endParaRPr lang="en-US"/>
          </a:p>
        </p:txBody>
      </p:sp>
      <p:sp>
        <p:nvSpPr>
          <p:cNvPr id="4" name="object 4"/>
          <p:cNvSpPr txBox="1"/>
          <p:nvPr/>
        </p:nvSpPr>
        <p:spPr>
          <a:xfrm>
            <a:off x="386892" y="3212972"/>
            <a:ext cx="11313160" cy="1920875"/>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F361F"/>
                </a:solidFill>
                <a:latin typeface="Cambria"/>
                <a:cs typeface="Cambria"/>
              </a:rPr>
              <a:t>Therapeutic</a:t>
            </a:r>
            <a:r>
              <a:rPr sz="1800" spc="-65" dirty="0">
                <a:solidFill>
                  <a:srgbClr val="5F361F"/>
                </a:solidFill>
                <a:latin typeface="Cambria"/>
                <a:cs typeface="Cambria"/>
              </a:rPr>
              <a:t> </a:t>
            </a:r>
            <a:r>
              <a:rPr sz="1800" spc="-10" dirty="0">
                <a:solidFill>
                  <a:srgbClr val="5F361F"/>
                </a:solidFill>
                <a:latin typeface="Cambria"/>
                <a:cs typeface="Cambria"/>
              </a:rPr>
              <a:t>ranges</a:t>
            </a:r>
            <a:endParaRPr sz="1800">
              <a:latin typeface="Cambria"/>
              <a:cs typeface="Cambria"/>
            </a:endParaRPr>
          </a:p>
          <a:p>
            <a:pPr>
              <a:lnSpc>
                <a:spcPct val="100000"/>
              </a:lnSpc>
              <a:spcBef>
                <a:spcPts val="55"/>
              </a:spcBef>
            </a:pPr>
            <a:endParaRPr sz="2650">
              <a:latin typeface="Cambria"/>
              <a:cs typeface="Cambria"/>
            </a:endParaRPr>
          </a:p>
          <a:p>
            <a:pPr marL="12700" marR="5080">
              <a:lnSpc>
                <a:spcPct val="100000"/>
              </a:lnSpc>
            </a:pPr>
            <a:r>
              <a:rPr sz="2000" dirty="0">
                <a:solidFill>
                  <a:srgbClr val="202020"/>
                </a:solidFill>
                <a:latin typeface="Cambria"/>
                <a:cs typeface="Cambria"/>
              </a:rPr>
              <a:t>The</a:t>
            </a:r>
            <a:r>
              <a:rPr sz="2000" spc="-60" dirty="0">
                <a:solidFill>
                  <a:srgbClr val="202020"/>
                </a:solidFill>
                <a:latin typeface="Cambria"/>
                <a:cs typeface="Cambria"/>
              </a:rPr>
              <a:t> </a:t>
            </a:r>
            <a:r>
              <a:rPr sz="2000" dirty="0">
                <a:solidFill>
                  <a:srgbClr val="202020"/>
                </a:solidFill>
                <a:latin typeface="Cambria"/>
                <a:cs typeface="Cambria"/>
              </a:rPr>
              <a:t>American</a:t>
            </a:r>
            <a:r>
              <a:rPr sz="2000" spc="-35" dirty="0">
                <a:solidFill>
                  <a:srgbClr val="202020"/>
                </a:solidFill>
                <a:latin typeface="Cambria"/>
                <a:cs typeface="Cambria"/>
              </a:rPr>
              <a:t> </a:t>
            </a:r>
            <a:r>
              <a:rPr sz="2000" spc="-10" dirty="0">
                <a:solidFill>
                  <a:srgbClr val="202020"/>
                </a:solidFill>
                <a:latin typeface="Cambria"/>
                <a:cs typeface="Cambria"/>
              </a:rPr>
              <a:t>Psychiatric</a:t>
            </a:r>
            <a:r>
              <a:rPr sz="2000" spc="-40" dirty="0">
                <a:solidFill>
                  <a:srgbClr val="202020"/>
                </a:solidFill>
                <a:latin typeface="Cambria"/>
                <a:cs typeface="Cambria"/>
              </a:rPr>
              <a:t> </a:t>
            </a:r>
            <a:r>
              <a:rPr sz="2000" dirty="0">
                <a:solidFill>
                  <a:srgbClr val="202020"/>
                </a:solidFill>
                <a:latin typeface="Cambria"/>
                <a:cs typeface="Cambria"/>
              </a:rPr>
              <a:t>Association</a:t>
            </a:r>
            <a:r>
              <a:rPr sz="2000" spc="-60" dirty="0">
                <a:solidFill>
                  <a:srgbClr val="202020"/>
                </a:solidFill>
                <a:latin typeface="Cambria"/>
                <a:cs typeface="Cambria"/>
              </a:rPr>
              <a:t> </a:t>
            </a:r>
            <a:r>
              <a:rPr sz="2000" spc="-40" dirty="0">
                <a:solidFill>
                  <a:srgbClr val="202020"/>
                </a:solidFill>
                <a:latin typeface="Cambria"/>
                <a:cs typeface="Cambria"/>
              </a:rPr>
              <a:t>Task</a:t>
            </a:r>
            <a:r>
              <a:rPr sz="2000" spc="-60" dirty="0">
                <a:solidFill>
                  <a:srgbClr val="202020"/>
                </a:solidFill>
                <a:latin typeface="Cambria"/>
                <a:cs typeface="Cambria"/>
              </a:rPr>
              <a:t> </a:t>
            </a:r>
            <a:r>
              <a:rPr sz="2000" spc="-10" dirty="0">
                <a:solidFill>
                  <a:srgbClr val="202020"/>
                </a:solidFill>
                <a:latin typeface="Cambria"/>
                <a:cs typeface="Cambria"/>
              </a:rPr>
              <a:t>Force</a:t>
            </a:r>
            <a:r>
              <a:rPr sz="2000" spc="-55" dirty="0">
                <a:solidFill>
                  <a:srgbClr val="202020"/>
                </a:solidFill>
                <a:latin typeface="Cambria"/>
                <a:cs typeface="Cambria"/>
              </a:rPr>
              <a:t> </a:t>
            </a:r>
            <a:r>
              <a:rPr sz="2000" dirty="0">
                <a:solidFill>
                  <a:srgbClr val="202020"/>
                </a:solidFill>
                <a:latin typeface="Cambria"/>
                <a:cs typeface="Cambria"/>
              </a:rPr>
              <a:t>on</a:t>
            </a:r>
            <a:r>
              <a:rPr sz="2000" spc="-60" dirty="0">
                <a:solidFill>
                  <a:srgbClr val="202020"/>
                </a:solidFill>
                <a:latin typeface="Cambria"/>
                <a:cs typeface="Cambria"/>
              </a:rPr>
              <a:t> </a:t>
            </a:r>
            <a:r>
              <a:rPr sz="2000" dirty="0">
                <a:solidFill>
                  <a:srgbClr val="202020"/>
                </a:solidFill>
                <a:latin typeface="Cambria"/>
                <a:cs typeface="Cambria"/>
              </a:rPr>
              <a:t>the</a:t>
            </a:r>
            <a:r>
              <a:rPr sz="2000" spc="-55" dirty="0">
                <a:solidFill>
                  <a:srgbClr val="202020"/>
                </a:solidFill>
                <a:latin typeface="Cambria"/>
                <a:cs typeface="Cambria"/>
              </a:rPr>
              <a:t> </a:t>
            </a:r>
            <a:r>
              <a:rPr sz="2000" dirty="0">
                <a:solidFill>
                  <a:srgbClr val="202020"/>
                </a:solidFill>
                <a:latin typeface="Cambria"/>
                <a:cs typeface="Cambria"/>
              </a:rPr>
              <a:t>Use</a:t>
            </a:r>
            <a:r>
              <a:rPr sz="2000" spc="-60" dirty="0">
                <a:solidFill>
                  <a:srgbClr val="202020"/>
                </a:solidFill>
                <a:latin typeface="Cambria"/>
                <a:cs typeface="Cambria"/>
              </a:rPr>
              <a:t> </a:t>
            </a:r>
            <a:r>
              <a:rPr sz="2000" dirty="0">
                <a:solidFill>
                  <a:srgbClr val="202020"/>
                </a:solidFill>
                <a:latin typeface="Cambria"/>
                <a:cs typeface="Cambria"/>
              </a:rPr>
              <a:t>of</a:t>
            </a:r>
            <a:r>
              <a:rPr sz="2000" spc="-70" dirty="0">
                <a:solidFill>
                  <a:srgbClr val="202020"/>
                </a:solidFill>
                <a:latin typeface="Cambria"/>
                <a:cs typeface="Cambria"/>
              </a:rPr>
              <a:t> </a:t>
            </a:r>
            <a:r>
              <a:rPr sz="2000" spc="-10" dirty="0">
                <a:solidFill>
                  <a:srgbClr val="202020"/>
                </a:solidFill>
                <a:latin typeface="Cambria"/>
                <a:cs typeface="Cambria"/>
              </a:rPr>
              <a:t>Laboratory</a:t>
            </a:r>
            <a:r>
              <a:rPr sz="2000" spc="-25" dirty="0">
                <a:solidFill>
                  <a:srgbClr val="202020"/>
                </a:solidFill>
                <a:latin typeface="Cambria"/>
                <a:cs typeface="Cambria"/>
              </a:rPr>
              <a:t> Tests</a:t>
            </a:r>
            <a:r>
              <a:rPr sz="2000" spc="-20" dirty="0">
                <a:solidFill>
                  <a:srgbClr val="202020"/>
                </a:solidFill>
                <a:latin typeface="Cambria"/>
                <a:cs typeface="Cambria"/>
              </a:rPr>
              <a:t> </a:t>
            </a:r>
            <a:r>
              <a:rPr sz="2000" dirty="0">
                <a:solidFill>
                  <a:srgbClr val="202020"/>
                </a:solidFill>
                <a:latin typeface="Cambria"/>
                <a:cs typeface="Cambria"/>
              </a:rPr>
              <a:t>in</a:t>
            </a:r>
            <a:r>
              <a:rPr sz="2000" spc="-75" dirty="0">
                <a:solidFill>
                  <a:srgbClr val="202020"/>
                </a:solidFill>
                <a:latin typeface="Cambria"/>
                <a:cs typeface="Cambria"/>
              </a:rPr>
              <a:t> </a:t>
            </a:r>
            <a:r>
              <a:rPr sz="2000" spc="-10" dirty="0">
                <a:solidFill>
                  <a:srgbClr val="202020"/>
                </a:solidFill>
                <a:latin typeface="Cambria"/>
                <a:cs typeface="Cambria"/>
              </a:rPr>
              <a:t>Psychiatry</a:t>
            </a:r>
            <a:r>
              <a:rPr sz="2000" spc="-25" dirty="0">
                <a:solidFill>
                  <a:srgbClr val="202020"/>
                </a:solidFill>
                <a:latin typeface="Cambria"/>
                <a:cs typeface="Cambria"/>
              </a:rPr>
              <a:t> </a:t>
            </a:r>
            <a:r>
              <a:rPr sz="2000" spc="-10" dirty="0">
                <a:solidFill>
                  <a:srgbClr val="202020"/>
                </a:solidFill>
                <a:latin typeface="Cambria"/>
                <a:cs typeface="Cambria"/>
              </a:rPr>
              <a:t>concluded </a:t>
            </a:r>
            <a:r>
              <a:rPr sz="2000" dirty="0">
                <a:solidFill>
                  <a:srgbClr val="202020"/>
                </a:solidFill>
                <a:latin typeface="Cambria"/>
                <a:cs typeface="Cambria"/>
              </a:rPr>
              <a:t>that</a:t>
            </a:r>
            <a:r>
              <a:rPr sz="2000" spc="-95" dirty="0">
                <a:solidFill>
                  <a:srgbClr val="202020"/>
                </a:solidFill>
                <a:latin typeface="Cambria"/>
                <a:cs typeface="Cambria"/>
              </a:rPr>
              <a:t> </a:t>
            </a:r>
            <a:r>
              <a:rPr sz="2000" dirty="0">
                <a:solidFill>
                  <a:srgbClr val="202020"/>
                </a:solidFill>
                <a:latin typeface="Cambria"/>
                <a:cs typeface="Cambria"/>
              </a:rPr>
              <a:t>there</a:t>
            </a:r>
            <a:r>
              <a:rPr sz="2000" spc="-65" dirty="0">
                <a:solidFill>
                  <a:srgbClr val="202020"/>
                </a:solidFill>
                <a:latin typeface="Cambria"/>
                <a:cs typeface="Cambria"/>
              </a:rPr>
              <a:t> </a:t>
            </a:r>
            <a:r>
              <a:rPr sz="2000" dirty="0">
                <a:solidFill>
                  <a:srgbClr val="202020"/>
                </a:solidFill>
                <a:latin typeface="Cambria"/>
                <a:cs typeface="Cambria"/>
              </a:rPr>
              <a:t>was</a:t>
            </a:r>
            <a:r>
              <a:rPr sz="2000" spc="-85" dirty="0">
                <a:solidFill>
                  <a:srgbClr val="202020"/>
                </a:solidFill>
                <a:latin typeface="Cambria"/>
                <a:cs typeface="Cambria"/>
              </a:rPr>
              <a:t> </a:t>
            </a:r>
            <a:r>
              <a:rPr sz="2000" dirty="0">
                <a:solidFill>
                  <a:srgbClr val="202020"/>
                </a:solidFill>
                <a:latin typeface="Cambria"/>
                <a:cs typeface="Cambria"/>
              </a:rPr>
              <a:t>strong</a:t>
            </a:r>
            <a:r>
              <a:rPr sz="2000" spc="-50" dirty="0">
                <a:solidFill>
                  <a:srgbClr val="202020"/>
                </a:solidFill>
                <a:latin typeface="Cambria"/>
                <a:cs typeface="Cambria"/>
              </a:rPr>
              <a:t> </a:t>
            </a:r>
            <a:r>
              <a:rPr sz="2000" dirty="0">
                <a:solidFill>
                  <a:srgbClr val="202020"/>
                </a:solidFill>
                <a:latin typeface="Cambria"/>
                <a:cs typeface="Cambria"/>
              </a:rPr>
              <a:t>evidence</a:t>
            </a:r>
            <a:r>
              <a:rPr sz="2000" spc="-45" dirty="0">
                <a:solidFill>
                  <a:srgbClr val="202020"/>
                </a:solidFill>
                <a:latin typeface="Cambria"/>
                <a:cs typeface="Cambria"/>
              </a:rPr>
              <a:t> </a:t>
            </a:r>
            <a:r>
              <a:rPr sz="2000" dirty="0">
                <a:solidFill>
                  <a:srgbClr val="202020"/>
                </a:solidFill>
                <a:latin typeface="Cambria"/>
                <a:cs typeface="Cambria"/>
              </a:rPr>
              <a:t>for</a:t>
            </a:r>
            <a:r>
              <a:rPr sz="2000" spc="-80" dirty="0">
                <a:solidFill>
                  <a:srgbClr val="202020"/>
                </a:solidFill>
                <a:latin typeface="Cambria"/>
                <a:cs typeface="Cambria"/>
              </a:rPr>
              <a:t> </a:t>
            </a:r>
            <a:r>
              <a:rPr sz="2000" dirty="0">
                <a:solidFill>
                  <a:srgbClr val="202020"/>
                </a:solidFill>
                <a:latin typeface="Cambria"/>
                <a:cs typeface="Cambria"/>
              </a:rPr>
              <a:t>plasma</a:t>
            </a:r>
            <a:r>
              <a:rPr sz="2000" spc="-105" dirty="0">
                <a:solidFill>
                  <a:srgbClr val="202020"/>
                </a:solidFill>
                <a:latin typeface="Cambria"/>
                <a:cs typeface="Cambria"/>
              </a:rPr>
              <a:t> </a:t>
            </a:r>
            <a:r>
              <a:rPr sz="2000" spc="-10" dirty="0">
                <a:solidFill>
                  <a:srgbClr val="202020"/>
                </a:solidFill>
                <a:latin typeface="Cambria"/>
                <a:cs typeface="Cambria"/>
              </a:rPr>
              <a:t>concentration</a:t>
            </a:r>
            <a:r>
              <a:rPr sz="2000" spc="-60" dirty="0">
                <a:solidFill>
                  <a:srgbClr val="202020"/>
                </a:solidFill>
                <a:latin typeface="Cambria"/>
                <a:cs typeface="Cambria"/>
              </a:rPr>
              <a:t> </a:t>
            </a:r>
            <a:r>
              <a:rPr sz="2000" spc="-10" dirty="0">
                <a:solidFill>
                  <a:srgbClr val="202020"/>
                </a:solidFill>
                <a:latin typeface="Cambria"/>
                <a:cs typeface="Cambria"/>
              </a:rPr>
              <a:t>measurements</a:t>
            </a:r>
            <a:r>
              <a:rPr sz="2000" spc="-30" dirty="0">
                <a:solidFill>
                  <a:srgbClr val="202020"/>
                </a:solidFill>
                <a:latin typeface="Cambria"/>
                <a:cs typeface="Cambria"/>
              </a:rPr>
              <a:t> </a:t>
            </a:r>
            <a:r>
              <a:rPr sz="2000" dirty="0">
                <a:solidFill>
                  <a:srgbClr val="202020"/>
                </a:solidFill>
                <a:latin typeface="Cambria"/>
                <a:cs typeface="Cambria"/>
              </a:rPr>
              <a:t>of</a:t>
            </a:r>
            <a:r>
              <a:rPr sz="2000" spc="-95" dirty="0">
                <a:solidFill>
                  <a:srgbClr val="202020"/>
                </a:solidFill>
                <a:latin typeface="Cambria"/>
                <a:cs typeface="Cambria"/>
              </a:rPr>
              <a:t> </a:t>
            </a:r>
            <a:r>
              <a:rPr sz="2000" spc="-10" dirty="0">
                <a:solidFill>
                  <a:srgbClr val="202020"/>
                </a:solidFill>
                <a:latin typeface="Cambria"/>
                <a:cs typeface="Cambria"/>
              </a:rPr>
              <a:t>imipramine, desmethylimipramine</a:t>
            </a:r>
            <a:r>
              <a:rPr sz="2000" spc="-25" dirty="0">
                <a:solidFill>
                  <a:srgbClr val="202020"/>
                </a:solidFill>
                <a:latin typeface="Cambria"/>
                <a:cs typeface="Cambria"/>
              </a:rPr>
              <a:t> </a:t>
            </a:r>
            <a:r>
              <a:rPr sz="2000" spc="-10" dirty="0">
                <a:solidFill>
                  <a:srgbClr val="202020"/>
                </a:solidFill>
                <a:latin typeface="Cambria"/>
                <a:cs typeface="Cambria"/>
              </a:rPr>
              <a:t>(desipramine)</a:t>
            </a:r>
            <a:r>
              <a:rPr sz="2000" spc="-35" dirty="0">
                <a:solidFill>
                  <a:srgbClr val="202020"/>
                </a:solidFill>
                <a:latin typeface="Cambria"/>
                <a:cs typeface="Cambria"/>
              </a:rPr>
              <a:t> </a:t>
            </a:r>
            <a:r>
              <a:rPr sz="2000" dirty="0">
                <a:solidFill>
                  <a:srgbClr val="202020"/>
                </a:solidFill>
                <a:latin typeface="Cambria"/>
                <a:cs typeface="Cambria"/>
              </a:rPr>
              <a:t>and</a:t>
            </a:r>
            <a:r>
              <a:rPr sz="2000" spc="-80" dirty="0">
                <a:solidFill>
                  <a:srgbClr val="202020"/>
                </a:solidFill>
                <a:latin typeface="Cambria"/>
                <a:cs typeface="Cambria"/>
              </a:rPr>
              <a:t> </a:t>
            </a:r>
            <a:r>
              <a:rPr sz="2000" spc="-10" dirty="0">
                <a:solidFill>
                  <a:srgbClr val="202020"/>
                </a:solidFill>
                <a:latin typeface="Cambria"/>
                <a:cs typeface="Cambria"/>
              </a:rPr>
              <a:t>nortriptyline,</a:t>
            </a:r>
            <a:r>
              <a:rPr sz="2000" spc="-20" dirty="0">
                <a:solidFill>
                  <a:srgbClr val="202020"/>
                </a:solidFill>
                <a:latin typeface="Cambria"/>
                <a:cs typeface="Cambria"/>
              </a:rPr>
              <a:t> </a:t>
            </a:r>
            <a:r>
              <a:rPr sz="2000" dirty="0">
                <a:solidFill>
                  <a:srgbClr val="202020"/>
                </a:solidFill>
                <a:latin typeface="Cambria"/>
                <a:cs typeface="Cambria"/>
              </a:rPr>
              <a:t>but</a:t>
            </a:r>
            <a:r>
              <a:rPr sz="2000" spc="-65" dirty="0">
                <a:solidFill>
                  <a:srgbClr val="202020"/>
                </a:solidFill>
                <a:latin typeface="Cambria"/>
                <a:cs typeface="Cambria"/>
              </a:rPr>
              <a:t> </a:t>
            </a:r>
            <a:r>
              <a:rPr sz="2000" dirty="0">
                <a:solidFill>
                  <a:srgbClr val="202020"/>
                </a:solidFill>
                <a:latin typeface="Cambria"/>
                <a:cs typeface="Cambria"/>
              </a:rPr>
              <a:t>not</a:t>
            </a:r>
            <a:r>
              <a:rPr sz="2000" spc="-60" dirty="0">
                <a:solidFill>
                  <a:srgbClr val="202020"/>
                </a:solidFill>
                <a:latin typeface="Cambria"/>
                <a:cs typeface="Cambria"/>
              </a:rPr>
              <a:t> </a:t>
            </a:r>
            <a:r>
              <a:rPr sz="2000" dirty="0">
                <a:solidFill>
                  <a:srgbClr val="202020"/>
                </a:solidFill>
                <a:latin typeface="Cambria"/>
                <a:cs typeface="Cambria"/>
              </a:rPr>
              <a:t>other</a:t>
            </a:r>
            <a:r>
              <a:rPr sz="2000" spc="-50" dirty="0">
                <a:solidFill>
                  <a:srgbClr val="202020"/>
                </a:solidFill>
                <a:latin typeface="Cambria"/>
                <a:cs typeface="Cambria"/>
              </a:rPr>
              <a:t> </a:t>
            </a:r>
            <a:r>
              <a:rPr sz="2000" dirty="0">
                <a:solidFill>
                  <a:srgbClr val="202020"/>
                </a:solidFill>
                <a:latin typeface="Cambria"/>
                <a:cs typeface="Cambria"/>
              </a:rPr>
              <a:t>TCAs.</a:t>
            </a:r>
            <a:r>
              <a:rPr sz="2000" spc="-80" dirty="0">
                <a:solidFill>
                  <a:srgbClr val="202020"/>
                </a:solidFill>
                <a:latin typeface="Cambria"/>
                <a:cs typeface="Cambria"/>
              </a:rPr>
              <a:t> </a:t>
            </a:r>
            <a:r>
              <a:rPr sz="2000" dirty="0">
                <a:solidFill>
                  <a:srgbClr val="202020"/>
                </a:solidFill>
                <a:latin typeface="Cambria"/>
                <a:cs typeface="Cambria"/>
              </a:rPr>
              <a:t>Subsequent authorities</a:t>
            </a:r>
            <a:r>
              <a:rPr sz="2000" spc="305" dirty="0">
                <a:solidFill>
                  <a:srgbClr val="202020"/>
                </a:solidFill>
                <a:latin typeface="Cambria"/>
                <a:cs typeface="Cambria"/>
              </a:rPr>
              <a:t> </a:t>
            </a:r>
            <a:r>
              <a:rPr sz="2000" spc="-20" dirty="0">
                <a:solidFill>
                  <a:srgbClr val="202020"/>
                </a:solidFill>
                <a:latin typeface="Cambria"/>
                <a:cs typeface="Cambria"/>
              </a:rPr>
              <a:t>have </a:t>
            </a:r>
            <a:r>
              <a:rPr sz="2000" dirty="0">
                <a:solidFill>
                  <a:srgbClr val="202020"/>
                </a:solidFill>
                <a:latin typeface="Cambria"/>
                <a:cs typeface="Cambria"/>
              </a:rPr>
              <a:t>come</a:t>
            </a:r>
            <a:r>
              <a:rPr sz="2000" spc="-55" dirty="0">
                <a:solidFill>
                  <a:srgbClr val="202020"/>
                </a:solidFill>
                <a:latin typeface="Cambria"/>
                <a:cs typeface="Cambria"/>
              </a:rPr>
              <a:t> </a:t>
            </a:r>
            <a:r>
              <a:rPr sz="2000" dirty="0">
                <a:solidFill>
                  <a:srgbClr val="202020"/>
                </a:solidFill>
                <a:latin typeface="Cambria"/>
                <a:cs typeface="Cambria"/>
              </a:rPr>
              <a:t>to</a:t>
            </a:r>
            <a:r>
              <a:rPr sz="2000" spc="-45" dirty="0">
                <a:solidFill>
                  <a:srgbClr val="202020"/>
                </a:solidFill>
                <a:latin typeface="Cambria"/>
                <a:cs typeface="Cambria"/>
              </a:rPr>
              <a:t> </a:t>
            </a:r>
            <a:r>
              <a:rPr sz="2000" dirty="0">
                <a:solidFill>
                  <a:srgbClr val="202020"/>
                </a:solidFill>
                <a:latin typeface="Cambria"/>
                <a:cs typeface="Cambria"/>
              </a:rPr>
              <a:t>similar</a:t>
            </a:r>
            <a:r>
              <a:rPr sz="2000" spc="-70" dirty="0">
                <a:solidFill>
                  <a:srgbClr val="202020"/>
                </a:solidFill>
                <a:latin typeface="Cambria"/>
                <a:cs typeface="Cambria"/>
              </a:rPr>
              <a:t> </a:t>
            </a:r>
            <a:r>
              <a:rPr sz="2000" spc="-10" dirty="0">
                <a:solidFill>
                  <a:srgbClr val="202020"/>
                </a:solidFill>
                <a:latin typeface="Cambria"/>
                <a:cs typeface="Cambria"/>
              </a:rPr>
              <a:t>conclusions.</a:t>
            </a:r>
            <a:endParaRPr sz="2000">
              <a:latin typeface="Cambria"/>
              <a:cs typeface="Cambria"/>
            </a:endParaRPr>
          </a:p>
        </p:txBody>
      </p:sp>
      <p:pic>
        <p:nvPicPr>
          <p:cNvPr id="7"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98" y="378328"/>
            <a:ext cx="333494" cy="3334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9735" y="298145"/>
            <a:ext cx="11376025" cy="849630"/>
          </a:xfrm>
          <a:prstGeom prst="rect">
            <a:avLst/>
          </a:prstGeom>
        </p:spPr>
        <p:txBody>
          <a:bodyPr vert="horz" wrap="square" lIns="0" tIns="12700" rIns="0" bIns="0" rtlCol="0">
            <a:spAutoFit/>
          </a:bodyPr>
          <a:lstStyle/>
          <a:p>
            <a:pPr marL="38100" marR="30480">
              <a:lnSpc>
                <a:spcPct val="100000"/>
              </a:lnSpc>
              <a:spcBef>
                <a:spcPts val="100"/>
              </a:spcBef>
            </a:pPr>
            <a:r>
              <a:rPr sz="1800" b="0" dirty="0">
                <a:solidFill>
                  <a:srgbClr val="202020"/>
                </a:solidFill>
                <a:latin typeface="Cambria"/>
                <a:cs typeface="Cambria"/>
              </a:rPr>
              <a:t>Studies</a:t>
            </a:r>
            <a:r>
              <a:rPr sz="1800" b="0" spc="-25" dirty="0">
                <a:solidFill>
                  <a:srgbClr val="202020"/>
                </a:solidFill>
                <a:latin typeface="Cambria"/>
                <a:cs typeface="Cambria"/>
              </a:rPr>
              <a:t> </a:t>
            </a:r>
            <a:r>
              <a:rPr sz="1800" b="0" dirty="0">
                <a:solidFill>
                  <a:srgbClr val="202020"/>
                </a:solidFill>
                <a:latin typeface="Cambria"/>
                <a:cs typeface="Cambria"/>
              </a:rPr>
              <a:t>of</a:t>
            </a:r>
            <a:r>
              <a:rPr sz="1800" b="0" spc="-20" dirty="0">
                <a:solidFill>
                  <a:srgbClr val="202020"/>
                </a:solidFill>
                <a:latin typeface="Cambria"/>
                <a:cs typeface="Cambria"/>
              </a:rPr>
              <a:t> </a:t>
            </a:r>
            <a:r>
              <a:rPr sz="1800" b="0" dirty="0">
                <a:solidFill>
                  <a:srgbClr val="202020"/>
                </a:solidFill>
                <a:latin typeface="Cambria"/>
                <a:cs typeface="Cambria"/>
              </a:rPr>
              <a:t>both</a:t>
            </a:r>
            <a:r>
              <a:rPr sz="1800" b="0" spc="-15" dirty="0">
                <a:solidFill>
                  <a:srgbClr val="202020"/>
                </a:solidFill>
                <a:latin typeface="Cambria"/>
                <a:cs typeface="Cambria"/>
              </a:rPr>
              <a:t> </a:t>
            </a:r>
            <a:r>
              <a:rPr sz="1800" b="0" dirty="0">
                <a:solidFill>
                  <a:srgbClr val="202020"/>
                </a:solidFill>
                <a:latin typeface="Cambria"/>
                <a:cs typeface="Cambria"/>
              </a:rPr>
              <a:t>nortriptyline</a:t>
            </a:r>
            <a:r>
              <a:rPr sz="1800" b="0" spc="5" dirty="0">
                <a:solidFill>
                  <a:srgbClr val="202020"/>
                </a:solidFill>
                <a:latin typeface="Cambria"/>
                <a:cs typeface="Cambria"/>
              </a:rPr>
              <a:t> </a:t>
            </a:r>
            <a:r>
              <a:rPr sz="1800" b="0" dirty="0">
                <a:solidFill>
                  <a:srgbClr val="202020"/>
                </a:solidFill>
                <a:latin typeface="Cambria"/>
                <a:cs typeface="Cambria"/>
              </a:rPr>
              <a:t>and</a:t>
            </a:r>
            <a:r>
              <a:rPr sz="1800" b="0" spc="-45" dirty="0">
                <a:solidFill>
                  <a:srgbClr val="202020"/>
                </a:solidFill>
                <a:latin typeface="Cambria"/>
                <a:cs typeface="Cambria"/>
              </a:rPr>
              <a:t> </a:t>
            </a:r>
            <a:r>
              <a:rPr sz="1800" b="0" dirty="0">
                <a:solidFill>
                  <a:srgbClr val="202020"/>
                </a:solidFill>
                <a:latin typeface="Cambria"/>
                <a:cs typeface="Cambria"/>
              </a:rPr>
              <a:t>desipramine</a:t>
            </a:r>
            <a:r>
              <a:rPr sz="1800" b="0" spc="-35" dirty="0">
                <a:solidFill>
                  <a:srgbClr val="202020"/>
                </a:solidFill>
                <a:latin typeface="Cambria"/>
                <a:cs typeface="Cambria"/>
              </a:rPr>
              <a:t> </a:t>
            </a:r>
            <a:r>
              <a:rPr sz="1800" b="0" spc="-10" dirty="0">
                <a:solidFill>
                  <a:srgbClr val="202020"/>
                </a:solidFill>
                <a:latin typeface="Cambria"/>
                <a:cs typeface="Cambria"/>
              </a:rPr>
              <a:t>have,</a:t>
            </a:r>
            <a:r>
              <a:rPr sz="1800" b="0" spc="-60" dirty="0">
                <a:solidFill>
                  <a:srgbClr val="202020"/>
                </a:solidFill>
                <a:latin typeface="Cambria"/>
                <a:cs typeface="Cambria"/>
              </a:rPr>
              <a:t> </a:t>
            </a:r>
            <a:r>
              <a:rPr sz="1800" b="0" dirty="0">
                <a:solidFill>
                  <a:srgbClr val="202020"/>
                </a:solidFill>
                <a:latin typeface="Cambria"/>
                <a:cs typeface="Cambria"/>
              </a:rPr>
              <a:t>in</a:t>
            </a:r>
            <a:r>
              <a:rPr sz="1800" b="0" spc="-25" dirty="0">
                <a:solidFill>
                  <a:srgbClr val="202020"/>
                </a:solidFill>
                <a:latin typeface="Cambria"/>
                <a:cs typeface="Cambria"/>
              </a:rPr>
              <a:t> </a:t>
            </a:r>
            <a:r>
              <a:rPr sz="1800" b="0" dirty="0">
                <a:solidFill>
                  <a:srgbClr val="202020"/>
                </a:solidFill>
                <a:latin typeface="Cambria"/>
                <a:cs typeface="Cambria"/>
              </a:rPr>
              <a:t>general,</a:t>
            </a:r>
            <a:r>
              <a:rPr sz="1800" b="0" spc="-35" dirty="0">
                <a:solidFill>
                  <a:srgbClr val="202020"/>
                </a:solidFill>
                <a:latin typeface="Cambria"/>
                <a:cs typeface="Cambria"/>
              </a:rPr>
              <a:t> </a:t>
            </a:r>
            <a:r>
              <a:rPr sz="1800" b="0" dirty="0">
                <a:solidFill>
                  <a:srgbClr val="202020"/>
                </a:solidFill>
                <a:latin typeface="Cambria"/>
                <a:cs typeface="Cambria"/>
              </a:rPr>
              <a:t>demonstrated</a:t>
            </a:r>
            <a:r>
              <a:rPr sz="1800" b="0" spc="-25" dirty="0">
                <a:solidFill>
                  <a:srgbClr val="202020"/>
                </a:solidFill>
                <a:latin typeface="Cambria"/>
                <a:cs typeface="Cambria"/>
              </a:rPr>
              <a:t> </a:t>
            </a:r>
            <a:r>
              <a:rPr sz="1800" b="0" dirty="0">
                <a:solidFill>
                  <a:srgbClr val="202020"/>
                </a:solidFill>
                <a:latin typeface="Cambria"/>
                <a:cs typeface="Cambria"/>
              </a:rPr>
              <a:t>curvilinear</a:t>
            </a:r>
            <a:r>
              <a:rPr sz="1800" b="0" spc="-25" dirty="0">
                <a:solidFill>
                  <a:srgbClr val="202020"/>
                </a:solidFill>
                <a:latin typeface="Cambria"/>
                <a:cs typeface="Cambria"/>
              </a:rPr>
              <a:t> </a:t>
            </a:r>
            <a:r>
              <a:rPr sz="1800" b="0" dirty="0">
                <a:solidFill>
                  <a:srgbClr val="202020"/>
                </a:solidFill>
                <a:latin typeface="Cambria"/>
                <a:cs typeface="Cambria"/>
              </a:rPr>
              <a:t>con-</a:t>
            </a:r>
            <a:r>
              <a:rPr sz="1800" b="0" spc="-10" dirty="0">
                <a:solidFill>
                  <a:srgbClr val="202020"/>
                </a:solidFill>
                <a:latin typeface="Cambria"/>
                <a:cs typeface="Cambria"/>
              </a:rPr>
              <a:t>centration-response </a:t>
            </a:r>
            <a:r>
              <a:rPr sz="1800" b="0" dirty="0">
                <a:solidFill>
                  <a:srgbClr val="202020"/>
                </a:solidFill>
                <a:latin typeface="Cambria"/>
                <a:cs typeface="Cambria"/>
              </a:rPr>
              <a:t>relationships, with</a:t>
            </a:r>
            <a:r>
              <a:rPr sz="1800" b="0" spc="5" dirty="0">
                <a:solidFill>
                  <a:srgbClr val="202020"/>
                </a:solidFill>
                <a:latin typeface="Cambria"/>
                <a:cs typeface="Cambria"/>
              </a:rPr>
              <a:t> </a:t>
            </a:r>
            <a:r>
              <a:rPr sz="1800" b="0" dirty="0">
                <a:solidFill>
                  <a:srgbClr val="202020"/>
                </a:solidFill>
                <a:latin typeface="Cambria"/>
                <a:cs typeface="Cambria"/>
              </a:rPr>
              <a:t>optimum</a:t>
            </a:r>
            <a:r>
              <a:rPr sz="1800" b="0" spc="20" dirty="0">
                <a:solidFill>
                  <a:srgbClr val="202020"/>
                </a:solidFill>
                <a:latin typeface="Cambria"/>
                <a:cs typeface="Cambria"/>
              </a:rPr>
              <a:t> </a:t>
            </a:r>
            <a:r>
              <a:rPr sz="1800" b="0" dirty="0">
                <a:solidFill>
                  <a:srgbClr val="202020"/>
                </a:solidFill>
                <a:latin typeface="Cambria"/>
                <a:cs typeface="Cambria"/>
              </a:rPr>
              <a:t>ranges</a:t>
            </a:r>
            <a:r>
              <a:rPr sz="1800" b="0" spc="-40" dirty="0">
                <a:solidFill>
                  <a:srgbClr val="202020"/>
                </a:solidFill>
                <a:latin typeface="Cambria"/>
                <a:cs typeface="Cambria"/>
              </a:rPr>
              <a:t> </a:t>
            </a:r>
            <a:r>
              <a:rPr sz="1800" b="0" dirty="0">
                <a:solidFill>
                  <a:srgbClr val="202020"/>
                </a:solidFill>
                <a:latin typeface="Cambria"/>
                <a:cs typeface="Cambria"/>
              </a:rPr>
              <a:t>of</a:t>
            </a:r>
            <a:r>
              <a:rPr sz="1800" b="0" spc="20" dirty="0">
                <a:solidFill>
                  <a:srgbClr val="202020"/>
                </a:solidFill>
                <a:latin typeface="Cambria"/>
                <a:cs typeface="Cambria"/>
              </a:rPr>
              <a:t> </a:t>
            </a:r>
            <a:r>
              <a:rPr sz="1800" b="0" dirty="0">
                <a:solidFill>
                  <a:srgbClr val="202020"/>
                </a:solidFill>
                <a:latin typeface="Cambria"/>
                <a:cs typeface="Cambria"/>
              </a:rPr>
              <a:t>50–150</a:t>
            </a:r>
            <a:r>
              <a:rPr sz="1800" b="0" spc="-50" dirty="0">
                <a:solidFill>
                  <a:srgbClr val="202020"/>
                </a:solidFill>
                <a:latin typeface="Cambria"/>
                <a:cs typeface="Cambria"/>
              </a:rPr>
              <a:t> </a:t>
            </a:r>
            <a:r>
              <a:rPr sz="1800" b="0" dirty="0">
                <a:solidFill>
                  <a:srgbClr val="202020"/>
                </a:solidFill>
                <a:latin typeface="Cambria"/>
                <a:cs typeface="Cambria"/>
              </a:rPr>
              <a:t>ng</a:t>
            </a:r>
            <a:r>
              <a:rPr sz="1800" b="0" spc="-10" dirty="0">
                <a:solidFill>
                  <a:srgbClr val="202020"/>
                </a:solidFill>
                <a:latin typeface="Cambria"/>
                <a:cs typeface="Cambria"/>
              </a:rPr>
              <a:t> </a:t>
            </a:r>
            <a:r>
              <a:rPr sz="1800" b="0" dirty="0">
                <a:solidFill>
                  <a:srgbClr val="202020"/>
                </a:solidFill>
                <a:latin typeface="Cambria"/>
                <a:cs typeface="Cambria"/>
              </a:rPr>
              <a:t>ml</a:t>
            </a:r>
            <a:r>
              <a:rPr sz="1800" b="0" baseline="25462" dirty="0">
                <a:solidFill>
                  <a:srgbClr val="202020"/>
                </a:solidFill>
                <a:latin typeface="Cambria"/>
                <a:cs typeface="Cambria"/>
              </a:rPr>
              <a:t>−1</a:t>
            </a:r>
            <a:r>
              <a:rPr sz="1800" b="0" spc="217" baseline="25462" dirty="0">
                <a:solidFill>
                  <a:srgbClr val="202020"/>
                </a:solidFill>
                <a:latin typeface="Cambria"/>
                <a:cs typeface="Cambria"/>
              </a:rPr>
              <a:t> </a:t>
            </a:r>
            <a:r>
              <a:rPr sz="1800" b="0" dirty="0">
                <a:solidFill>
                  <a:srgbClr val="202020"/>
                </a:solidFill>
                <a:latin typeface="Cambria"/>
                <a:cs typeface="Cambria"/>
              </a:rPr>
              <a:t>(200–600</a:t>
            </a:r>
            <a:r>
              <a:rPr sz="1800" b="0" spc="-50" dirty="0">
                <a:solidFill>
                  <a:srgbClr val="202020"/>
                </a:solidFill>
                <a:latin typeface="Cambria"/>
                <a:cs typeface="Cambria"/>
              </a:rPr>
              <a:t> </a:t>
            </a:r>
            <a:r>
              <a:rPr sz="1800" b="0" dirty="0">
                <a:solidFill>
                  <a:srgbClr val="202020"/>
                </a:solidFill>
                <a:latin typeface="Cambria"/>
                <a:cs typeface="Cambria"/>
              </a:rPr>
              <a:t>nmol</a:t>
            </a:r>
            <a:r>
              <a:rPr sz="1800" b="0" spc="5" dirty="0">
                <a:solidFill>
                  <a:srgbClr val="202020"/>
                </a:solidFill>
                <a:latin typeface="Cambria"/>
                <a:cs typeface="Cambria"/>
              </a:rPr>
              <a:t> </a:t>
            </a:r>
            <a:r>
              <a:rPr sz="1800" b="0" dirty="0">
                <a:solidFill>
                  <a:srgbClr val="202020"/>
                </a:solidFill>
                <a:latin typeface="Cambria"/>
                <a:cs typeface="Cambria"/>
              </a:rPr>
              <a:t>l</a:t>
            </a:r>
            <a:r>
              <a:rPr sz="1800" b="0" baseline="25462" dirty="0">
                <a:solidFill>
                  <a:srgbClr val="202020"/>
                </a:solidFill>
                <a:latin typeface="Cambria"/>
                <a:cs typeface="Cambria"/>
              </a:rPr>
              <a:t>−1</a:t>
            </a:r>
            <a:r>
              <a:rPr sz="1800" b="0" dirty="0">
                <a:solidFill>
                  <a:srgbClr val="202020"/>
                </a:solidFill>
                <a:latin typeface="Cambria"/>
                <a:cs typeface="Cambria"/>
              </a:rPr>
              <a:t>)</a:t>
            </a:r>
            <a:r>
              <a:rPr sz="1800" b="0" spc="-25" dirty="0">
                <a:solidFill>
                  <a:srgbClr val="202020"/>
                </a:solidFill>
                <a:latin typeface="Cambria"/>
                <a:cs typeface="Cambria"/>
              </a:rPr>
              <a:t> </a:t>
            </a:r>
            <a:r>
              <a:rPr sz="1800" b="0" dirty="0">
                <a:solidFill>
                  <a:srgbClr val="202020"/>
                </a:solidFill>
                <a:latin typeface="Cambria"/>
                <a:cs typeface="Cambria"/>
              </a:rPr>
              <a:t>and 100–160</a:t>
            </a:r>
            <a:r>
              <a:rPr sz="1800" b="0" spc="-55" dirty="0">
                <a:solidFill>
                  <a:srgbClr val="202020"/>
                </a:solidFill>
                <a:latin typeface="Cambria"/>
                <a:cs typeface="Cambria"/>
              </a:rPr>
              <a:t> </a:t>
            </a:r>
            <a:r>
              <a:rPr sz="1800" b="0" dirty="0">
                <a:solidFill>
                  <a:srgbClr val="202020"/>
                </a:solidFill>
                <a:latin typeface="Cambria"/>
                <a:cs typeface="Cambria"/>
              </a:rPr>
              <a:t>ng</a:t>
            </a:r>
            <a:r>
              <a:rPr sz="1800" b="0" spc="-5" dirty="0">
                <a:solidFill>
                  <a:srgbClr val="202020"/>
                </a:solidFill>
                <a:latin typeface="Cambria"/>
                <a:cs typeface="Cambria"/>
              </a:rPr>
              <a:t> </a:t>
            </a:r>
            <a:r>
              <a:rPr sz="1800" b="0" dirty="0">
                <a:solidFill>
                  <a:srgbClr val="202020"/>
                </a:solidFill>
                <a:latin typeface="Cambria"/>
                <a:cs typeface="Cambria"/>
              </a:rPr>
              <a:t>ml</a:t>
            </a:r>
            <a:r>
              <a:rPr sz="1800" b="0" baseline="25462" dirty="0">
                <a:solidFill>
                  <a:srgbClr val="202020"/>
                </a:solidFill>
                <a:latin typeface="Cambria"/>
                <a:cs typeface="Cambria"/>
              </a:rPr>
              <a:t>−1</a:t>
            </a:r>
            <a:r>
              <a:rPr sz="1800" b="0" spc="225" baseline="25462" dirty="0">
                <a:solidFill>
                  <a:srgbClr val="202020"/>
                </a:solidFill>
                <a:latin typeface="Cambria"/>
                <a:cs typeface="Cambria"/>
              </a:rPr>
              <a:t> </a:t>
            </a:r>
            <a:r>
              <a:rPr sz="1800" b="0" dirty="0">
                <a:solidFill>
                  <a:srgbClr val="202020"/>
                </a:solidFill>
                <a:latin typeface="Cambria"/>
                <a:cs typeface="Cambria"/>
              </a:rPr>
              <a:t>(400–650</a:t>
            </a:r>
            <a:r>
              <a:rPr sz="1800" b="0" spc="-50" dirty="0">
                <a:solidFill>
                  <a:srgbClr val="202020"/>
                </a:solidFill>
                <a:latin typeface="Cambria"/>
                <a:cs typeface="Cambria"/>
              </a:rPr>
              <a:t> </a:t>
            </a:r>
            <a:r>
              <a:rPr sz="1800" b="0" dirty="0">
                <a:solidFill>
                  <a:srgbClr val="202020"/>
                </a:solidFill>
                <a:latin typeface="Cambria"/>
                <a:cs typeface="Cambria"/>
              </a:rPr>
              <a:t>nmol</a:t>
            </a:r>
            <a:r>
              <a:rPr sz="1800" b="0" spc="10" dirty="0">
                <a:solidFill>
                  <a:srgbClr val="202020"/>
                </a:solidFill>
                <a:latin typeface="Cambria"/>
                <a:cs typeface="Cambria"/>
              </a:rPr>
              <a:t> </a:t>
            </a:r>
            <a:r>
              <a:rPr sz="1800" b="0" spc="-10" dirty="0">
                <a:solidFill>
                  <a:srgbClr val="202020"/>
                </a:solidFill>
                <a:latin typeface="Cambria"/>
                <a:cs typeface="Cambria"/>
              </a:rPr>
              <a:t>l</a:t>
            </a:r>
            <a:r>
              <a:rPr sz="1800" b="0" spc="-15" baseline="25462" dirty="0">
                <a:solidFill>
                  <a:srgbClr val="202020"/>
                </a:solidFill>
                <a:latin typeface="Cambria"/>
                <a:cs typeface="Cambria"/>
              </a:rPr>
              <a:t>−1</a:t>
            </a:r>
            <a:r>
              <a:rPr sz="1800" b="0" spc="-10" dirty="0">
                <a:solidFill>
                  <a:srgbClr val="202020"/>
                </a:solidFill>
                <a:latin typeface="Cambria"/>
                <a:cs typeface="Cambria"/>
              </a:rPr>
              <a:t>), </a:t>
            </a:r>
            <a:r>
              <a:rPr sz="1800" b="0" spc="-25" dirty="0">
                <a:solidFill>
                  <a:srgbClr val="202020"/>
                </a:solidFill>
                <a:latin typeface="Cambria"/>
                <a:cs typeface="Cambria"/>
              </a:rPr>
              <a:t>respectively,</a:t>
            </a:r>
            <a:r>
              <a:rPr sz="1800" b="0" spc="-20" dirty="0">
                <a:solidFill>
                  <a:srgbClr val="202020"/>
                </a:solidFill>
                <a:latin typeface="Cambria"/>
                <a:cs typeface="Cambria"/>
              </a:rPr>
              <a:t> </a:t>
            </a:r>
            <a:r>
              <a:rPr sz="1800" b="0" dirty="0">
                <a:solidFill>
                  <a:srgbClr val="202020"/>
                </a:solidFill>
                <a:latin typeface="Cambria"/>
                <a:cs typeface="Cambria"/>
              </a:rPr>
              <a:t>and</a:t>
            </a:r>
            <a:r>
              <a:rPr sz="1800" b="0" spc="-40" dirty="0">
                <a:solidFill>
                  <a:srgbClr val="202020"/>
                </a:solidFill>
                <a:latin typeface="Cambria"/>
                <a:cs typeface="Cambria"/>
              </a:rPr>
              <a:t> </a:t>
            </a:r>
            <a:r>
              <a:rPr sz="1800" b="0" dirty="0">
                <a:solidFill>
                  <a:srgbClr val="202020"/>
                </a:solidFill>
                <a:latin typeface="Cambria"/>
                <a:cs typeface="Cambria"/>
              </a:rPr>
              <a:t>response</a:t>
            </a:r>
            <a:r>
              <a:rPr sz="1800" b="0" spc="-45" dirty="0">
                <a:solidFill>
                  <a:srgbClr val="202020"/>
                </a:solidFill>
                <a:latin typeface="Cambria"/>
                <a:cs typeface="Cambria"/>
              </a:rPr>
              <a:t> </a:t>
            </a:r>
            <a:r>
              <a:rPr sz="1800" b="0" dirty="0">
                <a:solidFill>
                  <a:srgbClr val="202020"/>
                </a:solidFill>
                <a:latin typeface="Cambria"/>
                <a:cs typeface="Cambria"/>
              </a:rPr>
              <a:t>rates</a:t>
            </a:r>
            <a:r>
              <a:rPr sz="1800" b="0" spc="-10" dirty="0">
                <a:solidFill>
                  <a:srgbClr val="202020"/>
                </a:solidFill>
                <a:latin typeface="Cambria"/>
                <a:cs typeface="Cambria"/>
              </a:rPr>
              <a:t> </a:t>
            </a:r>
            <a:r>
              <a:rPr sz="1800" b="0" dirty="0">
                <a:solidFill>
                  <a:srgbClr val="202020"/>
                </a:solidFill>
                <a:latin typeface="Cambria"/>
                <a:cs typeface="Cambria"/>
              </a:rPr>
              <a:t>of</a:t>
            </a:r>
            <a:r>
              <a:rPr sz="1800" b="0" spc="-15" dirty="0">
                <a:solidFill>
                  <a:srgbClr val="202020"/>
                </a:solidFill>
                <a:latin typeface="Cambria"/>
                <a:cs typeface="Cambria"/>
              </a:rPr>
              <a:t> </a:t>
            </a:r>
            <a:r>
              <a:rPr sz="1800" b="0" dirty="0">
                <a:solidFill>
                  <a:srgbClr val="202020"/>
                </a:solidFill>
                <a:latin typeface="Cambria"/>
                <a:cs typeface="Cambria"/>
              </a:rPr>
              <a:t>70%</a:t>
            </a:r>
            <a:r>
              <a:rPr sz="1800" b="0" spc="-20" dirty="0">
                <a:solidFill>
                  <a:srgbClr val="202020"/>
                </a:solidFill>
                <a:latin typeface="Cambria"/>
                <a:cs typeface="Cambria"/>
              </a:rPr>
              <a:t> </a:t>
            </a:r>
            <a:r>
              <a:rPr sz="1800" b="0" dirty="0">
                <a:solidFill>
                  <a:srgbClr val="202020"/>
                </a:solidFill>
                <a:latin typeface="Cambria"/>
                <a:cs typeface="Cambria"/>
              </a:rPr>
              <a:t>and</a:t>
            </a:r>
            <a:r>
              <a:rPr sz="1800" b="0" spc="-40" dirty="0">
                <a:solidFill>
                  <a:srgbClr val="202020"/>
                </a:solidFill>
                <a:latin typeface="Cambria"/>
                <a:cs typeface="Cambria"/>
              </a:rPr>
              <a:t> </a:t>
            </a:r>
            <a:r>
              <a:rPr sz="1800" b="0" dirty="0">
                <a:solidFill>
                  <a:srgbClr val="202020"/>
                </a:solidFill>
                <a:latin typeface="Cambria"/>
                <a:cs typeface="Cambria"/>
              </a:rPr>
              <a:t>59%,</a:t>
            </a:r>
            <a:r>
              <a:rPr sz="1800" b="0" spc="-10" dirty="0">
                <a:solidFill>
                  <a:srgbClr val="202020"/>
                </a:solidFill>
                <a:latin typeface="Cambria"/>
                <a:cs typeface="Cambria"/>
              </a:rPr>
              <a:t> </a:t>
            </a:r>
            <a:r>
              <a:rPr sz="1800" b="0" spc="-25" dirty="0">
                <a:solidFill>
                  <a:srgbClr val="202020"/>
                </a:solidFill>
                <a:latin typeface="Cambria"/>
                <a:cs typeface="Cambria"/>
              </a:rPr>
              <a:t>respectively,</a:t>
            </a:r>
            <a:r>
              <a:rPr sz="1800" b="0" spc="-30" dirty="0">
                <a:solidFill>
                  <a:srgbClr val="202020"/>
                </a:solidFill>
                <a:latin typeface="Cambria"/>
                <a:cs typeface="Cambria"/>
              </a:rPr>
              <a:t> </a:t>
            </a:r>
            <a:r>
              <a:rPr sz="1800" b="0" dirty="0">
                <a:solidFill>
                  <a:srgbClr val="202020"/>
                </a:solidFill>
                <a:latin typeface="Cambria"/>
                <a:cs typeface="Cambria"/>
              </a:rPr>
              <a:t>within</a:t>
            </a:r>
            <a:r>
              <a:rPr sz="1800" b="0" spc="5" dirty="0">
                <a:solidFill>
                  <a:srgbClr val="202020"/>
                </a:solidFill>
                <a:latin typeface="Cambria"/>
                <a:cs typeface="Cambria"/>
              </a:rPr>
              <a:t> </a:t>
            </a:r>
            <a:r>
              <a:rPr sz="1800" b="0" dirty="0">
                <a:solidFill>
                  <a:srgbClr val="202020"/>
                </a:solidFill>
                <a:latin typeface="Cambria"/>
                <a:cs typeface="Cambria"/>
              </a:rPr>
              <a:t>these</a:t>
            </a:r>
            <a:r>
              <a:rPr sz="1800" b="0" spc="5" dirty="0">
                <a:solidFill>
                  <a:srgbClr val="202020"/>
                </a:solidFill>
                <a:latin typeface="Cambria"/>
                <a:cs typeface="Cambria"/>
              </a:rPr>
              <a:t> </a:t>
            </a:r>
            <a:r>
              <a:rPr sz="1800" b="0" spc="-10" dirty="0">
                <a:solidFill>
                  <a:srgbClr val="202020"/>
                </a:solidFill>
                <a:latin typeface="Cambria"/>
                <a:cs typeface="Cambria"/>
              </a:rPr>
              <a:t>ranges</a:t>
            </a:r>
            <a:endParaRPr sz="1800" dirty="0">
              <a:latin typeface="Cambria"/>
              <a:cs typeface="Cambria"/>
            </a:endParaRP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35</a:t>
            </a:fld>
            <a:endParaRPr lang="en-US"/>
          </a:p>
        </p:txBody>
      </p:sp>
      <p:sp>
        <p:nvSpPr>
          <p:cNvPr id="3" name="object 3"/>
          <p:cNvSpPr txBox="1"/>
          <p:nvPr/>
        </p:nvSpPr>
        <p:spPr>
          <a:xfrm>
            <a:off x="319735" y="1630756"/>
            <a:ext cx="11628120" cy="849630"/>
          </a:xfrm>
          <a:prstGeom prst="rect">
            <a:avLst/>
          </a:prstGeom>
        </p:spPr>
        <p:txBody>
          <a:bodyPr vert="horz" wrap="square" lIns="0" tIns="12700" rIns="0" bIns="0" rtlCol="0">
            <a:spAutoFit/>
          </a:bodyPr>
          <a:lstStyle/>
          <a:p>
            <a:pPr marL="38100" marR="30480">
              <a:lnSpc>
                <a:spcPct val="100000"/>
              </a:lnSpc>
              <a:spcBef>
                <a:spcPts val="100"/>
              </a:spcBef>
            </a:pPr>
            <a:r>
              <a:rPr sz="1800" dirty="0">
                <a:solidFill>
                  <a:srgbClr val="202020"/>
                </a:solidFill>
                <a:latin typeface="Cambria"/>
                <a:cs typeface="Cambria"/>
              </a:rPr>
              <a:t>.</a:t>
            </a:r>
            <a:r>
              <a:rPr sz="1800" spc="-20" dirty="0">
                <a:solidFill>
                  <a:srgbClr val="202020"/>
                </a:solidFill>
                <a:latin typeface="Cambria"/>
                <a:cs typeface="Cambria"/>
              </a:rPr>
              <a:t> </a:t>
            </a:r>
            <a:r>
              <a:rPr sz="1800" dirty="0">
                <a:solidFill>
                  <a:srgbClr val="202020"/>
                </a:solidFill>
                <a:latin typeface="Cambria"/>
                <a:cs typeface="Cambria"/>
              </a:rPr>
              <a:t>A</a:t>
            </a:r>
            <a:r>
              <a:rPr sz="1800" spc="5" dirty="0">
                <a:solidFill>
                  <a:srgbClr val="202020"/>
                </a:solidFill>
                <a:latin typeface="Cambria"/>
                <a:cs typeface="Cambria"/>
              </a:rPr>
              <a:t> </a:t>
            </a:r>
            <a:r>
              <a:rPr sz="1800" dirty="0">
                <a:solidFill>
                  <a:srgbClr val="202020"/>
                </a:solidFill>
                <a:latin typeface="Cambria"/>
                <a:cs typeface="Cambria"/>
              </a:rPr>
              <a:t>recent</a:t>
            </a:r>
            <a:r>
              <a:rPr sz="1800" spc="-30" dirty="0">
                <a:solidFill>
                  <a:srgbClr val="202020"/>
                </a:solidFill>
                <a:latin typeface="Cambria"/>
                <a:cs typeface="Cambria"/>
              </a:rPr>
              <a:t> </a:t>
            </a:r>
            <a:r>
              <a:rPr sz="1800" spc="-10" dirty="0">
                <a:solidFill>
                  <a:srgbClr val="202020"/>
                </a:solidFill>
                <a:latin typeface="Cambria"/>
                <a:cs typeface="Cambria"/>
              </a:rPr>
              <a:t>double-</a:t>
            </a:r>
            <a:r>
              <a:rPr sz="1800" dirty="0">
                <a:solidFill>
                  <a:srgbClr val="202020"/>
                </a:solidFill>
                <a:latin typeface="Cambria"/>
                <a:cs typeface="Cambria"/>
              </a:rPr>
              <a:t>blind</a:t>
            </a:r>
            <a:r>
              <a:rPr sz="1800" spc="-10" dirty="0">
                <a:solidFill>
                  <a:srgbClr val="202020"/>
                </a:solidFill>
                <a:latin typeface="Cambria"/>
                <a:cs typeface="Cambria"/>
              </a:rPr>
              <a:t> </a:t>
            </a:r>
            <a:r>
              <a:rPr sz="1800" dirty="0">
                <a:solidFill>
                  <a:srgbClr val="202020"/>
                </a:solidFill>
                <a:latin typeface="Cambria"/>
                <a:cs typeface="Cambria"/>
              </a:rPr>
              <a:t>3</a:t>
            </a:r>
            <a:r>
              <a:rPr sz="1800" spc="-10" dirty="0">
                <a:solidFill>
                  <a:srgbClr val="202020"/>
                </a:solidFill>
                <a:latin typeface="Cambria"/>
                <a:cs typeface="Cambria"/>
              </a:rPr>
              <a:t> </a:t>
            </a:r>
            <a:r>
              <a:rPr sz="1800" dirty="0">
                <a:solidFill>
                  <a:srgbClr val="202020"/>
                </a:solidFill>
                <a:latin typeface="Cambria"/>
                <a:cs typeface="Cambria"/>
              </a:rPr>
              <a:t>year</a:t>
            </a:r>
            <a:r>
              <a:rPr sz="1800" spc="-50" dirty="0">
                <a:solidFill>
                  <a:srgbClr val="202020"/>
                </a:solidFill>
                <a:latin typeface="Cambria"/>
                <a:cs typeface="Cambria"/>
              </a:rPr>
              <a:t> </a:t>
            </a:r>
            <a:r>
              <a:rPr sz="1800" dirty="0">
                <a:solidFill>
                  <a:srgbClr val="202020"/>
                </a:solidFill>
                <a:latin typeface="Cambria"/>
                <a:cs typeface="Cambria"/>
              </a:rPr>
              <a:t>maintenance</a:t>
            </a:r>
            <a:r>
              <a:rPr sz="1800" spc="-35" dirty="0">
                <a:solidFill>
                  <a:srgbClr val="202020"/>
                </a:solidFill>
                <a:latin typeface="Cambria"/>
                <a:cs typeface="Cambria"/>
              </a:rPr>
              <a:t> </a:t>
            </a:r>
            <a:r>
              <a:rPr sz="1800" dirty="0">
                <a:solidFill>
                  <a:srgbClr val="202020"/>
                </a:solidFill>
                <a:latin typeface="Cambria"/>
                <a:cs typeface="Cambria"/>
              </a:rPr>
              <a:t>study</a:t>
            </a:r>
            <a:r>
              <a:rPr sz="1800" spc="425" dirty="0">
                <a:solidFill>
                  <a:srgbClr val="202020"/>
                </a:solidFill>
                <a:latin typeface="Cambria"/>
                <a:cs typeface="Cambria"/>
              </a:rPr>
              <a:t> </a:t>
            </a:r>
            <a:r>
              <a:rPr sz="1800" dirty="0">
                <a:solidFill>
                  <a:srgbClr val="202020"/>
                </a:solidFill>
                <a:latin typeface="Cambria"/>
                <a:cs typeface="Cambria"/>
              </a:rPr>
              <a:t>of</a:t>
            </a:r>
            <a:r>
              <a:rPr sz="1800" spc="-10" dirty="0">
                <a:solidFill>
                  <a:srgbClr val="202020"/>
                </a:solidFill>
                <a:latin typeface="Cambria"/>
                <a:cs typeface="Cambria"/>
              </a:rPr>
              <a:t> </a:t>
            </a:r>
            <a:r>
              <a:rPr sz="1800" dirty="0">
                <a:solidFill>
                  <a:srgbClr val="202020"/>
                </a:solidFill>
                <a:latin typeface="Cambria"/>
                <a:cs typeface="Cambria"/>
              </a:rPr>
              <a:t>two</a:t>
            </a:r>
            <a:r>
              <a:rPr sz="1800" spc="5" dirty="0">
                <a:solidFill>
                  <a:srgbClr val="202020"/>
                </a:solidFill>
                <a:latin typeface="Cambria"/>
                <a:cs typeface="Cambria"/>
              </a:rPr>
              <a:t> </a:t>
            </a:r>
            <a:r>
              <a:rPr sz="1800" dirty="0">
                <a:solidFill>
                  <a:srgbClr val="202020"/>
                </a:solidFill>
                <a:latin typeface="Cambria"/>
                <a:cs typeface="Cambria"/>
              </a:rPr>
              <a:t>fixed</a:t>
            </a:r>
            <a:r>
              <a:rPr sz="1800" spc="10" dirty="0">
                <a:solidFill>
                  <a:srgbClr val="202020"/>
                </a:solidFill>
                <a:latin typeface="Cambria"/>
                <a:cs typeface="Cambria"/>
              </a:rPr>
              <a:t> </a:t>
            </a:r>
            <a:r>
              <a:rPr sz="1800" dirty="0">
                <a:solidFill>
                  <a:srgbClr val="202020"/>
                </a:solidFill>
                <a:latin typeface="Cambria"/>
                <a:cs typeface="Cambria"/>
              </a:rPr>
              <a:t>plasma</a:t>
            </a:r>
            <a:r>
              <a:rPr sz="1800" spc="-15" dirty="0">
                <a:solidFill>
                  <a:srgbClr val="202020"/>
                </a:solidFill>
                <a:latin typeface="Cambria"/>
                <a:cs typeface="Cambria"/>
              </a:rPr>
              <a:t> </a:t>
            </a:r>
            <a:r>
              <a:rPr sz="1800" spc="-10" dirty="0">
                <a:solidFill>
                  <a:srgbClr val="202020"/>
                </a:solidFill>
                <a:latin typeface="Cambria"/>
                <a:cs typeface="Cambria"/>
              </a:rPr>
              <a:t>concentration</a:t>
            </a:r>
            <a:r>
              <a:rPr sz="1800" spc="-70" dirty="0">
                <a:solidFill>
                  <a:srgbClr val="202020"/>
                </a:solidFill>
                <a:latin typeface="Cambria"/>
                <a:cs typeface="Cambria"/>
              </a:rPr>
              <a:t> </a:t>
            </a:r>
            <a:r>
              <a:rPr sz="1800" dirty="0">
                <a:solidFill>
                  <a:srgbClr val="202020"/>
                </a:solidFill>
                <a:latin typeface="Cambria"/>
                <a:cs typeface="Cambria"/>
              </a:rPr>
              <a:t>groups,</a:t>
            </a:r>
            <a:r>
              <a:rPr sz="1800" spc="15" dirty="0">
                <a:solidFill>
                  <a:srgbClr val="202020"/>
                </a:solidFill>
                <a:latin typeface="Cambria"/>
                <a:cs typeface="Cambria"/>
              </a:rPr>
              <a:t> </a:t>
            </a:r>
            <a:r>
              <a:rPr sz="1800" dirty="0">
                <a:solidFill>
                  <a:srgbClr val="202020"/>
                </a:solidFill>
                <a:latin typeface="Cambria"/>
                <a:cs typeface="Cambria"/>
              </a:rPr>
              <a:t>i.e.</a:t>
            </a:r>
            <a:r>
              <a:rPr sz="1800" spc="-10" dirty="0">
                <a:solidFill>
                  <a:srgbClr val="202020"/>
                </a:solidFill>
                <a:latin typeface="Cambria"/>
                <a:cs typeface="Cambria"/>
              </a:rPr>
              <a:t> </a:t>
            </a:r>
            <a:r>
              <a:rPr sz="1800" dirty="0">
                <a:solidFill>
                  <a:srgbClr val="202020"/>
                </a:solidFill>
                <a:latin typeface="Cambria"/>
                <a:cs typeface="Cambria"/>
              </a:rPr>
              <a:t>80–120</a:t>
            </a:r>
            <a:r>
              <a:rPr sz="1800" spc="-60" dirty="0">
                <a:solidFill>
                  <a:srgbClr val="202020"/>
                </a:solidFill>
                <a:latin typeface="Cambria"/>
                <a:cs typeface="Cambria"/>
              </a:rPr>
              <a:t> </a:t>
            </a:r>
            <a:r>
              <a:rPr sz="1800" dirty="0">
                <a:solidFill>
                  <a:srgbClr val="202020"/>
                </a:solidFill>
                <a:latin typeface="Cambria"/>
                <a:cs typeface="Cambria"/>
              </a:rPr>
              <a:t>ng ml</a:t>
            </a:r>
            <a:r>
              <a:rPr sz="1800" baseline="25462" dirty="0">
                <a:solidFill>
                  <a:srgbClr val="202020"/>
                </a:solidFill>
                <a:latin typeface="Cambria"/>
                <a:cs typeface="Cambria"/>
              </a:rPr>
              <a:t>−1</a:t>
            </a:r>
            <a:r>
              <a:rPr sz="1800" spc="179" baseline="25462" dirty="0">
                <a:solidFill>
                  <a:srgbClr val="202020"/>
                </a:solidFill>
                <a:latin typeface="Cambria"/>
                <a:cs typeface="Cambria"/>
              </a:rPr>
              <a:t> </a:t>
            </a:r>
            <a:r>
              <a:rPr sz="1800" spc="-10" dirty="0">
                <a:solidFill>
                  <a:srgbClr val="202020"/>
                </a:solidFill>
                <a:latin typeface="Cambria"/>
                <a:cs typeface="Cambria"/>
              </a:rPr>
              <a:t>(300– </a:t>
            </a:r>
            <a:r>
              <a:rPr sz="1800" dirty="0">
                <a:solidFill>
                  <a:srgbClr val="202020"/>
                </a:solidFill>
                <a:latin typeface="Cambria"/>
                <a:cs typeface="Cambria"/>
              </a:rPr>
              <a:t>450</a:t>
            </a:r>
            <a:r>
              <a:rPr sz="1800" spc="-25" dirty="0">
                <a:solidFill>
                  <a:srgbClr val="202020"/>
                </a:solidFill>
                <a:latin typeface="Cambria"/>
                <a:cs typeface="Cambria"/>
              </a:rPr>
              <a:t> </a:t>
            </a:r>
            <a:r>
              <a:rPr sz="1800" dirty="0">
                <a:solidFill>
                  <a:srgbClr val="202020"/>
                </a:solidFill>
                <a:latin typeface="Cambria"/>
                <a:cs typeface="Cambria"/>
              </a:rPr>
              <a:t>nmol</a:t>
            </a:r>
            <a:r>
              <a:rPr sz="1800" spc="-25" dirty="0">
                <a:solidFill>
                  <a:srgbClr val="202020"/>
                </a:solidFill>
                <a:latin typeface="Cambria"/>
                <a:cs typeface="Cambria"/>
              </a:rPr>
              <a:t> </a:t>
            </a:r>
            <a:r>
              <a:rPr sz="1800" dirty="0">
                <a:solidFill>
                  <a:srgbClr val="202020"/>
                </a:solidFill>
                <a:latin typeface="Cambria"/>
                <a:cs typeface="Cambria"/>
              </a:rPr>
              <a:t>l</a:t>
            </a:r>
            <a:r>
              <a:rPr sz="1800" baseline="25462" dirty="0">
                <a:solidFill>
                  <a:srgbClr val="202020"/>
                </a:solidFill>
                <a:latin typeface="Cambria"/>
                <a:cs typeface="Cambria"/>
              </a:rPr>
              <a:t>−1</a:t>
            </a:r>
            <a:r>
              <a:rPr sz="1800" dirty="0">
                <a:solidFill>
                  <a:srgbClr val="202020"/>
                </a:solidFill>
                <a:latin typeface="Cambria"/>
                <a:cs typeface="Cambria"/>
              </a:rPr>
              <a:t>)</a:t>
            </a:r>
            <a:r>
              <a:rPr sz="1800" spc="-15" dirty="0">
                <a:solidFill>
                  <a:srgbClr val="202020"/>
                </a:solidFill>
                <a:latin typeface="Cambria"/>
                <a:cs typeface="Cambria"/>
              </a:rPr>
              <a:t> </a:t>
            </a:r>
            <a:r>
              <a:rPr sz="1800" dirty="0">
                <a:solidFill>
                  <a:srgbClr val="202020"/>
                </a:solidFill>
                <a:latin typeface="Cambria"/>
                <a:cs typeface="Cambria"/>
              </a:rPr>
              <a:t>and</a:t>
            </a:r>
            <a:r>
              <a:rPr sz="1800" spc="-15" dirty="0">
                <a:solidFill>
                  <a:srgbClr val="202020"/>
                </a:solidFill>
                <a:latin typeface="Cambria"/>
                <a:cs typeface="Cambria"/>
              </a:rPr>
              <a:t> </a:t>
            </a:r>
            <a:r>
              <a:rPr sz="1800" dirty="0">
                <a:solidFill>
                  <a:srgbClr val="202020"/>
                </a:solidFill>
                <a:latin typeface="Cambria"/>
                <a:cs typeface="Cambria"/>
              </a:rPr>
              <a:t>40–60</a:t>
            </a:r>
            <a:r>
              <a:rPr sz="1800" spc="-35" dirty="0">
                <a:solidFill>
                  <a:srgbClr val="202020"/>
                </a:solidFill>
                <a:latin typeface="Cambria"/>
                <a:cs typeface="Cambria"/>
              </a:rPr>
              <a:t> </a:t>
            </a:r>
            <a:r>
              <a:rPr sz="1800" dirty="0">
                <a:solidFill>
                  <a:srgbClr val="202020"/>
                </a:solidFill>
                <a:latin typeface="Cambria"/>
                <a:cs typeface="Cambria"/>
              </a:rPr>
              <a:t>ng</a:t>
            </a:r>
            <a:r>
              <a:rPr sz="1800" spc="-15" dirty="0">
                <a:solidFill>
                  <a:srgbClr val="202020"/>
                </a:solidFill>
                <a:latin typeface="Cambria"/>
                <a:cs typeface="Cambria"/>
              </a:rPr>
              <a:t> </a:t>
            </a:r>
            <a:r>
              <a:rPr sz="1800" dirty="0">
                <a:solidFill>
                  <a:srgbClr val="202020"/>
                </a:solidFill>
                <a:latin typeface="Cambria"/>
                <a:cs typeface="Cambria"/>
              </a:rPr>
              <a:t>ml</a:t>
            </a:r>
            <a:r>
              <a:rPr sz="1800" baseline="25462" dirty="0">
                <a:solidFill>
                  <a:srgbClr val="202020"/>
                </a:solidFill>
                <a:latin typeface="Cambria"/>
                <a:cs typeface="Cambria"/>
              </a:rPr>
              <a:t>−1</a:t>
            </a:r>
            <a:r>
              <a:rPr sz="1800" spc="209" baseline="25462" dirty="0">
                <a:solidFill>
                  <a:srgbClr val="202020"/>
                </a:solidFill>
                <a:latin typeface="Cambria"/>
                <a:cs typeface="Cambria"/>
              </a:rPr>
              <a:t> </a:t>
            </a:r>
            <a:r>
              <a:rPr sz="1800" dirty="0">
                <a:solidFill>
                  <a:srgbClr val="202020"/>
                </a:solidFill>
                <a:latin typeface="Cambria"/>
                <a:cs typeface="Cambria"/>
              </a:rPr>
              <a:t>(150–230</a:t>
            </a:r>
            <a:r>
              <a:rPr sz="1800" spc="-90" dirty="0">
                <a:solidFill>
                  <a:srgbClr val="202020"/>
                </a:solidFill>
                <a:latin typeface="Cambria"/>
                <a:cs typeface="Cambria"/>
              </a:rPr>
              <a:t> </a:t>
            </a:r>
            <a:r>
              <a:rPr sz="1800" dirty="0">
                <a:solidFill>
                  <a:srgbClr val="202020"/>
                </a:solidFill>
                <a:latin typeface="Cambria"/>
                <a:cs typeface="Cambria"/>
              </a:rPr>
              <a:t>nmol l</a:t>
            </a:r>
            <a:r>
              <a:rPr sz="1800" baseline="25462" dirty="0">
                <a:solidFill>
                  <a:srgbClr val="202020"/>
                </a:solidFill>
                <a:latin typeface="Cambria"/>
                <a:cs typeface="Cambria"/>
              </a:rPr>
              <a:t>−1</a:t>
            </a:r>
            <a:r>
              <a:rPr sz="1800" dirty="0">
                <a:solidFill>
                  <a:srgbClr val="202020"/>
                </a:solidFill>
                <a:latin typeface="Cambria"/>
                <a:cs typeface="Cambria"/>
              </a:rPr>
              <a:t>),</a:t>
            </a:r>
            <a:r>
              <a:rPr sz="1800" spc="-5" dirty="0">
                <a:solidFill>
                  <a:srgbClr val="202020"/>
                </a:solidFill>
                <a:latin typeface="Cambria"/>
                <a:cs typeface="Cambria"/>
              </a:rPr>
              <a:t> </a:t>
            </a:r>
            <a:r>
              <a:rPr sz="1800" dirty="0">
                <a:solidFill>
                  <a:srgbClr val="202020"/>
                </a:solidFill>
                <a:latin typeface="Cambria"/>
                <a:cs typeface="Cambria"/>
              </a:rPr>
              <a:t>in</a:t>
            </a:r>
            <a:r>
              <a:rPr sz="1800" spc="-15" dirty="0">
                <a:solidFill>
                  <a:srgbClr val="202020"/>
                </a:solidFill>
                <a:latin typeface="Cambria"/>
                <a:cs typeface="Cambria"/>
              </a:rPr>
              <a:t> </a:t>
            </a:r>
            <a:r>
              <a:rPr sz="1800" dirty="0">
                <a:solidFill>
                  <a:srgbClr val="202020"/>
                </a:solidFill>
                <a:latin typeface="Cambria"/>
                <a:cs typeface="Cambria"/>
              </a:rPr>
              <a:t>elderly</a:t>
            </a:r>
            <a:r>
              <a:rPr sz="1800" spc="-20" dirty="0">
                <a:solidFill>
                  <a:srgbClr val="202020"/>
                </a:solidFill>
                <a:latin typeface="Cambria"/>
                <a:cs typeface="Cambria"/>
              </a:rPr>
              <a:t> </a:t>
            </a:r>
            <a:r>
              <a:rPr sz="1800" dirty="0">
                <a:solidFill>
                  <a:srgbClr val="202020"/>
                </a:solidFill>
                <a:latin typeface="Cambria"/>
                <a:cs typeface="Cambria"/>
              </a:rPr>
              <a:t>patients</a:t>
            </a:r>
            <a:r>
              <a:rPr sz="1800" spc="-30" dirty="0">
                <a:solidFill>
                  <a:srgbClr val="202020"/>
                </a:solidFill>
                <a:latin typeface="Cambria"/>
                <a:cs typeface="Cambria"/>
              </a:rPr>
              <a:t> </a:t>
            </a:r>
            <a:r>
              <a:rPr sz="1800" dirty="0">
                <a:solidFill>
                  <a:srgbClr val="202020"/>
                </a:solidFill>
                <a:latin typeface="Cambria"/>
                <a:cs typeface="Cambria"/>
              </a:rPr>
              <a:t>with</a:t>
            </a:r>
            <a:r>
              <a:rPr sz="1800" spc="20" dirty="0">
                <a:solidFill>
                  <a:srgbClr val="202020"/>
                </a:solidFill>
                <a:latin typeface="Cambria"/>
                <a:cs typeface="Cambria"/>
              </a:rPr>
              <a:t> </a:t>
            </a:r>
            <a:r>
              <a:rPr sz="1800" dirty="0">
                <a:solidFill>
                  <a:srgbClr val="202020"/>
                </a:solidFill>
                <a:latin typeface="Cambria"/>
                <a:cs typeface="Cambria"/>
              </a:rPr>
              <a:t>recurrent</a:t>
            </a:r>
            <a:r>
              <a:rPr sz="1800" spc="-30" dirty="0">
                <a:solidFill>
                  <a:srgbClr val="202020"/>
                </a:solidFill>
                <a:latin typeface="Cambria"/>
                <a:cs typeface="Cambria"/>
              </a:rPr>
              <a:t> </a:t>
            </a:r>
            <a:r>
              <a:rPr sz="1800" dirty="0">
                <a:solidFill>
                  <a:srgbClr val="202020"/>
                </a:solidFill>
                <a:latin typeface="Cambria"/>
                <a:cs typeface="Cambria"/>
              </a:rPr>
              <a:t>depression,</a:t>
            </a:r>
            <a:r>
              <a:rPr sz="1800" spc="-25" dirty="0">
                <a:solidFill>
                  <a:srgbClr val="202020"/>
                </a:solidFill>
                <a:latin typeface="Cambria"/>
                <a:cs typeface="Cambria"/>
              </a:rPr>
              <a:t> </a:t>
            </a:r>
            <a:r>
              <a:rPr sz="1800" dirty="0">
                <a:solidFill>
                  <a:srgbClr val="202020"/>
                </a:solidFill>
                <a:latin typeface="Cambria"/>
                <a:cs typeface="Cambria"/>
              </a:rPr>
              <a:t>found</a:t>
            </a:r>
            <a:r>
              <a:rPr sz="1800" spc="-15" dirty="0">
                <a:solidFill>
                  <a:srgbClr val="202020"/>
                </a:solidFill>
                <a:latin typeface="Cambria"/>
                <a:cs typeface="Cambria"/>
              </a:rPr>
              <a:t> </a:t>
            </a:r>
            <a:r>
              <a:rPr sz="1800" dirty="0">
                <a:solidFill>
                  <a:srgbClr val="202020"/>
                </a:solidFill>
                <a:latin typeface="Cambria"/>
                <a:cs typeface="Cambria"/>
              </a:rPr>
              <a:t>no</a:t>
            </a:r>
            <a:r>
              <a:rPr sz="1800" spc="-15" dirty="0">
                <a:solidFill>
                  <a:srgbClr val="202020"/>
                </a:solidFill>
                <a:latin typeface="Cambria"/>
                <a:cs typeface="Cambria"/>
              </a:rPr>
              <a:t> </a:t>
            </a:r>
            <a:r>
              <a:rPr sz="1800" spc="-10" dirty="0">
                <a:solidFill>
                  <a:srgbClr val="202020"/>
                </a:solidFill>
                <a:latin typeface="Cambria"/>
                <a:cs typeface="Cambria"/>
              </a:rPr>
              <a:t>difference </a:t>
            </a:r>
            <a:r>
              <a:rPr sz="1800" dirty="0">
                <a:solidFill>
                  <a:srgbClr val="202020"/>
                </a:solidFill>
                <a:latin typeface="Cambria"/>
                <a:cs typeface="Cambria"/>
              </a:rPr>
              <a:t>in</a:t>
            </a:r>
            <a:r>
              <a:rPr sz="1800" spc="-75" dirty="0">
                <a:solidFill>
                  <a:srgbClr val="202020"/>
                </a:solidFill>
                <a:latin typeface="Cambria"/>
                <a:cs typeface="Cambria"/>
              </a:rPr>
              <a:t> </a:t>
            </a:r>
            <a:r>
              <a:rPr sz="1800" dirty="0">
                <a:solidFill>
                  <a:srgbClr val="202020"/>
                </a:solidFill>
                <a:latin typeface="Cambria"/>
                <a:cs typeface="Cambria"/>
              </a:rPr>
              <a:t>recurrence</a:t>
            </a:r>
            <a:r>
              <a:rPr sz="1800" spc="-50" dirty="0">
                <a:solidFill>
                  <a:srgbClr val="202020"/>
                </a:solidFill>
                <a:latin typeface="Cambria"/>
                <a:cs typeface="Cambria"/>
              </a:rPr>
              <a:t> </a:t>
            </a:r>
            <a:r>
              <a:rPr sz="1800" dirty="0">
                <a:solidFill>
                  <a:srgbClr val="202020"/>
                </a:solidFill>
                <a:latin typeface="Cambria"/>
                <a:cs typeface="Cambria"/>
              </a:rPr>
              <a:t>rates.</a:t>
            </a:r>
            <a:r>
              <a:rPr sz="1800" spc="-35" dirty="0">
                <a:solidFill>
                  <a:srgbClr val="202020"/>
                </a:solidFill>
                <a:latin typeface="Cambria"/>
                <a:cs typeface="Cambria"/>
              </a:rPr>
              <a:t> </a:t>
            </a:r>
            <a:r>
              <a:rPr sz="1800" dirty="0">
                <a:solidFill>
                  <a:srgbClr val="202020"/>
                </a:solidFill>
                <a:latin typeface="Cambria"/>
                <a:cs typeface="Cambria"/>
              </a:rPr>
              <a:t>The</a:t>
            </a:r>
            <a:r>
              <a:rPr sz="1800" spc="-25" dirty="0">
                <a:solidFill>
                  <a:srgbClr val="202020"/>
                </a:solidFill>
                <a:latin typeface="Cambria"/>
                <a:cs typeface="Cambria"/>
              </a:rPr>
              <a:t> </a:t>
            </a:r>
            <a:r>
              <a:rPr sz="1800" dirty="0">
                <a:solidFill>
                  <a:srgbClr val="202020"/>
                </a:solidFill>
                <a:latin typeface="Cambria"/>
                <a:cs typeface="Cambria"/>
              </a:rPr>
              <a:t>higher</a:t>
            </a:r>
            <a:r>
              <a:rPr sz="1800" spc="-35" dirty="0">
                <a:solidFill>
                  <a:srgbClr val="202020"/>
                </a:solidFill>
                <a:latin typeface="Cambria"/>
                <a:cs typeface="Cambria"/>
              </a:rPr>
              <a:t> </a:t>
            </a:r>
            <a:r>
              <a:rPr sz="1800" dirty="0">
                <a:solidFill>
                  <a:srgbClr val="202020"/>
                </a:solidFill>
                <a:latin typeface="Cambria"/>
                <a:cs typeface="Cambria"/>
              </a:rPr>
              <a:t>level</a:t>
            </a:r>
            <a:r>
              <a:rPr sz="1800" spc="-65" dirty="0">
                <a:solidFill>
                  <a:srgbClr val="202020"/>
                </a:solidFill>
                <a:latin typeface="Cambria"/>
                <a:cs typeface="Cambria"/>
              </a:rPr>
              <a:t> </a:t>
            </a:r>
            <a:r>
              <a:rPr sz="1800" dirty="0">
                <a:solidFill>
                  <a:srgbClr val="202020"/>
                </a:solidFill>
                <a:latin typeface="Cambria"/>
                <a:cs typeface="Cambria"/>
              </a:rPr>
              <a:t>was,</a:t>
            </a:r>
            <a:r>
              <a:rPr sz="1800" spc="-35" dirty="0">
                <a:solidFill>
                  <a:srgbClr val="202020"/>
                </a:solidFill>
                <a:latin typeface="Cambria"/>
                <a:cs typeface="Cambria"/>
              </a:rPr>
              <a:t> </a:t>
            </a:r>
            <a:r>
              <a:rPr sz="1800" spc="-30" dirty="0">
                <a:solidFill>
                  <a:srgbClr val="202020"/>
                </a:solidFill>
                <a:latin typeface="Cambria"/>
                <a:cs typeface="Cambria"/>
              </a:rPr>
              <a:t>however,</a:t>
            </a:r>
            <a:r>
              <a:rPr sz="1800" spc="-70" dirty="0">
                <a:solidFill>
                  <a:srgbClr val="202020"/>
                </a:solidFill>
                <a:latin typeface="Cambria"/>
                <a:cs typeface="Cambria"/>
              </a:rPr>
              <a:t> </a:t>
            </a:r>
            <a:r>
              <a:rPr sz="1800" dirty="0">
                <a:solidFill>
                  <a:srgbClr val="202020"/>
                </a:solidFill>
                <a:latin typeface="Cambria"/>
                <a:cs typeface="Cambria"/>
              </a:rPr>
              <a:t>associated</a:t>
            </a:r>
            <a:r>
              <a:rPr sz="1800" spc="-50" dirty="0">
                <a:solidFill>
                  <a:srgbClr val="202020"/>
                </a:solidFill>
                <a:latin typeface="Cambria"/>
                <a:cs typeface="Cambria"/>
              </a:rPr>
              <a:t> </a:t>
            </a:r>
            <a:r>
              <a:rPr sz="1800" dirty="0">
                <a:solidFill>
                  <a:srgbClr val="202020"/>
                </a:solidFill>
                <a:latin typeface="Cambria"/>
                <a:cs typeface="Cambria"/>
              </a:rPr>
              <a:t>with</a:t>
            </a:r>
            <a:r>
              <a:rPr sz="1800" spc="-45" dirty="0">
                <a:solidFill>
                  <a:srgbClr val="202020"/>
                </a:solidFill>
                <a:latin typeface="Cambria"/>
                <a:cs typeface="Cambria"/>
              </a:rPr>
              <a:t> </a:t>
            </a:r>
            <a:r>
              <a:rPr sz="1800" dirty="0">
                <a:solidFill>
                  <a:srgbClr val="202020"/>
                </a:solidFill>
                <a:latin typeface="Cambria"/>
                <a:cs typeface="Cambria"/>
              </a:rPr>
              <a:t>less</a:t>
            </a:r>
            <a:r>
              <a:rPr sz="1800" spc="-35" dirty="0">
                <a:solidFill>
                  <a:srgbClr val="202020"/>
                </a:solidFill>
                <a:latin typeface="Cambria"/>
                <a:cs typeface="Cambria"/>
              </a:rPr>
              <a:t> </a:t>
            </a:r>
            <a:r>
              <a:rPr sz="1800" dirty="0">
                <a:solidFill>
                  <a:srgbClr val="202020"/>
                </a:solidFill>
                <a:latin typeface="Cambria"/>
                <a:cs typeface="Cambria"/>
              </a:rPr>
              <a:t>residual</a:t>
            </a:r>
            <a:r>
              <a:rPr sz="1800" spc="-45" dirty="0">
                <a:solidFill>
                  <a:srgbClr val="202020"/>
                </a:solidFill>
                <a:latin typeface="Cambria"/>
                <a:cs typeface="Cambria"/>
              </a:rPr>
              <a:t> </a:t>
            </a:r>
            <a:r>
              <a:rPr sz="1800" dirty="0">
                <a:solidFill>
                  <a:srgbClr val="202020"/>
                </a:solidFill>
                <a:latin typeface="Cambria"/>
                <a:cs typeface="Cambria"/>
              </a:rPr>
              <a:t>symptoms, but</a:t>
            </a:r>
            <a:r>
              <a:rPr sz="1800" spc="-20" dirty="0">
                <a:solidFill>
                  <a:srgbClr val="202020"/>
                </a:solidFill>
                <a:latin typeface="Cambria"/>
                <a:cs typeface="Cambria"/>
              </a:rPr>
              <a:t> </a:t>
            </a:r>
            <a:r>
              <a:rPr sz="1800" dirty="0">
                <a:solidFill>
                  <a:srgbClr val="202020"/>
                </a:solidFill>
                <a:latin typeface="Cambria"/>
                <a:cs typeface="Cambria"/>
              </a:rPr>
              <a:t>more</a:t>
            </a:r>
            <a:r>
              <a:rPr sz="1800" spc="-40" dirty="0">
                <a:solidFill>
                  <a:srgbClr val="202020"/>
                </a:solidFill>
                <a:latin typeface="Cambria"/>
                <a:cs typeface="Cambria"/>
              </a:rPr>
              <a:t> </a:t>
            </a:r>
            <a:r>
              <a:rPr sz="1800" spc="-10" dirty="0">
                <a:solidFill>
                  <a:srgbClr val="202020"/>
                </a:solidFill>
                <a:latin typeface="Cambria"/>
                <a:cs typeface="Cambria"/>
              </a:rPr>
              <a:t>constipation.</a:t>
            </a:r>
            <a:endParaRPr sz="1800">
              <a:latin typeface="Cambria"/>
              <a:cs typeface="Cambria"/>
            </a:endParaRPr>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98" y="378329"/>
            <a:ext cx="231272" cy="2312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211150" rIns="0" bIns="0" rtlCol="0">
            <a:spAutoFit/>
          </a:bodyPr>
          <a:lstStyle/>
          <a:p>
            <a:pPr marL="3498850">
              <a:lnSpc>
                <a:spcPct val="100000"/>
              </a:lnSpc>
              <a:spcBef>
                <a:spcPts val="95"/>
              </a:spcBef>
            </a:pPr>
            <a:r>
              <a:rPr dirty="0"/>
              <a:t>Organ</a:t>
            </a:r>
            <a:r>
              <a:rPr spc="-80" dirty="0"/>
              <a:t> </a:t>
            </a:r>
            <a:r>
              <a:rPr spc="-10" dirty="0"/>
              <a:t>transplantations</a:t>
            </a:r>
          </a:p>
        </p:txBody>
      </p:sp>
      <p:sp>
        <p:nvSpPr>
          <p:cNvPr id="4" name="Footer Placeholder 3"/>
          <p:cNvSpPr>
            <a:spLocks noGrp="1"/>
          </p:cNvSpPr>
          <p:nvPr>
            <p:ph type="ftr" sz="quarter" idx="11"/>
          </p:nvPr>
        </p:nvSpPr>
        <p:spPr/>
        <p:txBody>
          <a:bodyPr/>
          <a:lstStyle/>
          <a:p>
            <a:r>
              <a:rPr lang="en-US" smtClean="0"/>
              <a:t>RDP</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36</a:t>
            </a:fld>
            <a:endParaRPr lang="en-US"/>
          </a:p>
        </p:txBody>
      </p:sp>
      <p:sp>
        <p:nvSpPr>
          <p:cNvPr id="3" name="object 3"/>
          <p:cNvSpPr txBox="1"/>
          <p:nvPr/>
        </p:nvSpPr>
        <p:spPr>
          <a:xfrm>
            <a:off x="78739" y="1377137"/>
            <a:ext cx="11776710" cy="5158105"/>
          </a:xfrm>
          <a:prstGeom prst="rect">
            <a:avLst/>
          </a:prstGeom>
        </p:spPr>
        <p:txBody>
          <a:bodyPr vert="horz" wrap="square" lIns="0" tIns="12700" rIns="0" bIns="0" rtlCol="0">
            <a:spAutoFit/>
          </a:bodyPr>
          <a:lstStyle/>
          <a:p>
            <a:pPr marL="299085" marR="6350" indent="-287020" algn="just">
              <a:lnSpc>
                <a:spcPct val="100000"/>
              </a:lnSpc>
              <a:spcBef>
                <a:spcPts val="100"/>
              </a:spcBef>
              <a:buFont typeface="Wingdings"/>
              <a:buChar char=""/>
              <a:tabLst>
                <a:tab pos="299720" algn="l"/>
              </a:tabLst>
            </a:pPr>
            <a:r>
              <a:rPr sz="1800" dirty="0">
                <a:latin typeface="Times New Roman"/>
                <a:cs typeface="Times New Roman"/>
              </a:rPr>
              <a:t>For</a:t>
            </a:r>
            <a:r>
              <a:rPr sz="1800" spc="280" dirty="0">
                <a:latin typeface="Times New Roman"/>
                <a:cs typeface="Times New Roman"/>
              </a:rPr>
              <a:t> </a:t>
            </a:r>
            <a:r>
              <a:rPr sz="1800" dirty="0">
                <a:latin typeface="Times New Roman"/>
                <a:cs typeface="Times New Roman"/>
              </a:rPr>
              <a:t>TDM</a:t>
            </a:r>
            <a:r>
              <a:rPr sz="1800" spc="280" dirty="0">
                <a:latin typeface="Times New Roman"/>
                <a:cs typeface="Times New Roman"/>
              </a:rPr>
              <a:t> </a:t>
            </a:r>
            <a:r>
              <a:rPr sz="1800" dirty="0">
                <a:latin typeface="Times New Roman"/>
                <a:cs typeface="Times New Roman"/>
              </a:rPr>
              <a:t>of</a:t>
            </a:r>
            <a:r>
              <a:rPr sz="1800" spc="254" dirty="0">
                <a:latin typeface="Times New Roman"/>
                <a:cs typeface="Times New Roman"/>
              </a:rPr>
              <a:t> </a:t>
            </a:r>
            <a:r>
              <a:rPr sz="1800" dirty="0">
                <a:latin typeface="Times New Roman"/>
                <a:cs typeface="Times New Roman"/>
              </a:rPr>
              <a:t>tacrolimus</a:t>
            </a:r>
            <a:r>
              <a:rPr sz="1800" spc="290" dirty="0">
                <a:latin typeface="Times New Roman"/>
                <a:cs typeface="Times New Roman"/>
              </a:rPr>
              <a:t> </a:t>
            </a:r>
            <a:r>
              <a:rPr sz="1800" dirty="0">
                <a:latin typeface="Times New Roman"/>
                <a:cs typeface="Times New Roman"/>
              </a:rPr>
              <a:t>the</a:t>
            </a:r>
            <a:r>
              <a:rPr sz="1800" spc="275" dirty="0">
                <a:latin typeface="Times New Roman"/>
                <a:cs typeface="Times New Roman"/>
              </a:rPr>
              <a:t> </a:t>
            </a:r>
            <a:r>
              <a:rPr sz="1800" spc="-10" dirty="0">
                <a:latin typeface="Times New Roman"/>
                <a:cs typeface="Times New Roman"/>
              </a:rPr>
              <a:t>pre-</a:t>
            </a:r>
            <a:r>
              <a:rPr sz="1800" dirty="0">
                <a:latin typeface="Times New Roman"/>
                <a:cs typeface="Times New Roman"/>
              </a:rPr>
              <a:t>dose</a:t>
            </a:r>
            <a:r>
              <a:rPr sz="1800" spc="270" dirty="0">
                <a:latin typeface="Times New Roman"/>
                <a:cs typeface="Times New Roman"/>
              </a:rPr>
              <a:t> </a:t>
            </a:r>
            <a:r>
              <a:rPr sz="1800" dirty="0">
                <a:latin typeface="Times New Roman"/>
                <a:cs typeface="Times New Roman"/>
              </a:rPr>
              <a:t>(or</a:t>
            </a:r>
            <a:r>
              <a:rPr sz="1800" spc="285" dirty="0">
                <a:latin typeface="Times New Roman"/>
                <a:cs typeface="Times New Roman"/>
              </a:rPr>
              <a:t> </a:t>
            </a:r>
            <a:r>
              <a:rPr sz="1800" dirty="0">
                <a:latin typeface="Times New Roman"/>
                <a:cs typeface="Times New Roman"/>
              </a:rPr>
              <a:t>trough</a:t>
            </a:r>
            <a:r>
              <a:rPr sz="1800" spc="300" dirty="0">
                <a:latin typeface="Times New Roman"/>
                <a:cs typeface="Times New Roman"/>
              </a:rPr>
              <a:t> </a:t>
            </a:r>
            <a:r>
              <a:rPr sz="1800" dirty="0">
                <a:latin typeface="Times New Roman"/>
                <a:cs typeface="Times New Roman"/>
              </a:rPr>
              <a:t>concentration</a:t>
            </a:r>
            <a:r>
              <a:rPr sz="1800" spc="305" dirty="0">
                <a:latin typeface="Times New Roman"/>
                <a:cs typeface="Times New Roman"/>
              </a:rPr>
              <a:t> </a:t>
            </a:r>
            <a:r>
              <a:rPr sz="1800" dirty="0">
                <a:latin typeface="Times New Roman"/>
                <a:cs typeface="Times New Roman"/>
              </a:rPr>
              <a:t>(C0))</a:t>
            </a:r>
            <a:r>
              <a:rPr sz="1800" spc="280" dirty="0">
                <a:latin typeface="Times New Roman"/>
                <a:cs typeface="Times New Roman"/>
              </a:rPr>
              <a:t> </a:t>
            </a:r>
            <a:r>
              <a:rPr sz="1800" dirty="0">
                <a:latin typeface="Times New Roman"/>
                <a:cs typeface="Times New Roman"/>
              </a:rPr>
              <a:t>is</a:t>
            </a:r>
            <a:r>
              <a:rPr sz="1800" spc="275" dirty="0">
                <a:latin typeface="Times New Roman"/>
                <a:cs typeface="Times New Roman"/>
              </a:rPr>
              <a:t> </a:t>
            </a:r>
            <a:r>
              <a:rPr sz="1800" dirty="0">
                <a:latin typeface="Times New Roman"/>
                <a:cs typeface="Times New Roman"/>
              </a:rPr>
              <a:t>most</a:t>
            </a:r>
            <a:r>
              <a:rPr sz="1800" spc="285" dirty="0">
                <a:latin typeface="Times New Roman"/>
                <a:cs typeface="Times New Roman"/>
              </a:rPr>
              <a:t> </a:t>
            </a:r>
            <a:r>
              <a:rPr sz="1800" dirty="0">
                <a:latin typeface="Times New Roman"/>
                <a:cs typeface="Times New Roman"/>
              </a:rPr>
              <a:t>widely</a:t>
            </a:r>
            <a:r>
              <a:rPr sz="1800" spc="250" dirty="0">
                <a:latin typeface="Times New Roman"/>
                <a:cs typeface="Times New Roman"/>
              </a:rPr>
              <a:t> </a:t>
            </a:r>
            <a:r>
              <a:rPr sz="1800" dirty="0">
                <a:latin typeface="Times New Roman"/>
                <a:cs typeface="Times New Roman"/>
              </a:rPr>
              <a:t>used</a:t>
            </a:r>
            <a:r>
              <a:rPr sz="1800" spc="295" dirty="0">
                <a:latin typeface="Times New Roman"/>
                <a:cs typeface="Times New Roman"/>
              </a:rPr>
              <a:t> </a:t>
            </a:r>
            <a:r>
              <a:rPr sz="1800" dirty="0">
                <a:latin typeface="Times New Roman"/>
                <a:cs typeface="Times New Roman"/>
              </a:rPr>
              <a:t>in</a:t>
            </a:r>
            <a:r>
              <a:rPr sz="1800" spc="300" dirty="0">
                <a:latin typeface="Times New Roman"/>
                <a:cs typeface="Times New Roman"/>
              </a:rPr>
              <a:t> </a:t>
            </a:r>
            <a:r>
              <a:rPr sz="1800" dirty="0">
                <a:latin typeface="Times New Roman"/>
                <a:cs typeface="Times New Roman"/>
              </a:rPr>
              <a:t>every</a:t>
            </a:r>
            <a:r>
              <a:rPr sz="1800" spc="250" dirty="0">
                <a:latin typeface="Times New Roman"/>
                <a:cs typeface="Times New Roman"/>
              </a:rPr>
              <a:t> </a:t>
            </a:r>
            <a:r>
              <a:rPr sz="1800" dirty="0">
                <a:latin typeface="Times New Roman"/>
                <a:cs typeface="Times New Roman"/>
              </a:rPr>
              <a:t>day</a:t>
            </a:r>
            <a:r>
              <a:rPr sz="1800" spc="250" dirty="0">
                <a:latin typeface="Times New Roman"/>
                <a:cs typeface="Times New Roman"/>
              </a:rPr>
              <a:t> </a:t>
            </a:r>
            <a:r>
              <a:rPr sz="1800" dirty="0">
                <a:latin typeface="Times New Roman"/>
                <a:cs typeface="Times New Roman"/>
              </a:rPr>
              <a:t>clinical</a:t>
            </a:r>
            <a:r>
              <a:rPr sz="1800" spc="300" dirty="0">
                <a:latin typeface="Times New Roman"/>
                <a:cs typeface="Times New Roman"/>
              </a:rPr>
              <a:t> </a:t>
            </a:r>
            <a:r>
              <a:rPr sz="1800" spc="-10" dirty="0">
                <a:latin typeface="Times New Roman"/>
                <a:cs typeface="Times New Roman"/>
              </a:rPr>
              <a:t>practice. </a:t>
            </a:r>
            <a:r>
              <a:rPr sz="1800" spc="-20" dirty="0">
                <a:latin typeface="Times New Roman"/>
                <a:cs typeface="Times New Roman"/>
              </a:rPr>
              <a:t>Ideally,</a:t>
            </a:r>
            <a:r>
              <a:rPr sz="1800" spc="-5" dirty="0">
                <a:latin typeface="Times New Roman"/>
                <a:cs typeface="Times New Roman"/>
              </a:rPr>
              <a:t> </a:t>
            </a:r>
            <a:r>
              <a:rPr sz="1800" dirty="0">
                <a:latin typeface="Times New Roman"/>
                <a:cs typeface="Times New Roman"/>
              </a:rPr>
              <a:t>the</a:t>
            </a:r>
            <a:r>
              <a:rPr sz="1800" spc="-20" dirty="0">
                <a:latin typeface="Times New Roman"/>
                <a:cs typeface="Times New Roman"/>
              </a:rPr>
              <a:t> </a:t>
            </a:r>
            <a:r>
              <a:rPr sz="1800" dirty="0">
                <a:latin typeface="Times New Roman"/>
                <a:cs typeface="Times New Roman"/>
              </a:rPr>
              <a:t>measurement</a:t>
            </a:r>
            <a:r>
              <a:rPr sz="1800" spc="5" dirty="0">
                <a:latin typeface="Times New Roman"/>
                <a:cs typeface="Times New Roman"/>
              </a:rPr>
              <a:t> </a:t>
            </a:r>
            <a:r>
              <a:rPr sz="1800" dirty="0">
                <a:latin typeface="Times New Roman"/>
                <a:cs typeface="Times New Roman"/>
              </a:rPr>
              <a:t>of</a:t>
            </a:r>
            <a:r>
              <a:rPr sz="1800" spc="-35" dirty="0">
                <a:latin typeface="Times New Roman"/>
                <a:cs typeface="Times New Roman"/>
              </a:rPr>
              <a:t> </a:t>
            </a:r>
            <a:r>
              <a:rPr sz="1800" dirty="0">
                <a:latin typeface="Times New Roman"/>
                <a:cs typeface="Times New Roman"/>
              </a:rPr>
              <a:t>tacrolimus</a:t>
            </a:r>
            <a:r>
              <a:rPr sz="1800" spc="-20" dirty="0">
                <a:latin typeface="Times New Roman"/>
                <a:cs typeface="Times New Roman"/>
              </a:rPr>
              <a:t> </a:t>
            </a:r>
            <a:r>
              <a:rPr sz="1800" dirty="0">
                <a:latin typeface="Times New Roman"/>
                <a:cs typeface="Times New Roman"/>
              </a:rPr>
              <a:t>exposure</a:t>
            </a:r>
            <a:r>
              <a:rPr sz="1800" spc="-10" dirty="0">
                <a:latin typeface="Times New Roman"/>
                <a:cs typeface="Times New Roman"/>
              </a:rPr>
              <a:t> </a:t>
            </a:r>
            <a:r>
              <a:rPr sz="1800" dirty="0">
                <a:latin typeface="Times New Roman"/>
                <a:cs typeface="Times New Roman"/>
              </a:rPr>
              <a:t>should</a:t>
            </a:r>
            <a:r>
              <a:rPr sz="1800" spc="-15" dirty="0">
                <a:latin typeface="Times New Roman"/>
                <a:cs typeface="Times New Roman"/>
              </a:rPr>
              <a:t> </a:t>
            </a:r>
            <a:r>
              <a:rPr sz="1800" dirty="0">
                <a:latin typeface="Times New Roman"/>
                <a:cs typeface="Times New Roman"/>
              </a:rPr>
              <a:t>be</a:t>
            </a:r>
            <a:r>
              <a:rPr sz="1800" spc="-35" dirty="0">
                <a:latin typeface="Times New Roman"/>
                <a:cs typeface="Times New Roman"/>
              </a:rPr>
              <a:t> </a:t>
            </a:r>
            <a:r>
              <a:rPr sz="1800" dirty="0">
                <a:latin typeface="Times New Roman"/>
                <a:cs typeface="Times New Roman"/>
              </a:rPr>
              <a:t>performed</a:t>
            </a:r>
            <a:r>
              <a:rPr sz="1800" spc="5" dirty="0">
                <a:latin typeface="Times New Roman"/>
                <a:cs typeface="Times New Roman"/>
              </a:rPr>
              <a:t> </a:t>
            </a:r>
            <a:r>
              <a:rPr sz="1800" dirty="0">
                <a:latin typeface="Times New Roman"/>
                <a:cs typeface="Times New Roman"/>
              </a:rPr>
              <a:t>by</a:t>
            </a:r>
            <a:r>
              <a:rPr sz="1800" spc="-40" dirty="0">
                <a:latin typeface="Times New Roman"/>
                <a:cs typeface="Times New Roman"/>
              </a:rPr>
              <a:t> </a:t>
            </a:r>
            <a:r>
              <a:rPr sz="1800" dirty="0">
                <a:latin typeface="Times New Roman"/>
                <a:cs typeface="Times New Roman"/>
              </a:rPr>
              <a:t>measuring</a:t>
            </a:r>
            <a:r>
              <a:rPr sz="1800" spc="-15" dirty="0">
                <a:latin typeface="Times New Roman"/>
                <a:cs typeface="Times New Roman"/>
              </a:rPr>
              <a:t> </a:t>
            </a:r>
            <a:r>
              <a:rPr sz="1800" dirty="0">
                <a:latin typeface="Times New Roman"/>
                <a:cs typeface="Times New Roman"/>
              </a:rPr>
              <a:t>the</a:t>
            </a:r>
            <a:r>
              <a:rPr sz="1800" spc="-40" dirty="0">
                <a:latin typeface="Times New Roman"/>
                <a:cs typeface="Times New Roman"/>
              </a:rPr>
              <a:t> </a:t>
            </a:r>
            <a:r>
              <a:rPr sz="1800" spc="-10" dirty="0">
                <a:latin typeface="Times New Roman"/>
                <a:cs typeface="Times New Roman"/>
              </a:rPr>
              <a:t>12-</a:t>
            </a:r>
            <a:r>
              <a:rPr sz="1800" dirty="0">
                <a:latin typeface="Times New Roman"/>
                <a:cs typeface="Times New Roman"/>
              </a:rPr>
              <a:t>h</a:t>
            </a:r>
            <a:r>
              <a:rPr sz="1800" spc="-25" dirty="0">
                <a:latin typeface="Times New Roman"/>
                <a:cs typeface="Times New Roman"/>
              </a:rPr>
              <a:t> </a:t>
            </a:r>
            <a:r>
              <a:rPr sz="1800" dirty="0">
                <a:latin typeface="Times New Roman"/>
                <a:cs typeface="Times New Roman"/>
              </a:rPr>
              <a:t>(the</a:t>
            </a:r>
            <a:r>
              <a:rPr sz="1800" spc="-40" dirty="0">
                <a:latin typeface="Times New Roman"/>
                <a:cs typeface="Times New Roman"/>
              </a:rPr>
              <a:t> </a:t>
            </a:r>
            <a:r>
              <a:rPr sz="1800" dirty="0">
                <a:latin typeface="Times New Roman"/>
                <a:cs typeface="Times New Roman"/>
              </a:rPr>
              <a:t>dosing</a:t>
            </a:r>
            <a:r>
              <a:rPr sz="1800" spc="-15" dirty="0">
                <a:latin typeface="Times New Roman"/>
                <a:cs typeface="Times New Roman"/>
              </a:rPr>
              <a:t> </a:t>
            </a:r>
            <a:r>
              <a:rPr sz="1800" dirty="0">
                <a:latin typeface="Times New Roman"/>
                <a:cs typeface="Times New Roman"/>
              </a:rPr>
              <a:t>interval) area</a:t>
            </a:r>
            <a:r>
              <a:rPr sz="1800" spc="-15" dirty="0">
                <a:latin typeface="Times New Roman"/>
                <a:cs typeface="Times New Roman"/>
              </a:rPr>
              <a:t> </a:t>
            </a:r>
            <a:r>
              <a:rPr sz="1800" spc="-10" dirty="0">
                <a:latin typeface="Times New Roman"/>
                <a:cs typeface="Times New Roman"/>
              </a:rPr>
              <a:t>under </a:t>
            </a:r>
            <a:r>
              <a:rPr sz="1800" dirty="0">
                <a:latin typeface="Times New Roman"/>
                <a:cs typeface="Times New Roman"/>
              </a:rPr>
              <a:t>the</a:t>
            </a:r>
            <a:r>
              <a:rPr sz="1800" spc="85" dirty="0">
                <a:latin typeface="Times New Roman"/>
                <a:cs typeface="Times New Roman"/>
              </a:rPr>
              <a:t> </a:t>
            </a:r>
            <a:r>
              <a:rPr sz="1800" dirty="0">
                <a:latin typeface="Times New Roman"/>
                <a:cs typeface="Times New Roman"/>
              </a:rPr>
              <a:t>concentration</a:t>
            </a:r>
            <a:r>
              <a:rPr sz="1800" spc="100" dirty="0">
                <a:latin typeface="Times New Roman"/>
                <a:cs typeface="Times New Roman"/>
              </a:rPr>
              <a:t> </a:t>
            </a:r>
            <a:r>
              <a:rPr sz="1800" dirty="0">
                <a:latin typeface="Times New Roman"/>
                <a:cs typeface="Times New Roman"/>
              </a:rPr>
              <a:t>versus</a:t>
            </a:r>
            <a:r>
              <a:rPr sz="1800" spc="95" dirty="0">
                <a:latin typeface="Times New Roman"/>
                <a:cs typeface="Times New Roman"/>
              </a:rPr>
              <a:t> </a:t>
            </a:r>
            <a:r>
              <a:rPr sz="1800" dirty="0">
                <a:latin typeface="Times New Roman"/>
                <a:cs typeface="Times New Roman"/>
              </a:rPr>
              <a:t>time</a:t>
            </a:r>
            <a:r>
              <a:rPr sz="1800" spc="95" dirty="0">
                <a:latin typeface="Times New Roman"/>
                <a:cs typeface="Times New Roman"/>
              </a:rPr>
              <a:t> </a:t>
            </a:r>
            <a:r>
              <a:rPr sz="1800" dirty="0">
                <a:latin typeface="Times New Roman"/>
                <a:cs typeface="Times New Roman"/>
              </a:rPr>
              <a:t>curve</a:t>
            </a:r>
            <a:r>
              <a:rPr sz="1800" spc="90" dirty="0">
                <a:latin typeface="Times New Roman"/>
                <a:cs typeface="Times New Roman"/>
              </a:rPr>
              <a:t> </a:t>
            </a:r>
            <a:r>
              <a:rPr sz="1800" dirty="0">
                <a:latin typeface="Times New Roman"/>
                <a:cs typeface="Times New Roman"/>
              </a:rPr>
              <a:t>(AUC).</a:t>
            </a:r>
            <a:r>
              <a:rPr sz="1800" spc="105" dirty="0">
                <a:latin typeface="Times New Roman"/>
                <a:cs typeface="Times New Roman"/>
              </a:rPr>
              <a:t> </a:t>
            </a:r>
            <a:r>
              <a:rPr sz="1800" dirty="0">
                <a:latin typeface="Times New Roman"/>
                <a:cs typeface="Times New Roman"/>
              </a:rPr>
              <a:t>However,</a:t>
            </a:r>
            <a:r>
              <a:rPr sz="1800" spc="130" dirty="0">
                <a:latin typeface="Times New Roman"/>
                <a:cs typeface="Times New Roman"/>
              </a:rPr>
              <a:t> </a:t>
            </a:r>
            <a:r>
              <a:rPr sz="1800" dirty="0">
                <a:latin typeface="Times New Roman"/>
                <a:cs typeface="Times New Roman"/>
              </a:rPr>
              <a:t>measuring</a:t>
            </a:r>
            <a:r>
              <a:rPr sz="1800" spc="80" dirty="0">
                <a:latin typeface="Times New Roman"/>
                <a:cs typeface="Times New Roman"/>
              </a:rPr>
              <a:t> </a:t>
            </a:r>
            <a:r>
              <a:rPr sz="1800" dirty="0">
                <a:latin typeface="Times New Roman"/>
                <a:cs typeface="Times New Roman"/>
              </a:rPr>
              <a:t>a</a:t>
            </a:r>
            <a:r>
              <a:rPr sz="1800" spc="90" dirty="0">
                <a:latin typeface="Times New Roman"/>
                <a:cs typeface="Times New Roman"/>
              </a:rPr>
              <a:t> </a:t>
            </a:r>
            <a:r>
              <a:rPr sz="1800" dirty="0">
                <a:latin typeface="Times New Roman"/>
                <a:cs typeface="Times New Roman"/>
              </a:rPr>
              <a:t>full</a:t>
            </a:r>
            <a:r>
              <a:rPr sz="1800" spc="105" dirty="0">
                <a:latin typeface="Times New Roman"/>
                <a:cs typeface="Times New Roman"/>
              </a:rPr>
              <a:t> </a:t>
            </a:r>
            <a:r>
              <a:rPr sz="1800" dirty="0">
                <a:latin typeface="Times New Roman"/>
                <a:cs typeface="Times New Roman"/>
              </a:rPr>
              <a:t>AUC</a:t>
            </a:r>
            <a:r>
              <a:rPr sz="1800" spc="90" dirty="0">
                <a:latin typeface="Times New Roman"/>
                <a:cs typeface="Times New Roman"/>
              </a:rPr>
              <a:t> </a:t>
            </a:r>
            <a:r>
              <a:rPr sz="1800" dirty="0">
                <a:latin typeface="Times New Roman"/>
                <a:cs typeface="Times New Roman"/>
              </a:rPr>
              <a:t>is</a:t>
            </a:r>
            <a:r>
              <a:rPr sz="1800" spc="95" dirty="0">
                <a:latin typeface="Times New Roman"/>
                <a:cs typeface="Times New Roman"/>
              </a:rPr>
              <a:t> </a:t>
            </a:r>
            <a:r>
              <a:rPr sz="1800" dirty="0">
                <a:latin typeface="Times New Roman"/>
                <a:cs typeface="Times New Roman"/>
              </a:rPr>
              <a:t>impractical.</a:t>
            </a:r>
            <a:r>
              <a:rPr sz="1800" spc="105" dirty="0">
                <a:latin typeface="Times New Roman"/>
                <a:cs typeface="Times New Roman"/>
              </a:rPr>
              <a:t> </a:t>
            </a:r>
            <a:r>
              <a:rPr sz="1800" dirty="0">
                <a:latin typeface="Times New Roman"/>
                <a:cs typeface="Times New Roman"/>
              </a:rPr>
              <a:t>For</a:t>
            </a:r>
            <a:r>
              <a:rPr sz="1800" spc="105" dirty="0">
                <a:latin typeface="Times New Roman"/>
                <a:cs typeface="Times New Roman"/>
              </a:rPr>
              <a:t> </a:t>
            </a:r>
            <a:r>
              <a:rPr sz="1800" dirty="0">
                <a:latin typeface="Times New Roman"/>
                <a:cs typeface="Times New Roman"/>
              </a:rPr>
              <a:t>tacrolimus,</a:t>
            </a:r>
            <a:r>
              <a:rPr sz="1800" spc="110" dirty="0">
                <a:latin typeface="Times New Roman"/>
                <a:cs typeface="Times New Roman"/>
              </a:rPr>
              <a:t> </a:t>
            </a:r>
            <a:r>
              <a:rPr sz="1800" dirty="0">
                <a:latin typeface="Times New Roman"/>
                <a:cs typeface="Times New Roman"/>
              </a:rPr>
              <a:t>the</a:t>
            </a:r>
            <a:r>
              <a:rPr sz="1800" spc="95" dirty="0">
                <a:latin typeface="Times New Roman"/>
                <a:cs typeface="Times New Roman"/>
              </a:rPr>
              <a:t> </a:t>
            </a:r>
            <a:r>
              <a:rPr sz="1800" spc="-10" dirty="0">
                <a:latin typeface="Times New Roman"/>
                <a:cs typeface="Times New Roman"/>
              </a:rPr>
              <a:t>correlation </a:t>
            </a:r>
            <a:r>
              <a:rPr sz="1800" dirty="0">
                <a:latin typeface="Times New Roman"/>
                <a:cs typeface="Times New Roman"/>
              </a:rPr>
              <a:t>coefficient</a:t>
            </a:r>
            <a:r>
              <a:rPr sz="1800" spc="245" dirty="0">
                <a:latin typeface="Times New Roman"/>
                <a:cs typeface="Times New Roman"/>
              </a:rPr>
              <a:t> </a:t>
            </a:r>
            <a:r>
              <a:rPr sz="1800" dirty="0">
                <a:latin typeface="Times New Roman"/>
                <a:cs typeface="Times New Roman"/>
              </a:rPr>
              <a:t>between</a:t>
            </a:r>
            <a:r>
              <a:rPr sz="1800" spc="254" dirty="0">
                <a:latin typeface="Times New Roman"/>
                <a:cs typeface="Times New Roman"/>
              </a:rPr>
              <a:t> </a:t>
            </a:r>
            <a:r>
              <a:rPr sz="1800" dirty="0">
                <a:latin typeface="Times New Roman"/>
                <a:cs typeface="Times New Roman"/>
              </a:rPr>
              <a:t>C0</a:t>
            </a:r>
            <a:r>
              <a:rPr sz="1800" spc="250" dirty="0">
                <a:latin typeface="Times New Roman"/>
                <a:cs typeface="Times New Roman"/>
              </a:rPr>
              <a:t> </a:t>
            </a:r>
            <a:r>
              <a:rPr sz="1800" dirty="0">
                <a:latin typeface="Times New Roman"/>
                <a:cs typeface="Times New Roman"/>
              </a:rPr>
              <a:t>and</a:t>
            </a:r>
            <a:r>
              <a:rPr sz="1800" spc="254" dirty="0">
                <a:latin typeface="Times New Roman"/>
                <a:cs typeface="Times New Roman"/>
              </a:rPr>
              <a:t> </a:t>
            </a:r>
            <a:r>
              <a:rPr sz="1800" dirty="0">
                <a:latin typeface="Times New Roman"/>
                <a:cs typeface="Times New Roman"/>
              </a:rPr>
              <a:t>AUC</a:t>
            </a:r>
            <a:r>
              <a:rPr sz="1800" spc="235" dirty="0">
                <a:latin typeface="Times New Roman"/>
                <a:cs typeface="Times New Roman"/>
              </a:rPr>
              <a:t> </a:t>
            </a:r>
            <a:r>
              <a:rPr sz="1800" dirty="0">
                <a:latin typeface="Times New Roman"/>
                <a:cs typeface="Times New Roman"/>
              </a:rPr>
              <a:t>in</a:t>
            </a:r>
            <a:r>
              <a:rPr sz="1800" spc="254" dirty="0">
                <a:latin typeface="Times New Roman"/>
                <a:cs typeface="Times New Roman"/>
              </a:rPr>
              <a:t> </a:t>
            </a:r>
            <a:r>
              <a:rPr sz="1800" dirty="0">
                <a:latin typeface="Times New Roman"/>
                <a:cs typeface="Times New Roman"/>
              </a:rPr>
              <a:t>general</a:t>
            </a:r>
            <a:r>
              <a:rPr sz="1800" spc="245" dirty="0">
                <a:latin typeface="Times New Roman"/>
                <a:cs typeface="Times New Roman"/>
              </a:rPr>
              <a:t> </a:t>
            </a:r>
            <a:r>
              <a:rPr sz="1800" dirty="0">
                <a:latin typeface="Times New Roman"/>
                <a:cs typeface="Times New Roman"/>
              </a:rPr>
              <a:t>is</a:t>
            </a:r>
            <a:r>
              <a:rPr sz="1800" spc="235" dirty="0">
                <a:latin typeface="Times New Roman"/>
                <a:cs typeface="Times New Roman"/>
              </a:rPr>
              <a:t> </a:t>
            </a:r>
            <a:r>
              <a:rPr sz="1800" dirty="0">
                <a:latin typeface="Times New Roman"/>
                <a:cs typeface="Times New Roman"/>
              </a:rPr>
              <a:t>acceptable</a:t>
            </a:r>
            <a:r>
              <a:rPr sz="1800" spc="265" dirty="0">
                <a:latin typeface="Times New Roman"/>
                <a:cs typeface="Times New Roman"/>
              </a:rPr>
              <a:t> </a:t>
            </a:r>
            <a:r>
              <a:rPr sz="1800" dirty="0">
                <a:latin typeface="Times New Roman"/>
                <a:cs typeface="Times New Roman"/>
              </a:rPr>
              <a:t>with</a:t>
            </a:r>
            <a:r>
              <a:rPr sz="1800" spc="250" dirty="0">
                <a:latin typeface="Times New Roman"/>
                <a:cs typeface="Times New Roman"/>
              </a:rPr>
              <a:t> </a:t>
            </a:r>
            <a:r>
              <a:rPr sz="1800" dirty="0">
                <a:latin typeface="Times New Roman"/>
                <a:cs typeface="Times New Roman"/>
              </a:rPr>
              <a:t>an</a:t>
            </a:r>
            <a:r>
              <a:rPr sz="1800" spc="250" dirty="0">
                <a:latin typeface="Times New Roman"/>
                <a:cs typeface="Times New Roman"/>
              </a:rPr>
              <a:t> </a:t>
            </a:r>
            <a:r>
              <a:rPr sz="1800" dirty="0">
                <a:latin typeface="Times New Roman"/>
                <a:cs typeface="Times New Roman"/>
              </a:rPr>
              <a:t>r</a:t>
            </a:r>
            <a:r>
              <a:rPr sz="1800" spc="245" dirty="0">
                <a:latin typeface="Times New Roman"/>
                <a:cs typeface="Times New Roman"/>
              </a:rPr>
              <a:t> </a:t>
            </a:r>
            <a:r>
              <a:rPr sz="1800" dirty="0">
                <a:latin typeface="Times New Roman"/>
                <a:cs typeface="Times New Roman"/>
              </a:rPr>
              <a:t>of</a:t>
            </a:r>
            <a:r>
              <a:rPr sz="1800" spc="215" dirty="0">
                <a:latin typeface="Times New Roman"/>
                <a:cs typeface="Times New Roman"/>
              </a:rPr>
              <a:t> </a:t>
            </a:r>
            <a:r>
              <a:rPr sz="1800" dirty="0">
                <a:latin typeface="Times New Roman"/>
                <a:cs typeface="Times New Roman"/>
              </a:rPr>
              <a:t>0.7</a:t>
            </a:r>
            <a:r>
              <a:rPr sz="1800" spc="250" dirty="0">
                <a:latin typeface="Times New Roman"/>
                <a:cs typeface="Times New Roman"/>
              </a:rPr>
              <a:t> </a:t>
            </a:r>
            <a:r>
              <a:rPr sz="1800" dirty="0">
                <a:latin typeface="Times New Roman"/>
                <a:cs typeface="Times New Roman"/>
              </a:rPr>
              <a:t>and</a:t>
            </a:r>
            <a:r>
              <a:rPr sz="1800" spc="254" dirty="0">
                <a:latin typeface="Times New Roman"/>
                <a:cs typeface="Times New Roman"/>
              </a:rPr>
              <a:t> </a:t>
            </a:r>
            <a:r>
              <a:rPr sz="1800" dirty="0">
                <a:latin typeface="Times New Roman"/>
                <a:cs typeface="Times New Roman"/>
              </a:rPr>
              <a:t>higher.</a:t>
            </a:r>
            <a:r>
              <a:rPr sz="1800" spc="250" dirty="0">
                <a:latin typeface="Times New Roman"/>
                <a:cs typeface="Times New Roman"/>
              </a:rPr>
              <a:t> </a:t>
            </a:r>
            <a:r>
              <a:rPr sz="1800" dirty="0">
                <a:latin typeface="Times New Roman"/>
                <a:cs typeface="Times New Roman"/>
              </a:rPr>
              <a:t>However,</a:t>
            </a:r>
            <a:r>
              <a:rPr sz="1800" spc="245" dirty="0">
                <a:latin typeface="Times New Roman"/>
                <a:cs typeface="Times New Roman"/>
              </a:rPr>
              <a:t> </a:t>
            </a:r>
            <a:r>
              <a:rPr sz="1800" dirty="0">
                <a:latin typeface="Times New Roman"/>
                <a:cs typeface="Times New Roman"/>
              </a:rPr>
              <a:t>this</a:t>
            </a:r>
            <a:r>
              <a:rPr sz="1800" spc="240" dirty="0">
                <a:latin typeface="Times New Roman"/>
                <a:cs typeface="Times New Roman"/>
              </a:rPr>
              <a:t> </a:t>
            </a:r>
            <a:r>
              <a:rPr sz="1800" dirty="0">
                <a:latin typeface="Times New Roman"/>
                <a:cs typeface="Times New Roman"/>
              </a:rPr>
              <a:t>correlation</a:t>
            </a:r>
            <a:r>
              <a:rPr sz="1800" spc="254" dirty="0">
                <a:latin typeface="Times New Roman"/>
                <a:cs typeface="Times New Roman"/>
              </a:rPr>
              <a:t> </a:t>
            </a:r>
            <a:r>
              <a:rPr sz="1800" spc="-10" dirty="0">
                <a:latin typeface="Times New Roman"/>
                <a:cs typeface="Times New Roman"/>
              </a:rPr>
              <a:t>ranges </a:t>
            </a:r>
            <a:r>
              <a:rPr sz="1800" dirty="0">
                <a:latin typeface="Times New Roman"/>
                <a:cs typeface="Times New Roman"/>
              </a:rPr>
              <a:t>between</a:t>
            </a:r>
            <a:r>
              <a:rPr sz="1800" spc="30" dirty="0">
                <a:latin typeface="Times New Roman"/>
                <a:cs typeface="Times New Roman"/>
              </a:rPr>
              <a:t> </a:t>
            </a:r>
            <a:r>
              <a:rPr sz="1800" dirty="0">
                <a:latin typeface="Times New Roman"/>
                <a:cs typeface="Times New Roman"/>
              </a:rPr>
              <a:t>0.34</a:t>
            </a:r>
            <a:r>
              <a:rPr sz="1800" spc="-35" dirty="0">
                <a:latin typeface="Times New Roman"/>
                <a:cs typeface="Times New Roman"/>
              </a:rPr>
              <a:t> </a:t>
            </a:r>
            <a:r>
              <a:rPr sz="1800" dirty="0">
                <a:latin typeface="Times New Roman"/>
                <a:cs typeface="Times New Roman"/>
              </a:rPr>
              <a:t>and</a:t>
            </a:r>
            <a:r>
              <a:rPr sz="1800" spc="-15" dirty="0">
                <a:latin typeface="Times New Roman"/>
                <a:cs typeface="Times New Roman"/>
              </a:rPr>
              <a:t> </a:t>
            </a:r>
            <a:r>
              <a:rPr sz="1800" dirty="0">
                <a:latin typeface="Times New Roman"/>
                <a:cs typeface="Times New Roman"/>
              </a:rPr>
              <a:t>0.60</a:t>
            </a:r>
            <a:r>
              <a:rPr sz="1800" spc="-40" dirty="0">
                <a:latin typeface="Times New Roman"/>
                <a:cs typeface="Times New Roman"/>
              </a:rPr>
              <a:t> </a:t>
            </a:r>
            <a:r>
              <a:rPr sz="1800" dirty="0">
                <a:latin typeface="Times New Roman"/>
                <a:cs typeface="Times New Roman"/>
              </a:rPr>
              <a:t>in</a:t>
            </a:r>
            <a:r>
              <a:rPr sz="1800" spc="-20" dirty="0">
                <a:latin typeface="Times New Roman"/>
                <a:cs typeface="Times New Roman"/>
              </a:rPr>
              <a:t> </a:t>
            </a:r>
            <a:r>
              <a:rPr sz="1800" dirty="0">
                <a:latin typeface="Times New Roman"/>
                <a:cs typeface="Times New Roman"/>
              </a:rPr>
              <a:t>some</a:t>
            </a:r>
            <a:r>
              <a:rPr sz="1800" spc="15" dirty="0">
                <a:latin typeface="Times New Roman"/>
                <a:cs typeface="Times New Roman"/>
              </a:rPr>
              <a:t> </a:t>
            </a:r>
            <a:r>
              <a:rPr sz="1800" spc="-10" dirty="0">
                <a:latin typeface="Times New Roman"/>
                <a:cs typeface="Times New Roman"/>
              </a:rPr>
              <a:t>patients</a:t>
            </a:r>
            <a:endParaRPr sz="1800">
              <a:latin typeface="Times New Roman"/>
              <a:cs typeface="Times New Roman"/>
            </a:endParaRPr>
          </a:p>
          <a:p>
            <a:pPr>
              <a:lnSpc>
                <a:spcPct val="100000"/>
              </a:lnSpc>
              <a:buFont typeface="Wingdings"/>
              <a:buChar char=""/>
            </a:pPr>
            <a:endParaRPr sz="2000">
              <a:latin typeface="Times New Roman"/>
              <a:cs typeface="Times New Roman"/>
            </a:endParaRPr>
          </a:p>
          <a:p>
            <a:pPr marL="299085" marR="9525" indent="-287020" algn="just">
              <a:lnSpc>
                <a:spcPct val="100000"/>
              </a:lnSpc>
              <a:spcBef>
                <a:spcPts val="1714"/>
              </a:spcBef>
              <a:buFont typeface="Wingdings"/>
              <a:buChar char=""/>
              <a:tabLst>
                <a:tab pos="299720" algn="l"/>
              </a:tabLst>
            </a:pPr>
            <a:r>
              <a:rPr sz="1800" dirty="0">
                <a:latin typeface="Times New Roman"/>
                <a:cs typeface="Times New Roman"/>
              </a:rPr>
              <a:t>.</a:t>
            </a:r>
            <a:r>
              <a:rPr sz="1800" spc="55" dirty="0">
                <a:latin typeface="Times New Roman"/>
                <a:cs typeface="Times New Roman"/>
              </a:rPr>
              <a:t> </a:t>
            </a:r>
            <a:r>
              <a:rPr sz="1800" dirty="0">
                <a:latin typeface="Times New Roman"/>
                <a:cs typeface="Times New Roman"/>
              </a:rPr>
              <a:t>The</a:t>
            </a:r>
            <a:r>
              <a:rPr sz="1800" spc="55" dirty="0">
                <a:latin typeface="Times New Roman"/>
                <a:cs typeface="Times New Roman"/>
              </a:rPr>
              <a:t> </a:t>
            </a:r>
            <a:r>
              <a:rPr sz="1800" dirty="0">
                <a:latin typeface="Times New Roman"/>
                <a:cs typeface="Times New Roman"/>
              </a:rPr>
              <a:t>problem</a:t>
            </a:r>
            <a:r>
              <a:rPr sz="1800" spc="25" dirty="0">
                <a:latin typeface="Times New Roman"/>
                <a:cs typeface="Times New Roman"/>
              </a:rPr>
              <a:t> </a:t>
            </a:r>
            <a:r>
              <a:rPr sz="1800" dirty="0">
                <a:latin typeface="Times New Roman"/>
                <a:cs typeface="Times New Roman"/>
              </a:rPr>
              <a:t>is</a:t>
            </a:r>
            <a:r>
              <a:rPr sz="1800" spc="60" dirty="0">
                <a:latin typeface="Times New Roman"/>
                <a:cs typeface="Times New Roman"/>
              </a:rPr>
              <a:t> </a:t>
            </a:r>
            <a:r>
              <a:rPr sz="1800" dirty="0">
                <a:latin typeface="Times New Roman"/>
                <a:cs typeface="Times New Roman"/>
              </a:rPr>
              <a:t>that</a:t>
            </a:r>
            <a:r>
              <a:rPr sz="1800" spc="65" dirty="0">
                <a:latin typeface="Times New Roman"/>
                <a:cs typeface="Times New Roman"/>
              </a:rPr>
              <a:t> </a:t>
            </a:r>
            <a:r>
              <a:rPr sz="1800" dirty="0">
                <a:latin typeface="Times New Roman"/>
                <a:cs typeface="Times New Roman"/>
              </a:rPr>
              <a:t>such</a:t>
            </a:r>
            <a:r>
              <a:rPr sz="1800" spc="80" dirty="0">
                <a:latin typeface="Times New Roman"/>
                <a:cs typeface="Times New Roman"/>
              </a:rPr>
              <a:t> </a:t>
            </a:r>
            <a:r>
              <a:rPr sz="1800" dirty="0">
                <a:latin typeface="Times New Roman"/>
                <a:cs typeface="Times New Roman"/>
              </a:rPr>
              <a:t>patients</a:t>
            </a:r>
            <a:r>
              <a:rPr sz="1800" spc="65" dirty="0">
                <a:latin typeface="Times New Roman"/>
                <a:cs typeface="Times New Roman"/>
              </a:rPr>
              <a:t> </a:t>
            </a:r>
            <a:r>
              <a:rPr sz="1800" dirty="0">
                <a:latin typeface="Times New Roman"/>
                <a:cs typeface="Times New Roman"/>
              </a:rPr>
              <a:t>may</a:t>
            </a:r>
            <a:r>
              <a:rPr sz="1800" spc="55" dirty="0">
                <a:latin typeface="Times New Roman"/>
                <a:cs typeface="Times New Roman"/>
              </a:rPr>
              <a:t> </a:t>
            </a:r>
            <a:r>
              <a:rPr sz="1800" dirty="0">
                <a:latin typeface="Times New Roman"/>
                <a:cs typeface="Times New Roman"/>
              </a:rPr>
              <a:t>be</a:t>
            </a:r>
            <a:r>
              <a:rPr sz="1800" spc="55" dirty="0">
                <a:latin typeface="Times New Roman"/>
                <a:cs typeface="Times New Roman"/>
              </a:rPr>
              <a:t> </a:t>
            </a:r>
            <a:r>
              <a:rPr sz="1800" dirty="0">
                <a:latin typeface="Times New Roman"/>
                <a:cs typeface="Times New Roman"/>
              </a:rPr>
              <a:t>considered</a:t>
            </a:r>
            <a:r>
              <a:rPr sz="1800" spc="60" dirty="0">
                <a:latin typeface="Times New Roman"/>
                <a:cs typeface="Times New Roman"/>
              </a:rPr>
              <a:t> </a:t>
            </a:r>
            <a:r>
              <a:rPr sz="1800" dirty="0">
                <a:latin typeface="Times New Roman"/>
                <a:cs typeface="Times New Roman"/>
              </a:rPr>
              <a:t>to</a:t>
            </a:r>
            <a:r>
              <a:rPr sz="1800" spc="55" dirty="0">
                <a:latin typeface="Times New Roman"/>
                <a:cs typeface="Times New Roman"/>
              </a:rPr>
              <a:t> </a:t>
            </a:r>
            <a:r>
              <a:rPr sz="1800" dirty="0">
                <a:latin typeface="Times New Roman"/>
                <a:cs typeface="Times New Roman"/>
              </a:rPr>
              <a:t>have</a:t>
            </a:r>
            <a:r>
              <a:rPr sz="1800" spc="55" dirty="0">
                <a:latin typeface="Times New Roman"/>
                <a:cs typeface="Times New Roman"/>
              </a:rPr>
              <a:t> </a:t>
            </a:r>
            <a:r>
              <a:rPr sz="1800" dirty="0">
                <a:latin typeface="Times New Roman"/>
                <a:cs typeface="Times New Roman"/>
              </a:rPr>
              <a:t>an</a:t>
            </a:r>
            <a:r>
              <a:rPr sz="1800" spc="75" dirty="0">
                <a:latin typeface="Times New Roman"/>
                <a:cs typeface="Times New Roman"/>
              </a:rPr>
              <a:t> </a:t>
            </a:r>
            <a:r>
              <a:rPr sz="1800" dirty="0">
                <a:latin typeface="Times New Roman"/>
                <a:cs typeface="Times New Roman"/>
              </a:rPr>
              <a:t>adequate</a:t>
            </a:r>
            <a:r>
              <a:rPr sz="1800" spc="65" dirty="0">
                <a:latin typeface="Times New Roman"/>
                <a:cs typeface="Times New Roman"/>
              </a:rPr>
              <a:t> </a:t>
            </a:r>
            <a:r>
              <a:rPr sz="1800" dirty="0">
                <a:latin typeface="Times New Roman"/>
                <a:cs typeface="Times New Roman"/>
              </a:rPr>
              <a:t>exposure</a:t>
            </a:r>
            <a:r>
              <a:rPr sz="1800" spc="65" dirty="0">
                <a:latin typeface="Times New Roman"/>
                <a:cs typeface="Times New Roman"/>
              </a:rPr>
              <a:t> </a:t>
            </a:r>
            <a:r>
              <a:rPr sz="1800" dirty="0">
                <a:latin typeface="Times New Roman"/>
                <a:cs typeface="Times New Roman"/>
              </a:rPr>
              <a:t>to</a:t>
            </a:r>
            <a:r>
              <a:rPr sz="1800" spc="50" dirty="0">
                <a:latin typeface="Times New Roman"/>
                <a:cs typeface="Times New Roman"/>
              </a:rPr>
              <a:t> </a:t>
            </a:r>
            <a:r>
              <a:rPr sz="1800" dirty="0">
                <a:latin typeface="Times New Roman"/>
                <a:cs typeface="Times New Roman"/>
              </a:rPr>
              <a:t>tacrolimus</a:t>
            </a:r>
            <a:r>
              <a:rPr sz="1800" spc="70" dirty="0">
                <a:latin typeface="Times New Roman"/>
                <a:cs typeface="Times New Roman"/>
              </a:rPr>
              <a:t> </a:t>
            </a:r>
            <a:r>
              <a:rPr sz="1800" dirty="0">
                <a:latin typeface="Times New Roman"/>
                <a:cs typeface="Times New Roman"/>
              </a:rPr>
              <a:t>if</a:t>
            </a:r>
            <a:r>
              <a:rPr sz="1800" spc="60" dirty="0">
                <a:latin typeface="Times New Roman"/>
                <a:cs typeface="Times New Roman"/>
              </a:rPr>
              <a:t> </a:t>
            </a:r>
            <a:r>
              <a:rPr sz="1800" dirty="0">
                <a:latin typeface="Times New Roman"/>
                <a:cs typeface="Times New Roman"/>
              </a:rPr>
              <a:t>only</a:t>
            </a:r>
            <a:r>
              <a:rPr sz="1800" spc="35" dirty="0">
                <a:latin typeface="Times New Roman"/>
                <a:cs typeface="Times New Roman"/>
              </a:rPr>
              <a:t> </a:t>
            </a:r>
            <a:r>
              <a:rPr sz="1800" dirty="0">
                <a:latin typeface="Times New Roman"/>
                <a:cs typeface="Times New Roman"/>
              </a:rPr>
              <a:t>a</a:t>
            </a:r>
            <a:r>
              <a:rPr sz="1800" spc="55" dirty="0">
                <a:latin typeface="Times New Roman"/>
                <a:cs typeface="Times New Roman"/>
              </a:rPr>
              <a:t> </a:t>
            </a:r>
            <a:r>
              <a:rPr sz="1800" dirty="0">
                <a:latin typeface="Times New Roman"/>
                <a:cs typeface="Times New Roman"/>
              </a:rPr>
              <a:t>C0</a:t>
            </a:r>
            <a:r>
              <a:rPr sz="1800" spc="75" dirty="0">
                <a:latin typeface="Times New Roman"/>
                <a:cs typeface="Times New Roman"/>
              </a:rPr>
              <a:t> </a:t>
            </a:r>
            <a:r>
              <a:rPr sz="1800" dirty="0">
                <a:latin typeface="Times New Roman"/>
                <a:cs typeface="Times New Roman"/>
              </a:rPr>
              <a:t>is</a:t>
            </a:r>
            <a:r>
              <a:rPr sz="1800" spc="60" dirty="0">
                <a:latin typeface="Times New Roman"/>
                <a:cs typeface="Times New Roman"/>
              </a:rPr>
              <a:t> </a:t>
            </a:r>
            <a:r>
              <a:rPr sz="1800" spc="-10" dirty="0">
                <a:latin typeface="Times New Roman"/>
                <a:cs typeface="Times New Roman"/>
              </a:rPr>
              <a:t>measured, </a:t>
            </a:r>
            <a:r>
              <a:rPr sz="1800" dirty="0">
                <a:latin typeface="Times New Roman"/>
                <a:cs typeface="Times New Roman"/>
              </a:rPr>
              <a:t>whereas</a:t>
            </a:r>
            <a:r>
              <a:rPr sz="1800" spc="-15" dirty="0">
                <a:latin typeface="Times New Roman"/>
                <a:cs typeface="Times New Roman"/>
              </a:rPr>
              <a:t> </a:t>
            </a:r>
            <a:r>
              <a:rPr sz="1800" dirty="0">
                <a:latin typeface="Times New Roman"/>
                <a:cs typeface="Times New Roman"/>
              </a:rPr>
              <a:t>the</a:t>
            </a:r>
            <a:r>
              <a:rPr sz="1800" spc="-20" dirty="0">
                <a:latin typeface="Times New Roman"/>
                <a:cs typeface="Times New Roman"/>
              </a:rPr>
              <a:t> </a:t>
            </a:r>
            <a:r>
              <a:rPr sz="1800" dirty="0">
                <a:latin typeface="Times New Roman"/>
                <a:cs typeface="Times New Roman"/>
              </a:rPr>
              <a:t>true</a:t>
            </a:r>
            <a:r>
              <a:rPr sz="1800" spc="-15" dirty="0">
                <a:latin typeface="Times New Roman"/>
                <a:cs typeface="Times New Roman"/>
              </a:rPr>
              <a:t> </a:t>
            </a:r>
            <a:r>
              <a:rPr sz="1800" dirty="0">
                <a:latin typeface="Times New Roman"/>
                <a:cs typeface="Times New Roman"/>
              </a:rPr>
              <a:t>exposure</a:t>
            </a:r>
            <a:r>
              <a:rPr sz="1800" spc="-15" dirty="0">
                <a:latin typeface="Times New Roman"/>
                <a:cs typeface="Times New Roman"/>
              </a:rPr>
              <a:t> </a:t>
            </a:r>
            <a:r>
              <a:rPr sz="1800" dirty="0">
                <a:latin typeface="Times New Roman"/>
                <a:cs typeface="Times New Roman"/>
              </a:rPr>
              <a:t>is</a:t>
            </a:r>
            <a:r>
              <a:rPr sz="1800" spc="-15" dirty="0">
                <a:latin typeface="Times New Roman"/>
                <a:cs typeface="Times New Roman"/>
              </a:rPr>
              <a:t> </a:t>
            </a:r>
            <a:r>
              <a:rPr sz="1800" dirty="0">
                <a:latin typeface="Times New Roman"/>
                <a:cs typeface="Times New Roman"/>
              </a:rPr>
              <a:t>off</a:t>
            </a:r>
            <a:r>
              <a:rPr sz="1800" spc="-35" dirty="0">
                <a:latin typeface="Times New Roman"/>
                <a:cs typeface="Times New Roman"/>
              </a:rPr>
              <a:t> </a:t>
            </a:r>
            <a:r>
              <a:rPr sz="1800" dirty="0">
                <a:latin typeface="Times New Roman"/>
                <a:cs typeface="Times New Roman"/>
              </a:rPr>
              <a:t>target.</a:t>
            </a:r>
            <a:r>
              <a:rPr sz="1800" spc="-10" dirty="0">
                <a:latin typeface="Times New Roman"/>
                <a:cs typeface="Times New Roman"/>
              </a:rPr>
              <a:t> Vice</a:t>
            </a:r>
            <a:r>
              <a:rPr sz="1800" spc="-20" dirty="0">
                <a:latin typeface="Times New Roman"/>
                <a:cs typeface="Times New Roman"/>
              </a:rPr>
              <a:t> </a:t>
            </a:r>
            <a:r>
              <a:rPr sz="1800" dirty="0">
                <a:latin typeface="Times New Roman"/>
                <a:cs typeface="Times New Roman"/>
              </a:rPr>
              <a:t>versa</a:t>
            </a:r>
            <a:r>
              <a:rPr sz="1800" spc="5" dirty="0">
                <a:latin typeface="Times New Roman"/>
                <a:cs typeface="Times New Roman"/>
              </a:rPr>
              <a:t> </a:t>
            </a:r>
            <a:r>
              <a:rPr sz="1800" dirty="0">
                <a:latin typeface="Times New Roman"/>
                <a:cs typeface="Times New Roman"/>
              </a:rPr>
              <a:t>some</a:t>
            </a:r>
            <a:r>
              <a:rPr sz="1800" spc="-15" dirty="0">
                <a:latin typeface="Times New Roman"/>
                <a:cs typeface="Times New Roman"/>
              </a:rPr>
              <a:t> </a:t>
            </a:r>
            <a:r>
              <a:rPr sz="1800" dirty="0">
                <a:latin typeface="Times New Roman"/>
                <a:cs typeface="Times New Roman"/>
              </a:rPr>
              <a:t>patients</a:t>
            </a:r>
            <a:r>
              <a:rPr sz="1800" spc="10" dirty="0">
                <a:latin typeface="Times New Roman"/>
                <a:cs typeface="Times New Roman"/>
              </a:rPr>
              <a:t> </a:t>
            </a:r>
            <a:r>
              <a:rPr sz="1800" dirty="0">
                <a:latin typeface="Times New Roman"/>
                <a:cs typeface="Times New Roman"/>
              </a:rPr>
              <a:t>may</a:t>
            </a:r>
            <a:r>
              <a:rPr sz="1800" spc="-40" dirty="0">
                <a:latin typeface="Times New Roman"/>
                <a:cs typeface="Times New Roman"/>
              </a:rPr>
              <a:t> </a:t>
            </a:r>
            <a:r>
              <a:rPr sz="1800" dirty="0">
                <a:latin typeface="Times New Roman"/>
                <a:cs typeface="Times New Roman"/>
              </a:rPr>
              <a:t>have</a:t>
            </a:r>
            <a:r>
              <a:rPr sz="1800" spc="-15" dirty="0">
                <a:latin typeface="Times New Roman"/>
                <a:cs typeface="Times New Roman"/>
              </a:rPr>
              <a:t> </a:t>
            </a:r>
            <a:r>
              <a:rPr sz="1800" dirty="0">
                <a:latin typeface="Times New Roman"/>
                <a:cs typeface="Times New Roman"/>
              </a:rPr>
              <a:t>a</a:t>
            </a:r>
            <a:r>
              <a:rPr sz="1800" spc="-20" dirty="0">
                <a:latin typeface="Times New Roman"/>
                <a:cs typeface="Times New Roman"/>
              </a:rPr>
              <a:t> </a:t>
            </a:r>
            <a:r>
              <a:rPr sz="1800" dirty="0">
                <a:latin typeface="Times New Roman"/>
                <a:cs typeface="Times New Roman"/>
              </a:rPr>
              <a:t>C0 that</a:t>
            </a:r>
            <a:r>
              <a:rPr sz="1800" spc="-5" dirty="0">
                <a:latin typeface="Times New Roman"/>
                <a:cs typeface="Times New Roman"/>
              </a:rPr>
              <a:t> </a:t>
            </a:r>
            <a:r>
              <a:rPr sz="1800" dirty="0">
                <a:latin typeface="Times New Roman"/>
                <a:cs typeface="Times New Roman"/>
              </a:rPr>
              <a:t>is</a:t>
            </a:r>
            <a:r>
              <a:rPr sz="1800" spc="-20" dirty="0">
                <a:latin typeface="Times New Roman"/>
                <a:cs typeface="Times New Roman"/>
              </a:rPr>
              <a:t> </a:t>
            </a:r>
            <a:r>
              <a:rPr sz="1800" dirty="0">
                <a:latin typeface="Times New Roman"/>
                <a:cs typeface="Times New Roman"/>
              </a:rPr>
              <a:t>outside</a:t>
            </a:r>
            <a:r>
              <a:rPr sz="1800" spc="-15" dirty="0">
                <a:latin typeface="Times New Roman"/>
                <a:cs typeface="Times New Roman"/>
              </a:rPr>
              <a:t> </a:t>
            </a:r>
            <a:r>
              <a:rPr sz="1800" dirty="0">
                <a:latin typeface="Times New Roman"/>
                <a:cs typeface="Times New Roman"/>
              </a:rPr>
              <a:t>the</a:t>
            </a:r>
            <a:r>
              <a:rPr sz="1800" spc="-15" dirty="0">
                <a:latin typeface="Times New Roman"/>
                <a:cs typeface="Times New Roman"/>
              </a:rPr>
              <a:t> </a:t>
            </a:r>
            <a:r>
              <a:rPr sz="1800" dirty="0">
                <a:latin typeface="Times New Roman"/>
                <a:cs typeface="Times New Roman"/>
              </a:rPr>
              <a:t>target</a:t>
            </a:r>
            <a:r>
              <a:rPr sz="1800" spc="-5" dirty="0">
                <a:latin typeface="Times New Roman"/>
                <a:cs typeface="Times New Roman"/>
              </a:rPr>
              <a:t> </a:t>
            </a:r>
            <a:r>
              <a:rPr sz="1800" dirty="0">
                <a:latin typeface="Times New Roman"/>
                <a:cs typeface="Times New Roman"/>
              </a:rPr>
              <a:t>range,</a:t>
            </a:r>
            <a:r>
              <a:rPr sz="1800" spc="20" dirty="0">
                <a:latin typeface="Times New Roman"/>
                <a:cs typeface="Times New Roman"/>
              </a:rPr>
              <a:t> </a:t>
            </a:r>
            <a:r>
              <a:rPr sz="1800" dirty="0">
                <a:latin typeface="Times New Roman"/>
                <a:cs typeface="Times New Roman"/>
              </a:rPr>
              <a:t>whereas</a:t>
            </a:r>
            <a:r>
              <a:rPr sz="1800" spc="-15" dirty="0">
                <a:latin typeface="Times New Roman"/>
                <a:cs typeface="Times New Roman"/>
              </a:rPr>
              <a:t> </a:t>
            </a:r>
            <a:r>
              <a:rPr sz="1800" spc="-10" dirty="0">
                <a:latin typeface="Times New Roman"/>
                <a:cs typeface="Times New Roman"/>
              </a:rPr>
              <a:t>their </a:t>
            </a:r>
            <a:r>
              <a:rPr sz="1800" dirty="0">
                <a:latin typeface="Times New Roman"/>
                <a:cs typeface="Times New Roman"/>
              </a:rPr>
              <a:t>exposure</a:t>
            </a:r>
            <a:r>
              <a:rPr sz="1800" spc="-70" dirty="0">
                <a:latin typeface="Times New Roman"/>
                <a:cs typeface="Times New Roman"/>
              </a:rPr>
              <a:t> </a:t>
            </a:r>
            <a:r>
              <a:rPr sz="1800" dirty="0">
                <a:latin typeface="Times New Roman"/>
                <a:cs typeface="Times New Roman"/>
              </a:rPr>
              <a:t>(measured</a:t>
            </a:r>
            <a:r>
              <a:rPr sz="1800" spc="-5" dirty="0">
                <a:latin typeface="Times New Roman"/>
                <a:cs typeface="Times New Roman"/>
              </a:rPr>
              <a:t> </a:t>
            </a:r>
            <a:r>
              <a:rPr sz="1800" spc="-10" dirty="0">
                <a:latin typeface="Times New Roman"/>
                <a:cs typeface="Times New Roman"/>
              </a:rPr>
              <a:t>by</a:t>
            </a:r>
            <a:r>
              <a:rPr sz="1800" spc="-135" dirty="0">
                <a:latin typeface="Times New Roman"/>
                <a:cs typeface="Times New Roman"/>
              </a:rPr>
              <a:t> </a:t>
            </a:r>
            <a:r>
              <a:rPr sz="1800" dirty="0">
                <a:latin typeface="Times New Roman"/>
                <a:cs typeface="Times New Roman"/>
              </a:rPr>
              <a:t>AUC)</a:t>
            </a:r>
            <a:r>
              <a:rPr sz="1800" spc="5" dirty="0">
                <a:latin typeface="Times New Roman"/>
                <a:cs typeface="Times New Roman"/>
              </a:rPr>
              <a:t> </a:t>
            </a:r>
            <a:r>
              <a:rPr sz="1800" dirty="0">
                <a:latin typeface="Times New Roman"/>
                <a:cs typeface="Times New Roman"/>
              </a:rPr>
              <a:t>is</a:t>
            </a:r>
            <a:r>
              <a:rPr sz="1800" spc="-65" dirty="0">
                <a:latin typeface="Times New Roman"/>
                <a:cs typeface="Times New Roman"/>
              </a:rPr>
              <a:t> </a:t>
            </a:r>
            <a:r>
              <a:rPr sz="1800" dirty="0">
                <a:latin typeface="Times New Roman"/>
                <a:cs typeface="Times New Roman"/>
              </a:rPr>
              <a:t>in</a:t>
            </a:r>
            <a:r>
              <a:rPr sz="1800" spc="-50" dirty="0">
                <a:latin typeface="Times New Roman"/>
                <a:cs typeface="Times New Roman"/>
              </a:rPr>
              <a:t> </a:t>
            </a:r>
            <a:r>
              <a:rPr sz="1800" dirty="0">
                <a:latin typeface="Times New Roman"/>
                <a:cs typeface="Times New Roman"/>
              </a:rPr>
              <a:t>fact</a:t>
            </a:r>
            <a:r>
              <a:rPr sz="1800" spc="10" dirty="0">
                <a:latin typeface="Times New Roman"/>
                <a:cs typeface="Times New Roman"/>
              </a:rPr>
              <a:t> </a:t>
            </a:r>
            <a:r>
              <a:rPr sz="1800" spc="-10" dirty="0">
                <a:latin typeface="Times New Roman"/>
                <a:cs typeface="Times New Roman"/>
              </a:rPr>
              <a:t>adequate.</a:t>
            </a:r>
            <a:endParaRPr sz="1800">
              <a:latin typeface="Times New Roman"/>
              <a:cs typeface="Times New Roman"/>
            </a:endParaRPr>
          </a:p>
          <a:p>
            <a:pPr>
              <a:lnSpc>
                <a:spcPct val="100000"/>
              </a:lnSpc>
              <a:buFont typeface="Wingdings"/>
              <a:buChar char=""/>
            </a:pPr>
            <a:endParaRPr sz="2000">
              <a:latin typeface="Times New Roman"/>
              <a:cs typeface="Times New Roman"/>
            </a:endParaRPr>
          </a:p>
          <a:p>
            <a:pPr marL="299085" marR="5080" indent="-287020" algn="just">
              <a:lnSpc>
                <a:spcPct val="100000"/>
              </a:lnSpc>
              <a:spcBef>
                <a:spcPts val="1689"/>
              </a:spcBef>
              <a:buFont typeface="Wingdings"/>
              <a:buChar char=""/>
              <a:tabLst>
                <a:tab pos="357505" algn="l"/>
              </a:tabLst>
            </a:pPr>
            <a:r>
              <a:rPr dirty="0"/>
              <a:t>	</a:t>
            </a:r>
            <a:r>
              <a:rPr sz="1800" dirty="0">
                <a:latin typeface="Times New Roman"/>
                <a:cs typeface="Times New Roman"/>
              </a:rPr>
              <a:t>Reports</a:t>
            </a:r>
            <a:r>
              <a:rPr sz="1800" spc="50" dirty="0">
                <a:latin typeface="Times New Roman"/>
                <a:cs typeface="Times New Roman"/>
              </a:rPr>
              <a:t> </a:t>
            </a:r>
            <a:r>
              <a:rPr sz="1800" dirty="0">
                <a:latin typeface="Times New Roman"/>
                <a:cs typeface="Times New Roman"/>
              </a:rPr>
              <a:t>have</a:t>
            </a:r>
            <a:r>
              <a:rPr sz="1800" spc="85" dirty="0">
                <a:latin typeface="Times New Roman"/>
                <a:cs typeface="Times New Roman"/>
              </a:rPr>
              <a:t> </a:t>
            </a:r>
            <a:r>
              <a:rPr sz="1800" dirty="0">
                <a:latin typeface="Times New Roman"/>
                <a:cs typeface="Times New Roman"/>
              </a:rPr>
              <a:t>been</a:t>
            </a:r>
            <a:r>
              <a:rPr sz="1800" spc="80" dirty="0">
                <a:latin typeface="Times New Roman"/>
                <a:cs typeface="Times New Roman"/>
              </a:rPr>
              <a:t> </a:t>
            </a:r>
            <a:r>
              <a:rPr sz="1800" dirty="0">
                <a:latin typeface="Times New Roman"/>
                <a:cs typeface="Times New Roman"/>
              </a:rPr>
              <a:t>published</a:t>
            </a:r>
            <a:r>
              <a:rPr sz="1800" spc="85" dirty="0">
                <a:latin typeface="Times New Roman"/>
                <a:cs typeface="Times New Roman"/>
              </a:rPr>
              <a:t> </a:t>
            </a:r>
            <a:r>
              <a:rPr sz="1800" dirty="0">
                <a:latin typeface="Times New Roman"/>
                <a:cs typeface="Times New Roman"/>
              </a:rPr>
              <a:t>of</a:t>
            </a:r>
            <a:r>
              <a:rPr sz="1800" spc="35" dirty="0">
                <a:latin typeface="Times New Roman"/>
                <a:cs typeface="Times New Roman"/>
              </a:rPr>
              <a:t> </a:t>
            </a:r>
            <a:r>
              <a:rPr sz="1800" dirty="0">
                <a:latin typeface="Times New Roman"/>
                <a:cs typeface="Times New Roman"/>
              </a:rPr>
              <a:t>patients</a:t>
            </a:r>
            <a:r>
              <a:rPr sz="1800" spc="95" dirty="0">
                <a:latin typeface="Times New Roman"/>
                <a:cs typeface="Times New Roman"/>
              </a:rPr>
              <a:t> </a:t>
            </a:r>
            <a:r>
              <a:rPr sz="1800" dirty="0">
                <a:latin typeface="Times New Roman"/>
                <a:cs typeface="Times New Roman"/>
              </a:rPr>
              <a:t>experiencing</a:t>
            </a:r>
            <a:r>
              <a:rPr sz="1800" spc="35" dirty="0">
                <a:latin typeface="Times New Roman"/>
                <a:cs typeface="Times New Roman"/>
              </a:rPr>
              <a:t> </a:t>
            </a:r>
            <a:r>
              <a:rPr sz="1800" dirty="0">
                <a:latin typeface="Times New Roman"/>
                <a:cs typeface="Times New Roman"/>
              </a:rPr>
              <a:t>acute</a:t>
            </a:r>
            <a:r>
              <a:rPr sz="1800" spc="75" dirty="0">
                <a:latin typeface="Times New Roman"/>
                <a:cs typeface="Times New Roman"/>
              </a:rPr>
              <a:t> </a:t>
            </a:r>
            <a:r>
              <a:rPr sz="1800" dirty="0">
                <a:latin typeface="Times New Roman"/>
                <a:cs typeface="Times New Roman"/>
              </a:rPr>
              <a:t>rejection</a:t>
            </a:r>
            <a:r>
              <a:rPr sz="1800" spc="85" dirty="0">
                <a:latin typeface="Times New Roman"/>
                <a:cs typeface="Times New Roman"/>
              </a:rPr>
              <a:t> </a:t>
            </a:r>
            <a:r>
              <a:rPr sz="1800" dirty="0">
                <a:latin typeface="Times New Roman"/>
                <a:cs typeface="Times New Roman"/>
              </a:rPr>
              <a:t>from</a:t>
            </a:r>
            <a:r>
              <a:rPr sz="1800" spc="50" dirty="0">
                <a:latin typeface="Times New Roman"/>
                <a:cs typeface="Times New Roman"/>
              </a:rPr>
              <a:t> </a:t>
            </a:r>
            <a:r>
              <a:rPr sz="1800" dirty="0">
                <a:latin typeface="Times New Roman"/>
                <a:cs typeface="Times New Roman"/>
              </a:rPr>
              <a:t>inadequate</a:t>
            </a:r>
            <a:r>
              <a:rPr sz="1800" spc="95" dirty="0">
                <a:latin typeface="Times New Roman"/>
                <a:cs typeface="Times New Roman"/>
              </a:rPr>
              <a:t> </a:t>
            </a:r>
            <a:r>
              <a:rPr sz="1800" dirty="0">
                <a:latin typeface="Times New Roman"/>
                <a:cs typeface="Times New Roman"/>
              </a:rPr>
              <a:t>exposure</a:t>
            </a:r>
            <a:r>
              <a:rPr sz="1800" spc="60" dirty="0">
                <a:latin typeface="Times New Roman"/>
                <a:cs typeface="Times New Roman"/>
              </a:rPr>
              <a:t> </a:t>
            </a:r>
            <a:r>
              <a:rPr sz="1800" dirty="0">
                <a:latin typeface="Times New Roman"/>
                <a:cs typeface="Times New Roman"/>
              </a:rPr>
              <a:t>despite</a:t>
            </a:r>
            <a:r>
              <a:rPr sz="1800" spc="65" dirty="0">
                <a:latin typeface="Times New Roman"/>
                <a:cs typeface="Times New Roman"/>
              </a:rPr>
              <a:t> </a:t>
            </a:r>
            <a:r>
              <a:rPr sz="1800" dirty="0">
                <a:latin typeface="Times New Roman"/>
                <a:cs typeface="Times New Roman"/>
              </a:rPr>
              <a:t>having</a:t>
            </a:r>
            <a:r>
              <a:rPr sz="1800" spc="80" dirty="0">
                <a:latin typeface="Times New Roman"/>
                <a:cs typeface="Times New Roman"/>
              </a:rPr>
              <a:t> </a:t>
            </a:r>
            <a:r>
              <a:rPr sz="1800" dirty="0">
                <a:latin typeface="Times New Roman"/>
                <a:cs typeface="Times New Roman"/>
              </a:rPr>
              <a:t>a</a:t>
            </a:r>
            <a:r>
              <a:rPr sz="1800" spc="80" dirty="0">
                <a:latin typeface="Times New Roman"/>
                <a:cs typeface="Times New Roman"/>
              </a:rPr>
              <a:t> </a:t>
            </a:r>
            <a:r>
              <a:rPr sz="1800" dirty="0">
                <a:latin typeface="Times New Roman"/>
                <a:cs typeface="Times New Roman"/>
              </a:rPr>
              <a:t>C0</a:t>
            </a:r>
            <a:r>
              <a:rPr sz="1800" spc="75" dirty="0">
                <a:latin typeface="Times New Roman"/>
                <a:cs typeface="Times New Roman"/>
              </a:rPr>
              <a:t> </a:t>
            </a:r>
            <a:r>
              <a:rPr sz="1800" spc="-10" dirty="0">
                <a:latin typeface="Times New Roman"/>
                <a:cs typeface="Times New Roman"/>
              </a:rPr>
              <a:t>within </a:t>
            </a:r>
            <a:r>
              <a:rPr sz="1800" dirty="0">
                <a:latin typeface="Times New Roman"/>
                <a:cs typeface="Times New Roman"/>
              </a:rPr>
              <a:t>the</a:t>
            </a:r>
            <a:r>
              <a:rPr sz="1800" spc="160" dirty="0">
                <a:latin typeface="Times New Roman"/>
                <a:cs typeface="Times New Roman"/>
              </a:rPr>
              <a:t> </a:t>
            </a:r>
            <a:r>
              <a:rPr sz="1800" dirty="0">
                <a:latin typeface="Times New Roman"/>
                <a:cs typeface="Times New Roman"/>
              </a:rPr>
              <a:t>target</a:t>
            </a:r>
            <a:r>
              <a:rPr sz="1800" spc="180" dirty="0">
                <a:latin typeface="Times New Roman"/>
                <a:cs typeface="Times New Roman"/>
              </a:rPr>
              <a:t> </a:t>
            </a:r>
            <a:r>
              <a:rPr sz="1800" dirty="0">
                <a:latin typeface="Times New Roman"/>
                <a:cs typeface="Times New Roman"/>
              </a:rPr>
              <a:t>range.</a:t>
            </a:r>
            <a:r>
              <a:rPr sz="1800" spc="180" dirty="0">
                <a:latin typeface="Times New Roman"/>
                <a:cs typeface="Times New Roman"/>
              </a:rPr>
              <a:t> </a:t>
            </a:r>
            <a:r>
              <a:rPr sz="1800" dirty="0">
                <a:latin typeface="Times New Roman"/>
                <a:cs typeface="Times New Roman"/>
              </a:rPr>
              <a:t>In</a:t>
            </a:r>
            <a:r>
              <a:rPr sz="1800" spc="190" dirty="0">
                <a:latin typeface="Times New Roman"/>
                <a:cs typeface="Times New Roman"/>
              </a:rPr>
              <a:t> </a:t>
            </a:r>
            <a:r>
              <a:rPr sz="1800" dirty="0">
                <a:latin typeface="Times New Roman"/>
                <a:cs typeface="Times New Roman"/>
              </a:rPr>
              <a:t>clinical</a:t>
            </a:r>
            <a:r>
              <a:rPr sz="1800" spc="185" dirty="0">
                <a:latin typeface="Times New Roman"/>
                <a:cs typeface="Times New Roman"/>
              </a:rPr>
              <a:t> </a:t>
            </a:r>
            <a:r>
              <a:rPr sz="1800" dirty="0">
                <a:latin typeface="Times New Roman"/>
                <a:cs typeface="Times New Roman"/>
              </a:rPr>
              <a:t>practice,</a:t>
            </a:r>
            <a:r>
              <a:rPr sz="1800" spc="170" dirty="0">
                <a:latin typeface="Times New Roman"/>
                <a:cs typeface="Times New Roman"/>
              </a:rPr>
              <a:t> </a:t>
            </a:r>
            <a:r>
              <a:rPr sz="1800" dirty="0">
                <a:latin typeface="Times New Roman"/>
                <a:cs typeface="Times New Roman"/>
              </a:rPr>
              <a:t>C0</a:t>
            </a:r>
            <a:r>
              <a:rPr sz="1800" spc="190" dirty="0">
                <a:latin typeface="Times New Roman"/>
                <a:cs typeface="Times New Roman"/>
              </a:rPr>
              <a:t> </a:t>
            </a:r>
            <a:r>
              <a:rPr sz="1800" dirty="0">
                <a:latin typeface="Times New Roman"/>
                <a:cs typeface="Times New Roman"/>
              </a:rPr>
              <a:t>is</a:t>
            </a:r>
            <a:r>
              <a:rPr sz="1800" spc="170" dirty="0">
                <a:latin typeface="Times New Roman"/>
                <a:cs typeface="Times New Roman"/>
              </a:rPr>
              <a:t> </a:t>
            </a:r>
            <a:r>
              <a:rPr sz="1800" dirty="0">
                <a:latin typeface="Times New Roman"/>
                <a:cs typeface="Times New Roman"/>
              </a:rPr>
              <a:t>generally</a:t>
            </a:r>
            <a:r>
              <a:rPr sz="1800" spc="170" dirty="0">
                <a:latin typeface="Times New Roman"/>
                <a:cs typeface="Times New Roman"/>
              </a:rPr>
              <a:t> </a:t>
            </a:r>
            <a:r>
              <a:rPr sz="1800" dirty="0">
                <a:latin typeface="Times New Roman"/>
                <a:cs typeface="Times New Roman"/>
              </a:rPr>
              <a:t>used</a:t>
            </a:r>
            <a:r>
              <a:rPr sz="1800" spc="190" dirty="0">
                <a:latin typeface="Times New Roman"/>
                <a:cs typeface="Times New Roman"/>
              </a:rPr>
              <a:t> </a:t>
            </a:r>
            <a:r>
              <a:rPr sz="1800" dirty="0">
                <a:latin typeface="Times New Roman"/>
                <a:cs typeface="Times New Roman"/>
              </a:rPr>
              <a:t>for</a:t>
            </a:r>
            <a:r>
              <a:rPr sz="1800" spc="200" dirty="0">
                <a:latin typeface="Times New Roman"/>
                <a:cs typeface="Times New Roman"/>
              </a:rPr>
              <a:t> </a:t>
            </a:r>
            <a:r>
              <a:rPr sz="1800" dirty="0">
                <a:latin typeface="Times New Roman"/>
                <a:cs typeface="Times New Roman"/>
              </a:rPr>
              <a:t>TDM</a:t>
            </a:r>
            <a:r>
              <a:rPr sz="1800" spc="190" dirty="0">
                <a:latin typeface="Times New Roman"/>
                <a:cs typeface="Times New Roman"/>
              </a:rPr>
              <a:t> </a:t>
            </a:r>
            <a:r>
              <a:rPr sz="1800" dirty="0">
                <a:latin typeface="Times New Roman"/>
                <a:cs typeface="Times New Roman"/>
              </a:rPr>
              <a:t>because</a:t>
            </a:r>
            <a:r>
              <a:rPr sz="1800" spc="165" dirty="0">
                <a:latin typeface="Times New Roman"/>
                <a:cs typeface="Times New Roman"/>
              </a:rPr>
              <a:t> </a:t>
            </a:r>
            <a:r>
              <a:rPr sz="1800" dirty="0">
                <a:latin typeface="Times New Roman"/>
                <a:cs typeface="Times New Roman"/>
              </a:rPr>
              <a:t>of</a:t>
            </a:r>
            <a:r>
              <a:rPr sz="1800" spc="150" dirty="0">
                <a:latin typeface="Times New Roman"/>
                <a:cs typeface="Times New Roman"/>
              </a:rPr>
              <a:t> </a:t>
            </a:r>
            <a:r>
              <a:rPr sz="1800" dirty="0">
                <a:latin typeface="Times New Roman"/>
                <a:cs typeface="Times New Roman"/>
              </a:rPr>
              <a:t>its</a:t>
            </a:r>
            <a:r>
              <a:rPr sz="1800" spc="195" dirty="0">
                <a:latin typeface="Times New Roman"/>
                <a:cs typeface="Times New Roman"/>
              </a:rPr>
              <a:t> </a:t>
            </a:r>
            <a:r>
              <a:rPr sz="1800" dirty="0">
                <a:latin typeface="Times New Roman"/>
                <a:cs typeface="Times New Roman"/>
              </a:rPr>
              <a:t>feasibility</a:t>
            </a:r>
            <a:r>
              <a:rPr sz="1800" spc="175" dirty="0">
                <a:latin typeface="Times New Roman"/>
                <a:cs typeface="Times New Roman"/>
              </a:rPr>
              <a:t> </a:t>
            </a:r>
            <a:r>
              <a:rPr sz="1800" dirty="0">
                <a:latin typeface="Times New Roman"/>
                <a:cs typeface="Times New Roman"/>
              </a:rPr>
              <a:t>and</a:t>
            </a:r>
            <a:r>
              <a:rPr sz="1800" spc="185" dirty="0">
                <a:latin typeface="Times New Roman"/>
                <a:cs typeface="Times New Roman"/>
              </a:rPr>
              <a:t> </a:t>
            </a:r>
            <a:r>
              <a:rPr sz="1800" dirty="0">
                <a:latin typeface="Times New Roman"/>
                <a:cs typeface="Times New Roman"/>
              </a:rPr>
              <a:t>simplicity,</a:t>
            </a:r>
            <a:r>
              <a:rPr sz="1800" spc="190" dirty="0">
                <a:latin typeface="Times New Roman"/>
                <a:cs typeface="Times New Roman"/>
              </a:rPr>
              <a:t> </a:t>
            </a:r>
            <a:r>
              <a:rPr sz="1800" dirty="0">
                <a:latin typeface="Times New Roman"/>
                <a:cs typeface="Times New Roman"/>
              </a:rPr>
              <a:t>although</a:t>
            </a:r>
            <a:r>
              <a:rPr sz="1800" spc="195" dirty="0">
                <a:latin typeface="Times New Roman"/>
                <a:cs typeface="Times New Roman"/>
              </a:rPr>
              <a:t> </a:t>
            </a:r>
            <a:r>
              <a:rPr sz="1800" spc="-25" dirty="0">
                <a:latin typeface="Times New Roman"/>
                <a:cs typeface="Times New Roman"/>
              </a:rPr>
              <a:t>the </a:t>
            </a:r>
            <a:r>
              <a:rPr sz="1800" dirty="0">
                <a:latin typeface="Times New Roman"/>
                <a:cs typeface="Times New Roman"/>
              </a:rPr>
              <a:t>correlation</a:t>
            </a:r>
            <a:r>
              <a:rPr sz="1800" spc="55" dirty="0">
                <a:latin typeface="Times New Roman"/>
                <a:cs typeface="Times New Roman"/>
              </a:rPr>
              <a:t> </a:t>
            </a:r>
            <a:r>
              <a:rPr sz="1800" dirty="0">
                <a:latin typeface="Times New Roman"/>
                <a:cs typeface="Times New Roman"/>
              </a:rPr>
              <a:t>with</a:t>
            </a:r>
            <a:r>
              <a:rPr sz="1800" spc="55" dirty="0">
                <a:latin typeface="Times New Roman"/>
                <a:cs typeface="Times New Roman"/>
              </a:rPr>
              <a:t> </a:t>
            </a:r>
            <a:r>
              <a:rPr sz="1800" dirty="0">
                <a:latin typeface="Times New Roman"/>
                <a:cs typeface="Times New Roman"/>
              </a:rPr>
              <a:t>total</a:t>
            </a:r>
            <a:r>
              <a:rPr sz="1800" spc="45" dirty="0">
                <a:latin typeface="Times New Roman"/>
                <a:cs typeface="Times New Roman"/>
              </a:rPr>
              <a:t> </a:t>
            </a:r>
            <a:r>
              <a:rPr sz="1800" dirty="0">
                <a:latin typeface="Times New Roman"/>
                <a:cs typeface="Times New Roman"/>
              </a:rPr>
              <a:t>tacrolimus</a:t>
            </a:r>
            <a:r>
              <a:rPr sz="1800" spc="65" dirty="0">
                <a:latin typeface="Times New Roman"/>
                <a:cs typeface="Times New Roman"/>
              </a:rPr>
              <a:t> </a:t>
            </a:r>
            <a:r>
              <a:rPr sz="1800" dirty="0">
                <a:latin typeface="Times New Roman"/>
                <a:cs typeface="Times New Roman"/>
              </a:rPr>
              <a:t>exposure</a:t>
            </a:r>
            <a:r>
              <a:rPr sz="1800" spc="40" dirty="0">
                <a:latin typeface="Times New Roman"/>
                <a:cs typeface="Times New Roman"/>
              </a:rPr>
              <a:t> </a:t>
            </a:r>
            <a:r>
              <a:rPr sz="1800" dirty="0">
                <a:latin typeface="Times New Roman"/>
                <a:cs typeface="Times New Roman"/>
              </a:rPr>
              <a:t>is</a:t>
            </a:r>
            <a:r>
              <a:rPr sz="1800" spc="40" dirty="0">
                <a:latin typeface="Times New Roman"/>
                <a:cs typeface="Times New Roman"/>
              </a:rPr>
              <a:t> </a:t>
            </a:r>
            <a:r>
              <a:rPr sz="1800" dirty="0">
                <a:latin typeface="Times New Roman"/>
                <a:cs typeface="Times New Roman"/>
              </a:rPr>
              <a:t>not</a:t>
            </a:r>
            <a:r>
              <a:rPr sz="1800" spc="25" dirty="0">
                <a:latin typeface="Times New Roman"/>
                <a:cs typeface="Times New Roman"/>
              </a:rPr>
              <a:t> </a:t>
            </a:r>
            <a:r>
              <a:rPr sz="1800" dirty="0">
                <a:latin typeface="Times New Roman"/>
                <a:cs typeface="Times New Roman"/>
              </a:rPr>
              <a:t>perfect.</a:t>
            </a:r>
            <a:r>
              <a:rPr sz="1800" spc="75" dirty="0">
                <a:latin typeface="Times New Roman"/>
                <a:cs typeface="Times New Roman"/>
              </a:rPr>
              <a:t> </a:t>
            </a:r>
            <a:r>
              <a:rPr sz="1800" dirty="0">
                <a:latin typeface="Times New Roman"/>
                <a:cs typeface="Times New Roman"/>
              </a:rPr>
              <a:t>To</a:t>
            </a:r>
            <a:r>
              <a:rPr sz="1800" spc="55" dirty="0">
                <a:latin typeface="Times New Roman"/>
                <a:cs typeface="Times New Roman"/>
              </a:rPr>
              <a:t> </a:t>
            </a:r>
            <a:r>
              <a:rPr sz="1800" dirty="0">
                <a:latin typeface="Times New Roman"/>
                <a:cs typeface="Times New Roman"/>
              </a:rPr>
              <a:t>better</a:t>
            </a:r>
            <a:r>
              <a:rPr sz="1800" spc="45" dirty="0">
                <a:latin typeface="Times New Roman"/>
                <a:cs typeface="Times New Roman"/>
              </a:rPr>
              <a:t> </a:t>
            </a:r>
            <a:r>
              <a:rPr sz="1800" dirty="0">
                <a:latin typeface="Times New Roman"/>
                <a:cs typeface="Times New Roman"/>
              </a:rPr>
              <a:t>estimate</a:t>
            </a:r>
            <a:r>
              <a:rPr sz="1800" spc="45" dirty="0">
                <a:latin typeface="Times New Roman"/>
                <a:cs typeface="Times New Roman"/>
              </a:rPr>
              <a:t> </a:t>
            </a:r>
            <a:r>
              <a:rPr sz="1800" dirty="0">
                <a:latin typeface="Times New Roman"/>
                <a:cs typeface="Times New Roman"/>
              </a:rPr>
              <a:t>tacrolimus</a:t>
            </a:r>
            <a:r>
              <a:rPr sz="1800" spc="45" dirty="0">
                <a:latin typeface="Times New Roman"/>
                <a:cs typeface="Times New Roman"/>
              </a:rPr>
              <a:t> </a:t>
            </a:r>
            <a:r>
              <a:rPr sz="1800" dirty="0">
                <a:latin typeface="Times New Roman"/>
                <a:cs typeface="Times New Roman"/>
              </a:rPr>
              <a:t>exposure,</a:t>
            </a:r>
            <a:r>
              <a:rPr sz="1800" spc="55" dirty="0">
                <a:latin typeface="Times New Roman"/>
                <a:cs typeface="Times New Roman"/>
              </a:rPr>
              <a:t> </a:t>
            </a:r>
            <a:r>
              <a:rPr sz="1800" dirty="0">
                <a:latin typeface="Times New Roman"/>
                <a:cs typeface="Times New Roman"/>
              </a:rPr>
              <a:t>limited</a:t>
            </a:r>
            <a:r>
              <a:rPr sz="1800" spc="50" dirty="0">
                <a:latin typeface="Times New Roman"/>
                <a:cs typeface="Times New Roman"/>
              </a:rPr>
              <a:t> </a:t>
            </a:r>
            <a:r>
              <a:rPr sz="1800" dirty="0">
                <a:latin typeface="Times New Roman"/>
                <a:cs typeface="Times New Roman"/>
              </a:rPr>
              <a:t>sampling</a:t>
            </a:r>
            <a:r>
              <a:rPr sz="1800" spc="45" dirty="0">
                <a:latin typeface="Times New Roman"/>
                <a:cs typeface="Times New Roman"/>
              </a:rPr>
              <a:t> </a:t>
            </a:r>
            <a:r>
              <a:rPr sz="1800" spc="-10" dirty="0">
                <a:latin typeface="Times New Roman"/>
                <a:cs typeface="Times New Roman"/>
              </a:rPr>
              <a:t>strategies </a:t>
            </a:r>
            <a:r>
              <a:rPr sz="1800" dirty="0">
                <a:latin typeface="Times New Roman"/>
                <a:cs typeface="Times New Roman"/>
              </a:rPr>
              <a:t>(LSS)</a:t>
            </a:r>
            <a:r>
              <a:rPr sz="1800" spc="-25" dirty="0">
                <a:latin typeface="Times New Roman"/>
                <a:cs typeface="Times New Roman"/>
              </a:rPr>
              <a:t> </a:t>
            </a:r>
            <a:r>
              <a:rPr sz="1800" dirty="0">
                <a:latin typeface="Times New Roman"/>
                <a:cs typeface="Times New Roman"/>
              </a:rPr>
              <a:t>have</a:t>
            </a:r>
            <a:r>
              <a:rPr sz="1800" spc="-35" dirty="0">
                <a:latin typeface="Times New Roman"/>
                <a:cs typeface="Times New Roman"/>
              </a:rPr>
              <a:t> </a:t>
            </a:r>
            <a:r>
              <a:rPr sz="1800" dirty="0">
                <a:latin typeface="Times New Roman"/>
                <a:cs typeface="Times New Roman"/>
              </a:rPr>
              <a:t>been</a:t>
            </a:r>
            <a:r>
              <a:rPr sz="1800" spc="-10" dirty="0">
                <a:latin typeface="Times New Roman"/>
                <a:cs typeface="Times New Roman"/>
              </a:rPr>
              <a:t> </a:t>
            </a:r>
            <a:r>
              <a:rPr sz="1800" dirty="0">
                <a:latin typeface="Times New Roman"/>
                <a:cs typeface="Times New Roman"/>
              </a:rPr>
              <a:t>developed.</a:t>
            </a:r>
            <a:r>
              <a:rPr sz="1800" spc="-25" dirty="0">
                <a:latin typeface="Times New Roman"/>
                <a:cs typeface="Times New Roman"/>
              </a:rPr>
              <a:t> </a:t>
            </a:r>
            <a:r>
              <a:rPr sz="1800" dirty="0">
                <a:latin typeface="Times New Roman"/>
                <a:cs typeface="Times New Roman"/>
              </a:rPr>
              <a:t>LSS</a:t>
            </a:r>
            <a:r>
              <a:rPr sz="1800" spc="-45" dirty="0">
                <a:latin typeface="Times New Roman"/>
                <a:cs typeface="Times New Roman"/>
              </a:rPr>
              <a:t> </a:t>
            </a:r>
            <a:r>
              <a:rPr sz="1800" dirty="0">
                <a:latin typeface="Times New Roman"/>
                <a:cs typeface="Times New Roman"/>
              </a:rPr>
              <a:t>utilize</a:t>
            </a:r>
            <a:r>
              <a:rPr sz="1800" spc="-25" dirty="0">
                <a:latin typeface="Times New Roman"/>
                <a:cs typeface="Times New Roman"/>
              </a:rPr>
              <a:t> </a:t>
            </a:r>
            <a:r>
              <a:rPr sz="1800" dirty="0">
                <a:latin typeface="Times New Roman"/>
                <a:cs typeface="Times New Roman"/>
              </a:rPr>
              <a:t>tacrolimus</a:t>
            </a:r>
            <a:r>
              <a:rPr sz="1800" spc="-20" dirty="0">
                <a:latin typeface="Times New Roman"/>
                <a:cs typeface="Times New Roman"/>
              </a:rPr>
              <a:t> </a:t>
            </a:r>
            <a:r>
              <a:rPr sz="1800" dirty="0">
                <a:latin typeface="Times New Roman"/>
                <a:cs typeface="Times New Roman"/>
              </a:rPr>
              <a:t>concentrations</a:t>
            </a:r>
            <a:r>
              <a:rPr sz="1800" spc="-45" dirty="0">
                <a:latin typeface="Times New Roman"/>
                <a:cs typeface="Times New Roman"/>
              </a:rPr>
              <a:t> </a:t>
            </a:r>
            <a:r>
              <a:rPr sz="1800" dirty="0">
                <a:latin typeface="Times New Roman"/>
                <a:cs typeface="Times New Roman"/>
              </a:rPr>
              <a:t>measured</a:t>
            </a:r>
            <a:r>
              <a:rPr sz="1800" spc="-15" dirty="0">
                <a:latin typeface="Times New Roman"/>
                <a:cs typeface="Times New Roman"/>
              </a:rPr>
              <a:t> </a:t>
            </a:r>
            <a:r>
              <a:rPr sz="1800" dirty="0">
                <a:latin typeface="Times New Roman"/>
                <a:cs typeface="Times New Roman"/>
              </a:rPr>
              <a:t>at</a:t>
            </a:r>
            <a:r>
              <a:rPr sz="1800" spc="-25" dirty="0">
                <a:latin typeface="Times New Roman"/>
                <a:cs typeface="Times New Roman"/>
              </a:rPr>
              <a:t> </a:t>
            </a:r>
            <a:r>
              <a:rPr sz="1800" dirty="0">
                <a:latin typeface="Times New Roman"/>
                <a:cs typeface="Times New Roman"/>
              </a:rPr>
              <a:t>2–3</a:t>
            </a:r>
            <a:r>
              <a:rPr sz="1800" spc="-35" dirty="0">
                <a:latin typeface="Times New Roman"/>
                <a:cs typeface="Times New Roman"/>
              </a:rPr>
              <a:t> </a:t>
            </a:r>
            <a:r>
              <a:rPr sz="1800" dirty="0">
                <a:latin typeface="Times New Roman"/>
                <a:cs typeface="Times New Roman"/>
              </a:rPr>
              <a:t>time</a:t>
            </a:r>
            <a:r>
              <a:rPr sz="1800" spc="-35" dirty="0">
                <a:latin typeface="Times New Roman"/>
                <a:cs typeface="Times New Roman"/>
              </a:rPr>
              <a:t> </a:t>
            </a:r>
            <a:r>
              <a:rPr sz="1800" dirty="0">
                <a:latin typeface="Times New Roman"/>
                <a:cs typeface="Times New Roman"/>
              </a:rPr>
              <a:t>points</a:t>
            </a:r>
            <a:r>
              <a:rPr sz="1800" spc="-20" dirty="0">
                <a:latin typeface="Times New Roman"/>
                <a:cs typeface="Times New Roman"/>
              </a:rPr>
              <a:t> </a:t>
            </a:r>
            <a:r>
              <a:rPr sz="1800" dirty="0">
                <a:latin typeface="Times New Roman"/>
                <a:cs typeface="Times New Roman"/>
              </a:rPr>
              <a:t>(rather</a:t>
            </a:r>
            <a:r>
              <a:rPr sz="1800" spc="-25" dirty="0">
                <a:latin typeface="Times New Roman"/>
                <a:cs typeface="Times New Roman"/>
              </a:rPr>
              <a:t> </a:t>
            </a:r>
            <a:r>
              <a:rPr sz="1800" dirty="0">
                <a:latin typeface="Times New Roman"/>
                <a:cs typeface="Times New Roman"/>
              </a:rPr>
              <a:t>than</a:t>
            </a:r>
            <a:r>
              <a:rPr sz="1800" spc="-15" dirty="0">
                <a:latin typeface="Times New Roman"/>
                <a:cs typeface="Times New Roman"/>
              </a:rPr>
              <a:t> </a:t>
            </a:r>
            <a:r>
              <a:rPr sz="1800" dirty="0">
                <a:latin typeface="Times New Roman"/>
                <a:cs typeface="Times New Roman"/>
              </a:rPr>
              <a:t>≥8</a:t>
            </a:r>
            <a:r>
              <a:rPr sz="1800" spc="-30" dirty="0">
                <a:latin typeface="Times New Roman"/>
                <a:cs typeface="Times New Roman"/>
              </a:rPr>
              <a:t> </a:t>
            </a:r>
            <a:r>
              <a:rPr sz="1800" spc="-10" dirty="0">
                <a:latin typeface="Times New Roman"/>
                <a:cs typeface="Times New Roman"/>
              </a:rPr>
              <a:t>time-</a:t>
            </a:r>
            <a:r>
              <a:rPr sz="1800" dirty="0">
                <a:latin typeface="Times New Roman"/>
                <a:cs typeface="Times New Roman"/>
              </a:rPr>
              <a:t>points</a:t>
            </a:r>
            <a:r>
              <a:rPr sz="1800" spc="-25" dirty="0">
                <a:latin typeface="Times New Roman"/>
                <a:cs typeface="Times New Roman"/>
              </a:rPr>
              <a:t> in </a:t>
            </a:r>
            <a:r>
              <a:rPr sz="1800" dirty="0">
                <a:latin typeface="Times New Roman"/>
                <a:cs typeface="Times New Roman"/>
              </a:rPr>
              <a:t>the</a:t>
            </a:r>
            <a:r>
              <a:rPr sz="1800" spc="25" dirty="0">
                <a:latin typeface="Times New Roman"/>
                <a:cs typeface="Times New Roman"/>
              </a:rPr>
              <a:t> </a:t>
            </a:r>
            <a:r>
              <a:rPr sz="1800" dirty="0">
                <a:latin typeface="Times New Roman"/>
                <a:cs typeface="Times New Roman"/>
              </a:rPr>
              <a:t>full</a:t>
            </a:r>
            <a:r>
              <a:rPr sz="1800" spc="35" dirty="0">
                <a:latin typeface="Times New Roman"/>
                <a:cs typeface="Times New Roman"/>
              </a:rPr>
              <a:t> </a:t>
            </a:r>
            <a:r>
              <a:rPr sz="1800" spc="-10" dirty="0">
                <a:latin typeface="Times New Roman"/>
                <a:cs typeface="Times New Roman"/>
              </a:rPr>
              <a:t>12-</a:t>
            </a:r>
            <a:r>
              <a:rPr sz="1800" dirty="0">
                <a:latin typeface="Times New Roman"/>
                <a:cs typeface="Times New Roman"/>
              </a:rPr>
              <a:t>h</a:t>
            </a:r>
            <a:r>
              <a:rPr sz="1800" spc="40" dirty="0">
                <a:latin typeface="Times New Roman"/>
                <a:cs typeface="Times New Roman"/>
              </a:rPr>
              <a:t> </a:t>
            </a:r>
            <a:r>
              <a:rPr sz="1800" dirty="0">
                <a:latin typeface="Times New Roman"/>
                <a:cs typeface="Times New Roman"/>
              </a:rPr>
              <a:t>AUC),</a:t>
            </a:r>
            <a:r>
              <a:rPr sz="1800" spc="25" dirty="0">
                <a:latin typeface="Times New Roman"/>
                <a:cs typeface="Times New Roman"/>
              </a:rPr>
              <a:t> </a:t>
            </a:r>
            <a:r>
              <a:rPr sz="1800" dirty="0">
                <a:latin typeface="Times New Roman"/>
                <a:cs typeface="Times New Roman"/>
              </a:rPr>
              <a:t>to</a:t>
            </a:r>
            <a:r>
              <a:rPr sz="1800" spc="40" dirty="0">
                <a:latin typeface="Times New Roman"/>
                <a:cs typeface="Times New Roman"/>
              </a:rPr>
              <a:t> </a:t>
            </a:r>
            <a:r>
              <a:rPr sz="1800" dirty="0">
                <a:latin typeface="Times New Roman"/>
                <a:cs typeface="Times New Roman"/>
              </a:rPr>
              <a:t>estimate</a:t>
            </a:r>
            <a:r>
              <a:rPr sz="1800" spc="45" dirty="0">
                <a:latin typeface="Times New Roman"/>
                <a:cs typeface="Times New Roman"/>
              </a:rPr>
              <a:t> </a:t>
            </a:r>
            <a:r>
              <a:rPr sz="1800" dirty="0">
                <a:latin typeface="Times New Roman"/>
                <a:cs typeface="Times New Roman"/>
              </a:rPr>
              <a:t>an</a:t>
            </a:r>
            <a:r>
              <a:rPr sz="1800" spc="35" dirty="0">
                <a:latin typeface="Times New Roman"/>
                <a:cs typeface="Times New Roman"/>
              </a:rPr>
              <a:t> </a:t>
            </a:r>
            <a:r>
              <a:rPr sz="1800" dirty="0">
                <a:latin typeface="Times New Roman"/>
                <a:cs typeface="Times New Roman"/>
              </a:rPr>
              <a:t>AUC.</a:t>
            </a:r>
            <a:r>
              <a:rPr sz="1800" spc="35" dirty="0">
                <a:latin typeface="Times New Roman"/>
                <a:cs typeface="Times New Roman"/>
              </a:rPr>
              <a:t> </a:t>
            </a:r>
            <a:r>
              <a:rPr sz="1800" dirty="0">
                <a:latin typeface="Times New Roman"/>
                <a:cs typeface="Times New Roman"/>
              </a:rPr>
              <a:t>The</a:t>
            </a:r>
            <a:r>
              <a:rPr sz="1800" spc="25" dirty="0">
                <a:latin typeface="Times New Roman"/>
                <a:cs typeface="Times New Roman"/>
              </a:rPr>
              <a:t> </a:t>
            </a:r>
            <a:r>
              <a:rPr sz="1800" dirty="0">
                <a:latin typeface="Times New Roman"/>
                <a:cs typeface="Times New Roman"/>
              </a:rPr>
              <a:t>correlation</a:t>
            </a:r>
            <a:r>
              <a:rPr sz="1800" spc="45" dirty="0">
                <a:latin typeface="Times New Roman"/>
                <a:cs typeface="Times New Roman"/>
              </a:rPr>
              <a:t> </a:t>
            </a:r>
            <a:r>
              <a:rPr sz="1800" dirty="0">
                <a:latin typeface="Times New Roman"/>
                <a:cs typeface="Times New Roman"/>
              </a:rPr>
              <a:t>coefficient</a:t>
            </a:r>
            <a:r>
              <a:rPr sz="1800" spc="35" dirty="0">
                <a:latin typeface="Times New Roman"/>
                <a:cs typeface="Times New Roman"/>
              </a:rPr>
              <a:t> </a:t>
            </a:r>
            <a:r>
              <a:rPr sz="1800" dirty="0">
                <a:latin typeface="Times New Roman"/>
                <a:cs typeface="Times New Roman"/>
              </a:rPr>
              <a:t>between</a:t>
            </a:r>
            <a:r>
              <a:rPr sz="1800" spc="25" dirty="0">
                <a:latin typeface="Times New Roman"/>
                <a:cs typeface="Times New Roman"/>
              </a:rPr>
              <a:t> </a:t>
            </a:r>
            <a:r>
              <a:rPr sz="1800" dirty="0">
                <a:latin typeface="Times New Roman"/>
                <a:cs typeface="Times New Roman"/>
              </a:rPr>
              <a:t>the</a:t>
            </a:r>
            <a:r>
              <a:rPr sz="1800" spc="20" dirty="0">
                <a:latin typeface="Times New Roman"/>
                <a:cs typeface="Times New Roman"/>
              </a:rPr>
              <a:t> </a:t>
            </a:r>
            <a:r>
              <a:rPr sz="1800" dirty="0">
                <a:latin typeface="Times New Roman"/>
                <a:cs typeface="Times New Roman"/>
              </a:rPr>
              <a:t>full</a:t>
            </a:r>
            <a:r>
              <a:rPr sz="1800" spc="45" dirty="0">
                <a:latin typeface="Times New Roman"/>
                <a:cs typeface="Times New Roman"/>
              </a:rPr>
              <a:t> </a:t>
            </a:r>
            <a:r>
              <a:rPr sz="1800" dirty="0">
                <a:latin typeface="Times New Roman"/>
                <a:cs typeface="Times New Roman"/>
              </a:rPr>
              <a:t>AUC</a:t>
            </a:r>
            <a:r>
              <a:rPr sz="1800" spc="45" dirty="0">
                <a:latin typeface="Times New Roman"/>
                <a:cs typeface="Times New Roman"/>
              </a:rPr>
              <a:t> </a:t>
            </a:r>
            <a:r>
              <a:rPr sz="1800" dirty="0">
                <a:latin typeface="Times New Roman"/>
                <a:cs typeface="Times New Roman"/>
              </a:rPr>
              <a:t>and</a:t>
            </a:r>
            <a:r>
              <a:rPr sz="1800" spc="40" dirty="0">
                <a:latin typeface="Times New Roman"/>
                <a:cs typeface="Times New Roman"/>
              </a:rPr>
              <a:t> </a:t>
            </a:r>
            <a:r>
              <a:rPr sz="1800" dirty="0">
                <a:latin typeface="Times New Roman"/>
                <a:cs typeface="Times New Roman"/>
              </a:rPr>
              <a:t>its</a:t>
            </a:r>
            <a:r>
              <a:rPr sz="1800" spc="20" dirty="0">
                <a:latin typeface="Times New Roman"/>
                <a:cs typeface="Times New Roman"/>
              </a:rPr>
              <a:t> </a:t>
            </a:r>
            <a:r>
              <a:rPr sz="1800" dirty="0">
                <a:latin typeface="Times New Roman"/>
                <a:cs typeface="Times New Roman"/>
              </a:rPr>
              <a:t>estimation</a:t>
            </a:r>
            <a:r>
              <a:rPr sz="1800" spc="45" dirty="0">
                <a:latin typeface="Times New Roman"/>
                <a:cs typeface="Times New Roman"/>
              </a:rPr>
              <a:t> </a:t>
            </a:r>
            <a:r>
              <a:rPr sz="1800" dirty="0">
                <a:latin typeface="Times New Roman"/>
                <a:cs typeface="Times New Roman"/>
              </a:rPr>
              <a:t>by</a:t>
            </a:r>
            <a:r>
              <a:rPr sz="1800" spc="-5" dirty="0">
                <a:latin typeface="Times New Roman"/>
                <a:cs typeface="Times New Roman"/>
              </a:rPr>
              <a:t> </a:t>
            </a:r>
            <a:r>
              <a:rPr sz="1800" dirty="0">
                <a:latin typeface="Times New Roman"/>
                <a:cs typeface="Times New Roman"/>
              </a:rPr>
              <a:t>LSS</a:t>
            </a:r>
            <a:r>
              <a:rPr sz="1800" spc="35" dirty="0">
                <a:latin typeface="Times New Roman"/>
                <a:cs typeface="Times New Roman"/>
              </a:rPr>
              <a:t> </a:t>
            </a:r>
            <a:r>
              <a:rPr sz="1800" spc="-10" dirty="0">
                <a:latin typeface="Times New Roman"/>
                <a:cs typeface="Times New Roman"/>
              </a:rPr>
              <a:t>(using </a:t>
            </a:r>
            <a:r>
              <a:rPr sz="1800" dirty="0">
                <a:latin typeface="Times New Roman"/>
                <a:cs typeface="Times New Roman"/>
              </a:rPr>
              <a:t>multiple</a:t>
            </a:r>
            <a:r>
              <a:rPr sz="1800" spc="120" dirty="0">
                <a:latin typeface="Times New Roman"/>
                <a:cs typeface="Times New Roman"/>
              </a:rPr>
              <a:t> </a:t>
            </a:r>
            <a:r>
              <a:rPr sz="1800" dirty="0">
                <a:latin typeface="Times New Roman"/>
                <a:cs typeface="Times New Roman"/>
              </a:rPr>
              <a:t>linear</a:t>
            </a:r>
            <a:r>
              <a:rPr sz="1800" spc="140" dirty="0">
                <a:latin typeface="Times New Roman"/>
                <a:cs typeface="Times New Roman"/>
              </a:rPr>
              <a:t> </a:t>
            </a:r>
            <a:r>
              <a:rPr sz="1800" dirty="0">
                <a:latin typeface="Times New Roman"/>
                <a:cs typeface="Times New Roman"/>
              </a:rPr>
              <a:t>regression)</a:t>
            </a:r>
            <a:r>
              <a:rPr sz="1800" spc="114" dirty="0">
                <a:latin typeface="Times New Roman"/>
                <a:cs typeface="Times New Roman"/>
              </a:rPr>
              <a:t> </a:t>
            </a:r>
            <a:r>
              <a:rPr sz="1800" dirty="0">
                <a:latin typeface="Times New Roman"/>
                <a:cs typeface="Times New Roman"/>
              </a:rPr>
              <a:t>is</a:t>
            </a:r>
            <a:r>
              <a:rPr sz="1800" spc="130" dirty="0">
                <a:latin typeface="Times New Roman"/>
                <a:cs typeface="Times New Roman"/>
              </a:rPr>
              <a:t> </a:t>
            </a:r>
            <a:r>
              <a:rPr sz="1800" dirty="0">
                <a:latin typeface="Times New Roman"/>
                <a:cs typeface="Times New Roman"/>
              </a:rPr>
              <a:t>good</a:t>
            </a:r>
            <a:r>
              <a:rPr sz="1800" spc="140" dirty="0">
                <a:latin typeface="Times New Roman"/>
                <a:cs typeface="Times New Roman"/>
              </a:rPr>
              <a:t> </a:t>
            </a:r>
            <a:r>
              <a:rPr sz="1800" dirty="0">
                <a:latin typeface="Times New Roman"/>
                <a:cs typeface="Times New Roman"/>
              </a:rPr>
              <a:t>with</a:t>
            </a:r>
            <a:r>
              <a:rPr sz="1800" spc="145" dirty="0">
                <a:latin typeface="Times New Roman"/>
                <a:cs typeface="Times New Roman"/>
              </a:rPr>
              <a:t> </a:t>
            </a:r>
            <a:r>
              <a:rPr sz="1800" dirty="0">
                <a:latin typeface="Times New Roman"/>
                <a:cs typeface="Times New Roman"/>
              </a:rPr>
              <a:t>r</a:t>
            </a:r>
            <a:r>
              <a:rPr sz="1800" spc="135" dirty="0">
                <a:latin typeface="Times New Roman"/>
                <a:cs typeface="Times New Roman"/>
              </a:rPr>
              <a:t> </a:t>
            </a:r>
            <a:r>
              <a:rPr sz="1800" dirty="0">
                <a:latin typeface="Times New Roman"/>
                <a:cs typeface="Times New Roman"/>
              </a:rPr>
              <a:t>≥</a:t>
            </a:r>
            <a:r>
              <a:rPr sz="1800" spc="120" dirty="0">
                <a:latin typeface="Times New Roman"/>
                <a:cs typeface="Times New Roman"/>
              </a:rPr>
              <a:t> </a:t>
            </a:r>
            <a:r>
              <a:rPr sz="1800" dirty="0">
                <a:latin typeface="Times New Roman"/>
                <a:cs typeface="Times New Roman"/>
              </a:rPr>
              <a:t>0.90.</a:t>
            </a:r>
            <a:r>
              <a:rPr sz="1800" spc="140" dirty="0">
                <a:latin typeface="Times New Roman"/>
                <a:cs typeface="Times New Roman"/>
              </a:rPr>
              <a:t> </a:t>
            </a:r>
            <a:r>
              <a:rPr sz="1800" dirty="0">
                <a:latin typeface="Times New Roman"/>
                <a:cs typeface="Times New Roman"/>
              </a:rPr>
              <a:t>Moreover,</a:t>
            </a:r>
            <a:r>
              <a:rPr sz="1800" spc="140" dirty="0">
                <a:latin typeface="Times New Roman"/>
                <a:cs typeface="Times New Roman"/>
              </a:rPr>
              <a:t> </a:t>
            </a:r>
            <a:r>
              <a:rPr sz="1800" dirty="0">
                <a:latin typeface="Times New Roman"/>
                <a:cs typeface="Times New Roman"/>
              </a:rPr>
              <a:t>when</a:t>
            </a:r>
            <a:r>
              <a:rPr sz="1800" spc="145" dirty="0">
                <a:latin typeface="Times New Roman"/>
                <a:cs typeface="Times New Roman"/>
              </a:rPr>
              <a:t> </a:t>
            </a:r>
            <a:r>
              <a:rPr sz="1800" dirty="0">
                <a:latin typeface="Times New Roman"/>
                <a:cs typeface="Times New Roman"/>
              </a:rPr>
              <a:t>LSS</a:t>
            </a:r>
            <a:r>
              <a:rPr sz="1800" spc="130" dirty="0">
                <a:latin typeface="Times New Roman"/>
                <a:cs typeface="Times New Roman"/>
              </a:rPr>
              <a:t> </a:t>
            </a:r>
            <a:r>
              <a:rPr sz="1800" dirty="0">
                <a:latin typeface="Times New Roman"/>
                <a:cs typeface="Times New Roman"/>
              </a:rPr>
              <a:t>is</a:t>
            </a:r>
            <a:r>
              <a:rPr sz="1800" spc="130" dirty="0">
                <a:latin typeface="Times New Roman"/>
                <a:cs typeface="Times New Roman"/>
              </a:rPr>
              <a:t> </a:t>
            </a:r>
            <a:r>
              <a:rPr sz="1800" dirty="0">
                <a:latin typeface="Times New Roman"/>
                <a:cs typeface="Times New Roman"/>
              </a:rPr>
              <a:t>combined</a:t>
            </a:r>
            <a:r>
              <a:rPr sz="1800" spc="150" dirty="0">
                <a:latin typeface="Times New Roman"/>
                <a:cs typeface="Times New Roman"/>
              </a:rPr>
              <a:t> </a:t>
            </a:r>
            <a:r>
              <a:rPr sz="1800" dirty="0">
                <a:latin typeface="Times New Roman"/>
                <a:cs typeface="Times New Roman"/>
              </a:rPr>
              <a:t>with</a:t>
            </a:r>
            <a:r>
              <a:rPr sz="1800" spc="145" dirty="0">
                <a:latin typeface="Times New Roman"/>
                <a:cs typeface="Times New Roman"/>
              </a:rPr>
              <a:t> </a:t>
            </a:r>
            <a:r>
              <a:rPr sz="1800" dirty="0">
                <a:latin typeface="Times New Roman"/>
                <a:cs typeface="Times New Roman"/>
              </a:rPr>
              <a:t>Bayesian</a:t>
            </a:r>
            <a:r>
              <a:rPr sz="1800" spc="145" dirty="0">
                <a:latin typeface="Times New Roman"/>
                <a:cs typeface="Times New Roman"/>
              </a:rPr>
              <a:t> </a:t>
            </a:r>
            <a:r>
              <a:rPr sz="1800" dirty="0">
                <a:latin typeface="Times New Roman"/>
                <a:cs typeface="Times New Roman"/>
              </a:rPr>
              <a:t>estimation,</a:t>
            </a:r>
            <a:r>
              <a:rPr sz="1800" spc="150" dirty="0">
                <a:latin typeface="Times New Roman"/>
                <a:cs typeface="Times New Roman"/>
              </a:rPr>
              <a:t> </a:t>
            </a:r>
            <a:r>
              <a:rPr sz="1800" dirty="0">
                <a:latin typeface="Times New Roman"/>
                <a:cs typeface="Times New Roman"/>
              </a:rPr>
              <a:t>which</a:t>
            </a:r>
            <a:r>
              <a:rPr sz="1800" spc="140" dirty="0">
                <a:latin typeface="Times New Roman"/>
                <a:cs typeface="Times New Roman"/>
              </a:rPr>
              <a:t> </a:t>
            </a:r>
            <a:r>
              <a:rPr sz="1800" spc="-20" dirty="0">
                <a:latin typeface="Times New Roman"/>
                <a:cs typeface="Times New Roman"/>
              </a:rPr>
              <a:t>uses </a:t>
            </a:r>
            <a:r>
              <a:rPr sz="1800" dirty="0">
                <a:latin typeface="Times New Roman"/>
                <a:cs typeface="Times New Roman"/>
              </a:rPr>
              <a:t>information</a:t>
            </a:r>
            <a:r>
              <a:rPr sz="1800" spc="5" dirty="0">
                <a:latin typeface="Times New Roman"/>
                <a:cs typeface="Times New Roman"/>
              </a:rPr>
              <a:t> </a:t>
            </a:r>
            <a:r>
              <a:rPr sz="1800" dirty="0">
                <a:latin typeface="Times New Roman"/>
                <a:cs typeface="Times New Roman"/>
              </a:rPr>
              <a:t>from</a:t>
            </a:r>
            <a:r>
              <a:rPr sz="1800" spc="5" dirty="0">
                <a:latin typeface="Times New Roman"/>
                <a:cs typeface="Times New Roman"/>
              </a:rPr>
              <a:t> </a:t>
            </a:r>
            <a:r>
              <a:rPr sz="1800" dirty="0">
                <a:latin typeface="Times New Roman"/>
                <a:cs typeface="Times New Roman"/>
              </a:rPr>
              <a:t>a</a:t>
            </a:r>
            <a:r>
              <a:rPr sz="1800" spc="-20" dirty="0">
                <a:latin typeface="Times New Roman"/>
                <a:cs typeface="Times New Roman"/>
              </a:rPr>
              <a:t> </a:t>
            </a:r>
            <a:r>
              <a:rPr sz="1800" dirty="0">
                <a:latin typeface="Times New Roman"/>
                <a:cs typeface="Times New Roman"/>
              </a:rPr>
              <a:t>priori</a:t>
            </a:r>
            <a:r>
              <a:rPr sz="1800" spc="-50" dirty="0">
                <a:latin typeface="Times New Roman"/>
                <a:cs typeface="Times New Roman"/>
              </a:rPr>
              <a:t> </a:t>
            </a:r>
            <a:r>
              <a:rPr sz="1800" dirty="0">
                <a:latin typeface="Times New Roman"/>
                <a:cs typeface="Times New Roman"/>
              </a:rPr>
              <a:t>estimated</a:t>
            </a:r>
            <a:r>
              <a:rPr sz="1800" spc="20" dirty="0">
                <a:latin typeface="Times New Roman"/>
                <a:cs typeface="Times New Roman"/>
              </a:rPr>
              <a:t> </a:t>
            </a:r>
            <a:r>
              <a:rPr sz="1800" dirty="0">
                <a:latin typeface="Times New Roman"/>
                <a:cs typeface="Times New Roman"/>
              </a:rPr>
              <a:t>population</a:t>
            </a:r>
            <a:r>
              <a:rPr sz="1800" spc="-60" dirty="0">
                <a:latin typeface="Times New Roman"/>
                <a:cs typeface="Times New Roman"/>
              </a:rPr>
              <a:t> </a:t>
            </a:r>
            <a:r>
              <a:rPr sz="1800" dirty="0">
                <a:latin typeface="Times New Roman"/>
                <a:cs typeface="Times New Roman"/>
              </a:rPr>
              <a:t>pharmacokinetic</a:t>
            </a:r>
            <a:r>
              <a:rPr sz="1800" spc="15" dirty="0">
                <a:latin typeface="Times New Roman"/>
                <a:cs typeface="Times New Roman"/>
              </a:rPr>
              <a:t> </a:t>
            </a:r>
            <a:r>
              <a:rPr sz="1800" dirty="0">
                <a:latin typeface="Times New Roman"/>
                <a:cs typeface="Times New Roman"/>
              </a:rPr>
              <a:t>parameters</a:t>
            </a:r>
            <a:r>
              <a:rPr sz="1800" spc="30" dirty="0">
                <a:latin typeface="Times New Roman"/>
                <a:cs typeface="Times New Roman"/>
              </a:rPr>
              <a:t> </a:t>
            </a:r>
            <a:r>
              <a:rPr sz="1800" dirty="0">
                <a:latin typeface="Times New Roman"/>
                <a:cs typeface="Times New Roman"/>
              </a:rPr>
              <a:t>(such</a:t>
            </a:r>
            <a:r>
              <a:rPr sz="1800" spc="-25" dirty="0">
                <a:latin typeface="Times New Roman"/>
                <a:cs typeface="Times New Roman"/>
              </a:rPr>
              <a:t> </a:t>
            </a:r>
            <a:r>
              <a:rPr sz="1800" dirty="0">
                <a:latin typeface="Times New Roman"/>
                <a:cs typeface="Times New Roman"/>
              </a:rPr>
              <a:t>as</a:t>
            </a:r>
            <a:r>
              <a:rPr sz="1800" spc="-15" dirty="0">
                <a:latin typeface="Times New Roman"/>
                <a:cs typeface="Times New Roman"/>
              </a:rPr>
              <a:t> </a:t>
            </a:r>
            <a:r>
              <a:rPr sz="1800" dirty="0">
                <a:latin typeface="Times New Roman"/>
                <a:cs typeface="Times New Roman"/>
              </a:rPr>
              <a:t>drug</a:t>
            </a:r>
            <a:r>
              <a:rPr sz="1800" spc="-45" dirty="0">
                <a:latin typeface="Times New Roman"/>
                <a:cs typeface="Times New Roman"/>
              </a:rPr>
              <a:t> </a:t>
            </a:r>
            <a:r>
              <a:rPr sz="1800" spc="-10" dirty="0">
                <a:latin typeface="Times New Roman"/>
                <a:cs typeface="Times New Roman"/>
              </a:rPr>
              <a:t>clearance</a:t>
            </a:r>
            <a:endParaRPr sz="1800">
              <a:latin typeface="Times New Roman"/>
              <a:cs typeface="Times New Roman"/>
            </a:endParaRPr>
          </a:p>
        </p:txBody>
      </p:sp>
      <p:pic>
        <p:nvPicPr>
          <p:cNvPr id="6"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72503" y="1538596"/>
            <a:ext cx="10914373" cy="3942061"/>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37</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00081" y="396596"/>
            <a:ext cx="7566765" cy="5870366"/>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38</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40816" y="231089"/>
            <a:ext cx="11339195" cy="6425565"/>
          </a:xfrm>
          <a:prstGeom prst="rect">
            <a:avLst/>
          </a:prstGeom>
        </p:spPr>
        <p:txBody>
          <a:bodyPr vert="horz" wrap="square" lIns="0" tIns="12065" rIns="0" bIns="0" rtlCol="0">
            <a:spAutoFit/>
          </a:bodyPr>
          <a:lstStyle/>
          <a:p>
            <a:pPr marL="12700" algn="just">
              <a:lnSpc>
                <a:spcPct val="100000"/>
              </a:lnSpc>
              <a:spcBef>
                <a:spcPts val="95"/>
              </a:spcBef>
            </a:pPr>
            <a:r>
              <a:rPr sz="2000" dirty="0">
                <a:latin typeface="Times New Roman"/>
                <a:cs typeface="Times New Roman"/>
              </a:rPr>
              <a:t>and</a:t>
            </a:r>
            <a:r>
              <a:rPr sz="2000" spc="55" dirty="0">
                <a:latin typeface="Times New Roman"/>
                <a:cs typeface="Times New Roman"/>
              </a:rPr>
              <a:t> </a:t>
            </a:r>
            <a:r>
              <a:rPr sz="2000" dirty="0">
                <a:latin typeface="Times New Roman"/>
                <a:cs typeface="Times New Roman"/>
              </a:rPr>
              <a:t>volume</a:t>
            </a:r>
            <a:r>
              <a:rPr sz="2000" spc="55" dirty="0">
                <a:latin typeface="Times New Roman"/>
                <a:cs typeface="Times New Roman"/>
              </a:rPr>
              <a:t> </a:t>
            </a:r>
            <a:r>
              <a:rPr sz="2000" dirty="0">
                <a:latin typeface="Times New Roman"/>
                <a:cs typeface="Times New Roman"/>
              </a:rPr>
              <a:t>of</a:t>
            </a:r>
            <a:r>
              <a:rPr sz="2000" spc="25" dirty="0">
                <a:latin typeface="Times New Roman"/>
                <a:cs typeface="Times New Roman"/>
              </a:rPr>
              <a:t> </a:t>
            </a:r>
            <a:r>
              <a:rPr sz="2000" dirty="0">
                <a:latin typeface="Times New Roman"/>
                <a:cs typeface="Times New Roman"/>
              </a:rPr>
              <a:t>distribution),</a:t>
            </a:r>
            <a:r>
              <a:rPr sz="2000" spc="60" dirty="0">
                <a:latin typeface="Times New Roman"/>
                <a:cs typeface="Times New Roman"/>
              </a:rPr>
              <a:t> </a:t>
            </a:r>
            <a:r>
              <a:rPr sz="2000" dirty="0">
                <a:latin typeface="Times New Roman"/>
                <a:cs typeface="Times New Roman"/>
              </a:rPr>
              <a:t>the</a:t>
            </a:r>
            <a:r>
              <a:rPr sz="2000" spc="50" dirty="0">
                <a:latin typeface="Times New Roman"/>
                <a:cs typeface="Times New Roman"/>
              </a:rPr>
              <a:t> </a:t>
            </a:r>
            <a:r>
              <a:rPr sz="2000" dirty="0">
                <a:latin typeface="Times New Roman"/>
                <a:cs typeface="Times New Roman"/>
              </a:rPr>
              <a:t>individualized</a:t>
            </a:r>
            <a:r>
              <a:rPr sz="2000" spc="90" dirty="0">
                <a:latin typeface="Times New Roman"/>
                <a:cs typeface="Times New Roman"/>
              </a:rPr>
              <a:t> </a:t>
            </a:r>
            <a:r>
              <a:rPr sz="2000" dirty="0">
                <a:latin typeface="Times New Roman"/>
                <a:cs typeface="Times New Roman"/>
              </a:rPr>
              <a:t>AUC</a:t>
            </a:r>
            <a:r>
              <a:rPr sz="2000" spc="35" dirty="0">
                <a:latin typeface="Times New Roman"/>
                <a:cs typeface="Times New Roman"/>
              </a:rPr>
              <a:t> </a:t>
            </a:r>
            <a:r>
              <a:rPr sz="2000" dirty="0">
                <a:latin typeface="Times New Roman"/>
                <a:cs typeface="Times New Roman"/>
              </a:rPr>
              <a:t>for</a:t>
            </a:r>
            <a:r>
              <a:rPr sz="2000" spc="50" dirty="0">
                <a:latin typeface="Times New Roman"/>
                <a:cs typeface="Times New Roman"/>
              </a:rPr>
              <a:t> </a:t>
            </a:r>
            <a:r>
              <a:rPr sz="2000" dirty="0">
                <a:latin typeface="Times New Roman"/>
                <a:cs typeface="Times New Roman"/>
              </a:rPr>
              <a:t>each</a:t>
            </a:r>
            <a:r>
              <a:rPr sz="2000" spc="40" dirty="0">
                <a:latin typeface="Times New Roman"/>
                <a:cs typeface="Times New Roman"/>
              </a:rPr>
              <a:t> </a:t>
            </a:r>
            <a:r>
              <a:rPr sz="2000" dirty="0">
                <a:latin typeface="Times New Roman"/>
                <a:cs typeface="Times New Roman"/>
              </a:rPr>
              <a:t>patient</a:t>
            </a:r>
            <a:r>
              <a:rPr sz="2000" spc="50" dirty="0">
                <a:latin typeface="Times New Roman"/>
                <a:cs typeface="Times New Roman"/>
              </a:rPr>
              <a:t> </a:t>
            </a:r>
            <a:r>
              <a:rPr sz="2000" dirty="0">
                <a:latin typeface="Times New Roman"/>
                <a:cs typeface="Times New Roman"/>
              </a:rPr>
              <a:t>can</a:t>
            </a:r>
            <a:r>
              <a:rPr sz="2000" spc="30" dirty="0">
                <a:latin typeface="Times New Roman"/>
                <a:cs typeface="Times New Roman"/>
              </a:rPr>
              <a:t> </a:t>
            </a:r>
            <a:r>
              <a:rPr sz="2000" dirty="0">
                <a:latin typeface="Times New Roman"/>
                <a:cs typeface="Times New Roman"/>
              </a:rPr>
              <a:t>be</a:t>
            </a:r>
            <a:r>
              <a:rPr sz="2000" spc="70" dirty="0">
                <a:latin typeface="Times New Roman"/>
                <a:cs typeface="Times New Roman"/>
              </a:rPr>
              <a:t> </a:t>
            </a:r>
            <a:r>
              <a:rPr sz="2000" dirty="0">
                <a:latin typeface="Times New Roman"/>
                <a:cs typeface="Times New Roman"/>
              </a:rPr>
              <a:t>generated</a:t>
            </a:r>
            <a:r>
              <a:rPr sz="2000" spc="60" dirty="0">
                <a:latin typeface="Times New Roman"/>
                <a:cs typeface="Times New Roman"/>
              </a:rPr>
              <a:t> </a:t>
            </a:r>
            <a:r>
              <a:rPr sz="2000" dirty="0">
                <a:latin typeface="Times New Roman"/>
                <a:cs typeface="Times New Roman"/>
              </a:rPr>
              <a:t>after</a:t>
            </a:r>
            <a:r>
              <a:rPr sz="2000" spc="55" dirty="0">
                <a:latin typeface="Times New Roman"/>
                <a:cs typeface="Times New Roman"/>
              </a:rPr>
              <a:t> </a:t>
            </a:r>
            <a:r>
              <a:rPr sz="2000" dirty="0">
                <a:latin typeface="Times New Roman"/>
                <a:cs typeface="Times New Roman"/>
              </a:rPr>
              <a:t>fitting</a:t>
            </a:r>
            <a:r>
              <a:rPr sz="2000" spc="35" dirty="0">
                <a:latin typeface="Times New Roman"/>
                <a:cs typeface="Times New Roman"/>
              </a:rPr>
              <a:t> </a:t>
            </a:r>
            <a:r>
              <a:rPr sz="2000" dirty="0">
                <a:latin typeface="Times New Roman"/>
                <a:cs typeface="Times New Roman"/>
              </a:rPr>
              <a:t>the</a:t>
            </a:r>
            <a:r>
              <a:rPr sz="2000" spc="70" dirty="0">
                <a:latin typeface="Times New Roman"/>
                <a:cs typeface="Times New Roman"/>
              </a:rPr>
              <a:t> </a:t>
            </a:r>
            <a:r>
              <a:rPr sz="2000" dirty="0">
                <a:latin typeface="Times New Roman"/>
                <a:cs typeface="Times New Roman"/>
              </a:rPr>
              <a:t>LSS</a:t>
            </a:r>
            <a:r>
              <a:rPr sz="2000" spc="35" dirty="0">
                <a:latin typeface="Times New Roman"/>
                <a:cs typeface="Times New Roman"/>
              </a:rPr>
              <a:t> </a:t>
            </a:r>
            <a:r>
              <a:rPr sz="2000" spc="-25" dirty="0">
                <a:latin typeface="Times New Roman"/>
                <a:cs typeface="Times New Roman"/>
              </a:rPr>
              <a:t>to</a:t>
            </a:r>
            <a:endParaRPr sz="2000">
              <a:latin typeface="Times New Roman"/>
              <a:cs typeface="Times New Roman"/>
            </a:endParaRPr>
          </a:p>
          <a:p>
            <a:pPr marL="12700" algn="just">
              <a:lnSpc>
                <a:spcPct val="100000"/>
              </a:lnSpc>
            </a:pPr>
            <a:r>
              <a:rPr sz="2000" dirty="0">
                <a:latin typeface="Times New Roman"/>
                <a:cs typeface="Times New Roman"/>
              </a:rPr>
              <a:t>the</a:t>
            </a:r>
            <a:r>
              <a:rPr sz="2000" spc="-30" dirty="0">
                <a:latin typeface="Times New Roman"/>
                <a:cs typeface="Times New Roman"/>
              </a:rPr>
              <a:t> </a:t>
            </a:r>
            <a:r>
              <a:rPr sz="2000" spc="-10" dirty="0">
                <a:latin typeface="Times New Roman"/>
                <a:cs typeface="Times New Roman"/>
              </a:rPr>
              <a:t>population-</a:t>
            </a:r>
            <a:r>
              <a:rPr sz="2000" dirty="0">
                <a:latin typeface="Times New Roman"/>
                <a:cs typeface="Times New Roman"/>
              </a:rPr>
              <a:t>based</a:t>
            </a:r>
            <a:r>
              <a:rPr sz="2000" spc="-10" dirty="0">
                <a:latin typeface="Times New Roman"/>
                <a:cs typeface="Times New Roman"/>
              </a:rPr>
              <a:t> model.</a:t>
            </a:r>
            <a:endParaRPr sz="2000">
              <a:latin typeface="Times New Roman"/>
              <a:cs typeface="Times New Roman"/>
            </a:endParaRPr>
          </a:p>
          <a:p>
            <a:pPr>
              <a:lnSpc>
                <a:spcPct val="100000"/>
              </a:lnSpc>
              <a:spcBef>
                <a:spcPts val="45"/>
              </a:spcBef>
            </a:pPr>
            <a:endParaRPr sz="2050">
              <a:latin typeface="Times New Roman"/>
              <a:cs typeface="Times New Roman"/>
            </a:endParaRPr>
          </a:p>
          <a:p>
            <a:pPr marL="12700" marR="15875" algn="just">
              <a:lnSpc>
                <a:spcPct val="100000"/>
              </a:lnSpc>
            </a:pPr>
            <a:r>
              <a:rPr sz="2000" dirty="0">
                <a:latin typeface="Times New Roman"/>
                <a:cs typeface="Times New Roman"/>
              </a:rPr>
              <a:t>This</a:t>
            </a:r>
            <a:r>
              <a:rPr sz="2000" spc="-15" dirty="0">
                <a:latin typeface="Times New Roman"/>
                <a:cs typeface="Times New Roman"/>
              </a:rPr>
              <a:t> </a:t>
            </a:r>
            <a:r>
              <a:rPr sz="2000" dirty="0">
                <a:latin typeface="Times New Roman"/>
                <a:cs typeface="Times New Roman"/>
              </a:rPr>
              <a:t>enhances</a:t>
            </a:r>
            <a:r>
              <a:rPr sz="2000" spc="10" dirty="0">
                <a:latin typeface="Times New Roman"/>
                <a:cs typeface="Times New Roman"/>
              </a:rPr>
              <a:t> </a:t>
            </a:r>
            <a:r>
              <a:rPr sz="2000" dirty="0">
                <a:latin typeface="Times New Roman"/>
                <a:cs typeface="Times New Roman"/>
              </a:rPr>
              <a:t>the</a:t>
            </a:r>
            <a:r>
              <a:rPr sz="2000" spc="-5" dirty="0">
                <a:latin typeface="Times New Roman"/>
                <a:cs typeface="Times New Roman"/>
              </a:rPr>
              <a:t> </a:t>
            </a:r>
            <a:r>
              <a:rPr sz="2000" dirty="0">
                <a:latin typeface="Times New Roman"/>
                <a:cs typeface="Times New Roman"/>
              </a:rPr>
              <a:t>predictive</a:t>
            </a:r>
            <a:r>
              <a:rPr sz="2000" spc="-15" dirty="0">
                <a:latin typeface="Times New Roman"/>
                <a:cs typeface="Times New Roman"/>
              </a:rPr>
              <a:t> </a:t>
            </a:r>
            <a:r>
              <a:rPr sz="2000" dirty="0">
                <a:latin typeface="Times New Roman"/>
                <a:cs typeface="Times New Roman"/>
              </a:rPr>
              <a:t>value of LSS</a:t>
            </a:r>
            <a:r>
              <a:rPr sz="2000" spc="10" dirty="0">
                <a:latin typeface="Times New Roman"/>
                <a:cs typeface="Times New Roman"/>
              </a:rPr>
              <a:t> </a:t>
            </a:r>
            <a:r>
              <a:rPr sz="2000" dirty="0">
                <a:latin typeface="Times New Roman"/>
                <a:cs typeface="Times New Roman"/>
              </a:rPr>
              <a:t>for tacrolimus</a:t>
            </a:r>
            <a:r>
              <a:rPr sz="2000" spc="-5" dirty="0">
                <a:latin typeface="Times New Roman"/>
                <a:cs typeface="Times New Roman"/>
              </a:rPr>
              <a:t> </a:t>
            </a:r>
            <a:r>
              <a:rPr sz="2000" dirty="0">
                <a:latin typeface="Times New Roman"/>
                <a:cs typeface="Times New Roman"/>
              </a:rPr>
              <a:t>exposure in</a:t>
            </a:r>
            <a:r>
              <a:rPr sz="2000" spc="-20" dirty="0">
                <a:latin typeface="Times New Roman"/>
                <a:cs typeface="Times New Roman"/>
              </a:rPr>
              <a:t> </a:t>
            </a:r>
            <a:r>
              <a:rPr sz="2000" dirty="0">
                <a:latin typeface="Times New Roman"/>
                <a:cs typeface="Times New Roman"/>
              </a:rPr>
              <a:t>an</a:t>
            </a:r>
            <a:r>
              <a:rPr sz="2000" spc="5" dirty="0">
                <a:latin typeface="Times New Roman"/>
                <a:cs typeface="Times New Roman"/>
              </a:rPr>
              <a:t> </a:t>
            </a:r>
            <a:r>
              <a:rPr sz="2000" dirty="0">
                <a:latin typeface="Times New Roman"/>
                <a:cs typeface="Times New Roman"/>
              </a:rPr>
              <a:t>individual patient</a:t>
            </a:r>
            <a:r>
              <a:rPr sz="2000" spc="15" dirty="0">
                <a:latin typeface="Times New Roman"/>
                <a:cs typeface="Times New Roman"/>
              </a:rPr>
              <a:t> </a:t>
            </a:r>
            <a:r>
              <a:rPr sz="2000" dirty="0">
                <a:latin typeface="Times New Roman"/>
                <a:cs typeface="Times New Roman"/>
              </a:rPr>
              <a:t>to</a:t>
            </a:r>
            <a:r>
              <a:rPr sz="2000" spc="5" dirty="0">
                <a:latin typeface="Times New Roman"/>
                <a:cs typeface="Times New Roman"/>
              </a:rPr>
              <a:t> </a:t>
            </a:r>
            <a:r>
              <a:rPr sz="2000" dirty="0">
                <a:latin typeface="Times New Roman"/>
                <a:cs typeface="Times New Roman"/>
              </a:rPr>
              <a:t>r</a:t>
            </a:r>
            <a:r>
              <a:rPr sz="2000" spc="-5" dirty="0">
                <a:latin typeface="Times New Roman"/>
                <a:cs typeface="Times New Roman"/>
              </a:rPr>
              <a:t> </a:t>
            </a:r>
            <a:r>
              <a:rPr sz="2000" dirty="0">
                <a:latin typeface="Times New Roman"/>
                <a:cs typeface="Times New Roman"/>
              </a:rPr>
              <a:t>≥ 0.95</a:t>
            </a:r>
            <a:r>
              <a:rPr sz="2000" spc="5" dirty="0">
                <a:latin typeface="Times New Roman"/>
                <a:cs typeface="Times New Roman"/>
              </a:rPr>
              <a:t> </a:t>
            </a:r>
            <a:r>
              <a:rPr sz="2000" dirty="0">
                <a:latin typeface="Times New Roman"/>
                <a:cs typeface="Times New Roman"/>
              </a:rPr>
              <a:t>.</a:t>
            </a:r>
            <a:r>
              <a:rPr sz="2000" spc="-25" dirty="0">
                <a:latin typeface="Times New Roman"/>
                <a:cs typeface="Times New Roman"/>
              </a:rPr>
              <a:t> </a:t>
            </a:r>
            <a:r>
              <a:rPr sz="2000" spc="-10" dirty="0">
                <a:latin typeface="Times New Roman"/>
                <a:cs typeface="Times New Roman"/>
              </a:rPr>
              <a:t>Ideally, </a:t>
            </a:r>
            <a:r>
              <a:rPr sz="2000" dirty="0">
                <a:latin typeface="Times New Roman"/>
                <a:cs typeface="Times New Roman"/>
              </a:rPr>
              <a:t>the</a:t>
            </a:r>
            <a:r>
              <a:rPr sz="2000" spc="150" dirty="0">
                <a:latin typeface="Times New Roman"/>
                <a:cs typeface="Times New Roman"/>
              </a:rPr>
              <a:t> </a:t>
            </a:r>
            <a:r>
              <a:rPr sz="2000" dirty="0">
                <a:latin typeface="Times New Roman"/>
                <a:cs typeface="Times New Roman"/>
              </a:rPr>
              <a:t>AUC</a:t>
            </a:r>
            <a:r>
              <a:rPr sz="2000" spc="125" dirty="0">
                <a:latin typeface="Times New Roman"/>
                <a:cs typeface="Times New Roman"/>
              </a:rPr>
              <a:t> </a:t>
            </a:r>
            <a:r>
              <a:rPr sz="2000" dirty="0">
                <a:latin typeface="Times New Roman"/>
                <a:cs typeface="Times New Roman"/>
              </a:rPr>
              <a:t>should</a:t>
            </a:r>
            <a:r>
              <a:rPr sz="2000" spc="140" dirty="0">
                <a:latin typeface="Times New Roman"/>
                <a:cs typeface="Times New Roman"/>
              </a:rPr>
              <a:t> </a:t>
            </a:r>
            <a:r>
              <a:rPr sz="2000" dirty="0">
                <a:latin typeface="Times New Roman"/>
                <a:cs typeface="Times New Roman"/>
              </a:rPr>
              <a:t>be</a:t>
            </a:r>
            <a:r>
              <a:rPr sz="2000" spc="130" dirty="0">
                <a:latin typeface="Times New Roman"/>
                <a:cs typeface="Times New Roman"/>
              </a:rPr>
              <a:t> </a:t>
            </a:r>
            <a:r>
              <a:rPr sz="2000" dirty="0">
                <a:latin typeface="Times New Roman"/>
                <a:cs typeface="Times New Roman"/>
              </a:rPr>
              <a:t>evaluated</a:t>
            </a:r>
            <a:r>
              <a:rPr sz="2000" spc="150" dirty="0">
                <a:latin typeface="Times New Roman"/>
                <a:cs typeface="Times New Roman"/>
              </a:rPr>
              <a:t> </a:t>
            </a:r>
            <a:r>
              <a:rPr sz="2000" dirty="0">
                <a:latin typeface="Times New Roman"/>
                <a:cs typeface="Times New Roman"/>
              </a:rPr>
              <a:t>in</a:t>
            </a:r>
            <a:r>
              <a:rPr sz="2000" spc="114" dirty="0">
                <a:latin typeface="Times New Roman"/>
                <a:cs typeface="Times New Roman"/>
              </a:rPr>
              <a:t> </a:t>
            </a:r>
            <a:r>
              <a:rPr sz="2000" dirty="0">
                <a:latin typeface="Times New Roman"/>
                <a:cs typeface="Times New Roman"/>
              </a:rPr>
              <a:t>every</a:t>
            </a:r>
            <a:r>
              <a:rPr sz="2000" spc="95" dirty="0">
                <a:latin typeface="Times New Roman"/>
                <a:cs typeface="Times New Roman"/>
              </a:rPr>
              <a:t> </a:t>
            </a:r>
            <a:r>
              <a:rPr sz="2000" dirty="0">
                <a:latin typeface="Times New Roman"/>
                <a:cs typeface="Times New Roman"/>
              </a:rPr>
              <a:t>patient</a:t>
            </a:r>
            <a:r>
              <a:rPr sz="2000" spc="125" dirty="0">
                <a:latin typeface="Times New Roman"/>
                <a:cs typeface="Times New Roman"/>
              </a:rPr>
              <a:t> </a:t>
            </a:r>
            <a:r>
              <a:rPr sz="2000" dirty="0">
                <a:latin typeface="Times New Roman"/>
                <a:cs typeface="Times New Roman"/>
              </a:rPr>
              <a:t>before</a:t>
            </a:r>
            <a:r>
              <a:rPr sz="2000" spc="140" dirty="0">
                <a:latin typeface="Times New Roman"/>
                <a:cs typeface="Times New Roman"/>
              </a:rPr>
              <a:t> </a:t>
            </a:r>
            <a:r>
              <a:rPr sz="2000" dirty="0">
                <a:latin typeface="Times New Roman"/>
                <a:cs typeface="Times New Roman"/>
              </a:rPr>
              <a:t>hospital</a:t>
            </a:r>
            <a:r>
              <a:rPr sz="2000" spc="120" dirty="0">
                <a:latin typeface="Times New Roman"/>
                <a:cs typeface="Times New Roman"/>
              </a:rPr>
              <a:t> </a:t>
            </a:r>
            <a:r>
              <a:rPr sz="2000" dirty="0">
                <a:latin typeface="Times New Roman"/>
                <a:cs typeface="Times New Roman"/>
              </a:rPr>
              <a:t>discharge</a:t>
            </a:r>
            <a:r>
              <a:rPr sz="2000" spc="130" dirty="0">
                <a:latin typeface="Times New Roman"/>
                <a:cs typeface="Times New Roman"/>
              </a:rPr>
              <a:t> </a:t>
            </a:r>
            <a:r>
              <a:rPr sz="2000" dirty="0">
                <a:latin typeface="Times New Roman"/>
                <a:cs typeface="Times New Roman"/>
              </a:rPr>
              <a:t>but</a:t>
            </a:r>
            <a:r>
              <a:rPr sz="2000" spc="130" dirty="0">
                <a:latin typeface="Times New Roman"/>
                <a:cs typeface="Times New Roman"/>
              </a:rPr>
              <a:t> </a:t>
            </a:r>
            <a:r>
              <a:rPr sz="2000" dirty="0">
                <a:latin typeface="Times New Roman"/>
                <a:cs typeface="Times New Roman"/>
              </a:rPr>
              <a:t>this</a:t>
            </a:r>
            <a:r>
              <a:rPr sz="2000" spc="145" dirty="0">
                <a:latin typeface="Times New Roman"/>
                <a:cs typeface="Times New Roman"/>
              </a:rPr>
              <a:t> </a:t>
            </a:r>
            <a:r>
              <a:rPr sz="2000" dirty="0">
                <a:latin typeface="Times New Roman"/>
                <a:cs typeface="Times New Roman"/>
              </a:rPr>
              <a:t>might</a:t>
            </a:r>
            <a:r>
              <a:rPr sz="2000" spc="130" dirty="0">
                <a:latin typeface="Times New Roman"/>
                <a:cs typeface="Times New Roman"/>
              </a:rPr>
              <a:t> </a:t>
            </a:r>
            <a:r>
              <a:rPr sz="2000" dirty="0">
                <a:latin typeface="Times New Roman"/>
                <a:cs typeface="Times New Roman"/>
              </a:rPr>
              <a:t>not</a:t>
            </a:r>
            <a:r>
              <a:rPr sz="2000" spc="125" dirty="0">
                <a:latin typeface="Times New Roman"/>
                <a:cs typeface="Times New Roman"/>
              </a:rPr>
              <a:t> </a:t>
            </a:r>
            <a:r>
              <a:rPr sz="2000" dirty="0">
                <a:latin typeface="Times New Roman"/>
                <a:cs typeface="Times New Roman"/>
              </a:rPr>
              <a:t>be</a:t>
            </a:r>
            <a:r>
              <a:rPr sz="2000" spc="135" dirty="0">
                <a:latin typeface="Times New Roman"/>
                <a:cs typeface="Times New Roman"/>
              </a:rPr>
              <a:t> </a:t>
            </a:r>
            <a:r>
              <a:rPr sz="2000" dirty="0">
                <a:latin typeface="Times New Roman"/>
                <a:cs typeface="Times New Roman"/>
              </a:rPr>
              <a:t>practical</a:t>
            </a:r>
            <a:r>
              <a:rPr sz="2000" spc="135" dirty="0">
                <a:latin typeface="Times New Roman"/>
                <a:cs typeface="Times New Roman"/>
              </a:rPr>
              <a:t> </a:t>
            </a:r>
            <a:r>
              <a:rPr sz="2000" dirty="0">
                <a:latin typeface="Times New Roman"/>
                <a:cs typeface="Times New Roman"/>
              </a:rPr>
              <a:t>in</a:t>
            </a:r>
            <a:r>
              <a:rPr sz="2000" spc="114" dirty="0">
                <a:latin typeface="Times New Roman"/>
                <a:cs typeface="Times New Roman"/>
              </a:rPr>
              <a:t> </a:t>
            </a:r>
            <a:r>
              <a:rPr sz="2000" spc="-25" dirty="0">
                <a:latin typeface="Times New Roman"/>
                <a:cs typeface="Times New Roman"/>
              </a:rPr>
              <a:t>all </a:t>
            </a:r>
            <a:r>
              <a:rPr sz="2000" dirty="0">
                <a:latin typeface="Times New Roman"/>
                <a:cs typeface="Times New Roman"/>
              </a:rPr>
              <a:t>transplant</a:t>
            </a:r>
            <a:r>
              <a:rPr sz="2000" spc="50" dirty="0">
                <a:latin typeface="Times New Roman"/>
                <a:cs typeface="Times New Roman"/>
              </a:rPr>
              <a:t> </a:t>
            </a:r>
            <a:r>
              <a:rPr sz="2000" dirty="0">
                <a:latin typeface="Times New Roman"/>
                <a:cs typeface="Times New Roman"/>
              </a:rPr>
              <a:t>centers.</a:t>
            </a:r>
            <a:r>
              <a:rPr sz="2000" spc="55" dirty="0">
                <a:latin typeface="Times New Roman"/>
                <a:cs typeface="Times New Roman"/>
              </a:rPr>
              <a:t> </a:t>
            </a:r>
            <a:r>
              <a:rPr sz="2000" dirty="0">
                <a:latin typeface="Times New Roman"/>
                <a:cs typeface="Times New Roman"/>
              </a:rPr>
              <a:t>Clinicians</a:t>
            </a:r>
            <a:r>
              <a:rPr sz="2000" spc="85" dirty="0">
                <a:latin typeface="Times New Roman"/>
                <a:cs typeface="Times New Roman"/>
              </a:rPr>
              <a:t> </a:t>
            </a:r>
            <a:r>
              <a:rPr sz="2000" dirty="0">
                <a:latin typeface="Times New Roman"/>
                <a:cs typeface="Times New Roman"/>
              </a:rPr>
              <a:t>can</a:t>
            </a:r>
            <a:r>
              <a:rPr sz="2000" spc="40" dirty="0">
                <a:latin typeface="Times New Roman"/>
                <a:cs typeface="Times New Roman"/>
              </a:rPr>
              <a:t> </a:t>
            </a:r>
            <a:r>
              <a:rPr sz="2000" dirty="0">
                <a:latin typeface="Times New Roman"/>
                <a:cs typeface="Times New Roman"/>
              </a:rPr>
              <a:t>select</a:t>
            </a:r>
            <a:r>
              <a:rPr sz="2000" spc="45" dirty="0">
                <a:latin typeface="Times New Roman"/>
                <a:cs typeface="Times New Roman"/>
              </a:rPr>
              <a:t> </a:t>
            </a:r>
            <a:r>
              <a:rPr sz="2000" dirty="0">
                <a:latin typeface="Times New Roman"/>
                <a:cs typeface="Times New Roman"/>
              </a:rPr>
              <a:t>patients</a:t>
            </a:r>
            <a:r>
              <a:rPr sz="2000" spc="70" dirty="0">
                <a:latin typeface="Times New Roman"/>
                <a:cs typeface="Times New Roman"/>
              </a:rPr>
              <a:t> </a:t>
            </a:r>
            <a:r>
              <a:rPr sz="2000" dirty="0">
                <a:latin typeface="Times New Roman"/>
                <a:cs typeface="Times New Roman"/>
              </a:rPr>
              <a:t>who</a:t>
            </a:r>
            <a:r>
              <a:rPr sz="2000" spc="55" dirty="0">
                <a:latin typeface="Times New Roman"/>
                <a:cs typeface="Times New Roman"/>
              </a:rPr>
              <a:t> </a:t>
            </a:r>
            <a:r>
              <a:rPr sz="2000" dirty="0">
                <a:latin typeface="Times New Roman"/>
                <a:cs typeface="Times New Roman"/>
              </a:rPr>
              <a:t>are</a:t>
            </a:r>
            <a:r>
              <a:rPr sz="2000" spc="55" dirty="0">
                <a:latin typeface="Times New Roman"/>
                <a:cs typeface="Times New Roman"/>
              </a:rPr>
              <a:t> </a:t>
            </a:r>
            <a:r>
              <a:rPr sz="2000" dirty="0">
                <a:latin typeface="Times New Roman"/>
                <a:cs typeface="Times New Roman"/>
              </a:rPr>
              <a:t>suspected</a:t>
            </a:r>
            <a:r>
              <a:rPr sz="2000" spc="70" dirty="0">
                <a:latin typeface="Times New Roman"/>
                <a:cs typeface="Times New Roman"/>
              </a:rPr>
              <a:t> </a:t>
            </a:r>
            <a:r>
              <a:rPr sz="2000" dirty="0">
                <a:latin typeface="Times New Roman"/>
                <a:cs typeface="Times New Roman"/>
              </a:rPr>
              <a:t>of</a:t>
            </a:r>
            <a:r>
              <a:rPr sz="2000" spc="30" dirty="0">
                <a:latin typeface="Times New Roman"/>
                <a:cs typeface="Times New Roman"/>
              </a:rPr>
              <a:t> </a:t>
            </a:r>
            <a:r>
              <a:rPr sz="2000" dirty="0">
                <a:latin typeface="Times New Roman"/>
                <a:cs typeface="Times New Roman"/>
              </a:rPr>
              <a:t>having</a:t>
            </a:r>
            <a:r>
              <a:rPr sz="2000" spc="40" dirty="0">
                <a:latin typeface="Times New Roman"/>
                <a:cs typeface="Times New Roman"/>
              </a:rPr>
              <a:t> </a:t>
            </a:r>
            <a:r>
              <a:rPr sz="2000" dirty="0">
                <a:latin typeface="Times New Roman"/>
                <a:cs typeface="Times New Roman"/>
              </a:rPr>
              <a:t>a</a:t>
            </a:r>
            <a:r>
              <a:rPr sz="2000" spc="50" dirty="0">
                <a:latin typeface="Times New Roman"/>
                <a:cs typeface="Times New Roman"/>
              </a:rPr>
              <a:t> </a:t>
            </a:r>
            <a:r>
              <a:rPr sz="2000" dirty="0">
                <a:latin typeface="Times New Roman"/>
                <a:cs typeface="Times New Roman"/>
              </a:rPr>
              <a:t>poor</a:t>
            </a:r>
            <a:r>
              <a:rPr sz="2000" spc="50" dirty="0">
                <a:latin typeface="Times New Roman"/>
                <a:cs typeface="Times New Roman"/>
              </a:rPr>
              <a:t> </a:t>
            </a:r>
            <a:r>
              <a:rPr sz="2000" dirty="0">
                <a:latin typeface="Times New Roman"/>
                <a:cs typeface="Times New Roman"/>
              </a:rPr>
              <a:t>correlation</a:t>
            </a:r>
            <a:r>
              <a:rPr sz="2000" spc="45" dirty="0">
                <a:latin typeface="Times New Roman"/>
                <a:cs typeface="Times New Roman"/>
              </a:rPr>
              <a:t> </a:t>
            </a:r>
            <a:r>
              <a:rPr sz="2000" dirty="0">
                <a:latin typeface="Times New Roman"/>
                <a:cs typeface="Times New Roman"/>
              </a:rPr>
              <a:t>between</a:t>
            </a:r>
            <a:r>
              <a:rPr sz="2000" spc="45" dirty="0">
                <a:latin typeface="Times New Roman"/>
                <a:cs typeface="Times New Roman"/>
              </a:rPr>
              <a:t> </a:t>
            </a:r>
            <a:r>
              <a:rPr sz="2000" spc="-10" dirty="0">
                <a:latin typeface="Times New Roman"/>
                <a:cs typeface="Times New Roman"/>
              </a:rPr>
              <a:t>their </a:t>
            </a:r>
            <a:r>
              <a:rPr sz="2000" dirty="0">
                <a:latin typeface="Times New Roman"/>
                <a:cs typeface="Times New Roman"/>
              </a:rPr>
              <a:t>tacrolimus</a:t>
            </a:r>
            <a:r>
              <a:rPr sz="2000" spc="430" dirty="0">
                <a:latin typeface="Times New Roman"/>
                <a:cs typeface="Times New Roman"/>
              </a:rPr>
              <a:t> </a:t>
            </a:r>
            <a:r>
              <a:rPr sz="2000" dirty="0">
                <a:latin typeface="Times New Roman"/>
                <a:cs typeface="Times New Roman"/>
              </a:rPr>
              <a:t>C0</a:t>
            </a:r>
            <a:r>
              <a:rPr sz="2000" spc="440" dirty="0">
                <a:latin typeface="Times New Roman"/>
                <a:cs typeface="Times New Roman"/>
              </a:rPr>
              <a:t> </a:t>
            </a:r>
            <a:r>
              <a:rPr sz="2000" dirty="0">
                <a:latin typeface="Times New Roman"/>
                <a:cs typeface="Times New Roman"/>
              </a:rPr>
              <a:t>and</a:t>
            </a:r>
            <a:r>
              <a:rPr sz="2000" spc="434" dirty="0">
                <a:latin typeface="Times New Roman"/>
                <a:cs typeface="Times New Roman"/>
              </a:rPr>
              <a:t> </a:t>
            </a:r>
            <a:r>
              <a:rPr sz="2000" dirty="0">
                <a:latin typeface="Times New Roman"/>
                <a:cs typeface="Times New Roman"/>
              </a:rPr>
              <a:t>AUC,</a:t>
            </a:r>
            <a:r>
              <a:rPr sz="2000" spc="434" dirty="0">
                <a:latin typeface="Times New Roman"/>
                <a:cs typeface="Times New Roman"/>
              </a:rPr>
              <a:t> </a:t>
            </a:r>
            <a:r>
              <a:rPr sz="2000" dirty="0">
                <a:latin typeface="Times New Roman"/>
                <a:cs typeface="Times New Roman"/>
              </a:rPr>
              <a:t>i.e.</a:t>
            </a:r>
            <a:r>
              <a:rPr sz="2000" spc="434" dirty="0">
                <a:latin typeface="Times New Roman"/>
                <a:cs typeface="Times New Roman"/>
              </a:rPr>
              <a:t> </a:t>
            </a:r>
            <a:r>
              <a:rPr sz="2000" dirty="0">
                <a:latin typeface="Times New Roman"/>
                <a:cs typeface="Times New Roman"/>
              </a:rPr>
              <a:t>patients</a:t>
            </a:r>
            <a:r>
              <a:rPr sz="2000" spc="445" dirty="0">
                <a:latin typeface="Times New Roman"/>
                <a:cs typeface="Times New Roman"/>
              </a:rPr>
              <a:t> </a:t>
            </a:r>
            <a:r>
              <a:rPr sz="2000" dirty="0">
                <a:latin typeface="Times New Roman"/>
                <a:cs typeface="Times New Roman"/>
              </a:rPr>
              <a:t>who</a:t>
            </a:r>
            <a:r>
              <a:rPr sz="2000" spc="440" dirty="0">
                <a:latin typeface="Times New Roman"/>
                <a:cs typeface="Times New Roman"/>
              </a:rPr>
              <a:t> </a:t>
            </a:r>
            <a:r>
              <a:rPr sz="2000" dirty="0">
                <a:latin typeface="Times New Roman"/>
                <a:cs typeface="Times New Roman"/>
              </a:rPr>
              <a:t>develop</a:t>
            </a:r>
            <a:r>
              <a:rPr sz="2000" spc="445" dirty="0">
                <a:latin typeface="Times New Roman"/>
                <a:cs typeface="Times New Roman"/>
              </a:rPr>
              <a:t> </a:t>
            </a:r>
            <a:r>
              <a:rPr sz="2000" dirty="0">
                <a:latin typeface="Times New Roman"/>
                <a:cs typeface="Times New Roman"/>
              </a:rPr>
              <a:t>toxicity</a:t>
            </a:r>
            <a:r>
              <a:rPr sz="2000" spc="400" dirty="0">
                <a:latin typeface="Times New Roman"/>
                <a:cs typeface="Times New Roman"/>
              </a:rPr>
              <a:t> </a:t>
            </a:r>
            <a:r>
              <a:rPr sz="2000" dirty="0">
                <a:latin typeface="Times New Roman"/>
                <a:cs typeface="Times New Roman"/>
              </a:rPr>
              <a:t>or</a:t>
            </a:r>
            <a:r>
              <a:rPr sz="2000" spc="415" dirty="0">
                <a:latin typeface="Times New Roman"/>
                <a:cs typeface="Times New Roman"/>
              </a:rPr>
              <a:t> </a:t>
            </a:r>
            <a:r>
              <a:rPr sz="2000" dirty="0">
                <a:latin typeface="Times New Roman"/>
                <a:cs typeface="Times New Roman"/>
              </a:rPr>
              <a:t>rejection</a:t>
            </a:r>
            <a:r>
              <a:rPr sz="2000" spc="400" dirty="0">
                <a:latin typeface="Times New Roman"/>
                <a:cs typeface="Times New Roman"/>
              </a:rPr>
              <a:t> </a:t>
            </a:r>
            <a:r>
              <a:rPr sz="2000" dirty="0">
                <a:latin typeface="Times New Roman"/>
                <a:cs typeface="Times New Roman"/>
              </a:rPr>
              <a:t>despite</a:t>
            </a:r>
            <a:r>
              <a:rPr sz="2000" spc="434" dirty="0">
                <a:latin typeface="Times New Roman"/>
                <a:cs typeface="Times New Roman"/>
              </a:rPr>
              <a:t> </a:t>
            </a:r>
            <a:r>
              <a:rPr sz="2000" dirty="0">
                <a:latin typeface="Times New Roman"/>
                <a:cs typeface="Times New Roman"/>
              </a:rPr>
              <a:t>an</a:t>
            </a:r>
            <a:r>
              <a:rPr sz="2000" spc="420" dirty="0">
                <a:latin typeface="Times New Roman"/>
                <a:cs typeface="Times New Roman"/>
              </a:rPr>
              <a:t> </a:t>
            </a:r>
            <a:r>
              <a:rPr sz="2000" dirty="0">
                <a:latin typeface="Times New Roman"/>
                <a:cs typeface="Times New Roman"/>
              </a:rPr>
              <a:t>C0</a:t>
            </a:r>
            <a:r>
              <a:rPr sz="2000" spc="459" dirty="0">
                <a:latin typeface="Times New Roman"/>
                <a:cs typeface="Times New Roman"/>
              </a:rPr>
              <a:t> </a:t>
            </a:r>
            <a:r>
              <a:rPr sz="2000" dirty="0">
                <a:latin typeface="Times New Roman"/>
                <a:cs typeface="Times New Roman"/>
              </a:rPr>
              <a:t>within</a:t>
            </a:r>
            <a:r>
              <a:rPr sz="2000" spc="415" dirty="0">
                <a:latin typeface="Times New Roman"/>
                <a:cs typeface="Times New Roman"/>
              </a:rPr>
              <a:t> </a:t>
            </a:r>
            <a:r>
              <a:rPr sz="2000" dirty="0">
                <a:latin typeface="Times New Roman"/>
                <a:cs typeface="Times New Roman"/>
              </a:rPr>
              <a:t>the</a:t>
            </a:r>
            <a:r>
              <a:rPr sz="2000" spc="434" dirty="0">
                <a:latin typeface="Times New Roman"/>
                <a:cs typeface="Times New Roman"/>
              </a:rPr>
              <a:t> </a:t>
            </a:r>
            <a:r>
              <a:rPr sz="2000" spc="-10" dirty="0">
                <a:latin typeface="Times New Roman"/>
                <a:cs typeface="Times New Roman"/>
              </a:rPr>
              <a:t>target </a:t>
            </a:r>
            <a:r>
              <a:rPr sz="2000" dirty="0">
                <a:latin typeface="Times New Roman"/>
                <a:cs typeface="Times New Roman"/>
              </a:rPr>
              <a:t>concentration</a:t>
            </a:r>
            <a:r>
              <a:rPr sz="2000" spc="85" dirty="0">
                <a:latin typeface="Times New Roman"/>
                <a:cs typeface="Times New Roman"/>
              </a:rPr>
              <a:t> </a:t>
            </a:r>
            <a:r>
              <a:rPr sz="2000" dirty="0">
                <a:latin typeface="Times New Roman"/>
                <a:cs typeface="Times New Roman"/>
              </a:rPr>
              <a:t>range,</a:t>
            </a:r>
            <a:r>
              <a:rPr sz="2000" spc="105" dirty="0">
                <a:latin typeface="Times New Roman"/>
                <a:cs typeface="Times New Roman"/>
              </a:rPr>
              <a:t> </a:t>
            </a:r>
            <a:r>
              <a:rPr sz="2000" dirty="0">
                <a:latin typeface="Times New Roman"/>
                <a:cs typeface="Times New Roman"/>
              </a:rPr>
              <a:t>and</a:t>
            </a:r>
            <a:r>
              <a:rPr sz="2000" spc="95" dirty="0">
                <a:latin typeface="Times New Roman"/>
                <a:cs typeface="Times New Roman"/>
              </a:rPr>
              <a:t> </a:t>
            </a:r>
            <a:r>
              <a:rPr sz="2000" dirty="0">
                <a:latin typeface="Times New Roman"/>
                <a:cs typeface="Times New Roman"/>
              </a:rPr>
              <a:t>these</a:t>
            </a:r>
            <a:r>
              <a:rPr sz="2000" spc="120" dirty="0">
                <a:latin typeface="Times New Roman"/>
                <a:cs typeface="Times New Roman"/>
              </a:rPr>
              <a:t> </a:t>
            </a:r>
            <a:r>
              <a:rPr sz="2000" dirty="0">
                <a:latin typeface="Times New Roman"/>
                <a:cs typeface="Times New Roman"/>
              </a:rPr>
              <a:t>may</a:t>
            </a:r>
            <a:r>
              <a:rPr sz="2000" spc="80" dirty="0">
                <a:latin typeface="Times New Roman"/>
                <a:cs typeface="Times New Roman"/>
              </a:rPr>
              <a:t> </a:t>
            </a:r>
            <a:r>
              <a:rPr sz="2000" dirty="0">
                <a:latin typeface="Times New Roman"/>
                <a:cs typeface="Times New Roman"/>
              </a:rPr>
              <a:t>have</a:t>
            </a:r>
            <a:r>
              <a:rPr sz="2000" spc="95" dirty="0">
                <a:latin typeface="Times New Roman"/>
                <a:cs typeface="Times New Roman"/>
              </a:rPr>
              <a:t> </a:t>
            </a:r>
            <a:r>
              <a:rPr sz="2000" dirty="0">
                <a:latin typeface="Times New Roman"/>
                <a:cs typeface="Times New Roman"/>
              </a:rPr>
              <a:t>an</a:t>
            </a:r>
            <a:r>
              <a:rPr sz="2000" spc="80" dirty="0">
                <a:latin typeface="Times New Roman"/>
                <a:cs typeface="Times New Roman"/>
              </a:rPr>
              <a:t> </a:t>
            </a:r>
            <a:r>
              <a:rPr sz="2000" dirty="0">
                <a:latin typeface="Times New Roman"/>
                <a:cs typeface="Times New Roman"/>
              </a:rPr>
              <a:t>indication</a:t>
            </a:r>
            <a:r>
              <a:rPr sz="2000" spc="105" dirty="0">
                <a:latin typeface="Times New Roman"/>
                <a:cs typeface="Times New Roman"/>
              </a:rPr>
              <a:t> </a:t>
            </a:r>
            <a:r>
              <a:rPr sz="2000" dirty="0">
                <a:latin typeface="Times New Roman"/>
                <a:cs typeface="Times New Roman"/>
              </a:rPr>
              <a:t>for</a:t>
            </a:r>
            <a:r>
              <a:rPr sz="2000" spc="100" dirty="0">
                <a:latin typeface="Times New Roman"/>
                <a:cs typeface="Times New Roman"/>
              </a:rPr>
              <a:t> </a:t>
            </a:r>
            <a:r>
              <a:rPr sz="2000" dirty="0">
                <a:latin typeface="Times New Roman"/>
                <a:cs typeface="Times New Roman"/>
              </a:rPr>
              <a:t>an</a:t>
            </a:r>
            <a:r>
              <a:rPr sz="2000" spc="75" dirty="0">
                <a:latin typeface="Times New Roman"/>
                <a:cs typeface="Times New Roman"/>
              </a:rPr>
              <a:t> </a:t>
            </a:r>
            <a:r>
              <a:rPr sz="2000" dirty="0">
                <a:latin typeface="Times New Roman"/>
                <a:cs typeface="Times New Roman"/>
              </a:rPr>
              <a:t>(abbreviated)</a:t>
            </a:r>
            <a:r>
              <a:rPr sz="2000" spc="105" dirty="0">
                <a:latin typeface="Times New Roman"/>
                <a:cs typeface="Times New Roman"/>
              </a:rPr>
              <a:t> </a:t>
            </a:r>
            <a:r>
              <a:rPr sz="2000" dirty="0">
                <a:latin typeface="Times New Roman"/>
                <a:cs typeface="Times New Roman"/>
              </a:rPr>
              <a:t>AUC</a:t>
            </a:r>
            <a:r>
              <a:rPr sz="2000" spc="105" dirty="0">
                <a:latin typeface="Times New Roman"/>
                <a:cs typeface="Times New Roman"/>
              </a:rPr>
              <a:t> </a:t>
            </a:r>
            <a:r>
              <a:rPr sz="2000" dirty="0">
                <a:latin typeface="Times New Roman"/>
                <a:cs typeface="Times New Roman"/>
              </a:rPr>
              <a:t>measurement.</a:t>
            </a:r>
            <a:r>
              <a:rPr sz="2000" spc="114" dirty="0">
                <a:latin typeface="Times New Roman"/>
                <a:cs typeface="Times New Roman"/>
              </a:rPr>
              <a:t> </a:t>
            </a:r>
            <a:r>
              <a:rPr sz="2000" dirty="0">
                <a:latin typeface="Times New Roman"/>
                <a:cs typeface="Times New Roman"/>
              </a:rPr>
              <a:t>A</a:t>
            </a:r>
            <a:r>
              <a:rPr sz="2000" spc="5" dirty="0">
                <a:latin typeface="Times New Roman"/>
                <a:cs typeface="Times New Roman"/>
              </a:rPr>
              <a:t> </a:t>
            </a:r>
            <a:r>
              <a:rPr sz="2000" dirty="0">
                <a:latin typeface="Times New Roman"/>
                <a:cs typeface="Times New Roman"/>
              </a:rPr>
              <a:t>number</a:t>
            </a:r>
            <a:r>
              <a:rPr sz="2000" spc="105" dirty="0">
                <a:latin typeface="Times New Roman"/>
                <a:cs typeface="Times New Roman"/>
              </a:rPr>
              <a:t> </a:t>
            </a:r>
            <a:r>
              <a:rPr sz="2000" spc="-25" dirty="0">
                <a:latin typeface="Times New Roman"/>
                <a:cs typeface="Times New Roman"/>
              </a:rPr>
              <a:t>of </a:t>
            </a:r>
            <a:r>
              <a:rPr sz="2000" dirty="0">
                <a:latin typeface="Times New Roman"/>
                <a:cs typeface="Times New Roman"/>
              </a:rPr>
              <a:t>studies</a:t>
            </a:r>
            <a:r>
              <a:rPr sz="2000" spc="229" dirty="0">
                <a:latin typeface="Times New Roman"/>
                <a:cs typeface="Times New Roman"/>
              </a:rPr>
              <a:t> </a:t>
            </a:r>
            <a:r>
              <a:rPr sz="2000" dirty="0">
                <a:latin typeface="Times New Roman"/>
                <a:cs typeface="Times New Roman"/>
              </a:rPr>
              <a:t>has</a:t>
            </a:r>
            <a:r>
              <a:rPr sz="2000" spc="225" dirty="0">
                <a:latin typeface="Times New Roman"/>
                <a:cs typeface="Times New Roman"/>
              </a:rPr>
              <a:t> </a:t>
            </a:r>
            <a:r>
              <a:rPr sz="2000" dirty="0">
                <a:latin typeface="Times New Roman"/>
                <a:cs typeface="Times New Roman"/>
              </a:rPr>
              <a:t>been</a:t>
            </a:r>
            <a:r>
              <a:rPr sz="2000" spc="220" dirty="0">
                <a:latin typeface="Times New Roman"/>
                <a:cs typeface="Times New Roman"/>
              </a:rPr>
              <a:t> </a:t>
            </a:r>
            <a:r>
              <a:rPr sz="2000" dirty="0">
                <a:latin typeface="Times New Roman"/>
                <a:cs typeface="Times New Roman"/>
              </a:rPr>
              <a:t>conducted</a:t>
            </a:r>
            <a:r>
              <a:rPr sz="2000" spc="245" dirty="0">
                <a:latin typeface="Times New Roman"/>
                <a:cs typeface="Times New Roman"/>
              </a:rPr>
              <a:t> </a:t>
            </a:r>
            <a:r>
              <a:rPr sz="2000" dirty="0">
                <a:latin typeface="Times New Roman"/>
                <a:cs typeface="Times New Roman"/>
              </a:rPr>
              <a:t>to</a:t>
            </a:r>
            <a:r>
              <a:rPr sz="2000" spc="245" dirty="0">
                <a:latin typeface="Times New Roman"/>
                <a:cs typeface="Times New Roman"/>
              </a:rPr>
              <a:t> </a:t>
            </a:r>
            <a:r>
              <a:rPr sz="2000" dirty="0">
                <a:latin typeface="Times New Roman"/>
                <a:cs typeface="Times New Roman"/>
              </a:rPr>
              <a:t>identify</a:t>
            </a:r>
            <a:r>
              <a:rPr sz="2000" spc="195" dirty="0">
                <a:latin typeface="Times New Roman"/>
                <a:cs typeface="Times New Roman"/>
              </a:rPr>
              <a:t> </a:t>
            </a:r>
            <a:r>
              <a:rPr sz="2000" dirty="0">
                <a:latin typeface="Times New Roman"/>
                <a:cs typeface="Times New Roman"/>
              </a:rPr>
              <a:t>pharmacodynamic</a:t>
            </a:r>
            <a:r>
              <a:rPr sz="2000" spc="250" dirty="0">
                <a:latin typeface="Times New Roman"/>
                <a:cs typeface="Times New Roman"/>
              </a:rPr>
              <a:t> </a:t>
            </a:r>
            <a:r>
              <a:rPr sz="2000" dirty="0">
                <a:latin typeface="Times New Roman"/>
                <a:cs typeface="Times New Roman"/>
              </a:rPr>
              <a:t>biomarkers</a:t>
            </a:r>
            <a:r>
              <a:rPr sz="2000" spc="235" dirty="0">
                <a:latin typeface="Times New Roman"/>
                <a:cs typeface="Times New Roman"/>
              </a:rPr>
              <a:t> </a:t>
            </a:r>
            <a:r>
              <a:rPr sz="2000" dirty="0">
                <a:latin typeface="Times New Roman"/>
                <a:cs typeface="Times New Roman"/>
              </a:rPr>
              <a:t>that</a:t>
            </a:r>
            <a:r>
              <a:rPr sz="2000" spc="229" dirty="0">
                <a:latin typeface="Times New Roman"/>
                <a:cs typeface="Times New Roman"/>
              </a:rPr>
              <a:t> </a:t>
            </a:r>
            <a:r>
              <a:rPr sz="2000" dirty="0">
                <a:latin typeface="Times New Roman"/>
                <a:cs typeface="Times New Roman"/>
              </a:rPr>
              <a:t>can</a:t>
            </a:r>
            <a:r>
              <a:rPr sz="2000" spc="220" dirty="0">
                <a:latin typeface="Times New Roman"/>
                <a:cs typeface="Times New Roman"/>
              </a:rPr>
              <a:t> </a:t>
            </a:r>
            <a:r>
              <a:rPr sz="2000" dirty="0">
                <a:latin typeface="Times New Roman"/>
                <a:cs typeface="Times New Roman"/>
              </a:rPr>
              <a:t>be</a:t>
            </a:r>
            <a:r>
              <a:rPr sz="2000" spc="235" dirty="0">
                <a:latin typeface="Times New Roman"/>
                <a:cs typeface="Times New Roman"/>
              </a:rPr>
              <a:t> </a:t>
            </a:r>
            <a:r>
              <a:rPr sz="2000" dirty="0">
                <a:latin typeface="Times New Roman"/>
                <a:cs typeface="Times New Roman"/>
              </a:rPr>
              <a:t>used</a:t>
            </a:r>
            <a:r>
              <a:rPr sz="2000" spc="245" dirty="0">
                <a:latin typeface="Times New Roman"/>
                <a:cs typeface="Times New Roman"/>
              </a:rPr>
              <a:t> </a:t>
            </a:r>
            <a:r>
              <a:rPr sz="2000" dirty="0">
                <a:latin typeface="Times New Roman"/>
                <a:cs typeface="Times New Roman"/>
              </a:rPr>
              <a:t>in</a:t>
            </a:r>
            <a:r>
              <a:rPr sz="2000" spc="220" dirty="0">
                <a:latin typeface="Times New Roman"/>
                <a:cs typeface="Times New Roman"/>
              </a:rPr>
              <a:t> </a:t>
            </a:r>
            <a:r>
              <a:rPr sz="2000" dirty="0">
                <a:latin typeface="Times New Roman"/>
                <a:cs typeface="Times New Roman"/>
              </a:rPr>
              <a:t>combination</a:t>
            </a:r>
            <a:r>
              <a:rPr sz="2000" spc="250" dirty="0">
                <a:latin typeface="Times New Roman"/>
                <a:cs typeface="Times New Roman"/>
              </a:rPr>
              <a:t> </a:t>
            </a:r>
            <a:r>
              <a:rPr sz="2000" spc="-20" dirty="0">
                <a:latin typeface="Times New Roman"/>
                <a:cs typeface="Times New Roman"/>
              </a:rPr>
              <a:t>with </a:t>
            </a:r>
            <a:r>
              <a:rPr sz="2000" dirty="0">
                <a:latin typeface="Times New Roman"/>
                <a:cs typeface="Times New Roman"/>
              </a:rPr>
              <a:t>classic</a:t>
            </a:r>
            <a:r>
              <a:rPr sz="2000" spc="-35" dirty="0">
                <a:latin typeface="Times New Roman"/>
                <a:cs typeface="Times New Roman"/>
              </a:rPr>
              <a:t> </a:t>
            </a:r>
            <a:r>
              <a:rPr sz="2000" spc="-10" dirty="0">
                <a:latin typeface="Times New Roman"/>
                <a:cs typeface="Times New Roman"/>
              </a:rPr>
              <a:t>pharmacokinetic</a:t>
            </a:r>
            <a:r>
              <a:rPr sz="2000" dirty="0">
                <a:latin typeface="Times New Roman"/>
                <a:cs typeface="Times New Roman"/>
              </a:rPr>
              <a:t> TDM</a:t>
            </a:r>
            <a:r>
              <a:rPr sz="2000" spc="-55" dirty="0">
                <a:latin typeface="Times New Roman"/>
                <a:cs typeface="Times New Roman"/>
              </a:rPr>
              <a:t> </a:t>
            </a:r>
            <a:r>
              <a:rPr sz="2000" dirty="0">
                <a:latin typeface="Times New Roman"/>
                <a:cs typeface="Times New Roman"/>
              </a:rPr>
              <a:t>of</a:t>
            </a:r>
            <a:r>
              <a:rPr sz="2000" spc="-50" dirty="0">
                <a:latin typeface="Times New Roman"/>
                <a:cs typeface="Times New Roman"/>
              </a:rPr>
              <a:t> </a:t>
            </a:r>
            <a:r>
              <a:rPr sz="2000" spc="-10" dirty="0">
                <a:latin typeface="Times New Roman"/>
                <a:cs typeface="Times New Roman"/>
              </a:rPr>
              <a:t>tacrolimus.</a:t>
            </a:r>
            <a:endParaRPr sz="2000">
              <a:latin typeface="Times New Roman"/>
              <a:cs typeface="Times New Roman"/>
            </a:endParaRPr>
          </a:p>
          <a:p>
            <a:pPr>
              <a:lnSpc>
                <a:spcPct val="100000"/>
              </a:lnSpc>
              <a:spcBef>
                <a:spcPts val="50"/>
              </a:spcBef>
            </a:pPr>
            <a:endParaRPr sz="2050">
              <a:latin typeface="Times New Roman"/>
              <a:cs typeface="Times New Roman"/>
            </a:endParaRPr>
          </a:p>
          <a:p>
            <a:pPr marL="12700" marR="5080" algn="just">
              <a:lnSpc>
                <a:spcPct val="99900"/>
              </a:lnSpc>
              <a:spcBef>
                <a:spcPts val="5"/>
              </a:spcBef>
            </a:pPr>
            <a:r>
              <a:rPr sz="2000" dirty="0">
                <a:latin typeface="Times New Roman"/>
                <a:cs typeface="Times New Roman"/>
              </a:rPr>
              <a:t>These</a:t>
            </a:r>
            <a:r>
              <a:rPr sz="2000" spc="470" dirty="0">
                <a:latin typeface="Times New Roman"/>
                <a:cs typeface="Times New Roman"/>
              </a:rPr>
              <a:t> </a:t>
            </a:r>
            <a:r>
              <a:rPr sz="2000" dirty="0">
                <a:latin typeface="Times New Roman"/>
                <a:cs typeface="Times New Roman"/>
              </a:rPr>
              <a:t>biomarkers</a:t>
            </a:r>
            <a:r>
              <a:rPr sz="2000" spc="480" dirty="0">
                <a:latin typeface="Times New Roman"/>
                <a:cs typeface="Times New Roman"/>
              </a:rPr>
              <a:t> </a:t>
            </a:r>
            <a:r>
              <a:rPr sz="2000" dirty="0">
                <a:latin typeface="Times New Roman"/>
                <a:cs typeface="Times New Roman"/>
              </a:rPr>
              <a:t>are</a:t>
            </a:r>
            <a:r>
              <a:rPr sz="2000" spc="480" dirty="0">
                <a:latin typeface="Times New Roman"/>
                <a:cs typeface="Times New Roman"/>
              </a:rPr>
              <a:t> </a:t>
            </a:r>
            <a:r>
              <a:rPr sz="2000" dirty="0">
                <a:latin typeface="Times New Roman"/>
                <a:cs typeface="Times New Roman"/>
              </a:rPr>
              <a:t>molecules</a:t>
            </a:r>
            <a:r>
              <a:rPr sz="2000" spc="470" dirty="0">
                <a:latin typeface="Times New Roman"/>
                <a:cs typeface="Times New Roman"/>
              </a:rPr>
              <a:t> </a:t>
            </a:r>
            <a:r>
              <a:rPr sz="2000" dirty="0">
                <a:latin typeface="Times New Roman"/>
                <a:cs typeface="Times New Roman"/>
              </a:rPr>
              <a:t>that</a:t>
            </a:r>
            <a:r>
              <a:rPr sz="2000" spc="475" dirty="0">
                <a:latin typeface="Times New Roman"/>
                <a:cs typeface="Times New Roman"/>
              </a:rPr>
              <a:t> </a:t>
            </a:r>
            <a:r>
              <a:rPr sz="2000" dirty="0">
                <a:latin typeface="Times New Roman"/>
                <a:cs typeface="Times New Roman"/>
              </a:rPr>
              <a:t>form</a:t>
            </a:r>
            <a:r>
              <a:rPr sz="2000" spc="440" dirty="0">
                <a:latin typeface="Times New Roman"/>
                <a:cs typeface="Times New Roman"/>
              </a:rPr>
              <a:t> </a:t>
            </a:r>
            <a:r>
              <a:rPr sz="2000" dirty="0">
                <a:latin typeface="Times New Roman"/>
                <a:cs typeface="Times New Roman"/>
              </a:rPr>
              <a:t>part</a:t>
            </a:r>
            <a:r>
              <a:rPr sz="2000" spc="480" dirty="0">
                <a:latin typeface="Times New Roman"/>
                <a:cs typeface="Times New Roman"/>
              </a:rPr>
              <a:t> </a:t>
            </a:r>
            <a:r>
              <a:rPr sz="2000" dirty="0">
                <a:latin typeface="Times New Roman"/>
                <a:cs typeface="Times New Roman"/>
              </a:rPr>
              <a:t>of</a:t>
            </a:r>
            <a:r>
              <a:rPr sz="2000" spc="459" dirty="0">
                <a:latin typeface="Times New Roman"/>
                <a:cs typeface="Times New Roman"/>
              </a:rPr>
              <a:t> </a:t>
            </a:r>
            <a:r>
              <a:rPr sz="2000" dirty="0">
                <a:latin typeface="Times New Roman"/>
                <a:cs typeface="Times New Roman"/>
              </a:rPr>
              <a:t>the</a:t>
            </a:r>
            <a:r>
              <a:rPr sz="2000" spc="470" dirty="0">
                <a:latin typeface="Times New Roman"/>
                <a:cs typeface="Times New Roman"/>
              </a:rPr>
              <a:t> </a:t>
            </a:r>
            <a:r>
              <a:rPr sz="2000" dirty="0">
                <a:latin typeface="Times New Roman"/>
                <a:cs typeface="Times New Roman"/>
              </a:rPr>
              <a:t>pathway</a:t>
            </a:r>
            <a:r>
              <a:rPr sz="2000" spc="445" dirty="0">
                <a:latin typeface="Times New Roman"/>
                <a:cs typeface="Times New Roman"/>
              </a:rPr>
              <a:t> </a:t>
            </a:r>
            <a:r>
              <a:rPr sz="2000" dirty="0">
                <a:latin typeface="Times New Roman"/>
                <a:cs typeface="Times New Roman"/>
              </a:rPr>
              <a:t>targeted</a:t>
            </a:r>
            <a:r>
              <a:rPr sz="2000" spc="490" dirty="0">
                <a:latin typeface="Times New Roman"/>
                <a:cs typeface="Times New Roman"/>
              </a:rPr>
              <a:t> </a:t>
            </a:r>
            <a:r>
              <a:rPr sz="2000" dirty="0">
                <a:latin typeface="Times New Roman"/>
                <a:cs typeface="Times New Roman"/>
              </a:rPr>
              <a:t>by</a:t>
            </a:r>
            <a:r>
              <a:rPr sz="2000" spc="434" dirty="0">
                <a:latin typeface="Times New Roman"/>
                <a:cs typeface="Times New Roman"/>
              </a:rPr>
              <a:t> </a:t>
            </a:r>
            <a:r>
              <a:rPr sz="2000" dirty="0">
                <a:latin typeface="Times New Roman"/>
                <a:cs typeface="Times New Roman"/>
              </a:rPr>
              <a:t>tacrolimus,</a:t>
            </a:r>
            <a:r>
              <a:rPr sz="2000" spc="490" dirty="0">
                <a:latin typeface="Times New Roman"/>
                <a:cs typeface="Times New Roman"/>
              </a:rPr>
              <a:t> </a:t>
            </a:r>
            <a:r>
              <a:rPr sz="2000" dirty="0">
                <a:latin typeface="Times New Roman"/>
                <a:cs typeface="Times New Roman"/>
              </a:rPr>
              <a:t>and</a:t>
            </a:r>
            <a:r>
              <a:rPr sz="2000" spc="480" dirty="0">
                <a:latin typeface="Times New Roman"/>
                <a:cs typeface="Times New Roman"/>
              </a:rPr>
              <a:t> </a:t>
            </a:r>
            <a:r>
              <a:rPr sz="2000" dirty="0">
                <a:latin typeface="Times New Roman"/>
                <a:cs typeface="Times New Roman"/>
              </a:rPr>
              <a:t>include</a:t>
            </a:r>
            <a:r>
              <a:rPr sz="2000" spc="484" dirty="0">
                <a:latin typeface="Times New Roman"/>
                <a:cs typeface="Times New Roman"/>
              </a:rPr>
              <a:t> </a:t>
            </a:r>
            <a:r>
              <a:rPr sz="2000" spc="-25" dirty="0">
                <a:latin typeface="Times New Roman"/>
                <a:cs typeface="Times New Roman"/>
              </a:rPr>
              <a:t>the </a:t>
            </a:r>
            <a:r>
              <a:rPr sz="2000" dirty="0">
                <a:latin typeface="Times New Roman"/>
                <a:cs typeface="Times New Roman"/>
              </a:rPr>
              <a:t>phosphatase</a:t>
            </a:r>
            <a:r>
              <a:rPr sz="2000" spc="70" dirty="0">
                <a:latin typeface="Times New Roman"/>
                <a:cs typeface="Times New Roman"/>
              </a:rPr>
              <a:t> </a:t>
            </a:r>
            <a:r>
              <a:rPr sz="2000" dirty="0">
                <a:latin typeface="Times New Roman"/>
                <a:cs typeface="Times New Roman"/>
              </a:rPr>
              <a:t>activity</a:t>
            </a:r>
            <a:r>
              <a:rPr sz="2000" spc="35" dirty="0">
                <a:latin typeface="Times New Roman"/>
                <a:cs typeface="Times New Roman"/>
              </a:rPr>
              <a:t> </a:t>
            </a:r>
            <a:r>
              <a:rPr sz="2000" dirty="0">
                <a:latin typeface="Times New Roman"/>
                <a:cs typeface="Times New Roman"/>
              </a:rPr>
              <a:t>of</a:t>
            </a:r>
            <a:r>
              <a:rPr sz="2000" spc="50" dirty="0">
                <a:latin typeface="Times New Roman"/>
                <a:cs typeface="Times New Roman"/>
              </a:rPr>
              <a:t> </a:t>
            </a:r>
            <a:r>
              <a:rPr sz="2000" dirty="0">
                <a:latin typeface="Times New Roman"/>
                <a:cs typeface="Times New Roman"/>
              </a:rPr>
              <a:t>calcineurin,</a:t>
            </a:r>
            <a:r>
              <a:rPr sz="2000" spc="75" dirty="0">
                <a:latin typeface="Times New Roman"/>
                <a:cs typeface="Times New Roman"/>
              </a:rPr>
              <a:t> </a:t>
            </a:r>
            <a:r>
              <a:rPr sz="2000" dirty="0">
                <a:latin typeface="Times New Roman"/>
                <a:cs typeface="Times New Roman"/>
              </a:rPr>
              <a:t>the</a:t>
            </a:r>
            <a:r>
              <a:rPr sz="2000" spc="70" dirty="0">
                <a:latin typeface="Times New Roman"/>
                <a:cs typeface="Times New Roman"/>
              </a:rPr>
              <a:t> </a:t>
            </a:r>
            <a:r>
              <a:rPr sz="2000" dirty="0">
                <a:latin typeface="Times New Roman"/>
                <a:cs typeface="Times New Roman"/>
              </a:rPr>
              <a:t>nuclear</a:t>
            </a:r>
            <a:r>
              <a:rPr sz="2000" spc="80" dirty="0">
                <a:latin typeface="Times New Roman"/>
                <a:cs typeface="Times New Roman"/>
              </a:rPr>
              <a:t> </a:t>
            </a:r>
            <a:r>
              <a:rPr sz="2000" dirty="0">
                <a:latin typeface="Times New Roman"/>
                <a:cs typeface="Times New Roman"/>
              </a:rPr>
              <a:t>translocation</a:t>
            </a:r>
            <a:r>
              <a:rPr sz="2000" spc="60" dirty="0">
                <a:latin typeface="Times New Roman"/>
                <a:cs typeface="Times New Roman"/>
              </a:rPr>
              <a:t> </a:t>
            </a:r>
            <a:r>
              <a:rPr sz="2000" dirty="0">
                <a:latin typeface="Times New Roman"/>
                <a:cs typeface="Times New Roman"/>
              </a:rPr>
              <a:t>of</a:t>
            </a:r>
            <a:r>
              <a:rPr sz="2000" spc="50" dirty="0">
                <a:latin typeface="Times New Roman"/>
                <a:cs typeface="Times New Roman"/>
              </a:rPr>
              <a:t> </a:t>
            </a:r>
            <a:r>
              <a:rPr sz="2000" dirty="0">
                <a:latin typeface="Times New Roman"/>
                <a:cs typeface="Times New Roman"/>
              </a:rPr>
              <a:t>the</a:t>
            </a:r>
            <a:r>
              <a:rPr sz="2000" spc="70" dirty="0">
                <a:latin typeface="Times New Roman"/>
                <a:cs typeface="Times New Roman"/>
              </a:rPr>
              <a:t> </a:t>
            </a:r>
            <a:r>
              <a:rPr sz="2000" dirty="0">
                <a:latin typeface="Times New Roman"/>
                <a:cs typeface="Times New Roman"/>
              </a:rPr>
              <a:t>nuclear</a:t>
            </a:r>
            <a:r>
              <a:rPr sz="2000" spc="75" dirty="0">
                <a:latin typeface="Times New Roman"/>
                <a:cs typeface="Times New Roman"/>
              </a:rPr>
              <a:t> </a:t>
            </a:r>
            <a:r>
              <a:rPr sz="2000" dirty="0">
                <a:latin typeface="Times New Roman"/>
                <a:cs typeface="Times New Roman"/>
              </a:rPr>
              <a:t>factor</a:t>
            </a:r>
            <a:r>
              <a:rPr sz="2000" spc="80" dirty="0">
                <a:latin typeface="Times New Roman"/>
                <a:cs typeface="Times New Roman"/>
              </a:rPr>
              <a:t> </a:t>
            </a:r>
            <a:r>
              <a:rPr sz="2000" dirty="0">
                <a:latin typeface="Times New Roman"/>
                <a:cs typeface="Times New Roman"/>
              </a:rPr>
              <a:t>of</a:t>
            </a:r>
            <a:r>
              <a:rPr sz="2000" spc="50" dirty="0">
                <a:latin typeface="Times New Roman"/>
                <a:cs typeface="Times New Roman"/>
              </a:rPr>
              <a:t> </a:t>
            </a:r>
            <a:r>
              <a:rPr sz="2000" dirty="0">
                <a:latin typeface="Times New Roman"/>
                <a:cs typeface="Times New Roman"/>
              </a:rPr>
              <a:t>activated</a:t>
            </a:r>
            <a:r>
              <a:rPr sz="2000" spc="85" dirty="0">
                <a:latin typeface="Times New Roman"/>
                <a:cs typeface="Times New Roman"/>
              </a:rPr>
              <a:t> </a:t>
            </a:r>
            <a:r>
              <a:rPr sz="2000" dirty="0">
                <a:latin typeface="Times New Roman"/>
                <a:cs typeface="Times New Roman"/>
              </a:rPr>
              <a:t>T</a:t>
            </a:r>
            <a:r>
              <a:rPr sz="2000" spc="50" dirty="0">
                <a:latin typeface="Times New Roman"/>
                <a:cs typeface="Times New Roman"/>
              </a:rPr>
              <a:t> </a:t>
            </a:r>
            <a:r>
              <a:rPr sz="2000" dirty="0">
                <a:latin typeface="Times New Roman"/>
                <a:cs typeface="Times New Roman"/>
              </a:rPr>
              <a:t>cells</a:t>
            </a:r>
            <a:r>
              <a:rPr sz="2000" spc="35" dirty="0">
                <a:latin typeface="Times New Roman"/>
                <a:cs typeface="Times New Roman"/>
              </a:rPr>
              <a:t> </a:t>
            </a:r>
            <a:r>
              <a:rPr sz="2000" spc="-10" dirty="0">
                <a:latin typeface="Times New Roman"/>
                <a:cs typeface="Times New Roman"/>
              </a:rPr>
              <a:t>(NFAT; </a:t>
            </a:r>
            <a:r>
              <a:rPr sz="2000" dirty="0">
                <a:latin typeface="Times New Roman"/>
                <a:cs typeface="Times New Roman"/>
              </a:rPr>
              <a:t>measured</a:t>
            </a:r>
            <a:r>
              <a:rPr sz="2000" spc="20" dirty="0">
                <a:latin typeface="Times New Roman"/>
                <a:cs typeface="Times New Roman"/>
              </a:rPr>
              <a:t> </a:t>
            </a:r>
            <a:r>
              <a:rPr sz="2000" dirty="0">
                <a:latin typeface="Times New Roman"/>
                <a:cs typeface="Times New Roman"/>
              </a:rPr>
              <a:t>by</a:t>
            </a:r>
            <a:r>
              <a:rPr sz="2000" spc="-30" dirty="0">
                <a:latin typeface="Times New Roman"/>
                <a:cs typeface="Times New Roman"/>
              </a:rPr>
              <a:t> </a:t>
            </a:r>
            <a:r>
              <a:rPr sz="2000" dirty="0">
                <a:latin typeface="Times New Roman"/>
                <a:cs typeface="Times New Roman"/>
              </a:rPr>
              <a:t>flow</a:t>
            </a:r>
            <a:r>
              <a:rPr sz="2000" spc="-20" dirty="0">
                <a:latin typeface="Times New Roman"/>
                <a:cs typeface="Times New Roman"/>
              </a:rPr>
              <a:t> </a:t>
            </a:r>
            <a:r>
              <a:rPr sz="2000" dirty="0">
                <a:latin typeface="Times New Roman"/>
                <a:cs typeface="Times New Roman"/>
              </a:rPr>
              <a:t>cytometry),</a:t>
            </a:r>
            <a:r>
              <a:rPr sz="2000" spc="-5" dirty="0">
                <a:latin typeface="Times New Roman"/>
                <a:cs typeface="Times New Roman"/>
              </a:rPr>
              <a:t> </a:t>
            </a:r>
            <a:r>
              <a:rPr sz="2000" spc="-130" dirty="0">
                <a:latin typeface="Times New Roman"/>
                <a:cs typeface="Times New Roman"/>
              </a:rPr>
              <a:t>NFAT-</a:t>
            </a:r>
            <a:r>
              <a:rPr sz="2000" dirty="0">
                <a:latin typeface="Times New Roman"/>
                <a:cs typeface="Times New Roman"/>
              </a:rPr>
              <a:t>regulated</a:t>
            </a:r>
            <a:r>
              <a:rPr sz="2000" spc="20" dirty="0">
                <a:latin typeface="Times New Roman"/>
                <a:cs typeface="Times New Roman"/>
              </a:rPr>
              <a:t> </a:t>
            </a:r>
            <a:r>
              <a:rPr sz="2000" dirty="0">
                <a:latin typeface="Times New Roman"/>
                <a:cs typeface="Times New Roman"/>
              </a:rPr>
              <a:t>gene</a:t>
            </a:r>
            <a:r>
              <a:rPr sz="2000" spc="10" dirty="0">
                <a:latin typeface="Times New Roman"/>
                <a:cs typeface="Times New Roman"/>
              </a:rPr>
              <a:t> </a:t>
            </a:r>
            <a:r>
              <a:rPr sz="2000" dirty="0">
                <a:latin typeface="Times New Roman"/>
                <a:cs typeface="Times New Roman"/>
              </a:rPr>
              <a:t>expression,</a:t>
            </a:r>
            <a:r>
              <a:rPr sz="2000" spc="15" dirty="0">
                <a:latin typeface="Times New Roman"/>
                <a:cs typeface="Times New Roman"/>
              </a:rPr>
              <a:t> </a:t>
            </a:r>
            <a:r>
              <a:rPr sz="2000" spc="-80" dirty="0">
                <a:latin typeface="Times New Roman"/>
                <a:cs typeface="Times New Roman"/>
              </a:rPr>
              <a:t>NFAT</a:t>
            </a:r>
            <a:r>
              <a:rPr sz="2000" spc="-10" dirty="0">
                <a:latin typeface="Times New Roman"/>
                <a:cs typeface="Times New Roman"/>
              </a:rPr>
              <a:t> </a:t>
            </a:r>
            <a:r>
              <a:rPr sz="2000" dirty="0">
                <a:latin typeface="Times New Roman"/>
                <a:cs typeface="Times New Roman"/>
              </a:rPr>
              <a:t>cytoplasmic</a:t>
            </a:r>
            <a:r>
              <a:rPr sz="2000" spc="15" dirty="0">
                <a:latin typeface="Times New Roman"/>
                <a:cs typeface="Times New Roman"/>
              </a:rPr>
              <a:t> </a:t>
            </a:r>
            <a:r>
              <a:rPr sz="2000" dirty="0">
                <a:latin typeface="Times New Roman"/>
                <a:cs typeface="Times New Roman"/>
              </a:rPr>
              <a:t>1</a:t>
            </a:r>
            <a:r>
              <a:rPr sz="2000" spc="15" dirty="0">
                <a:latin typeface="Times New Roman"/>
                <a:cs typeface="Times New Roman"/>
              </a:rPr>
              <a:t> </a:t>
            </a:r>
            <a:r>
              <a:rPr sz="2000" spc="-55" dirty="0">
                <a:latin typeface="Times New Roman"/>
                <a:cs typeface="Times New Roman"/>
              </a:rPr>
              <a:t>(NFATc1)</a:t>
            </a:r>
            <a:r>
              <a:rPr sz="2000" spc="5" dirty="0">
                <a:latin typeface="Times New Roman"/>
                <a:cs typeface="Times New Roman"/>
              </a:rPr>
              <a:t> </a:t>
            </a:r>
            <a:r>
              <a:rPr sz="2000" spc="-10" dirty="0">
                <a:latin typeface="Times New Roman"/>
                <a:cs typeface="Times New Roman"/>
              </a:rPr>
              <a:t>amplification, </a:t>
            </a:r>
            <a:r>
              <a:rPr sz="2000" dirty="0">
                <a:latin typeface="Times New Roman"/>
                <a:cs typeface="Times New Roman"/>
              </a:rPr>
              <a:t>and</a:t>
            </a:r>
            <a:r>
              <a:rPr sz="2000" spc="400" dirty="0">
                <a:latin typeface="Times New Roman"/>
                <a:cs typeface="Times New Roman"/>
              </a:rPr>
              <a:t> </a:t>
            </a:r>
            <a:r>
              <a:rPr sz="2000" dirty="0">
                <a:latin typeface="Times New Roman"/>
                <a:cs typeface="Times New Roman"/>
              </a:rPr>
              <a:t>interleukin</a:t>
            </a:r>
            <a:r>
              <a:rPr sz="2000" spc="409" dirty="0">
                <a:latin typeface="Times New Roman"/>
                <a:cs typeface="Times New Roman"/>
              </a:rPr>
              <a:t> </a:t>
            </a:r>
            <a:r>
              <a:rPr sz="2000" spc="-20" dirty="0">
                <a:latin typeface="Times New Roman"/>
                <a:cs typeface="Times New Roman"/>
              </a:rPr>
              <a:t>(IL)-</a:t>
            </a:r>
            <a:r>
              <a:rPr sz="2000" dirty="0">
                <a:latin typeface="Times New Roman"/>
                <a:cs typeface="Times New Roman"/>
              </a:rPr>
              <a:t>2</a:t>
            </a:r>
            <a:r>
              <a:rPr sz="2000" spc="400" dirty="0">
                <a:latin typeface="Times New Roman"/>
                <a:cs typeface="Times New Roman"/>
              </a:rPr>
              <a:t> </a:t>
            </a:r>
            <a:r>
              <a:rPr sz="2000" dirty="0">
                <a:latin typeface="Times New Roman"/>
                <a:cs typeface="Times New Roman"/>
              </a:rPr>
              <a:t>concentration</a:t>
            </a:r>
            <a:r>
              <a:rPr sz="2000" spc="395" dirty="0">
                <a:latin typeface="Times New Roman"/>
                <a:cs typeface="Times New Roman"/>
              </a:rPr>
              <a:t> </a:t>
            </a:r>
            <a:r>
              <a:rPr sz="2000" dirty="0">
                <a:latin typeface="Times New Roman"/>
                <a:cs typeface="Times New Roman"/>
              </a:rPr>
              <a:t>(measured</a:t>
            </a:r>
            <a:r>
              <a:rPr sz="2000" spc="415" dirty="0">
                <a:latin typeface="Times New Roman"/>
                <a:cs typeface="Times New Roman"/>
              </a:rPr>
              <a:t> </a:t>
            </a:r>
            <a:r>
              <a:rPr sz="2000" dirty="0">
                <a:latin typeface="Times New Roman"/>
                <a:cs typeface="Times New Roman"/>
              </a:rPr>
              <a:t>either</a:t>
            </a:r>
            <a:r>
              <a:rPr sz="2000" spc="405" dirty="0">
                <a:latin typeface="Times New Roman"/>
                <a:cs typeface="Times New Roman"/>
              </a:rPr>
              <a:t> </a:t>
            </a:r>
            <a:r>
              <a:rPr sz="2000" dirty="0">
                <a:latin typeface="Times New Roman"/>
                <a:cs typeface="Times New Roman"/>
              </a:rPr>
              <a:t>by</a:t>
            </a:r>
            <a:r>
              <a:rPr sz="2000" spc="380" dirty="0">
                <a:latin typeface="Times New Roman"/>
                <a:cs typeface="Times New Roman"/>
              </a:rPr>
              <a:t> </a:t>
            </a:r>
            <a:r>
              <a:rPr sz="2000" dirty="0">
                <a:latin typeface="Times New Roman"/>
                <a:cs typeface="Times New Roman"/>
              </a:rPr>
              <a:t>the</a:t>
            </a:r>
            <a:r>
              <a:rPr sz="2000" spc="400" dirty="0">
                <a:latin typeface="Times New Roman"/>
                <a:cs typeface="Times New Roman"/>
              </a:rPr>
              <a:t> </a:t>
            </a:r>
            <a:r>
              <a:rPr sz="2000" spc="-20" dirty="0">
                <a:latin typeface="Times New Roman"/>
                <a:cs typeface="Times New Roman"/>
              </a:rPr>
              <a:t>IL-</a:t>
            </a:r>
            <a:r>
              <a:rPr sz="2000" dirty="0">
                <a:latin typeface="Times New Roman"/>
                <a:cs typeface="Times New Roman"/>
              </a:rPr>
              <a:t>2</a:t>
            </a:r>
            <a:r>
              <a:rPr sz="2000" spc="400" dirty="0">
                <a:latin typeface="Times New Roman"/>
                <a:cs typeface="Times New Roman"/>
              </a:rPr>
              <a:t> </a:t>
            </a:r>
            <a:r>
              <a:rPr sz="2000" dirty="0">
                <a:latin typeface="Times New Roman"/>
                <a:cs typeface="Times New Roman"/>
              </a:rPr>
              <a:t>concentration</a:t>
            </a:r>
            <a:r>
              <a:rPr sz="2000" spc="390" dirty="0">
                <a:latin typeface="Times New Roman"/>
                <a:cs typeface="Times New Roman"/>
              </a:rPr>
              <a:t> </a:t>
            </a:r>
            <a:r>
              <a:rPr sz="2000" dirty="0">
                <a:latin typeface="Times New Roman"/>
                <a:cs typeface="Times New Roman"/>
              </a:rPr>
              <a:t>or</a:t>
            </a:r>
            <a:r>
              <a:rPr sz="2000" spc="400" dirty="0">
                <a:latin typeface="Times New Roman"/>
                <a:cs typeface="Times New Roman"/>
              </a:rPr>
              <a:t> </a:t>
            </a:r>
            <a:r>
              <a:rPr sz="2000" spc="-20" dirty="0">
                <a:latin typeface="Times New Roman"/>
                <a:cs typeface="Times New Roman"/>
              </a:rPr>
              <a:t>IL-</a:t>
            </a:r>
            <a:r>
              <a:rPr sz="2000" dirty="0">
                <a:latin typeface="Times New Roman"/>
                <a:cs typeface="Times New Roman"/>
              </a:rPr>
              <a:t>2</a:t>
            </a:r>
            <a:r>
              <a:rPr sz="2000" spc="430" dirty="0">
                <a:latin typeface="Times New Roman"/>
                <a:cs typeface="Times New Roman"/>
              </a:rPr>
              <a:t> </a:t>
            </a:r>
            <a:r>
              <a:rPr sz="2000" dirty="0">
                <a:latin typeface="Times New Roman"/>
                <a:cs typeface="Times New Roman"/>
              </a:rPr>
              <a:t>messenger</a:t>
            </a:r>
            <a:r>
              <a:rPr sz="2000" spc="430" dirty="0">
                <a:latin typeface="Times New Roman"/>
                <a:cs typeface="Times New Roman"/>
              </a:rPr>
              <a:t> </a:t>
            </a:r>
            <a:r>
              <a:rPr sz="2000" spc="-25" dirty="0">
                <a:latin typeface="Times New Roman"/>
                <a:cs typeface="Times New Roman"/>
              </a:rPr>
              <a:t>RNA </a:t>
            </a:r>
            <a:r>
              <a:rPr sz="2000" dirty="0">
                <a:latin typeface="Times New Roman"/>
                <a:cs typeface="Times New Roman"/>
              </a:rPr>
              <a:t>expression).</a:t>
            </a:r>
            <a:r>
              <a:rPr sz="2000" spc="80" dirty="0">
                <a:latin typeface="Times New Roman"/>
                <a:cs typeface="Times New Roman"/>
              </a:rPr>
              <a:t> </a:t>
            </a:r>
            <a:r>
              <a:rPr sz="2000" dirty="0">
                <a:latin typeface="Times New Roman"/>
                <a:cs typeface="Times New Roman"/>
              </a:rPr>
              <a:t>The</a:t>
            </a:r>
            <a:r>
              <a:rPr sz="2000" spc="75" dirty="0">
                <a:latin typeface="Times New Roman"/>
                <a:cs typeface="Times New Roman"/>
              </a:rPr>
              <a:t> </a:t>
            </a:r>
            <a:r>
              <a:rPr sz="2000" dirty="0">
                <a:latin typeface="Times New Roman"/>
                <a:cs typeface="Times New Roman"/>
              </a:rPr>
              <a:t>results</a:t>
            </a:r>
            <a:r>
              <a:rPr sz="2000" spc="70" dirty="0">
                <a:latin typeface="Times New Roman"/>
                <a:cs typeface="Times New Roman"/>
              </a:rPr>
              <a:t> </a:t>
            </a:r>
            <a:r>
              <a:rPr sz="2000" dirty="0">
                <a:latin typeface="Times New Roman"/>
                <a:cs typeface="Times New Roman"/>
              </a:rPr>
              <a:t>from</a:t>
            </a:r>
            <a:r>
              <a:rPr sz="2000" spc="65" dirty="0">
                <a:latin typeface="Times New Roman"/>
                <a:cs typeface="Times New Roman"/>
              </a:rPr>
              <a:t> </a:t>
            </a:r>
            <a:r>
              <a:rPr sz="2000" dirty="0">
                <a:latin typeface="Times New Roman"/>
                <a:cs typeface="Times New Roman"/>
              </a:rPr>
              <a:t>these</a:t>
            </a:r>
            <a:r>
              <a:rPr sz="2000" spc="75" dirty="0">
                <a:latin typeface="Times New Roman"/>
                <a:cs typeface="Times New Roman"/>
              </a:rPr>
              <a:t> </a:t>
            </a:r>
            <a:r>
              <a:rPr sz="2000" dirty="0">
                <a:latin typeface="Times New Roman"/>
                <a:cs typeface="Times New Roman"/>
              </a:rPr>
              <a:t>studies</a:t>
            </a:r>
            <a:r>
              <a:rPr sz="2000" spc="70" dirty="0">
                <a:latin typeface="Times New Roman"/>
                <a:cs typeface="Times New Roman"/>
              </a:rPr>
              <a:t> </a:t>
            </a:r>
            <a:r>
              <a:rPr sz="2000" dirty="0">
                <a:latin typeface="Times New Roman"/>
                <a:cs typeface="Times New Roman"/>
              </a:rPr>
              <a:t>are</a:t>
            </a:r>
            <a:r>
              <a:rPr sz="2000" spc="85" dirty="0">
                <a:latin typeface="Times New Roman"/>
                <a:cs typeface="Times New Roman"/>
              </a:rPr>
              <a:t> </a:t>
            </a:r>
            <a:r>
              <a:rPr sz="2000" dirty="0">
                <a:latin typeface="Times New Roman"/>
                <a:cs typeface="Times New Roman"/>
              </a:rPr>
              <a:t>limited</a:t>
            </a:r>
            <a:r>
              <a:rPr sz="2000" spc="85" dirty="0">
                <a:latin typeface="Times New Roman"/>
                <a:cs typeface="Times New Roman"/>
              </a:rPr>
              <a:t> </a:t>
            </a:r>
            <a:r>
              <a:rPr sz="2000" dirty="0">
                <a:latin typeface="Times New Roman"/>
                <a:cs typeface="Times New Roman"/>
              </a:rPr>
              <a:t>by</a:t>
            </a:r>
            <a:r>
              <a:rPr sz="2000" spc="40" dirty="0">
                <a:latin typeface="Times New Roman"/>
                <a:cs typeface="Times New Roman"/>
              </a:rPr>
              <a:t> </a:t>
            </a:r>
            <a:r>
              <a:rPr sz="2000" dirty="0">
                <a:latin typeface="Times New Roman"/>
                <a:cs typeface="Times New Roman"/>
              </a:rPr>
              <a:t>their</a:t>
            </a:r>
            <a:r>
              <a:rPr sz="2000" spc="85" dirty="0">
                <a:latin typeface="Times New Roman"/>
                <a:cs typeface="Times New Roman"/>
              </a:rPr>
              <a:t> </a:t>
            </a:r>
            <a:r>
              <a:rPr sz="2000" dirty="0">
                <a:latin typeface="Times New Roman"/>
                <a:cs typeface="Times New Roman"/>
              </a:rPr>
              <a:t>relatively</a:t>
            </a:r>
            <a:r>
              <a:rPr sz="2000" spc="50" dirty="0">
                <a:latin typeface="Times New Roman"/>
                <a:cs typeface="Times New Roman"/>
              </a:rPr>
              <a:t> </a:t>
            </a:r>
            <a:r>
              <a:rPr sz="2000" dirty="0">
                <a:latin typeface="Times New Roman"/>
                <a:cs typeface="Times New Roman"/>
              </a:rPr>
              <a:t>small</a:t>
            </a:r>
            <a:r>
              <a:rPr sz="2000" spc="80" dirty="0">
                <a:latin typeface="Times New Roman"/>
                <a:cs typeface="Times New Roman"/>
              </a:rPr>
              <a:t> </a:t>
            </a:r>
            <a:r>
              <a:rPr sz="2000" dirty="0">
                <a:latin typeface="Times New Roman"/>
                <a:cs typeface="Times New Roman"/>
              </a:rPr>
              <a:t>study</a:t>
            </a:r>
            <a:r>
              <a:rPr sz="2000" spc="40" dirty="0">
                <a:latin typeface="Times New Roman"/>
                <a:cs typeface="Times New Roman"/>
              </a:rPr>
              <a:t> </a:t>
            </a:r>
            <a:r>
              <a:rPr sz="2000" dirty="0">
                <a:latin typeface="Times New Roman"/>
                <a:cs typeface="Times New Roman"/>
              </a:rPr>
              <a:t>populations</a:t>
            </a:r>
            <a:r>
              <a:rPr sz="2000" spc="75" dirty="0">
                <a:latin typeface="Times New Roman"/>
                <a:cs typeface="Times New Roman"/>
              </a:rPr>
              <a:t> </a:t>
            </a:r>
            <a:r>
              <a:rPr sz="2000" dirty="0">
                <a:latin typeface="Times New Roman"/>
                <a:cs typeface="Times New Roman"/>
              </a:rPr>
              <a:t>and</a:t>
            </a:r>
            <a:r>
              <a:rPr sz="2000" spc="90" dirty="0">
                <a:latin typeface="Times New Roman"/>
                <a:cs typeface="Times New Roman"/>
              </a:rPr>
              <a:t> </a:t>
            </a:r>
            <a:r>
              <a:rPr sz="2000" dirty="0">
                <a:latin typeface="Times New Roman"/>
                <a:cs typeface="Times New Roman"/>
              </a:rPr>
              <a:t>the</a:t>
            </a:r>
            <a:r>
              <a:rPr sz="2000" spc="75" dirty="0">
                <a:latin typeface="Times New Roman"/>
                <a:cs typeface="Times New Roman"/>
              </a:rPr>
              <a:t> </a:t>
            </a:r>
            <a:r>
              <a:rPr sz="2000" spc="-20" dirty="0">
                <a:latin typeface="Times New Roman"/>
                <a:cs typeface="Times New Roman"/>
              </a:rPr>
              <a:t>fact </a:t>
            </a:r>
            <a:r>
              <a:rPr sz="2000" dirty="0">
                <a:latin typeface="Times New Roman"/>
                <a:cs typeface="Times New Roman"/>
              </a:rPr>
              <a:t>that</a:t>
            </a:r>
            <a:r>
              <a:rPr sz="2000" spc="200" dirty="0">
                <a:latin typeface="Times New Roman"/>
                <a:cs typeface="Times New Roman"/>
              </a:rPr>
              <a:t> </a:t>
            </a:r>
            <a:r>
              <a:rPr sz="2000" dirty="0">
                <a:latin typeface="Times New Roman"/>
                <a:cs typeface="Times New Roman"/>
              </a:rPr>
              <a:t>these</a:t>
            </a:r>
            <a:r>
              <a:rPr sz="2000" spc="225" dirty="0">
                <a:latin typeface="Times New Roman"/>
                <a:cs typeface="Times New Roman"/>
              </a:rPr>
              <a:t> </a:t>
            </a:r>
            <a:r>
              <a:rPr sz="2000" dirty="0">
                <a:latin typeface="Times New Roman"/>
                <a:cs typeface="Times New Roman"/>
              </a:rPr>
              <a:t>were</a:t>
            </a:r>
            <a:r>
              <a:rPr sz="2000" spc="225" dirty="0">
                <a:latin typeface="Times New Roman"/>
                <a:cs typeface="Times New Roman"/>
              </a:rPr>
              <a:t> </a:t>
            </a:r>
            <a:r>
              <a:rPr sz="2000" dirty="0">
                <a:latin typeface="Times New Roman"/>
                <a:cs typeface="Times New Roman"/>
              </a:rPr>
              <a:t>not</a:t>
            </a:r>
            <a:r>
              <a:rPr sz="2000" spc="200" dirty="0">
                <a:latin typeface="Times New Roman"/>
                <a:cs typeface="Times New Roman"/>
              </a:rPr>
              <a:t> </a:t>
            </a:r>
            <a:r>
              <a:rPr sz="2000" dirty="0">
                <a:latin typeface="Times New Roman"/>
                <a:cs typeface="Times New Roman"/>
              </a:rPr>
              <a:t>controlled</a:t>
            </a:r>
            <a:r>
              <a:rPr sz="2000" spc="220" dirty="0">
                <a:latin typeface="Times New Roman"/>
                <a:cs typeface="Times New Roman"/>
              </a:rPr>
              <a:t> </a:t>
            </a:r>
            <a:r>
              <a:rPr sz="2000" dirty="0">
                <a:latin typeface="Times New Roman"/>
                <a:cs typeface="Times New Roman"/>
              </a:rPr>
              <a:t>clinical</a:t>
            </a:r>
            <a:r>
              <a:rPr sz="2000" spc="204" dirty="0">
                <a:latin typeface="Times New Roman"/>
                <a:cs typeface="Times New Roman"/>
              </a:rPr>
              <a:t> </a:t>
            </a:r>
            <a:r>
              <a:rPr sz="2000" dirty="0">
                <a:latin typeface="Times New Roman"/>
                <a:cs typeface="Times New Roman"/>
              </a:rPr>
              <a:t>studies</a:t>
            </a:r>
            <a:r>
              <a:rPr sz="2000" spc="204" dirty="0">
                <a:latin typeface="Times New Roman"/>
                <a:cs typeface="Times New Roman"/>
              </a:rPr>
              <a:t>  </a:t>
            </a:r>
            <a:r>
              <a:rPr sz="2000" dirty="0">
                <a:latin typeface="Times New Roman"/>
                <a:cs typeface="Times New Roman"/>
              </a:rPr>
              <a:t>Most</a:t>
            </a:r>
            <a:r>
              <a:rPr sz="2000" spc="204" dirty="0">
                <a:latin typeface="Times New Roman"/>
                <a:cs typeface="Times New Roman"/>
              </a:rPr>
              <a:t> </a:t>
            </a:r>
            <a:r>
              <a:rPr sz="2000" dirty="0">
                <a:latin typeface="Times New Roman"/>
                <a:cs typeface="Times New Roman"/>
              </a:rPr>
              <a:t>importantly,</a:t>
            </a:r>
            <a:r>
              <a:rPr sz="2000" spc="215" dirty="0">
                <a:latin typeface="Times New Roman"/>
                <a:cs typeface="Times New Roman"/>
              </a:rPr>
              <a:t> </a:t>
            </a:r>
            <a:r>
              <a:rPr sz="2000" dirty="0">
                <a:latin typeface="Times New Roman"/>
                <a:cs typeface="Times New Roman"/>
              </a:rPr>
              <a:t>measuring</a:t>
            </a:r>
            <a:r>
              <a:rPr sz="2000" spc="190" dirty="0">
                <a:latin typeface="Times New Roman"/>
                <a:cs typeface="Times New Roman"/>
              </a:rPr>
              <a:t> </a:t>
            </a:r>
            <a:r>
              <a:rPr sz="2000" dirty="0">
                <a:latin typeface="Times New Roman"/>
                <a:cs typeface="Times New Roman"/>
              </a:rPr>
              <a:t>the</a:t>
            </a:r>
            <a:r>
              <a:rPr sz="2000" spc="220" dirty="0">
                <a:latin typeface="Times New Roman"/>
                <a:cs typeface="Times New Roman"/>
              </a:rPr>
              <a:t> </a:t>
            </a:r>
            <a:r>
              <a:rPr sz="2000" dirty="0">
                <a:latin typeface="Times New Roman"/>
                <a:cs typeface="Times New Roman"/>
              </a:rPr>
              <a:t>tacrolimus</a:t>
            </a:r>
            <a:r>
              <a:rPr sz="2000" spc="204" dirty="0">
                <a:latin typeface="Times New Roman"/>
                <a:cs typeface="Times New Roman"/>
              </a:rPr>
              <a:t> </a:t>
            </a:r>
            <a:r>
              <a:rPr sz="2000" dirty="0">
                <a:latin typeface="Times New Roman"/>
                <a:cs typeface="Times New Roman"/>
              </a:rPr>
              <a:t>concentration</a:t>
            </a:r>
            <a:r>
              <a:rPr sz="2000" spc="195" dirty="0">
                <a:latin typeface="Times New Roman"/>
                <a:cs typeface="Times New Roman"/>
              </a:rPr>
              <a:t> </a:t>
            </a:r>
            <a:r>
              <a:rPr sz="2000" spc="-25" dirty="0">
                <a:latin typeface="Times New Roman"/>
                <a:cs typeface="Times New Roman"/>
              </a:rPr>
              <a:t>is </a:t>
            </a:r>
            <a:r>
              <a:rPr sz="2000" dirty="0">
                <a:latin typeface="Times New Roman"/>
                <a:cs typeface="Times New Roman"/>
              </a:rPr>
              <a:t>much</a:t>
            </a:r>
            <a:r>
              <a:rPr sz="2000" spc="90" dirty="0">
                <a:latin typeface="Times New Roman"/>
                <a:cs typeface="Times New Roman"/>
              </a:rPr>
              <a:t> </a:t>
            </a:r>
            <a:r>
              <a:rPr sz="2000" dirty="0">
                <a:latin typeface="Times New Roman"/>
                <a:cs typeface="Times New Roman"/>
              </a:rPr>
              <a:t>easier</a:t>
            </a:r>
            <a:r>
              <a:rPr sz="2000" spc="110" dirty="0">
                <a:latin typeface="Times New Roman"/>
                <a:cs typeface="Times New Roman"/>
              </a:rPr>
              <a:t> </a:t>
            </a:r>
            <a:r>
              <a:rPr sz="2000" dirty="0">
                <a:latin typeface="Times New Roman"/>
                <a:cs typeface="Times New Roman"/>
              </a:rPr>
              <a:t>to</a:t>
            </a:r>
            <a:r>
              <a:rPr sz="2000" spc="110" dirty="0">
                <a:latin typeface="Times New Roman"/>
                <a:cs typeface="Times New Roman"/>
              </a:rPr>
              <a:t> </a:t>
            </a:r>
            <a:r>
              <a:rPr sz="2000" dirty="0">
                <a:latin typeface="Times New Roman"/>
                <a:cs typeface="Times New Roman"/>
              </a:rPr>
              <a:t>perform</a:t>
            </a:r>
            <a:r>
              <a:rPr sz="2000" spc="85" dirty="0">
                <a:latin typeface="Times New Roman"/>
                <a:cs typeface="Times New Roman"/>
              </a:rPr>
              <a:t> </a:t>
            </a:r>
            <a:r>
              <a:rPr sz="2000" dirty="0">
                <a:latin typeface="Times New Roman"/>
                <a:cs typeface="Times New Roman"/>
              </a:rPr>
              <a:t>compared</a:t>
            </a:r>
            <a:r>
              <a:rPr sz="2000" spc="125" dirty="0">
                <a:latin typeface="Times New Roman"/>
                <a:cs typeface="Times New Roman"/>
              </a:rPr>
              <a:t> </a:t>
            </a:r>
            <a:r>
              <a:rPr sz="2000" dirty="0">
                <a:latin typeface="Times New Roman"/>
                <a:cs typeface="Times New Roman"/>
              </a:rPr>
              <a:t>to</a:t>
            </a:r>
            <a:r>
              <a:rPr sz="2000" spc="110" dirty="0">
                <a:latin typeface="Times New Roman"/>
                <a:cs typeface="Times New Roman"/>
              </a:rPr>
              <a:t> </a:t>
            </a:r>
            <a:r>
              <a:rPr sz="2000" dirty="0">
                <a:latin typeface="Times New Roman"/>
                <a:cs typeface="Times New Roman"/>
              </a:rPr>
              <a:t>the</a:t>
            </a:r>
            <a:r>
              <a:rPr sz="2000" spc="110" dirty="0">
                <a:latin typeface="Times New Roman"/>
                <a:cs typeface="Times New Roman"/>
              </a:rPr>
              <a:t> </a:t>
            </a:r>
            <a:r>
              <a:rPr sz="2000" dirty="0">
                <a:latin typeface="Times New Roman"/>
                <a:cs typeface="Times New Roman"/>
              </a:rPr>
              <a:t>measurement</a:t>
            </a:r>
            <a:r>
              <a:rPr sz="2000" spc="100" dirty="0">
                <a:latin typeface="Times New Roman"/>
                <a:cs typeface="Times New Roman"/>
              </a:rPr>
              <a:t> </a:t>
            </a:r>
            <a:r>
              <a:rPr sz="2000" dirty="0">
                <a:latin typeface="Times New Roman"/>
                <a:cs typeface="Times New Roman"/>
              </a:rPr>
              <a:t>of</a:t>
            </a:r>
            <a:r>
              <a:rPr sz="2000" spc="90" dirty="0">
                <a:latin typeface="Times New Roman"/>
                <a:cs typeface="Times New Roman"/>
              </a:rPr>
              <a:t> </a:t>
            </a:r>
            <a:r>
              <a:rPr sz="2000" dirty="0">
                <a:latin typeface="Times New Roman"/>
                <a:cs typeface="Times New Roman"/>
              </a:rPr>
              <a:t>these</a:t>
            </a:r>
            <a:r>
              <a:rPr sz="2000" spc="105" dirty="0">
                <a:latin typeface="Times New Roman"/>
                <a:cs typeface="Times New Roman"/>
              </a:rPr>
              <a:t> </a:t>
            </a:r>
            <a:r>
              <a:rPr sz="2000" dirty="0">
                <a:latin typeface="Times New Roman"/>
                <a:cs typeface="Times New Roman"/>
              </a:rPr>
              <a:t>pharmacodynamic</a:t>
            </a:r>
            <a:r>
              <a:rPr sz="2000" spc="120" dirty="0">
                <a:latin typeface="Times New Roman"/>
                <a:cs typeface="Times New Roman"/>
              </a:rPr>
              <a:t> </a:t>
            </a:r>
            <a:r>
              <a:rPr sz="2000" dirty="0">
                <a:latin typeface="Times New Roman"/>
                <a:cs typeface="Times New Roman"/>
              </a:rPr>
              <a:t>biomarkers</a:t>
            </a:r>
            <a:r>
              <a:rPr sz="2000" spc="130" dirty="0">
                <a:latin typeface="Times New Roman"/>
                <a:cs typeface="Times New Roman"/>
              </a:rPr>
              <a:t> </a:t>
            </a:r>
            <a:r>
              <a:rPr sz="2000" dirty="0">
                <a:latin typeface="Times New Roman"/>
                <a:cs typeface="Times New Roman"/>
              </a:rPr>
              <a:t>which</a:t>
            </a:r>
            <a:r>
              <a:rPr sz="2000" spc="95" dirty="0">
                <a:latin typeface="Times New Roman"/>
                <a:cs typeface="Times New Roman"/>
              </a:rPr>
              <a:t> </a:t>
            </a:r>
            <a:r>
              <a:rPr sz="2000" spc="-10" dirty="0">
                <a:latin typeface="Times New Roman"/>
                <a:cs typeface="Times New Roman"/>
              </a:rPr>
              <a:t>requires </a:t>
            </a:r>
            <a:r>
              <a:rPr sz="2000" dirty="0">
                <a:latin typeface="Times New Roman"/>
                <a:cs typeface="Times New Roman"/>
              </a:rPr>
              <a:t>sophisticated</a:t>
            </a:r>
            <a:r>
              <a:rPr sz="2000" spc="70" dirty="0">
                <a:latin typeface="Times New Roman"/>
                <a:cs typeface="Times New Roman"/>
              </a:rPr>
              <a:t> </a:t>
            </a:r>
            <a:r>
              <a:rPr sz="2000" dirty="0">
                <a:latin typeface="Times New Roman"/>
                <a:cs typeface="Times New Roman"/>
              </a:rPr>
              <a:t>analytic</a:t>
            </a:r>
            <a:r>
              <a:rPr sz="2000" spc="55" dirty="0">
                <a:latin typeface="Times New Roman"/>
                <a:cs typeface="Times New Roman"/>
              </a:rPr>
              <a:t> </a:t>
            </a:r>
            <a:r>
              <a:rPr sz="2000" dirty="0">
                <a:latin typeface="Times New Roman"/>
                <a:cs typeface="Times New Roman"/>
              </a:rPr>
              <a:t>procedures</a:t>
            </a:r>
            <a:r>
              <a:rPr sz="2000" spc="60" dirty="0">
                <a:latin typeface="Times New Roman"/>
                <a:cs typeface="Times New Roman"/>
              </a:rPr>
              <a:t> </a:t>
            </a:r>
            <a:r>
              <a:rPr sz="2000" dirty="0">
                <a:latin typeface="Times New Roman"/>
                <a:cs typeface="Times New Roman"/>
              </a:rPr>
              <a:t>and</a:t>
            </a:r>
            <a:r>
              <a:rPr sz="2000" spc="65" dirty="0">
                <a:latin typeface="Times New Roman"/>
                <a:cs typeface="Times New Roman"/>
              </a:rPr>
              <a:t> </a:t>
            </a:r>
            <a:r>
              <a:rPr sz="2000" dirty="0">
                <a:latin typeface="Times New Roman"/>
                <a:cs typeface="Times New Roman"/>
              </a:rPr>
              <a:t>which</a:t>
            </a:r>
            <a:r>
              <a:rPr sz="2000" spc="50" dirty="0">
                <a:latin typeface="Times New Roman"/>
                <a:cs typeface="Times New Roman"/>
              </a:rPr>
              <a:t> </a:t>
            </a:r>
            <a:r>
              <a:rPr sz="2000" dirty="0">
                <a:latin typeface="Times New Roman"/>
                <a:cs typeface="Times New Roman"/>
              </a:rPr>
              <a:t>have</a:t>
            </a:r>
            <a:r>
              <a:rPr sz="2000" spc="55" dirty="0">
                <a:latin typeface="Times New Roman"/>
                <a:cs typeface="Times New Roman"/>
              </a:rPr>
              <a:t> </a:t>
            </a:r>
            <a:r>
              <a:rPr sz="2000" dirty="0">
                <a:latin typeface="Times New Roman"/>
                <a:cs typeface="Times New Roman"/>
              </a:rPr>
              <a:t>no</a:t>
            </a:r>
            <a:r>
              <a:rPr sz="2000" spc="65" dirty="0">
                <a:latin typeface="Times New Roman"/>
                <a:cs typeface="Times New Roman"/>
              </a:rPr>
              <a:t> </a:t>
            </a:r>
            <a:r>
              <a:rPr sz="2000" dirty="0">
                <a:latin typeface="Times New Roman"/>
                <a:cs typeface="Times New Roman"/>
              </a:rPr>
              <a:t>demonstrated</a:t>
            </a:r>
            <a:r>
              <a:rPr sz="2000" spc="70" dirty="0">
                <a:latin typeface="Times New Roman"/>
                <a:cs typeface="Times New Roman"/>
              </a:rPr>
              <a:t> </a:t>
            </a:r>
            <a:r>
              <a:rPr sz="2000" dirty="0">
                <a:latin typeface="Times New Roman"/>
                <a:cs typeface="Times New Roman"/>
              </a:rPr>
              <a:t>clinical</a:t>
            </a:r>
            <a:r>
              <a:rPr sz="2000" spc="35" dirty="0">
                <a:latin typeface="Times New Roman"/>
                <a:cs typeface="Times New Roman"/>
              </a:rPr>
              <a:t> </a:t>
            </a:r>
            <a:r>
              <a:rPr sz="2000" dirty="0">
                <a:latin typeface="Times New Roman"/>
                <a:cs typeface="Times New Roman"/>
              </a:rPr>
              <a:t>benefits</a:t>
            </a:r>
            <a:r>
              <a:rPr sz="2000" spc="50" dirty="0">
                <a:latin typeface="Times New Roman"/>
                <a:cs typeface="Times New Roman"/>
              </a:rPr>
              <a:t> </a:t>
            </a:r>
            <a:r>
              <a:rPr sz="2000" dirty="0">
                <a:latin typeface="Times New Roman"/>
                <a:cs typeface="Times New Roman"/>
              </a:rPr>
              <a:t>(yet).</a:t>
            </a:r>
            <a:r>
              <a:rPr sz="2000" spc="60" dirty="0">
                <a:latin typeface="Times New Roman"/>
                <a:cs typeface="Times New Roman"/>
              </a:rPr>
              <a:t> </a:t>
            </a:r>
            <a:r>
              <a:rPr sz="2000" dirty="0">
                <a:latin typeface="Times New Roman"/>
                <a:cs typeface="Times New Roman"/>
              </a:rPr>
              <a:t>As</a:t>
            </a:r>
            <a:r>
              <a:rPr sz="2000" spc="50" dirty="0">
                <a:latin typeface="Times New Roman"/>
                <a:cs typeface="Times New Roman"/>
              </a:rPr>
              <a:t> </a:t>
            </a:r>
            <a:r>
              <a:rPr sz="2000" dirty="0">
                <a:latin typeface="Times New Roman"/>
                <a:cs typeface="Times New Roman"/>
              </a:rPr>
              <a:t>a</a:t>
            </a:r>
            <a:r>
              <a:rPr sz="2000" spc="55" dirty="0">
                <a:latin typeface="Times New Roman"/>
                <a:cs typeface="Times New Roman"/>
              </a:rPr>
              <a:t> </a:t>
            </a:r>
            <a:r>
              <a:rPr sz="2000" dirty="0">
                <a:latin typeface="Times New Roman"/>
                <a:cs typeface="Times New Roman"/>
              </a:rPr>
              <a:t>result,</a:t>
            </a:r>
            <a:r>
              <a:rPr sz="2000" spc="60" dirty="0">
                <a:latin typeface="Times New Roman"/>
                <a:cs typeface="Times New Roman"/>
              </a:rPr>
              <a:t> </a:t>
            </a:r>
            <a:r>
              <a:rPr sz="2000" dirty="0">
                <a:latin typeface="Times New Roman"/>
                <a:cs typeface="Times New Roman"/>
              </a:rPr>
              <a:t>none</a:t>
            </a:r>
            <a:r>
              <a:rPr sz="2000" spc="55" dirty="0">
                <a:latin typeface="Times New Roman"/>
                <a:cs typeface="Times New Roman"/>
              </a:rPr>
              <a:t> </a:t>
            </a:r>
            <a:r>
              <a:rPr sz="2000" spc="-25" dirty="0">
                <a:latin typeface="Times New Roman"/>
                <a:cs typeface="Times New Roman"/>
              </a:rPr>
              <a:t>of </a:t>
            </a:r>
            <a:r>
              <a:rPr sz="2000" dirty="0">
                <a:latin typeface="Times New Roman"/>
                <a:cs typeface="Times New Roman"/>
              </a:rPr>
              <a:t>the</a:t>
            </a:r>
            <a:r>
              <a:rPr sz="2000" spc="65" dirty="0">
                <a:latin typeface="Times New Roman"/>
                <a:cs typeface="Times New Roman"/>
              </a:rPr>
              <a:t> </a:t>
            </a:r>
            <a:r>
              <a:rPr sz="2000" dirty="0">
                <a:latin typeface="Times New Roman"/>
                <a:cs typeface="Times New Roman"/>
              </a:rPr>
              <a:t>markers</a:t>
            </a:r>
            <a:r>
              <a:rPr sz="2000" spc="45" dirty="0">
                <a:latin typeface="Times New Roman"/>
                <a:cs typeface="Times New Roman"/>
              </a:rPr>
              <a:t> </a:t>
            </a:r>
            <a:r>
              <a:rPr sz="2000" dirty="0">
                <a:latin typeface="Times New Roman"/>
                <a:cs typeface="Times New Roman"/>
              </a:rPr>
              <a:t>for</a:t>
            </a:r>
            <a:r>
              <a:rPr sz="2000" spc="55" dirty="0">
                <a:latin typeface="Times New Roman"/>
                <a:cs typeface="Times New Roman"/>
              </a:rPr>
              <a:t> </a:t>
            </a:r>
            <a:r>
              <a:rPr sz="2000" dirty="0">
                <a:latin typeface="Times New Roman"/>
                <a:cs typeface="Times New Roman"/>
              </a:rPr>
              <a:t>pharmacodynamic</a:t>
            </a:r>
            <a:r>
              <a:rPr sz="2000" spc="65" dirty="0">
                <a:latin typeface="Times New Roman"/>
                <a:cs typeface="Times New Roman"/>
              </a:rPr>
              <a:t> </a:t>
            </a:r>
            <a:r>
              <a:rPr sz="2000" dirty="0">
                <a:latin typeface="Times New Roman"/>
                <a:cs typeface="Times New Roman"/>
              </a:rPr>
              <a:t>TDM</a:t>
            </a:r>
            <a:r>
              <a:rPr sz="2000" spc="50" dirty="0">
                <a:latin typeface="Times New Roman"/>
                <a:cs typeface="Times New Roman"/>
              </a:rPr>
              <a:t> </a:t>
            </a:r>
            <a:r>
              <a:rPr sz="2000" dirty="0">
                <a:latin typeface="Times New Roman"/>
                <a:cs typeface="Times New Roman"/>
              </a:rPr>
              <a:t>has</a:t>
            </a:r>
            <a:r>
              <a:rPr sz="2000" spc="60" dirty="0">
                <a:latin typeface="Times New Roman"/>
                <a:cs typeface="Times New Roman"/>
              </a:rPr>
              <a:t> </a:t>
            </a:r>
            <a:r>
              <a:rPr sz="2000" dirty="0">
                <a:latin typeface="Times New Roman"/>
                <a:cs typeface="Times New Roman"/>
              </a:rPr>
              <a:t>currently</a:t>
            </a:r>
            <a:r>
              <a:rPr sz="2000" spc="40" dirty="0">
                <a:latin typeface="Times New Roman"/>
                <a:cs typeface="Times New Roman"/>
              </a:rPr>
              <a:t> </a:t>
            </a:r>
            <a:r>
              <a:rPr sz="2000" dirty="0">
                <a:latin typeface="Times New Roman"/>
                <a:cs typeface="Times New Roman"/>
              </a:rPr>
              <a:t>been</a:t>
            </a:r>
            <a:r>
              <a:rPr sz="2000" spc="60" dirty="0">
                <a:latin typeface="Times New Roman"/>
                <a:cs typeface="Times New Roman"/>
              </a:rPr>
              <a:t> </a:t>
            </a:r>
            <a:r>
              <a:rPr sz="2000" dirty="0">
                <a:latin typeface="Times New Roman"/>
                <a:cs typeface="Times New Roman"/>
              </a:rPr>
              <a:t>implemented</a:t>
            </a:r>
            <a:r>
              <a:rPr sz="2000" spc="70" dirty="0">
                <a:latin typeface="Times New Roman"/>
                <a:cs typeface="Times New Roman"/>
              </a:rPr>
              <a:t> </a:t>
            </a:r>
            <a:r>
              <a:rPr sz="2000" dirty="0">
                <a:latin typeface="Times New Roman"/>
                <a:cs typeface="Times New Roman"/>
              </a:rPr>
              <a:t>in</a:t>
            </a:r>
            <a:r>
              <a:rPr sz="2000" spc="30" dirty="0">
                <a:latin typeface="Times New Roman"/>
                <a:cs typeface="Times New Roman"/>
              </a:rPr>
              <a:t> </a:t>
            </a:r>
            <a:r>
              <a:rPr sz="2000" dirty="0">
                <a:latin typeface="Calibri"/>
                <a:cs typeface="Calibri"/>
              </a:rPr>
              <a:t>outine</a:t>
            </a:r>
            <a:r>
              <a:rPr sz="2000" spc="114" dirty="0">
                <a:latin typeface="Calibri"/>
                <a:cs typeface="Calibri"/>
              </a:rPr>
              <a:t> </a:t>
            </a:r>
            <a:r>
              <a:rPr sz="2000" dirty="0">
                <a:latin typeface="Calibri"/>
                <a:cs typeface="Calibri"/>
              </a:rPr>
              <a:t>clinical</a:t>
            </a:r>
            <a:r>
              <a:rPr sz="2000" spc="114" dirty="0">
                <a:latin typeface="Calibri"/>
                <a:cs typeface="Calibri"/>
              </a:rPr>
              <a:t> </a:t>
            </a:r>
            <a:r>
              <a:rPr sz="2000" dirty="0">
                <a:latin typeface="Calibri"/>
                <a:cs typeface="Calibri"/>
              </a:rPr>
              <a:t>practice,</a:t>
            </a:r>
            <a:r>
              <a:rPr sz="2000" spc="130" dirty="0">
                <a:latin typeface="Calibri"/>
                <a:cs typeface="Calibri"/>
              </a:rPr>
              <a:t> </a:t>
            </a:r>
            <a:r>
              <a:rPr sz="2000" spc="-10" dirty="0">
                <a:latin typeface="Calibri"/>
                <a:cs typeface="Calibri"/>
              </a:rPr>
              <a:t>although </a:t>
            </a:r>
            <a:r>
              <a:rPr sz="2000" dirty="0">
                <a:latin typeface="Calibri"/>
                <a:cs typeface="Calibri"/>
              </a:rPr>
              <a:t>this</a:t>
            </a:r>
            <a:r>
              <a:rPr sz="2000" spc="-30" dirty="0">
                <a:latin typeface="Calibri"/>
                <a:cs typeface="Calibri"/>
              </a:rPr>
              <a:t> </a:t>
            </a:r>
            <a:r>
              <a:rPr sz="2000" dirty="0">
                <a:latin typeface="Calibri"/>
                <a:cs typeface="Calibri"/>
              </a:rPr>
              <a:t>is</a:t>
            </a:r>
            <a:r>
              <a:rPr sz="2000" spc="-25" dirty="0">
                <a:latin typeface="Calibri"/>
                <a:cs typeface="Calibri"/>
              </a:rPr>
              <a:t> </a:t>
            </a:r>
            <a:r>
              <a:rPr sz="2000" dirty="0">
                <a:latin typeface="Calibri"/>
                <a:cs typeface="Calibri"/>
              </a:rPr>
              <a:t>a</a:t>
            </a:r>
            <a:r>
              <a:rPr sz="2000" spc="-50" dirty="0">
                <a:latin typeface="Calibri"/>
                <a:cs typeface="Calibri"/>
              </a:rPr>
              <a:t> </a:t>
            </a:r>
            <a:r>
              <a:rPr sz="2000" dirty="0">
                <a:latin typeface="Calibri"/>
                <a:cs typeface="Calibri"/>
              </a:rPr>
              <a:t>subject</a:t>
            </a:r>
            <a:r>
              <a:rPr sz="2000" spc="-5" dirty="0">
                <a:latin typeface="Calibri"/>
                <a:cs typeface="Calibri"/>
              </a:rPr>
              <a:t> </a:t>
            </a:r>
            <a:r>
              <a:rPr sz="2000" dirty="0">
                <a:latin typeface="Calibri"/>
                <a:cs typeface="Calibri"/>
              </a:rPr>
              <a:t>of</a:t>
            </a:r>
            <a:r>
              <a:rPr sz="2000" spc="-45" dirty="0">
                <a:latin typeface="Calibri"/>
                <a:cs typeface="Calibri"/>
              </a:rPr>
              <a:t> </a:t>
            </a:r>
            <a:r>
              <a:rPr sz="2000" dirty="0">
                <a:latin typeface="Calibri"/>
                <a:cs typeface="Calibri"/>
              </a:rPr>
              <a:t>active</a:t>
            </a:r>
            <a:r>
              <a:rPr sz="2000" spc="10" dirty="0">
                <a:latin typeface="Calibri"/>
                <a:cs typeface="Calibri"/>
              </a:rPr>
              <a:t> </a:t>
            </a:r>
            <a:r>
              <a:rPr sz="2000" dirty="0">
                <a:latin typeface="Calibri"/>
                <a:cs typeface="Calibri"/>
              </a:rPr>
              <a:t>and</a:t>
            </a:r>
            <a:r>
              <a:rPr sz="2000" spc="-50" dirty="0">
                <a:latin typeface="Calibri"/>
                <a:cs typeface="Calibri"/>
              </a:rPr>
              <a:t> </a:t>
            </a:r>
            <a:r>
              <a:rPr sz="2000" dirty="0">
                <a:latin typeface="Calibri"/>
                <a:cs typeface="Calibri"/>
              </a:rPr>
              <a:t>ongoing</a:t>
            </a:r>
            <a:r>
              <a:rPr sz="2000" spc="-65" dirty="0">
                <a:latin typeface="Calibri"/>
                <a:cs typeface="Calibri"/>
              </a:rPr>
              <a:t> </a:t>
            </a:r>
            <a:r>
              <a:rPr sz="2000" spc="-10" dirty="0">
                <a:latin typeface="Calibri"/>
                <a:cs typeface="Calibri"/>
              </a:rPr>
              <a:t>research.</a:t>
            </a:r>
            <a:endParaRPr sz="2000">
              <a:latin typeface="Calibri"/>
              <a:cs typeface="Calibri"/>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39</a:t>
            </a:fld>
            <a:endParaRPr lang="en-US"/>
          </a:p>
        </p:txBody>
      </p:sp>
      <p:pic>
        <p:nvPicPr>
          <p:cNvPr id="5"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98" y="378329"/>
            <a:ext cx="383671" cy="3836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25551" y="363169"/>
            <a:ext cx="11034395" cy="4691380"/>
          </a:xfrm>
          <a:prstGeom prst="rect">
            <a:avLst/>
          </a:prstGeom>
        </p:spPr>
        <p:txBody>
          <a:bodyPr vert="horz" wrap="square" lIns="0" tIns="12700" rIns="0" bIns="0" rtlCol="0">
            <a:spAutoFit/>
          </a:bodyPr>
          <a:lstStyle/>
          <a:p>
            <a:pPr marL="299085" indent="-287020">
              <a:lnSpc>
                <a:spcPct val="100000"/>
              </a:lnSpc>
              <a:spcBef>
                <a:spcPts val="100"/>
              </a:spcBef>
              <a:buFont typeface="Wingdings"/>
              <a:buChar char=""/>
              <a:tabLst>
                <a:tab pos="299720" algn="l"/>
              </a:tabLst>
            </a:pPr>
            <a:r>
              <a:rPr sz="1800" spc="-10" dirty="0">
                <a:latin typeface="Times New Roman"/>
                <a:cs typeface="Times New Roman"/>
              </a:rPr>
              <a:t>Recently,</a:t>
            </a:r>
            <a:r>
              <a:rPr sz="1800" spc="-25" dirty="0">
                <a:latin typeface="Times New Roman"/>
                <a:cs typeface="Times New Roman"/>
              </a:rPr>
              <a:t> </a:t>
            </a:r>
            <a:r>
              <a:rPr sz="1800" dirty="0">
                <a:latin typeface="Times New Roman"/>
                <a:cs typeface="Times New Roman"/>
              </a:rPr>
              <a:t>TDM</a:t>
            </a:r>
            <a:r>
              <a:rPr sz="1800" spc="-15" dirty="0">
                <a:latin typeface="Times New Roman"/>
                <a:cs typeface="Times New Roman"/>
              </a:rPr>
              <a:t> </a:t>
            </a:r>
            <a:r>
              <a:rPr sz="1800" dirty="0">
                <a:latin typeface="Times New Roman"/>
                <a:cs typeface="Times New Roman"/>
              </a:rPr>
              <a:t>is</a:t>
            </a:r>
            <a:r>
              <a:rPr sz="1800" spc="-15" dirty="0">
                <a:latin typeface="Times New Roman"/>
                <a:cs typeface="Times New Roman"/>
              </a:rPr>
              <a:t> </a:t>
            </a:r>
            <a:r>
              <a:rPr sz="1800" dirty="0">
                <a:latin typeface="Times New Roman"/>
                <a:cs typeface="Times New Roman"/>
              </a:rPr>
              <a:t>increasingly</a:t>
            </a:r>
            <a:r>
              <a:rPr sz="1800" spc="-5" dirty="0">
                <a:latin typeface="Times New Roman"/>
                <a:cs typeface="Times New Roman"/>
              </a:rPr>
              <a:t> </a:t>
            </a:r>
            <a:r>
              <a:rPr sz="1800" dirty="0">
                <a:latin typeface="Times New Roman"/>
                <a:cs typeface="Times New Roman"/>
              </a:rPr>
              <a:t>being</a:t>
            </a:r>
            <a:r>
              <a:rPr sz="1800" spc="-45" dirty="0">
                <a:latin typeface="Times New Roman"/>
                <a:cs typeface="Times New Roman"/>
              </a:rPr>
              <a:t> </a:t>
            </a:r>
            <a:r>
              <a:rPr sz="1800" dirty="0">
                <a:latin typeface="Times New Roman"/>
                <a:cs typeface="Times New Roman"/>
              </a:rPr>
              <a:t>expected</a:t>
            </a:r>
            <a:r>
              <a:rPr sz="1800" spc="-15" dirty="0">
                <a:latin typeface="Times New Roman"/>
                <a:cs typeface="Times New Roman"/>
              </a:rPr>
              <a:t> </a:t>
            </a:r>
            <a:r>
              <a:rPr sz="1800" dirty="0">
                <a:latin typeface="Times New Roman"/>
                <a:cs typeface="Times New Roman"/>
              </a:rPr>
              <a:t>to</a:t>
            </a:r>
            <a:r>
              <a:rPr sz="1800" spc="-25" dirty="0">
                <a:latin typeface="Times New Roman"/>
                <a:cs typeface="Times New Roman"/>
              </a:rPr>
              <a:t> </a:t>
            </a:r>
            <a:r>
              <a:rPr sz="1800" dirty="0">
                <a:latin typeface="Times New Roman"/>
                <a:cs typeface="Times New Roman"/>
              </a:rPr>
              <a:t>play</a:t>
            </a:r>
            <a:r>
              <a:rPr sz="1800" spc="-35" dirty="0">
                <a:latin typeface="Times New Roman"/>
                <a:cs typeface="Times New Roman"/>
              </a:rPr>
              <a:t> </a:t>
            </a:r>
            <a:r>
              <a:rPr sz="1800" dirty="0">
                <a:latin typeface="Times New Roman"/>
                <a:cs typeface="Times New Roman"/>
              </a:rPr>
              <a:t>a</a:t>
            </a:r>
            <a:r>
              <a:rPr sz="1800" spc="-25" dirty="0">
                <a:latin typeface="Times New Roman"/>
                <a:cs typeface="Times New Roman"/>
              </a:rPr>
              <a:t> </a:t>
            </a:r>
            <a:r>
              <a:rPr sz="1800" dirty="0">
                <a:latin typeface="Times New Roman"/>
                <a:cs typeface="Times New Roman"/>
              </a:rPr>
              <a:t>role</a:t>
            </a:r>
            <a:r>
              <a:rPr sz="1800" spc="-20" dirty="0">
                <a:latin typeface="Times New Roman"/>
                <a:cs typeface="Times New Roman"/>
              </a:rPr>
              <a:t> </a:t>
            </a:r>
            <a:r>
              <a:rPr sz="1800" dirty="0">
                <a:latin typeface="Times New Roman"/>
                <a:cs typeface="Times New Roman"/>
              </a:rPr>
              <a:t>as</a:t>
            </a:r>
            <a:r>
              <a:rPr sz="1800" spc="-15" dirty="0">
                <a:latin typeface="Times New Roman"/>
                <a:cs typeface="Times New Roman"/>
              </a:rPr>
              <a:t> </a:t>
            </a:r>
            <a:r>
              <a:rPr sz="1800" dirty="0">
                <a:latin typeface="Times New Roman"/>
                <a:cs typeface="Times New Roman"/>
              </a:rPr>
              <a:t>a</a:t>
            </a:r>
            <a:r>
              <a:rPr sz="1800" spc="-25" dirty="0">
                <a:latin typeface="Times New Roman"/>
                <a:cs typeface="Times New Roman"/>
              </a:rPr>
              <a:t> </a:t>
            </a:r>
            <a:r>
              <a:rPr sz="1800" dirty="0">
                <a:latin typeface="Times New Roman"/>
                <a:cs typeface="Times New Roman"/>
              </a:rPr>
              <a:t>safety</a:t>
            </a:r>
            <a:r>
              <a:rPr sz="1800" spc="20" dirty="0">
                <a:latin typeface="Times New Roman"/>
                <a:cs typeface="Times New Roman"/>
              </a:rPr>
              <a:t> </a:t>
            </a:r>
            <a:r>
              <a:rPr sz="1800" dirty="0">
                <a:latin typeface="Times New Roman"/>
                <a:cs typeface="Times New Roman"/>
              </a:rPr>
              <a:t>index</a:t>
            </a:r>
            <a:r>
              <a:rPr sz="1800" spc="-30" dirty="0">
                <a:latin typeface="Times New Roman"/>
                <a:cs typeface="Times New Roman"/>
              </a:rPr>
              <a:t> </a:t>
            </a:r>
            <a:r>
              <a:rPr sz="1800" dirty="0">
                <a:latin typeface="Times New Roman"/>
                <a:cs typeface="Times New Roman"/>
              </a:rPr>
              <a:t>especially</a:t>
            </a:r>
            <a:r>
              <a:rPr sz="1800" spc="-25" dirty="0">
                <a:latin typeface="Times New Roman"/>
                <a:cs typeface="Times New Roman"/>
              </a:rPr>
              <a:t> </a:t>
            </a:r>
            <a:r>
              <a:rPr sz="1800" dirty="0">
                <a:latin typeface="Times New Roman"/>
                <a:cs typeface="Times New Roman"/>
              </a:rPr>
              <a:t>in</a:t>
            </a:r>
            <a:r>
              <a:rPr sz="1800" spc="-20" dirty="0">
                <a:latin typeface="Times New Roman"/>
                <a:cs typeface="Times New Roman"/>
              </a:rPr>
              <a:t> </a:t>
            </a:r>
            <a:r>
              <a:rPr sz="1800" dirty="0">
                <a:latin typeface="Times New Roman"/>
                <a:cs typeface="Times New Roman"/>
              </a:rPr>
              <a:t>the</a:t>
            </a:r>
            <a:r>
              <a:rPr sz="1800" spc="-25" dirty="0">
                <a:latin typeface="Times New Roman"/>
                <a:cs typeface="Times New Roman"/>
              </a:rPr>
              <a:t> </a:t>
            </a:r>
            <a:r>
              <a:rPr sz="1800" dirty="0">
                <a:latin typeface="Times New Roman"/>
                <a:cs typeface="Times New Roman"/>
              </a:rPr>
              <a:t>pharmacotherapy</a:t>
            </a:r>
            <a:r>
              <a:rPr sz="1800" spc="-30" dirty="0">
                <a:latin typeface="Times New Roman"/>
                <a:cs typeface="Times New Roman"/>
              </a:rPr>
              <a:t> </a:t>
            </a:r>
            <a:r>
              <a:rPr sz="1800" spc="-25" dirty="0">
                <a:latin typeface="Times New Roman"/>
                <a:cs typeface="Times New Roman"/>
              </a:rPr>
              <a:t>of</a:t>
            </a:r>
            <a:endParaRPr sz="1800">
              <a:latin typeface="Times New Roman"/>
              <a:cs typeface="Times New Roman"/>
            </a:endParaRPr>
          </a:p>
          <a:p>
            <a:pPr marL="299085">
              <a:lnSpc>
                <a:spcPct val="100000"/>
              </a:lnSpc>
              <a:spcBef>
                <a:spcPts val="5"/>
              </a:spcBef>
            </a:pPr>
            <a:r>
              <a:rPr sz="1800" dirty="0">
                <a:latin typeface="Times New Roman"/>
                <a:cs typeface="Times New Roman"/>
              </a:rPr>
              <a:t>cardiovascular</a:t>
            </a:r>
            <a:r>
              <a:rPr sz="1800" spc="-35" dirty="0">
                <a:latin typeface="Times New Roman"/>
                <a:cs typeface="Times New Roman"/>
              </a:rPr>
              <a:t> </a:t>
            </a:r>
            <a:r>
              <a:rPr sz="1800" dirty="0">
                <a:latin typeface="Times New Roman"/>
                <a:cs typeface="Times New Roman"/>
              </a:rPr>
              <a:t>diseases</a:t>
            </a:r>
            <a:r>
              <a:rPr sz="1800" spc="-10" dirty="0">
                <a:latin typeface="Times New Roman"/>
                <a:cs typeface="Times New Roman"/>
              </a:rPr>
              <a:t> </a:t>
            </a:r>
            <a:r>
              <a:rPr sz="1800" dirty="0">
                <a:latin typeface="Times New Roman"/>
                <a:cs typeface="Times New Roman"/>
              </a:rPr>
              <a:t>such</a:t>
            </a:r>
            <a:r>
              <a:rPr sz="1800" spc="-45" dirty="0">
                <a:latin typeface="Times New Roman"/>
                <a:cs typeface="Times New Roman"/>
              </a:rPr>
              <a:t> </a:t>
            </a:r>
            <a:r>
              <a:rPr sz="1800" dirty="0">
                <a:latin typeface="Times New Roman"/>
                <a:cs typeface="Times New Roman"/>
              </a:rPr>
              <a:t>as</a:t>
            </a:r>
            <a:r>
              <a:rPr sz="1800" spc="-30" dirty="0">
                <a:latin typeface="Times New Roman"/>
                <a:cs typeface="Times New Roman"/>
              </a:rPr>
              <a:t> </a:t>
            </a:r>
            <a:r>
              <a:rPr sz="1800" dirty="0">
                <a:latin typeface="Times New Roman"/>
                <a:cs typeface="Times New Roman"/>
              </a:rPr>
              <a:t>arrhythmia</a:t>
            </a:r>
            <a:r>
              <a:rPr sz="1800" spc="10" dirty="0">
                <a:latin typeface="Times New Roman"/>
                <a:cs typeface="Times New Roman"/>
              </a:rPr>
              <a:t> </a:t>
            </a:r>
            <a:r>
              <a:rPr sz="1800" dirty="0">
                <a:latin typeface="Times New Roman"/>
                <a:cs typeface="Times New Roman"/>
              </a:rPr>
              <a:t>and</a:t>
            </a:r>
            <a:r>
              <a:rPr sz="1800" spc="-40" dirty="0">
                <a:latin typeface="Times New Roman"/>
                <a:cs typeface="Times New Roman"/>
              </a:rPr>
              <a:t> </a:t>
            </a:r>
            <a:r>
              <a:rPr sz="1800" dirty="0">
                <a:latin typeface="Times New Roman"/>
                <a:cs typeface="Times New Roman"/>
              </a:rPr>
              <a:t>heart</a:t>
            </a:r>
            <a:r>
              <a:rPr sz="1800" spc="-25" dirty="0">
                <a:latin typeface="Times New Roman"/>
                <a:cs typeface="Times New Roman"/>
              </a:rPr>
              <a:t> </a:t>
            </a:r>
            <a:r>
              <a:rPr sz="1800" spc="-10" dirty="0">
                <a:latin typeface="Times New Roman"/>
                <a:cs typeface="Times New Roman"/>
              </a:rPr>
              <a:t>failure.</a:t>
            </a:r>
            <a:endParaRPr sz="1800">
              <a:latin typeface="Times New Roman"/>
              <a:cs typeface="Times New Roman"/>
            </a:endParaRPr>
          </a:p>
          <a:p>
            <a:pPr>
              <a:lnSpc>
                <a:spcPct val="100000"/>
              </a:lnSpc>
              <a:spcBef>
                <a:spcPts val="30"/>
              </a:spcBef>
            </a:pPr>
            <a:endParaRPr sz="1850">
              <a:latin typeface="Times New Roman"/>
              <a:cs typeface="Times New Roman"/>
            </a:endParaRPr>
          </a:p>
          <a:p>
            <a:pPr marL="299085" marR="517525" indent="-287020">
              <a:lnSpc>
                <a:spcPct val="100000"/>
              </a:lnSpc>
              <a:spcBef>
                <a:spcPts val="5"/>
              </a:spcBef>
              <a:buFont typeface="Wingdings"/>
              <a:buChar char=""/>
              <a:tabLst>
                <a:tab pos="356870" algn="l"/>
                <a:tab pos="357505" algn="l"/>
              </a:tabLst>
            </a:pPr>
            <a:r>
              <a:rPr dirty="0"/>
              <a:t>	</a:t>
            </a:r>
            <a:r>
              <a:rPr sz="1800" dirty="0">
                <a:latin typeface="Times New Roman"/>
                <a:cs typeface="Times New Roman"/>
              </a:rPr>
              <a:t>Drug</a:t>
            </a:r>
            <a:r>
              <a:rPr sz="1800" spc="-50" dirty="0">
                <a:latin typeface="Times New Roman"/>
                <a:cs typeface="Times New Roman"/>
              </a:rPr>
              <a:t> </a:t>
            </a:r>
            <a:r>
              <a:rPr sz="1800" dirty="0">
                <a:latin typeface="Times New Roman"/>
                <a:cs typeface="Times New Roman"/>
              </a:rPr>
              <a:t>effects</a:t>
            </a:r>
            <a:r>
              <a:rPr sz="1800" spc="10" dirty="0">
                <a:latin typeface="Times New Roman"/>
                <a:cs typeface="Times New Roman"/>
              </a:rPr>
              <a:t> </a:t>
            </a:r>
            <a:r>
              <a:rPr sz="1800" dirty="0">
                <a:latin typeface="Times New Roman"/>
                <a:cs typeface="Times New Roman"/>
              </a:rPr>
              <a:t>are</a:t>
            </a:r>
            <a:r>
              <a:rPr sz="1800" spc="-45" dirty="0">
                <a:latin typeface="Times New Roman"/>
                <a:cs typeface="Times New Roman"/>
              </a:rPr>
              <a:t> </a:t>
            </a:r>
            <a:r>
              <a:rPr sz="1800" dirty="0">
                <a:latin typeface="Times New Roman"/>
                <a:cs typeface="Times New Roman"/>
              </a:rPr>
              <a:t>affected</a:t>
            </a:r>
            <a:r>
              <a:rPr sz="1800" spc="35" dirty="0">
                <a:latin typeface="Times New Roman"/>
                <a:cs typeface="Times New Roman"/>
              </a:rPr>
              <a:t> </a:t>
            </a:r>
            <a:r>
              <a:rPr sz="1800" dirty="0">
                <a:latin typeface="Times New Roman"/>
                <a:cs typeface="Times New Roman"/>
              </a:rPr>
              <a:t>by</a:t>
            </a:r>
            <a:r>
              <a:rPr sz="1800" spc="-70" dirty="0">
                <a:latin typeface="Times New Roman"/>
                <a:cs typeface="Times New Roman"/>
              </a:rPr>
              <a:t> </a:t>
            </a:r>
            <a:r>
              <a:rPr sz="1800" dirty="0">
                <a:latin typeface="Times New Roman"/>
                <a:cs typeface="Times New Roman"/>
              </a:rPr>
              <a:t>a</a:t>
            </a:r>
            <a:r>
              <a:rPr sz="1800" spc="-40" dirty="0">
                <a:latin typeface="Times New Roman"/>
                <a:cs typeface="Times New Roman"/>
              </a:rPr>
              <a:t> </a:t>
            </a:r>
            <a:r>
              <a:rPr sz="1800" dirty="0">
                <a:latin typeface="Times New Roman"/>
                <a:cs typeface="Times New Roman"/>
              </a:rPr>
              <a:t>variety</a:t>
            </a:r>
            <a:r>
              <a:rPr sz="1800" spc="-25" dirty="0">
                <a:latin typeface="Times New Roman"/>
                <a:cs typeface="Times New Roman"/>
              </a:rPr>
              <a:t> </a:t>
            </a:r>
            <a:r>
              <a:rPr sz="1800" dirty="0">
                <a:latin typeface="Times New Roman"/>
                <a:cs typeface="Times New Roman"/>
              </a:rPr>
              <a:t>of</a:t>
            </a:r>
            <a:r>
              <a:rPr sz="1800" spc="-35" dirty="0">
                <a:latin typeface="Times New Roman"/>
                <a:cs typeface="Times New Roman"/>
              </a:rPr>
              <a:t> </a:t>
            </a:r>
            <a:r>
              <a:rPr sz="1800" dirty="0">
                <a:latin typeface="Times New Roman"/>
                <a:cs typeface="Times New Roman"/>
              </a:rPr>
              <a:t>factors</a:t>
            </a:r>
            <a:r>
              <a:rPr sz="1800" spc="-15" dirty="0">
                <a:latin typeface="Times New Roman"/>
                <a:cs typeface="Times New Roman"/>
              </a:rPr>
              <a:t> </a:t>
            </a:r>
            <a:r>
              <a:rPr sz="1800" dirty="0">
                <a:latin typeface="Times New Roman"/>
                <a:cs typeface="Times New Roman"/>
              </a:rPr>
              <a:t>such</a:t>
            </a:r>
            <a:r>
              <a:rPr sz="1800" spc="-45" dirty="0">
                <a:latin typeface="Times New Roman"/>
                <a:cs typeface="Times New Roman"/>
              </a:rPr>
              <a:t> </a:t>
            </a:r>
            <a:r>
              <a:rPr sz="1800" dirty="0">
                <a:latin typeface="Times New Roman"/>
                <a:cs typeface="Times New Roman"/>
              </a:rPr>
              <a:t>as</a:t>
            </a:r>
            <a:r>
              <a:rPr sz="1800" spc="-40" dirty="0">
                <a:latin typeface="Times New Roman"/>
                <a:cs typeface="Times New Roman"/>
              </a:rPr>
              <a:t> </a:t>
            </a:r>
            <a:r>
              <a:rPr sz="1800" dirty="0">
                <a:latin typeface="Times New Roman"/>
                <a:cs typeface="Times New Roman"/>
              </a:rPr>
              <a:t>age,</a:t>
            </a:r>
            <a:r>
              <a:rPr sz="1800" spc="-10" dirty="0">
                <a:latin typeface="Times New Roman"/>
                <a:cs typeface="Times New Roman"/>
              </a:rPr>
              <a:t> </a:t>
            </a:r>
            <a:r>
              <a:rPr sz="1800" dirty="0">
                <a:latin typeface="Times New Roman"/>
                <a:cs typeface="Times New Roman"/>
              </a:rPr>
              <a:t>gender,</a:t>
            </a:r>
            <a:r>
              <a:rPr sz="1800" spc="-50" dirty="0">
                <a:latin typeface="Times New Roman"/>
                <a:cs typeface="Times New Roman"/>
              </a:rPr>
              <a:t> </a:t>
            </a:r>
            <a:r>
              <a:rPr sz="1800" dirty="0">
                <a:latin typeface="Times New Roman"/>
                <a:cs typeface="Times New Roman"/>
              </a:rPr>
              <a:t>genetic</a:t>
            </a:r>
            <a:r>
              <a:rPr sz="1800" spc="-20" dirty="0">
                <a:latin typeface="Times New Roman"/>
                <a:cs typeface="Times New Roman"/>
              </a:rPr>
              <a:t> </a:t>
            </a:r>
            <a:r>
              <a:rPr sz="1800" dirty="0">
                <a:latin typeface="Times New Roman"/>
                <a:cs typeface="Times New Roman"/>
              </a:rPr>
              <a:t>differences,</a:t>
            </a:r>
            <a:r>
              <a:rPr sz="1800" spc="-10" dirty="0">
                <a:latin typeface="Times New Roman"/>
                <a:cs typeface="Times New Roman"/>
              </a:rPr>
              <a:t> </a:t>
            </a:r>
            <a:r>
              <a:rPr sz="1800" dirty="0">
                <a:latin typeface="Times New Roman"/>
                <a:cs typeface="Times New Roman"/>
              </a:rPr>
              <a:t>environmental</a:t>
            </a:r>
            <a:r>
              <a:rPr sz="1800" spc="-40" dirty="0">
                <a:latin typeface="Times New Roman"/>
                <a:cs typeface="Times New Roman"/>
              </a:rPr>
              <a:t> </a:t>
            </a:r>
            <a:r>
              <a:rPr sz="1800" spc="-10" dirty="0">
                <a:latin typeface="Times New Roman"/>
                <a:cs typeface="Times New Roman"/>
              </a:rPr>
              <a:t>factors, </a:t>
            </a:r>
            <a:r>
              <a:rPr sz="1800" dirty="0">
                <a:latin typeface="Times New Roman"/>
                <a:cs typeface="Times New Roman"/>
              </a:rPr>
              <a:t>meals,</a:t>
            </a:r>
            <a:r>
              <a:rPr sz="1800" spc="15" dirty="0">
                <a:latin typeface="Times New Roman"/>
                <a:cs typeface="Times New Roman"/>
              </a:rPr>
              <a:t> </a:t>
            </a:r>
            <a:r>
              <a:rPr sz="1800" dirty="0">
                <a:latin typeface="Times New Roman"/>
                <a:cs typeface="Times New Roman"/>
              </a:rPr>
              <a:t>life</a:t>
            </a:r>
            <a:r>
              <a:rPr sz="1800" spc="-40" dirty="0">
                <a:latin typeface="Times New Roman"/>
                <a:cs typeface="Times New Roman"/>
              </a:rPr>
              <a:t> </a:t>
            </a:r>
            <a:r>
              <a:rPr sz="1800" dirty="0">
                <a:latin typeface="Times New Roman"/>
                <a:cs typeface="Times New Roman"/>
              </a:rPr>
              <a:t>styles,</a:t>
            </a:r>
            <a:r>
              <a:rPr sz="1800" spc="20" dirty="0">
                <a:latin typeface="Times New Roman"/>
                <a:cs typeface="Times New Roman"/>
              </a:rPr>
              <a:t> </a:t>
            </a:r>
            <a:r>
              <a:rPr sz="1800" dirty="0">
                <a:latin typeface="Times New Roman"/>
                <a:cs typeface="Times New Roman"/>
              </a:rPr>
              <a:t>underlying</a:t>
            </a:r>
            <a:r>
              <a:rPr sz="1800" spc="-65" dirty="0">
                <a:latin typeface="Times New Roman"/>
                <a:cs typeface="Times New Roman"/>
              </a:rPr>
              <a:t> </a:t>
            </a:r>
            <a:r>
              <a:rPr sz="1800" dirty="0">
                <a:latin typeface="Times New Roman"/>
                <a:cs typeface="Times New Roman"/>
              </a:rPr>
              <a:t>diseases,</a:t>
            </a:r>
            <a:r>
              <a:rPr sz="1800" spc="-10" dirty="0">
                <a:latin typeface="Times New Roman"/>
                <a:cs typeface="Times New Roman"/>
              </a:rPr>
              <a:t> </a:t>
            </a:r>
            <a:r>
              <a:rPr sz="1800" dirty="0">
                <a:latin typeface="Times New Roman"/>
                <a:cs typeface="Times New Roman"/>
              </a:rPr>
              <a:t>and</a:t>
            </a:r>
            <a:r>
              <a:rPr sz="1800" spc="-40" dirty="0">
                <a:latin typeface="Times New Roman"/>
                <a:cs typeface="Times New Roman"/>
              </a:rPr>
              <a:t> </a:t>
            </a:r>
            <a:r>
              <a:rPr sz="1800" dirty="0">
                <a:latin typeface="Times New Roman"/>
                <a:cs typeface="Times New Roman"/>
              </a:rPr>
              <a:t>drug</a:t>
            </a:r>
            <a:r>
              <a:rPr sz="1800" spc="-65" dirty="0">
                <a:latin typeface="Times New Roman"/>
                <a:cs typeface="Times New Roman"/>
              </a:rPr>
              <a:t> </a:t>
            </a:r>
            <a:r>
              <a:rPr sz="1800" spc="-10" dirty="0">
                <a:latin typeface="Times New Roman"/>
                <a:cs typeface="Times New Roman"/>
              </a:rPr>
              <a:t>interactions.</a:t>
            </a:r>
            <a:endParaRPr sz="1800">
              <a:latin typeface="Times New Roman"/>
              <a:cs typeface="Times New Roman"/>
            </a:endParaRPr>
          </a:p>
          <a:p>
            <a:pPr>
              <a:lnSpc>
                <a:spcPct val="100000"/>
              </a:lnSpc>
              <a:spcBef>
                <a:spcPts val="30"/>
              </a:spcBef>
              <a:buFont typeface="Wingdings"/>
              <a:buChar char=""/>
            </a:pPr>
            <a:endParaRPr sz="1850">
              <a:latin typeface="Times New Roman"/>
              <a:cs typeface="Times New Roman"/>
            </a:endParaRPr>
          </a:p>
          <a:p>
            <a:pPr marL="299085" indent="-287020">
              <a:lnSpc>
                <a:spcPct val="100000"/>
              </a:lnSpc>
              <a:spcBef>
                <a:spcPts val="5"/>
              </a:spcBef>
              <a:buFont typeface="Wingdings"/>
              <a:buChar char=""/>
              <a:tabLst>
                <a:tab pos="299720" algn="l"/>
              </a:tabLst>
            </a:pPr>
            <a:r>
              <a:rPr sz="1800" dirty="0">
                <a:latin typeface="Times New Roman"/>
                <a:cs typeface="Times New Roman"/>
              </a:rPr>
              <a:t>Blood</a:t>
            </a:r>
            <a:r>
              <a:rPr sz="1800" spc="-40" dirty="0">
                <a:latin typeface="Times New Roman"/>
                <a:cs typeface="Times New Roman"/>
              </a:rPr>
              <a:t> </a:t>
            </a:r>
            <a:r>
              <a:rPr sz="1800" dirty="0">
                <a:latin typeface="Times New Roman"/>
                <a:cs typeface="Times New Roman"/>
              </a:rPr>
              <a:t>concentrations</a:t>
            </a:r>
            <a:r>
              <a:rPr sz="1800" spc="-50" dirty="0">
                <a:latin typeface="Times New Roman"/>
                <a:cs typeface="Times New Roman"/>
              </a:rPr>
              <a:t> </a:t>
            </a:r>
            <a:r>
              <a:rPr sz="1800" dirty="0">
                <a:latin typeface="Times New Roman"/>
                <a:cs typeface="Times New Roman"/>
              </a:rPr>
              <a:t>of</a:t>
            </a:r>
            <a:r>
              <a:rPr sz="1800" spc="5" dirty="0">
                <a:latin typeface="Times New Roman"/>
                <a:cs typeface="Times New Roman"/>
              </a:rPr>
              <a:t> </a:t>
            </a:r>
            <a:r>
              <a:rPr sz="1800" dirty="0">
                <a:latin typeface="Times New Roman"/>
                <a:cs typeface="Times New Roman"/>
              </a:rPr>
              <a:t>renally</a:t>
            </a:r>
            <a:r>
              <a:rPr sz="1800" spc="-15" dirty="0">
                <a:latin typeface="Times New Roman"/>
                <a:cs typeface="Times New Roman"/>
              </a:rPr>
              <a:t> </a:t>
            </a:r>
            <a:r>
              <a:rPr sz="1800" dirty="0">
                <a:latin typeface="Times New Roman"/>
                <a:cs typeface="Times New Roman"/>
              </a:rPr>
              <a:t>excreted</a:t>
            </a:r>
            <a:r>
              <a:rPr sz="1800" spc="35" dirty="0">
                <a:latin typeface="Times New Roman"/>
                <a:cs typeface="Times New Roman"/>
              </a:rPr>
              <a:t> </a:t>
            </a:r>
            <a:r>
              <a:rPr sz="1800" dirty="0">
                <a:latin typeface="Times New Roman"/>
                <a:cs typeface="Times New Roman"/>
              </a:rPr>
              <a:t>drugs,</a:t>
            </a:r>
            <a:r>
              <a:rPr sz="1800" spc="-20" dirty="0">
                <a:latin typeface="Times New Roman"/>
                <a:cs typeface="Times New Roman"/>
              </a:rPr>
              <a:t> </a:t>
            </a:r>
            <a:r>
              <a:rPr sz="1800" dirty="0">
                <a:latin typeface="Times New Roman"/>
                <a:cs typeface="Times New Roman"/>
              </a:rPr>
              <a:t>i.e.,</a:t>
            </a:r>
            <a:r>
              <a:rPr sz="1800" spc="-15" dirty="0">
                <a:latin typeface="Times New Roman"/>
                <a:cs typeface="Times New Roman"/>
              </a:rPr>
              <a:t> </a:t>
            </a:r>
            <a:r>
              <a:rPr sz="1800" dirty="0">
                <a:latin typeface="Times New Roman"/>
                <a:cs typeface="Times New Roman"/>
              </a:rPr>
              <a:t>drugs</a:t>
            </a:r>
            <a:r>
              <a:rPr sz="1800" spc="-30" dirty="0">
                <a:latin typeface="Times New Roman"/>
                <a:cs typeface="Times New Roman"/>
              </a:rPr>
              <a:t> </a:t>
            </a:r>
            <a:r>
              <a:rPr sz="1800" dirty="0">
                <a:latin typeface="Times New Roman"/>
                <a:cs typeface="Times New Roman"/>
              </a:rPr>
              <a:t>with</a:t>
            </a:r>
            <a:r>
              <a:rPr sz="1800" spc="10" dirty="0">
                <a:latin typeface="Times New Roman"/>
                <a:cs typeface="Times New Roman"/>
              </a:rPr>
              <a:t> </a:t>
            </a:r>
            <a:r>
              <a:rPr sz="1800" dirty="0">
                <a:latin typeface="Times New Roman"/>
                <a:cs typeface="Times New Roman"/>
              </a:rPr>
              <a:t>high</a:t>
            </a:r>
            <a:r>
              <a:rPr sz="1800" spc="10" dirty="0">
                <a:latin typeface="Times New Roman"/>
                <a:cs typeface="Times New Roman"/>
              </a:rPr>
              <a:t> </a:t>
            </a:r>
            <a:r>
              <a:rPr sz="1800" dirty="0">
                <a:latin typeface="Times New Roman"/>
                <a:cs typeface="Times New Roman"/>
              </a:rPr>
              <a:t>urinary</a:t>
            </a:r>
            <a:r>
              <a:rPr sz="1800" spc="-40" dirty="0">
                <a:latin typeface="Times New Roman"/>
                <a:cs typeface="Times New Roman"/>
              </a:rPr>
              <a:t> </a:t>
            </a:r>
            <a:r>
              <a:rPr sz="1800" dirty="0">
                <a:latin typeface="Times New Roman"/>
                <a:cs typeface="Times New Roman"/>
              </a:rPr>
              <a:t>concentrations</a:t>
            </a:r>
            <a:r>
              <a:rPr sz="1800" spc="-50" dirty="0">
                <a:latin typeface="Times New Roman"/>
                <a:cs typeface="Times New Roman"/>
              </a:rPr>
              <a:t> </a:t>
            </a:r>
            <a:r>
              <a:rPr sz="1800" dirty="0">
                <a:latin typeface="Times New Roman"/>
                <a:cs typeface="Times New Roman"/>
              </a:rPr>
              <a:t>of</a:t>
            </a:r>
            <a:r>
              <a:rPr sz="1800" spc="-20" dirty="0">
                <a:latin typeface="Times New Roman"/>
                <a:cs typeface="Times New Roman"/>
              </a:rPr>
              <a:t> </a:t>
            </a:r>
            <a:r>
              <a:rPr sz="1800" dirty="0">
                <a:latin typeface="Times New Roman"/>
                <a:cs typeface="Times New Roman"/>
              </a:rPr>
              <a:t>the</a:t>
            </a:r>
            <a:r>
              <a:rPr sz="1800" spc="-5" dirty="0">
                <a:latin typeface="Times New Roman"/>
                <a:cs typeface="Times New Roman"/>
              </a:rPr>
              <a:t> </a:t>
            </a:r>
            <a:r>
              <a:rPr sz="1800" dirty="0">
                <a:latin typeface="Times New Roman"/>
                <a:cs typeface="Times New Roman"/>
              </a:rPr>
              <a:t>unchanged</a:t>
            </a:r>
            <a:r>
              <a:rPr sz="1800" spc="-15" dirty="0">
                <a:latin typeface="Times New Roman"/>
                <a:cs typeface="Times New Roman"/>
              </a:rPr>
              <a:t> </a:t>
            </a:r>
            <a:r>
              <a:rPr sz="1800" spc="-10" dirty="0">
                <a:latin typeface="Times New Roman"/>
                <a:cs typeface="Times New Roman"/>
              </a:rPr>
              <a:t>drug,</a:t>
            </a:r>
            <a:endParaRPr sz="1800">
              <a:latin typeface="Times New Roman"/>
              <a:cs typeface="Times New Roman"/>
            </a:endParaRPr>
          </a:p>
          <a:p>
            <a:pPr marL="299085">
              <a:lnSpc>
                <a:spcPct val="100000"/>
              </a:lnSpc>
            </a:pPr>
            <a:r>
              <a:rPr sz="1800" dirty="0">
                <a:latin typeface="Times New Roman"/>
                <a:cs typeface="Times New Roman"/>
              </a:rPr>
              <a:t>are</a:t>
            </a:r>
            <a:r>
              <a:rPr sz="1800" spc="-35" dirty="0">
                <a:latin typeface="Times New Roman"/>
                <a:cs typeface="Times New Roman"/>
              </a:rPr>
              <a:t> </a:t>
            </a:r>
            <a:r>
              <a:rPr sz="1800" dirty="0">
                <a:latin typeface="Times New Roman"/>
                <a:cs typeface="Times New Roman"/>
              </a:rPr>
              <a:t>prone</a:t>
            </a:r>
            <a:r>
              <a:rPr sz="1800" spc="-45" dirty="0">
                <a:latin typeface="Times New Roman"/>
                <a:cs typeface="Times New Roman"/>
              </a:rPr>
              <a:t> </a:t>
            </a:r>
            <a:r>
              <a:rPr sz="1800" dirty="0">
                <a:latin typeface="Times New Roman"/>
                <a:cs typeface="Times New Roman"/>
              </a:rPr>
              <a:t>to</a:t>
            </a:r>
            <a:r>
              <a:rPr sz="1800" spc="-20" dirty="0">
                <a:latin typeface="Times New Roman"/>
                <a:cs typeface="Times New Roman"/>
              </a:rPr>
              <a:t> </a:t>
            </a:r>
            <a:r>
              <a:rPr sz="1800" dirty="0">
                <a:latin typeface="Times New Roman"/>
                <a:cs typeface="Times New Roman"/>
              </a:rPr>
              <a:t>be</a:t>
            </a:r>
            <a:r>
              <a:rPr sz="1800" spc="-25" dirty="0">
                <a:latin typeface="Times New Roman"/>
                <a:cs typeface="Times New Roman"/>
              </a:rPr>
              <a:t> </a:t>
            </a:r>
            <a:r>
              <a:rPr sz="1800" dirty="0">
                <a:latin typeface="Times New Roman"/>
                <a:cs typeface="Times New Roman"/>
              </a:rPr>
              <a:t>affected</a:t>
            </a:r>
            <a:r>
              <a:rPr sz="1800" spc="35" dirty="0">
                <a:latin typeface="Times New Roman"/>
                <a:cs typeface="Times New Roman"/>
              </a:rPr>
              <a:t> </a:t>
            </a:r>
            <a:r>
              <a:rPr sz="1800" dirty="0">
                <a:latin typeface="Times New Roman"/>
                <a:cs typeface="Times New Roman"/>
              </a:rPr>
              <a:t>easily</a:t>
            </a:r>
            <a:r>
              <a:rPr sz="1800" spc="-25" dirty="0">
                <a:latin typeface="Times New Roman"/>
                <a:cs typeface="Times New Roman"/>
              </a:rPr>
              <a:t> </a:t>
            </a:r>
            <a:r>
              <a:rPr sz="1800" dirty="0">
                <a:latin typeface="Times New Roman"/>
                <a:cs typeface="Times New Roman"/>
              </a:rPr>
              <a:t>by</a:t>
            </a:r>
            <a:r>
              <a:rPr sz="1800" spc="-25" dirty="0">
                <a:latin typeface="Times New Roman"/>
                <a:cs typeface="Times New Roman"/>
              </a:rPr>
              <a:t> </a:t>
            </a:r>
            <a:r>
              <a:rPr sz="1800" dirty="0">
                <a:latin typeface="Times New Roman"/>
                <a:cs typeface="Times New Roman"/>
              </a:rPr>
              <a:t>changes in</a:t>
            </a:r>
            <a:r>
              <a:rPr sz="1800" spc="-20" dirty="0">
                <a:latin typeface="Times New Roman"/>
                <a:cs typeface="Times New Roman"/>
              </a:rPr>
              <a:t> </a:t>
            </a:r>
            <a:r>
              <a:rPr sz="1800" dirty="0">
                <a:latin typeface="Times New Roman"/>
                <a:cs typeface="Times New Roman"/>
              </a:rPr>
              <a:t>renal</a:t>
            </a:r>
            <a:r>
              <a:rPr sz="1800" spc="-30" dirty="0">
                <a:latin typeface="Times New Roman"/>
                <a:cs typeface="Times New Roman"/>
              </a:rPr>
              <a:t> </a:t>
            </a:r>
            <a:r>
              <a:rPr sz="1800" spc="-10" dirty="0">
                <a:latin typeface="Times New Roman"/>
                <a:cs typeface="Times New Roman"/>
              </a:rPr>
              <a:t>function.</a:t>
            </a:r>
            <a:endParaRPr sz="1800">
              <a:latin typeface="Times New Roman"/>
              <a:cs typeface="Times New Roman"/>
            </a:endParaRPr>
          </a:p>
          <a:p>
            <a:pPr>
              <a:lnSpc>
                <a:spcPct val="100000"/>
              </a:lnSpc>
              <a:spcBef>
                <a:spcPts val="30"/>
              </a:spcBef>
            </a:pPr>
            <a:endParaRPr sz="1850">
              <a:latin typeface="Times New Roman"/>
              <a:cs typeface="Times New Roman"/>
            </a:endParaRPr>
          </a:p>
          <a:p>
            <a:pPr marL="299085" indent="-287020">
              <a:lnSpc>
                <a:spcPct val="100000"/>
              </a:lnSpc>
              <a:spcBef>
                <a:spcPts val="5"/>
              </a:spcBef>
              <a:buFont typeface="Wingdings"/>
              <a:buChar char=""/>
              <a:tabLst>
                <a:tab pos="299720" algn="l"/>
              </a:tabLst>
            </a:pPr>
            <a:r>
              <a:rPr sz="1800" dirty="0">
                <a:latin typeface="Times New Roman"/>
                <a:cs typeface="Times New Roman"/>
              </a:rPr>
              <a:t>On</a:t>
            </a:r>
            <a:r>
              <a:rPr sz="1800" spc="-20" dirty="0">
                <a:latin typeface="Times New Roman"/>
                <a:cs typeface="Times New Roman"/>
              </a:rPr>
              <a:t> </a:t>
            </a:r>
            <a:r>
              <a:rPr sz="1800" dirty="0">
                <a:latin typeface="Times New Roman"/>
                <a:cs typeface="Times New Roman"/>
              </a:rPr>
              <a:t>the</a:t>
            </a:r>
            <a:r>
              <a:rPr sz="1800" spc="-10" dirty="0">
                <a:latin typeface="Times New Roman"/>
                <a:cs typeface="Times New Roman"/>
              </a:rPr>
              <a:t> </a:t>
            </a:r>
            <a:r>
              <a:rPr sz="1800" dirty="0">
                <a:latin typeface="Times New Roman"/>
                <a:cs typeface="Times New Roman"/>
              </a:rPr>
              <a:t>other</a:t>
            </a:r>
            <a:r>
              <a:rPr sz="1800" spc="-20" dirty="0">
                <a:latin typeface="Times New Roman"/>
                <a:cs typeface="Times New Roman"/>
              </a:rPr>
              <a:t> </a:t>
            </a:r>
            <a:r>
              <a:rPr sz="1800" dirty="0">
                <a:latin typeface="Times New Roman"/>
                <a:cs typeface="Times New Roman"/>
              </a:rPr>
              <a:t>hand,</a:t>
            </a:r>
            <a:r>
              <a:rPr sz="1800" spc="-45" dirty="0">
                <a:latin typeface="Times New Roman"/>
                <a:cs typeface="Times New Roman"/>
              </a:rPr>
              <a:t> </a:t>
            </a:r>
            <a:r>
              <a:rPr sz="1800" dirty="0">
                <a:latin typeface="Times New Roman"/>
                <a:cs typeface="Times New Roman"/>
              </a:rPr>
              <a:t>blood</a:t>
            </a:r>
            <a:r>
              <a:rPr sz="1800" spc="-40" dirty="0">
                <a:latin typeface="Times New Roman"/>
                <a:cs typeface="Times New Roman"/>
              </a:rPr>
              <a:t> </a:t>
            </a:r>
            <a:r>
              <a:rPr sz="1800" dirty="0">
                <a:latin typeface="Times New Roman"/>
                <a:cs typeface="Times New Roman"/>
              </a:rPr>
              <a:t>concentrations</a:t>
            </a:r>
            <a:r>
              <a:rPr sz="1800" spc="-50" dirty="0">
                <a:latin typeface="Times New Roman"/>
                <a:cs typeface="Times New Roman"/>
              </a:rPr>
              <a:t> </a:t>
            </a:r>
            <a:r>
              <a:rPr sz="1800" dirty="0">
                <a:latin typeface="Times New Roman"/>
                <a:cs typeface="Times New Roman"/>
              </a:rPr>
              <a:t>of</a:t>
            </a:r>
            <a:r>
              <a:rPr sz="1800" spc="-25" dirty="0">
                <a:latin typeface="Times New Roman"/>
                <a:cs typeface="Times New Roman"/>
              </a:rPr>
              <a:t> </a:t>
            </a:r>
            <a:r>
              <a:rPr sz="1800" dirty="0">
                <a:latin typeface="Times New Roman"/>
                <a:cs typeface="Times New Roman"/>
              </a:rPr>
              <a:t>hepatically</a:t>
            </a:r>
            <a:r>
              <a:rPr sz="1800" spc="-10" dirty="0">
                <a:latin typeface="Times New Roman"/>
                <a:cs typeface="Times New Roman"/>
              </a:rPr>
              <a:t> </a:t>
            </a:r>
            <a:r>
              <a:rPr sz="1800" dirty="0">
                <a:latin typeface="Times New Roman"/>
                <a:cs typeface="Times New Roman"/>
              </a:rPr>
              <a:t>eliminated</a:t>
            </a:r>
            <a:r>
              <a:rPr sz="1800" spc="30" dirty="0">
                <a:latin typeface="Times New Roman"/>
                <a:cs typeface="Times New Roman"/>
              </a:rPr>
              <a:t> </a:t>
            </a:r>
            <a:r>
              <a:rPr sz="1800" dirty="0">
                <a:latin typeface="Times New Roman"/>
                <a:cs typeface="Times New Roman"/>
              </a:rPr>
              <a:t>drugs</a:t>
            </a:r>
            <a:r>
              <a:rPr sz="1800" spc="-30" dirty="0">
                <a:latin typeface="Times New Roman"/>
                <a:cs typeface="Times New Roman"/>
              </a:rPr>
              <a:t> </a:t>
            </a:r>
            <a:r>
              <a:rPr sz="1800" dirty="0">
                <a:latin typeface="Times New Roman"/>
                <a:cs typeface="Times New Roman"/>
              </a:rPr>
              <a:t>(hepatically</a:t>
            </a:r>
            <a:r>
              <a:rPr sz="1800" spc="-10" dirty="0">
                <a:latin typeface="Times New Roman"/>
                <a:cs typeface="Times New Roman"/>
              </a:rPr>
              <a:t> </a:t>
            </a:r>
            <a:r>
              <a:rPr sz="1800" dirty="0">
                <a:latin typeface="Times New Roman"/>
                <a:cs typeface="Times New Roman"/>
              </a:rPr>
              <a:t>metabolized</a:t>
            </a:r>
            <a:r>
              <a:rPr sz="1800" spc="5" dirty="0">
                <a:latin typeface="Times New Roman"/>
                <a:cs typeface="Times New Roman"/>
              </a:rPr>
              <a:t> </a:t>
            </a:r>
            <a:r>
              <a:rPr sz="1800" dirty="0">
                <a:latin typeface="Times New Roman"/>
                <a:cs typeface="Times New Roman"/>
              </a:rPr>
              <a:t>drugs)</a:t>
            </a:r>
            <a:r>
              <a:rPr sz="1800" spc="-5" dirty="0">
                <a:latin typeface="Times New Roman"/>
                <a:cs typeface="Times New Roman"/>
              </a:rPr>
              <a:t> </a:t>
            </a:r>
            <a:r>
              <a:rPr sz="1800" dirty="0">
                <a:latin typeface="Times New Roman"/>
                <a:cs typeface="Times New Roman"/>
              </a:rPr>
              <a:t>are</a:t>
            </a:r>
            <a:r>
              <a:rPr sz="1800" spc="-10" dirty="0">
                <a:latin typeface="Times New Roman"/>
                <a:cs typeface="Times New Roman"/>
              </a:rPr>
              <a:t> affected</a:t>
            </a:r>
            <a:endParaRPr sz="1800">
              <a:latin typeface="Times New Roman"/>
              <a:cs typeface="Times New Roman"/>
            </a:endParaRPr>
          </a:p>
          <a:p>
            <a:pPr marL="299085">
              <a:lnSpc>
                <a:spcPct val="100000"/>
              </a:lnSpc>
            </a:pPr>
            <a:r>
              <a:rPr sz="1800" dirty="0">
                <a:latin typeface="Times New Roman"/>
                <a:cs typeface="Times New Roman"/>
              </a:rPr>
              <a:t>by</a:t>
            </a:r>
            <a:r>
              <a:rPr sz="1800" spc="-40" dirty="0">
                <a:latin typeface="Times New Roman"/>
                <a:cs typeface="Times New Roman"/>
              </a:rPr>
              <a:t> </a:t>
            </a:r>
            <a:r>
              <a:rPr sz="1800" dirty="0">
                <a:latin typeface="Times New Roman"/>
                <a:cs typeface="Times New Roman"/>
              </a:rPr>
              <a:t>individual</a:t>
            </a:r>
            <a:r>
              <a:rPr sz="1800" spc="-55" dirty="0">
                <a:latin typeface="Times New Roman"/>
                <a:cs typeface="Times New Roman"/>
              </a:rPr>
              <a:t> </a:t>
            </a:r>
            <a:r>
              <a:rPr sz="1800" dirty="0">
                <a:latin typeface="Times New Roman"/>
                <a:cs typeface="Times New Roman"/>
              </a:rPr>
              <a:t>differences</a:t>
            </a:r>
            <a:r>
              <a:rPr sz="1800" spc="5" dirty="0">
                <a:latin typeface="Times New Roman"/>
                <a:cs typeface="Times New Roman"/>
              </a:rPr>
              <a:t> </a:t>
            </a:r>
            <a:r>
              <a:rPr sz="1800" dirty="0">
                <a:latin typeface="Times New Roman"/>
                <a:cs typeface="Times New Roman"/>
              </a:rPr>
              <a:t>in</a:t>
            </a:r>
            <a:r>
              <a:rPr sz="1800" spc="-15" dirty="0">
                <a:latin typeface="Times New Roman"/>
                <a:cs typeface="Times New Roman"/>
              </a:rPr>
              <a:t> </a:t>
            </a:r>
            <a:r>
              <a:rPr sz="1800" dirty="0">
                <a:latin typeface="Times New Roman"/>
                <a:cs typeface="Times New Roman"/>
              </a:rPr>
              <a:t>the</a:t>
            </a:r>
            <a:r>
              <a:rPr sz="1800" spc="-25" dirty="0">
                <a:latin typeface="Times New Roman"/>
                <a:cs typeface="Times New Roman"/>
              </a:rPr>
              <a:t> </a:t>
            </a:r>
            <a:r>
              <a:rPr sz="1800" dirty="0">
                <a:latin typeface="Times New Roman"/>
                <a:cs typeface="Times New Roman"/>
              </a:rPr>
              <a:t>activity of</a:t>
            </a:r>
            <a:r>
              <a:rPr sz="1800" spc="-40" dirty="0">
                <a:latin typeface="Times New Roman"/>
                <a:cs typeface="Times New Roman"/>
              </a:rPr>
              <a:t> </a:t>
            </a:r>
            <a:r>
              <a:rPr sz="1800" dirty="0">
                <a:latin typeface="Times New Roman"/>
                <a:cs typeface="Times New Roman"/>
              </a:rPr>
              <a:t>drug-metabolizing</a:t>
            </a:r>
            <a:r>
              <a:rPr sz="1800" spc="-25" dirty="0">
                <a:latin typeface="Times New Roman"/>
                <a:cs typeface="Times New Roman"/>
              </a:rPr>
              <a:t> </a:t>
            </a:r>
            <a:r>
              <a:rPr sz="1800" spc="-10" dirty="0">
                <a:latin typeface="Times New Roman"/>
                <a:cs typeface="Times New Roman"/>
              </a:rPr>
              <a:t>enzymes.</a:t>
            </a:r>
            <a:endParaRPr sz="1800">
              <a:latin typeface="Times New Roman"/>
              <a:cs typeface="Times New Roman"/>
            </a:endParaRPr>
          </a:p>
          <a:p>
            <a:pPr>
              <a:lnSpc>
                <a:spcPct val="100000"/>
              </a:lnSpc>
              <a:spcBef>
                <a:spcPts val="35"/>
              </a:spcBef>
            </a:pPr>
            <a:endParaRPr sz="1850">
              <a:latin typeface="Times New Roman"/>
              <a:cs typeface="Times New Roman"/>
            </a:endParaRPr>
          </a:p>
          <a:p>
            <a:pPr marL="299085" indent="-287020">
              <a:lnSpc>
                <a:spcPct val="100000"/>
              </a:lnSpc>
              <a:buFont typeface="Wingdings"/>
              <a:buChar char=""/>
              <a:tabLst>
                <a:tab pos="299720" algn="l"/>
              </a:tabLst>
            </a:pPr>
            <a:r>
              <a:rPr sz="1800" dirty="0">
                <a:latin typeface="Times New Roman"/>
                <a:cs typeface="Times New Roman"/>
              </a:rPr>
              <a:t>Confirming</a:t>
            </a:r>
            <a:r>
              <a:rPr sz="1800" spc="-5" dirty="0">
                <a:latin typeface="Times New Roman"/>
                <a:cs typeface="Times New Roman"/>
              </a:rPr>
              <a:t> </a:t>
            </a:r>
            <a:r>
              <a:rPr sz="1800" dirty="0">
                <a:latin typeface="Times New Roman"/>
                <a:cs typeface="Times New Roman"/>
              </a:rPr>
              <a:t>the</a:t>
            </a:r>
            <a:r>
              <a:rPr sz="1800" spc="-35" dirty="0">
                <a:latin typeface="Times New Roman"/>
                <a:cs typeface="Times New Roman"/>
              </a:rPr>
              <a:t> </a:t>
            </a:r>
            <a:r>
              <a:rPr sz="1800" dirty="0">
                <a:latin typeface="Times New Roman"/>
                <a:cs typeface="Times New Roman"/>
              </a:rPr>
              <a:t>range</a:t>
            </a:r>
            <a:r>
              <a:rPr sz="1800" spc="10" dirty="0">
                <a:latin typeface="Times New Roman"/>
                <a:cs typeface="Times New Roman"/>
              </a:rPr>
              <a:t> </a:t>
            </a:r>
            <a:r>
              <a:rPr sz="1800" dirty="0">
                <a:latin typeface="Times New Roman"/>
                <a:cs typeface="Times New Roman"/>
              </a:rPr>
              <a:t>of</a:t>
            </a:r>
            <a:r>
              <a:rPr sz="1800" spc="-35" dirty="0">
                <a:latin typeface="Times New Roman"/>
                <a:cs typeface="Times New Roman"/>
              </a:rPr>
              <a:t> </a:t>
            </a:r>
            <a:r>
              <a:rPr sz="1800" dirty="0">
                <a:latin typeface="Times New Roman"/>
                <a:cs typeface="Times New Roman"/>
              </a:rPr>
              <a:t>blood</a:t>
            </a:r>
            <a:r>
              <a:rPr sz="1800" spc="-65" dirty="0">
                <a:latin typeface="Times New Roman"/>
                <a:cs typeface="Times New Roman"/>
              </a:rPr>
              <a:t> </a:t>
            </a:r>
            <a:r>
              <a:rPr sz="1800" dirty="0">
                <a:latin typeface="Times New Roman"/>
                <a:cs typeface="Times New Roman"/>
              </a:rPr>
              <a:t>drug</a:t>
            </a:r>
            <a:r>
              <a:rPr sz="1800" spc="-20" dirty="0">
                <a:latin typeface="Times New Roman"/>
                <a:cs typeface="Times New Roman"/>
              </a:rPr>
              <a:t> </a:t>
            </a:r>
            <a:r>
              <a:rPr sz="1800" dirty="0">
                <a:latin typeface="Times New Roman"/>
                <a:cs typeface="Times New Roman"/>
              </a:rPr>
              <a:t>concentrations</a:t>
            </a:r>
            <a:r>
              <a:rPr sz="1800" spc="-55" dirty="0">
                <a:latin typeface="Times New Roman"/>
                <a:cs typeface="Times New Roman"/>
              </a:rPr>
              <a:t> </a:t>
            </a:r>
            <a:r>
              <a:rPr sz="1800" dirty="0">
                <a:latin typeface="Times New Roman"/>
                <a:cs typeface="Times New Roman"/>
              </a:rPr>
              <a:t>appropriate</a:t>
            </a:r>
            <a:r>
              <a:rPr sz="1800" spc="-55" dirty="0">
                <a:latin typeface="Times New Roman"/>
                <a:cs typeface="Times New Roman"/>
              </a:rPr>
              <a:t> </a:t>
            </a:r>
            <a:r>
              <a:rPr sz="1800" dirty="0">
                <a:latin typeface="Times New Roman"/>
                <a:cs typeface="Times New Roman"/>
              </a:rPr>
              <a:t>for</a:t>
            </a:r>
            <a:r>
              <a:rPr sz="1800" spc="15" dirty="0">
                <a:latin typeface="Times New Roman"/>
                <a:cs typeface="Times New Roman"/>
              </a:rPr>
              <a:t> </a:t>
            </a:r>
            <a:r>
              <a:rPr sz="1800" dirty="0">
                <a:latin typeface="Times New Roman"/>
                <a:cs typeface="Times New Roman"/>
              </a:rPr>
              <a:t>each patient</a:t>
            </a:r>
            <a:r>
              <a:rPr sz="1800" spc="-25" dirty="0">
                <a:latin typeface="Times New Roman"/>
                <a:cs typeface="Times New Roman"/>
              </a:rPr>
              <a:t> </a:t>
            </a:r>
            <a:r>
              <a:rPr sz="1800" dirty="0">
                <a:latin typeface="Times New Roman"/>
                <a:cs typeface="Times New Roman"/>
              </a:rPr>
              <a:t>helps</a:t>
            </a:r>
            <a:r>
              <a:rPr sz="1800" spc="-30" dirty="0">
                <a:latin typeface="Times New Roman"/>
                <a:cs typeface="Times New Roman"/>
              </a:rPr>
              <a:t> </a:t>
            </a:r>
            <a:r>
              <a:rPr sz="1800" dirty="0">
                <a:latin typeface="Times New Roman"/>
                <a:cs typeface="Times New Roman"/>
              </a:rPr>
              <a:t>physicians</a:t>
            </a:r>
            <a:r>
              <a:rPr sz="1800" spc="-10" dirty="0">
                <a:latin typeface="Times New Roman"/>
                <a:cs typeface="Times New Roman"/>
              </a:rPr>
              <a:t> </a:t>
            </a:r>
            <a:r>
              <a:rPr sz="1800" dirty="0">
                <a:latin typeface="Times New Roman"/>
                <a:cs typeface="Times New Roman"/>
              </a:rPr>
              <a:t>prescribe</a:t>
            </a:r>
            <a:r>
              <a:rPr sz="1800" spc="-15" dirty="0">
                <a:latin typeface="Times New Roman"/>
                <a:cs typeface="Times New Roman"/>
              </a:rPr>
              <a:t> </a:t>
            </a:r>
            <a:r>
              <a:rPr sz="1800" dirty="0">
                <a:latin typeface="Times New Roman"/>
                <a:cs typeface="Times New Roman"/>
              </a:rPr>
              <a:t>the</a:t>
            </a:r>
            <a:r>
              <a:rPr sz="1800" spc="-35" dirty="0">
                <a:latin typeface="Times New Roman"/>
                <a:cs typeface="Times New Roman"/>
              </a:rPr>
              <a:t> </a:t>
            </a:r>
            <a:r>
              <a:rPr sz="1800" dirty="0">
                <a:latin typeface="Times New Roman"/>
                <a:cs typeface="Times New Roman"/>
              </a:rPr>
              <a:t>drug</a:t>
            </a:r>
            <a:r>
              <a:rPr sz="1800" spc="-20" dirty="0">
                <a:latin typeface="Times New Roman"/>
                <a:cs typeface="Times New Roman"/>
              </a:rPr>
              <a:t> </a:t>
            </a:r>
            <a:r>
              <a:rPr sz="1800" spc="-25" dirty="0">
                <a:latin typeface="Times New Roman"/>
                <a:cs typeface="Times New Roman"/>
              </a:rPr>
              <a:t>at</a:t>
            </a:r>
            <a:endParaRPr sz="1800">
              <a:latin typeface="Times New Roman"/>
              <a:cs typeface="Times New Roman"/>
            </a:endParaRPr>
          </a:p>
          <a:p>
            <a:pPr marL="299085">
              <a:lnSpc>
                <a:spcPct val="100000"/>
              </a:lnSpc>
            </a:pPr>
            <a:r>
              <a:rPr sz="1800" dirty="0">
                <a:latin typeface="Times New Roman"/>
                <a:cs typeface="Times New Roman"/>
              </a:rPr>
              <a:t>an optimal</a:t>
            </a:r>
            <a:r>
              <a:rPr sz="1800" spc="-5" dirty="0">
                <a:latin typeface="Times New Roman"/>
                <a:cs typeface="Times New Roman"/>
              </a:rPr>
              <a:t> </a:t>
            </a:r>
            <a:r>
              <a:rPr sz="1800" dirty="0">
                <a:latin typeface="Times New Roman"/>
                <a:cs typeface="Times New Roman"/>
              </a:rPr>
              <a:t>dose</a:t>
            </a:r>
            <a:r>
              <a:rPr sz="1800" spc="-40" dirty="0">
                <a:latin typeface="Times New Roman"/>
                <a:cs typeface="Times New Roman"/>
              </a:rPr>
              <a:t> </a:t>
            </a:r>
            <a:r>
              <a:rPr sz="1800" dirty="0">
                <a:latin typeface="Times New Roman"/>
                <a:cs typeface="Times New Roman"/>
              </a:rPr>
              <a:t>and</a:t>
            </a:r>
            <a:r>
              <a:rPr sz="1800" spc="-15" dirty="0">
                <a:latin typeface="Times New Roman"/>
                <a:cs typeface="Times New Roman"/>
              </a:rPr>
              <a:t> </a:t>
            </a:r>
            <a:r>
              <a:rPr sz="1800" dirty="0">
                <a:latin typeface="Times New Roman"/>
                <a:cs typeface="Times New Roman"/>
              </a:rPr>
              <a:t>thereby</a:t>
            </a:r>
            <a:r>
              <a:rPr sz="1800" spc="-20" dirty="0">
                <a:latin typeface="Times New Roman"/>
                <a:cs typeface="Times New Roman"/>
              </a:rPr>
              <a:t> </a:t>
            </a:r>
            <a:r>
              <a:rPr sz="1800" dirty="0">
                <a:latin typeface="Times New Roman"/>
                <a:cs typeface="Times New Roman"/>
              </a:rPr>
              <a:t>avoid</a:t>
            </a:r>
            <a:r>
              <a:rPr sz="1800" spc="-15" dirty="0">
                <a:latin typeface="Times New Roman"/>
                <a:cs typeface="Times New Roman"/>
              </a:rPr>
              <a:t> </a:t>
            </a:r>
            <a:r>
              <a:rPr sz="1800" dirty="0">
                <a:latin typeface="Times New Roman"/>
                <a:cs typeface="Times New Roman"/>
              </a:rPr>
              <a:t>adverse</a:t>
            </a:r>
            <a:r>
              <a:rPr sz="1800" spc="5" dirty="0">
                <a:latin typeface="Times New Roman"/>
                <a:cs typeface="Times New Roman"/>
              </a:rPr>
              <a:t> </a:t>
            </a:r>
            <a:r>
              <a:rPr sz="1800" dirty="0">
                <a:latin typeface="Times New Roman"/>
                <a:cs typeface="Times New Roman"/>
              </a:rPr>
              <a:t>drug</a:t>
            </a:r>
            <a:r>
              <a:rPr sz="1800" spc="-40" dirty="0">
                <a:latin typeface="Times New Roman"/>
                <a:cs typeface="Times New Roman"/>
              </a:rPr>
              <a:t> </a:t>
            </a:r>
            <a:r>
              <a:rPr sz="1800" dirty="0">
                <a:latin typeface="Times New Roman"/>
                <a:cs typeface="Times New Roman"/>
              </a:rPr>
              <a:t>reactions</a:t>
            </a:r>
            <a:r>
              <a:rPr sz="1800" spc="-10" dirty="0">
                <a:latin typeface="Times New Roman"/>
                <a:cs typeface="Times New Roman"/>
              </a:rPr>
              <a:t> (ADRs).</a:t>
            </a:r>
            <a:endParaRPr sz="1800">
              <a:latin typeface="Times New Roman"/>
              <a:cs typeface="Times New Roman"/>
            </a:endParaRPr>
          </a:p>
          <a:p>
            <a:pPr>
              <a:lnSpc>
                <a:spcPct val="100000"/>
              </a:lnSpc>
              <a:spcBef>
                <a:spcPts val="35"/>
              </a:spcBef>
            </a:pPr>
            <a:endParaRPr sz="1850">
              <a:latin typeface="Times New Roman"/>
              <a:cs typeface="Times New Roman"/>
            </a:endParaRPr>
          </a:p>
          <a:p>
            <a:pPr marL="299085" marR="35560" indent="-287020">
              <a:lnSpc>
                <a:spcPct val="100000"/>
              </a:lnSpc>
              <a:buFont typeface="Wingdings"/>
              <a:buChar char=""/>
              <a:tabLst>
                <a:tab pos="299720" algn="l"/>
              </a:tabLst>
            </a:pPr>
            <a:r>
              <a:rPr sz="1800" dirty="0">
                <a:latin typeface="Times New Roman"/>
                <a:cs typeface="Times New Roman"/>
              </a:rPr>
              <a:t>In</a:t>
            </a:r>
            <a:r>
              <a:rPr sz="1800" spc="-30" dirty="0">
                <a:latin typeface="Times New Roman"/>
                <a:cs typeface="Times New Roman"/>
              </a:rPr>
              <a:t> </a:t>
            </a:r>
            <a:r>
              <a:rPr sz="1800" dirty="0">
                <a:latin typeface="Times New Roman"/>
                <a:cs typeface="Times New Roman"/>
              </a:rPr>
              <a:t>addition</a:t>
            </a:r>
            <a:r>
              <a:rPr sz="1800" spc="-55" dirty="0">
                <a:latin typeface="Times New Roman"/>
                <a:cs typeface="Times New Roman"/>
              </a:rPr>
              <a:t> </a:t>
            </a:r>
            <a:r>
              <a:rPr sz="1800" dirty="0">
                <a:latin typeface="Times New Roman"/>
                <a:cs typeface="Times New Roman"/>
              </a:rPr>
              <a:t>to</a:t>
            </a:r>
            <a:r>
              <a:rPr sz="1800" spc="-25" dirty="0">
                <a:latin typeface="Times New Roman"/>
                <a:cs typeface="Times New Roman"/>
              </a:rPr>
              <a:t> </a:t>
            </a:r>
            <a:r>
              <a:rPr sz="1800" dirty="0">
                <a:latin typeface="Times New Roman"/>
                <a:cs typeface="Times New Roman"/>
              </a:rPr>
              <a:t>conventional</a:t>
            </a:r>
            <a:r>
              <a:rPr sz="1800" spc="-55" dirty="0">
                <a:latin typeface="Times New Roman"/>
                <a:cs typeface="Times New Roman"/>
              </a:rPr>
              <a:t> </a:t>
            </a:r>
            <a:r>
              <a:rPr sz="1800" dirty="0">
                <a:latin typeface="Times New Roman"/>
                <a:cs typeface="Times New Roman"/>
              </a:rPr>
              <a:t>monitoring,</a:t>
            </a:r>
            <a:r>
              <a:rPr sz="1800" spc="-60" dirty="0">
                <a:latin typeface="Times New Roman"/>
                <a:cs typeface="Times New Roman"/>
              </a:rPr>
              <a:t> </a:t>
            </a:r>
            <a:r>
              <a:rPr sz="1800" dirty="0">
                <a:latin typeface="Times New Roman"/>
                <a:cs typeface="Times New Roman"/>
              </a:rPr>
              <a:t>TDM</a:t>
            </a:r>
            <a:r>
              <a:rPr sz="1800" spc="-15" dirty="0">
                <a:latin typeface="Times New Roman"/>
                <a:cs typeface="Times New Roman"/>
              </a:rPr>
              <a:t> </a:t>
            </a:r>
            <a:r>
              <a:rPr sz="1800" dirty="0">
                <a:latin typeface="Times New Roman"/>
                <a:cs typeface="Times New Roman"/>
              </a:rPr>
              <a:t>is</a:t>
            </a:r>
            <a:r>
              <a:rPr sz="1800" spc="-15" dirty="0">
                <a:latin typeface="Times New Roman"/>
                <a:cs typeface="Times New Roman"/>
              </a:rPr>
              <a:t> </a:t>
            </a:r>
            <a:r>
              <a:rPr sz="1800" dirty="0">
                <a:latin typeface="Times New Roman"/>
                <a:cs typeface="Times New Roman"/>
              </a:rPr>
              <a:t>a</a:t>
            </a:r>
            <a:r>
              <a:rPr sz="1800" spc="-20" dirty="0">
                <a:latin typeface="Times New Roman"/>
                <a:cs typeface="Times New Roman"/>
              </a:rPr>
              <a:t> </a:t>
            </a:r>
            <a:r>
              <a:rPr sz="1800" dirty="0">
                <a:latin typeface="Times New Roman"/>
                <a:cs typeface="Times New Roman"/>
              </a:rPr>
              <a:t>beneficial</a:t>
            </a:r>
            <a:r>
              <a:rPr sz="1800" spc="-15" dirty="0">
                <a:latin typeface="Times New Roman"/>
                <a:cs typeface="Times New Roman"/>
              </a:rPr>
              <a:t> </a:t>
            </a:r>
            <a:r>
              <a:rPr sz="1800" dirty="0">
                <a:latin typeface="Times New Roman"/>
                <a:cs typeface="Times New Roman"/>
              </a:rPr>
              <a:t>monitoring</a:t>
            </a:r>
            <a:r>
              <a:rPr sz="1800" spc="-30" dirty="0">
                <a:latin typeface="Times New Roman"/>
                <a:cs typeface="Times New Roman"/>
              </a:rPr>
              <a:t> </a:t>
            </a:r>
            <a:r>
              <a:rPr sz="1800" dirty="0">
                <a:latin typeface="Times New Roman"/>
                <a:cs typeface="Times New Roman"/>
              </a:rPr>
              <a:t>in</a:t>
            </a:r>
            <a:r>
              <a:rPr sz="1800" spc="-25" dirty="0">
                <a:latin typeface="Times New Roman"/>
                <a:cs typeface="Times New Roman"/>
              </a:rPr>
              <a:t> </a:t>
            </a:r>
            <a:r>
              <a:rPr sz="1800" dirty="0">
                <a:latin typeface="Times New Roman"/>
                <a:cs typeface="Times New Roman"/>
              </a:rPr>
              <a:t>ensuring</a:t>
            </a:r>
            <a:r>
              <a:rPr sz="1800" spc="-55" dirty="0">
                <a:latin typeface="Times New Roman"/>
                <a:cs typeface="Times New Roman"/>
              </a:rPr>
              <a:t> </a:t>
            </a:r>
            <a:r>
              <a:rPr sz="1800" dirty="0">
                <a:latin typeface="Times New Roman"/>
                <a:cs typeface="Times New Roman"/>
              </a:rPr>
              <a:t>the</a:t>
            </a:r>
            <a:r>
              <a:rPr sz="1800" spc="-55" dirty="0">
                <a:latin typeface="Times New Roman"/>
                <a:cs typeface="Times New Roman"/>
              </a:rPr>
              <a:t> </a:t>
            </a:r>
            <a:r>
              <a:rPr sz="1800" dirty="0">
                <a:latin typeface="Times New Roman"/>
                <a:cs typeface="Times New Roman"/>
              </a:rPr>
              <a:t>safety</a:t>
            </a:r>
            <a:r>
              <a:rPr sz="1800" spc="15" dirty="0">
                <a:latin typeface="Times New Roman"/>
                <a:cs typeface="Times New Roman"/>
              </a:rPr>
              <a:t> </a:t>
            </a:r>
            <a:r>
              <a:rPr sz="1800" dirty="0">
                <a:latin typeface="Times New Roman"/>
                <a:cs typeface="Times New Roman"/>
              </a:rPr>
              <a:t>of</a:t>
            </a:r>
            <a:r>
              <a:rPr sz="1800" spc="-45" dirty="0">
                <a:latin typeface="Times New Roman"/>
                <a:cs typeface="Times New Roman"/>
              </a:rPr>
              <a:t> </a:t>
            </a:r>
            <a:r>
              <a:rPr sz="1800" dirty="0">
                <a:latin typeface="Times New Roman"/>
                <a:cs typeface="Times New Roman"/>
              </a:rPr>
              <a:t>cardiovascular</a:t>
            </a:r>
            <a:r>
              <a:rPr sz="1800" spc="5" dirty="0">
                <a:latin typeface="Times New Roman"/>
                <a:cs typeface="Times New Roman"/>
              </a:rPr>
              <a:t> </a:t>
            </a:r>
            <a:r>
              <a:rPr sz="1800" spc="-20" dirty="0">
                <a:latin typeface="Times New Roman"/>
                <a:cs typeface="Times New Roman"/>
              </a:rPr>
              <a:t>drug </a:t>
            </a:r>
            <a:r>
              <a:rPr sz="1800" spc="-10" dirty="0">
                <a:latin typeface="Times New Roman"/>
                <a:cs typeface="Times New Roman"/>
              </a:rPr>
              <a:t>therapy</a:t>
            </a:r>
            <a:endParaRPr sz="1800">
              <a:latin typeface="Times New Roman"/>
              <a:cs typeface="Times New Roman"/>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4</a:t>
            </a:fld>
            <a:endParaRPr lang="en-US"/>
          </a:p>
        </p:txBody>
      </p:sp>
      <p:pic>
        <p:nvPicPr>
          <p:cNvPr id="5"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767839" y="438912"/>
            <a:ext cx="8542045" cy="5951608"/>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40</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31368" y="285750"/>
            <a:ext cx="11269980" cy="5817870"/>
          </a:xfrm>
          <a:prstGeom prst="rect">
            <a:avLst/>
          </a:prstGeom>
        </p:spPr>
        <p:txBody>
          <a:bodyPr vert="horz" wrap="square" lIns="0" tIns="11430" rIns="0" bIns="0" rtlCol="0">
            <a:spAutoFit/>
          </a:bodyPr>
          <a:lstStyle/>
          <a:p>
            <a:pPr marL="12700" marR="6350" algn="just">
              <a:lnSpc>
                <a:spcPct val="100000"/>
              </a:lnSpc>
              <a:spcBef>
                <a:spcPts val="90"/>
              </a:spcBef>
            </a:pPr>
            <a:r>
              <a:rPr sz="2000" b="1" dirty="0">
                <a:latin typeface="Times New Roman"/>
                <a:cs typeface="Times New Roman"/>
              </a:rPr>
              <a:t>Immunosuppressants</a:t>
            </a:r>
            <a:r>
              <a:rPr sz="2000" b="1" spc="310" dirty="0">
                <a:latin typeface="Times New Roman"/>
                <a:cs typeface="Times New Roman"/>
              </a:rPr>
              <a:t> </a:t>
            </a:r>
            <a:r>
              <a:rPr sz="2000" b="1" dirty="0">
                <a:latin typeface="Times New Roman"/>
                <a:cs typeface="Times New Roman"/>
              </a:rPr>
              <a:t>are</a:t>
            </a:r>
            <a:r>
              <a:rPr sz="2000" b="1" spc="325" dirty="0">
                <a:latin typeface="Times New Roman"/>
                <a:cs typeface="Times New Roman"/>
              </a:rPr>
              <a:t> </a:t>
            </a:r>
            <a:r>
              <a:rPr sz="2000" b="1" dirty="0">
                <a:latin typeface="Times New Roman"/>
                <a:cs typeface="Times New Roman"/>
              </a:rPr>
              <a:t>medications</a:t>
            </a:r>
            <a:r>
              <a:rPr sz="2000" b="1" spc="295" dirty="0">
                <a:latin typeface="Times New Roman"/>
                <a:cs typeface="Times New Roman"/>
              </a:rPr>
              <a:t> </a:t>
            </a:r>
            <a:r>
              <a:rPr sz="2000" dirty="0">
                <a:latin typeface="Times New Roman"/>
                <a:cs typeface="Times New Roman"/>
              </a:rPr>
              <a:t>that</a:t>
            </a:r>
            <a:r>
              <a:rPr sz="2000" spc="300" dirty="0">
                <a:latin typeface="Times New Roman"/>
                <a:cs typeface="Times New Roman"/>
              </a:rPr>
              <a:t> </a:t>
            </a:r>
            <a:r>
              <a:rPr sz="2000" dirty="0">
                <a:latin typeface="Times New Roman"/>
                <a:cs typeface="Times New Roman"/>
              </a:rPr>
              <a:t>help</a:t>
            </a:r>
            <a:r>
              <a:rPr sz="2000" spc="290" dirty="0">
                <a:latin typeface="Times New Roman"/>
                <a:cs typeface="Times New Roman"/>
              </a:rPr>
              <a:t> </a:t>
            </a:r>
            <a:r>
              <a:rPr sz="2000" dirty="0">
                <a:latin typeface="Times New Roman"/>
                <a:cs typeface="Times New Roman"/>
              </a:rPr>
              <a:t>prevent</a:t>
            </a:r>
            <a:r>
              <a:rPr sz="2000" spc="280" dirty="0">
                <a:latin typeface="Times New Roman"/>
                <a:cs typeface="Times New Roman"/>
              </a:rPr>
              <a:t> </a:t>
            </a:r>
            <a:r>
              <a:rPr sz="2000" dirty="0">
                <a:latin typeface="Times New Roman"/>
                <a:cs typeface="Times New Roman"/>
              </a:rPr>
              <a:t>rejection</a:t>
            </a:r>
            <a:r>
              <a:rPr sz="2000" spc="295" dirty="0">
                <a:latin typeface="Times New Roman"/>
                <a:cs typeface="Times New Roman"/>
              </a:rPr>
              <a:t> </a:t>
            </a:r>
            <a:r>
              <a:rPr sz="2000" dirty="0">
                <a:latin typeface="Times New Roman"/>
                <a:cs typeface="Times New Roman"/>
              </a:rPr>
              <a:t>of</a:t>
            </a:r>
            <a:r>
              <a:rPr sz="2000" spc="285" dirty="0">
                <a:latin typeface="Times New Roman"/>
                <a:cs typeface="Times New Roman"/>
              </a:rPr>
              <a:t> </a:t>
            </a:r>
            <a:r>
              <a:rPr sz="2000" dirty="0">
                <a:latin typeface="Times New Roman"/>
                <a:cs typeface="Times New Roman"/>
              </a:rPr>
              <a:t>your</a:t>
            </a:r>
            <a:r>
              <a:rPr sz="2000" spc="315" dirty="0">
                <a:latin typeface="Times New Roman"/>
                <a:cs typeface="Times New Roman"/>
              </a:rPr>
              <a:t> </a:t>
            </a:r>
            <a:r>
              <a:rPr sz="2000" dirty="0">
                <a:latin typeface="Times New Roman"/>
                <a:cs typeface="Times New Roman"/>
              </a:rPr>
              <a:t>transplanted</a:t>
            </a:r>
            <a:r>
              <a:rPr sz="2000" spc="315" dirty="0">
                <a:latin typeface="Times New Roman"/>
                <a:cs typeface="Times New Roman"/>
              </a:rPr>
              <a:t> </a:t>
            </a:r>
            <a:r>
              <a:rPr sz="2000" dirty="0">
                <a:latin typeface="Times New Roman"/>
                <a:cs typeface="Times New Roman"/>
              </a:rPr>
              <a:t>kidney.</a:t>
            </a:r>
            <a:r>
              <a:rPr sz="2000" spc="300" dirty="0">
                <a:latin typeface="Times New Roman"/>
                <a:cs typeface="Times New Roman"/>
              </a:rPr>
              <a:t> </a:t>
            </a:r>
            <a:r>
              <a:rPr sz="2000" dirty="0">
                <a:latin typeface="Times New Roman"/>
                <a:cs typeface="Times New Roman"/>
              </a:rPr>
              <a:t>They</a:t>
            </a:r>
            <a:r>
              <a:rPr sz="2000" spc="275" dirty="0">
                <a:latin typeface="Times New Roman"/>
                <a:cs typeface="Times New Roman"/>
              </a:rPr>
              <a:t> </a:t>
            </a:r>
            <a:r>
              <a:rPr sz="2000" spc="-25" dirty="0">
                <a:latin typeface="Times New Roman"/>
                <a:cs typeface="Times New Roman"/>
              </a:rPr>
              <a:t>are </a:t>
            </a:r>
            <a:r>
              <a:rPr sz="2000" dirty="0">
                <a:latin typeface="Times New Roman"/>
                <a:cs typeface="Times New Roman"/>
              </a:rPr>
              <a:t>called</a:t>
            </a:r>
            <a:r>
              <a:rPr sz="2000" spc="70" dirty="0">
                <a:latin typeface="Times New Roman"/>
                <a:cs typeface="Times New Roman"/>
              </a:rPr>
              <a:t>  </a:t>
            </a:r>
            <a:r>
              <a:rPr sz="2000" dirty="0">
                <a:latin typeface="Times New Roman"/>
                <a:cs typeface="Times New Roman"/>
              </a:rPr>
              <a:t>immunosuppressants,</a:t>
            </a:r>
            <a:r>
              <a:rPr sz="2000" spc="75" dirty="0">
                <a:latin typeface="Times New Roman"/>
                <a:cs typeface="Times New Roman"/>
              </a:rPr>
              <a:t>  </a:t>
            </a:r>
            <a:r>
              <a:rPr sz="2000" dirty="0">
                <a:latin typeface="Times New Roman"/>
                <a:cs typeface="Times New Roman"/>
              </a:rPr>
              <a:t>use</a:t>
            </a:r>
            <a:r>
              <a:rPr sz="2000" spc="70" dirty="0">
                <a:latin typeface="Times New Roman"/>
                <a:cs typeface="Times New Roman"/>
              </a:rPr>
              <a:t>  </a:t>
            </a:r>
            <a:r>
              <a:rPr sz="2000" dirty="0">
                <a:latin typeface="Times New Roman"/>
                <a:cs typeface="Times New Roman"/>
              </a:rPr>
              <a:t>they</a:t>
            </a:r>
            <a:r>
              <a:rPr sz="2000" spc="60" dirty="0">
                <a:latin typeface="Times New Roman"/>
                <a:cs typeface="Times New Roman"/>
              </a:rPr>
              <a:t>  </a:t>
            </a:r>
            <a:r>
              <a:rPr sz="2000" dirty="0">
                <a:latin typeface="Times New Roman"/>
                <a:cs typeface="Times New Roman"/>
              </a:rPr>
              <a:t>work</a:t>
            </a:r>
            <a:r>
              <a:rPr sz="2000" spc="60" dirty="0">
                <a:latin typeface="Times New Roman"/>
                <a:cs typeface="Times New Roman"/>
              </a:rPr>
              <a:t>  </a:t>
            </a:r>
            <a:r>
              <a:rPr sz="2000" dirty="0">
                <a:latin typeface="Times New Roman"/>
                <a:cs typeface="Times New Roman"/>
              </a:rPr>
              <a:t>by</a:t>
            </a:r>
            <a:r>
              <a:rPr sz="2000" spc="50" dirty="0">
                <a:latin typeface="Times New Roman"/>
                <a:cs typeface="Times New Roman"/>
              </a:rPr>
              <a:t>  </a:t>
            </a:r>
            <a:r>
              <a:rPr sz="2000" dirty="0">
                <a:latin typeface="Times New Roman"/>
                <a:cs typeface="Times New Roman"/>
              </a:rPr>
              <a:t>suppressing</a:t>
            </a:r>
            <a:r>
              <a:rPr sz="2000" spc="75" dirty="0">
                <a:latin typeface="Times New Roman"/>
                <a:cs typeface="Times New Roman"/>
              </a:rPr>
              <a:t>  </a:t>
            </a:r>
            <a:r>
              <a:rPr sz="2000" dirty="0">
                <a:latin typeface="Times New Roman"/>
                <a:cs typeface="Times New Roman"/>
              </a:rPr>
              <a:t>your</a:t>
            </a:r>
            <a:r>
              <a:rPr sz="2000" spc="70" dirty="0">
                <a:latin typeface="Times New Roman"/>
                <a:cs typeface="Times New Roman"/>
              </a:rPr>
              <a:t>  </a:t>
            </a:r>
            <a:r>
              <a:rPr sz="2000" dirty="0">
                <a:latin typeface="Times New Roman"/>
                <a:cs typeface="Times New Roman"/>
              </a:rPr>
              <a:t>immune</a:t>
            </a:r>
            <a:r>
              <a:rPr sz="2000" spc="70" dirty="0">
                <a:latin typeface="Times New Roman"/>
                <a:cs typeface="Times New Roman"/>
              </a:rPr>
              <a:t>  </a:t>
            </a:r>
            <a:r>
              <a:rPr sz="2000" dirty="0">
                <a:latin typeface="Times New Roman"/>
                <a:cs typeface="Times New Roman"/>
              </a:rPr>
              <a:t>system.</a:t>
            </a:r>
            <a:r>
              <a:rPr sz="2000" spc="70" dirty="0">
                <a:latin typeface="Times New Roman"/>
                <a:cs typeface="Times New Roman"/>
              </a:rPr>
              <a:t>  </a:t>
            </a:r>
            <a:r>
              <a:rPr sz="2000" dirty="0">
                <a:latin typeface="Times New Roman"/>
                <a:cs typeface="Times New Roman"/>
              </a:rPr>
              <a:t>These</a:t>
            </a:r>
            <a:r>
              <a:rPr sz="2000" spc="65" dirty="0">
                <a:latin typeface="Times New Roman"/>
                <a:cs typeface="Times New Roman"/>
              </a:rPr>
              <a:t>  </a:t>
            </a:r>
            <a:r>
              <a:rPr sz="2000" dirty="0">
                <a:latin typeface="Times New Roman"/>
                <a:cs typeface="Times New Roman"/>
              </a:rPr>
              <a:t>are</a:t>
            </a:r>
            <a:r>
              <a:rPr sz="2000" spc="65" dirty="0">
                <a:latin typeface="Times New Roman"/>
                <a:cs typeface="Times New Roman"/>
              </a:rPr>
              <a:t>  </a:t>
            </a:r>
            <a:r>
              <a:rPr sz="2000" spc="-10" dirty="0">
                <a:latin typeface="Times New Roman"/>
                <a:cs typeface="Times New Roman"/>
              </a:rPr>
              <a:t>powerful </a:t>
            </a:r>
            <a:r>
              <a:rPr sz="2000" dirty="0">
                <a:latin typeface="Times New Roman"/>
                <a:cs typeface="Times New Roman"/>
              </a:rPr>
              <a:t>medications</a:t>
            </a:r>
            <a:r>
              <a:rPr sz="2000" spc="-45" dirty="0">
                <a:latin typeface="Times New Roman"/>
                <a:cs typeface="Times New Roman"/>
              </a:rPr>
              <a:t> </a:t>
            </a:r>
            <a:r>
              <a:rPr sz="2000" dirty="0">
                <a:latin typeface="Times New Roman"/>
                <a:cs typeface="Times New Roman"/>
              </a:rPr>
              <a:t>that</a:t>
            </a:r>
            <a:r>
              <a:rPr sz="2000" spc="-35" dirty="0">
                <a:latin typeface="Times New Roman"/>
                <a:cs typeface="Times New Roman"/>
              </a:rPr>
              <a:t> </a:t>
            </a:r>
            <a:r>
              <a:rPr sz="2000" dirty="0">
                <a:latin typeface="Times New Roman"/>
                <a:cs typeface="Times New Roman"/>
              </a:rPr>
              <a:t>affect</a:t>
            </a:r>
            <a:r>
              <a:rPr sz="2000" spc="-35" dirty="0">
                <a:latin typeface="Times New Roman"/>
                <a:cs typeface="Times New Roman"/>
              </a:rPr>
              <a:t> </a:t>
            </a:r>
            <a:r>
              <a:rPr sz="2000" dirty="0">
                <a:latin typeface="Times New Roman"/>
                <a:cs typeface="Times New Roman"/>
              </a:rPr>
              <a:t>other</a:t>
            </a:r>
            <a:r>
              <a:rPr sz="2000" spc="-50" dirty="0">
                <a:latin typeface="Times New Roman"/>
                <a:cs typeface="Times New Roman"/>
              </a:rPr>
              <a:t> </a:t>
            </a:r>
            <a:r>
              <a:rPr sz="2000" dirty="0">
                <a:latin typeface="Times New Roman"/>
                <a:cs typeface="Times New Roman"/>
              </a:rPr>
              <a:t>parts</a:t>
            </a:r>
            <a:r>
              <a:rPr sz="2000" spc="-85" dirty="0">
                <a:latin typeface="Times New Roman"/>
                <a:cs typeface="Times New Roman"/>
              </a:rPr>
              <a:t> </a:t>
            </a:r>
            <a:r>
              <a:rPr sz="2000" dirty="0">
                <a:latin typeface="Times New Roman"/>
                <a:cs typeface="Times New Roman"/>
              </a:rPr>
              <a:t>of</a:t>
            </a:r>
            <a:r>
              <a:rPr sz="2000" spc="-75" dirty="0">
                <a:latin typeface="Times New Roman"/>
                <a:cs typeface="Times New Roman"/>
              </a:rPr>
              <a:t> </a:t>
            </a:r>
            <a:r>
              <a:rPr sz="2000" dirty="0">
                <a:latin typeface="Times New Roman"/>
                <a:cs typeface="Times New Roman"/>
              </a:rPr>
              <a:t>your</a:t>
            </a:r>
            <a:r>
              <a:rPr sz="2000" spc="-10" dirty="0">
                <a:latin typeface="Times New Roman"/>
                <a:cs typeface="Times New Roman"/>
              </a:rPr>
              <a:t> body.</a:t>
            </a:r>
            <a:endParaRPr sz="2000">
              <a:latin typeface="Times New Roman"/>
              <a:cs typeface="Times New Roman"/>
            </a:endParaRPr>
          </a:p>
          <a:p>
            <a:pPr marL="12700" marR="5080" algn="just">
              <a:lnSpc>
                <a:spcPct val="100000"/>
              </a:lnSpc>
            </a:pPr>
            <a:r>
              <a:rPr sz="2000" dirty="0">
                <a:latin typeface="Times New Roman"/>
                <a:cs typeface="Times New Roman"/>
              </a:rPr>
              <a:t>The</a:t>
            </a:r>
            <a:r>
              <a:rPr sz="2000" spc="365" dirty="0">
                <a:latin typeface="Times New Roman"/>
                <a:cs typeface="Times New Roman"/>
              </a:rPr>
              <a:t> </a:t>
            </a:r>
            <a:r>
              <a:rPr sz="2000" dirty="0">
                <a:latin typeface="Times New Roman"/>
                <a:cs typeface="Times New Roman"/>
              </a:rPr>
              <a:t>goal</a:t>
            </a:r>
            <a:r>
              <a:rPr sz="2000" spc="360" dirty="0">
                <a:latin typeface="Times New Roman"/>
                <a:cs typeface="Times New Roman"/>
              </a:rPr>
              <a:t> </a:t>
            </a:r>
            <a:r>
              <a:rPr sz="2000" dirty="0">
                <a:latin typeface="Times New Roman"/>
                <a:cs typeface="Times New Roman"/>
              </a:rPr>
              <a:t>of</a:t>
            </a:r>
            <a:r>
              <a:rPr sz="2000" spc="350" dirty="0">
                <a:latin typeface="Times New Roman"/>
                <a:cs typeface="Times New Roman"/>
              </a:rPr>
              <a:t> </a:t>
            </a:r>
            <a:r>
              <a:rPr sz="2000" dirty="0">
                <a:latin typeface="Times New Roman"/>
                <a:cs typeface="Times New Roman"/>
              </a:rPr>
              <a:t>immunosuppressant</a:t>
            </a:r>
            <a:r>
              <a:rPr sz="2000" spc="375" dirty="0">
                <a:latin typeface="Times New Roman"/>
                <a:cs typeface="Times New Roman"/>
              </a:rPr>
              <a:t> </a:t>
            </a:r>
            <a:r>
              <a:rPr sz="2000" dirty="0">
                <a:latin typeface="Times New Roman"/>
                <a:cs typeface="Times New Roman"/>
              </a:rPr>
              <a:t>therapy</a:t>
            </a:r>
            <a:r>
              <a:rPr sz="2000" spc="360" dirty="0">
                <a:latin typeface="Times New Roman"/>
                <a:cs typeface="Times New Roman"/>
              </a:rPr>
              <a:t> </a:t>
            </a:r>
            <a:r>
              <a:rPr sz="2000" dirty="0">
                <a:latin typeface="Times New Roman"/>
                <a:cs typeface="Times New Roman"/>
              </a:rPr>
              <a:t>is</a:t>
            </a:r>
            <a:r>
              <a:rPr sz="2000" spc="355" dirty="0">
                <a:latin typeface="Times New Roman"/>
                <a:cs typeface="Times New Roman"/>
              </a:rPr>
              <a:t> </a:t>
            </a:r>
            <a:r>
              <a:rPr sz="2000" dirty="0">
                <a:latin typeface="Times New Roman"/>
                <a:cs typeface="Times New Roman"/>
              </a:rPr>
              <a:t>to</a:t>
            </a:r>
            <a:r>
              <a:rPr sz="2000" spc="375" dirty="0">
                <a:latin typeface="Times New Roman"/>
                <a:cs typeface="Times New Roman"/>
              </a:rPr>
              <a:t> </a:t>
            </a:r>
            <a:r>
              <a:rPr sz="2000" dirty="0">
                <a:latin typeface="Times New Roman"/>
                <a:cs typeface="Times New Roman"/>
              </a:rPr>
              <a:t>find</a:t>
            </a:r>
            <a:r>
              <a:rPr sz="2000" spc="375" dirty="0">
                <a:latin typeface="Times New Roman"/>
                <a:cs typeface="Times New Roman"/>
              </a:rPr>
              <a:t> </a:t>
            </a:r>
            <a:r>
              <a:rPr sz="2000" dirty="0">
                <a:latin typeface="Times New Roman"/>
                <a:cs typeface="Times New Roman"/>
              </a:rPr>
              <a:t>the</a:t>
            </a:r>
            <a:r>
              <a:rPr sz="2000" spc="365" dirty="0">
                <a:latin typeface="Times New Roman"/>
                <a:cs typeface="Times New Roman"/>
              </a:rPr>
              <a:t> </a:t>
            </a:r>
            <a:r>
              <a:rPr sz="2000" dirty="0">
                <a:latin typeface="Times New Roman"/>
                <a:cs typeface="Times New Roman"/>
              </a:rPr>
              <a:t>right</a:t>
            </a:r>
            <a:r>
              <a:rPr sz="2000" spc="390" dirty="0">
                <a:latin typeface="Times New Roman"/>
                <a:cs typeface="Times New Roman"/>
              </a:rPr>
              <a:t> </a:t>
            </a:r>
            <a:r>
              <a:rPr sz="2000" dirty="0">
                <a:latin typeface="Times New Roman"/>
                <a:cs typeface="Times New Roman"/>
              </a:rPr>
              <a:t>balance,</a:t>
            </a:r>
            <a:r>
              <a:rPr sz="2000" spc="370" dirty="0">
                <a:latin typeface="Times New Roman"/>
                <a:cs typeface="Times New Roman"/>
              </a:rPr>
              <a:t> </a:t>
            </a:r>
            <a:r>
              <a:rPr sz="2000" dirty="0">
                <a:latin typeface="Times New Roman"/>
                <a:cs typeface="Times New Roman"/>
              </a:rPr>
              <a:t>between</a:t>
            </a:r>
            <a:r>
              <a:rPr sz="2000" spc="380" dirty="0">
                <a:latin typeface="Times New Roman"/>
                <a:cs typeface="Times New Roman"/>
              </a:rPr>
              <a:t> </a:t>
            </a:r>
            <a:r>
              <a:rPr sz="2000" dirty="0">
                <a:latin typeface="Times New Roman"/>
                <a:cs typeface="Times New Roman"/>
              </a:rPr>
              <a:t>preventing</a:t>
            </a:r>
            <a:r>
              <a:rPr sz="2000" spc="385" dirty="0">
                <a:latin typeface="Times New Roman"/>
                <a:cs typeface="Times New Roman"/>
              </a:rPr>
              <a:t> </a:t>
            </a:r>
            <a:r>
              <a:rPr sz="2000" dirty="0">
                <a:latin typeface="Times New Roman"/>
                <a:cs typeface="Times New Roman"/>
              </a:rPr>
              <a:t>rejection</a:t>
            </a:r>
            <a:r>
              <a:rPr sz="2000" spc="385" dirty="0">
                <a:latin typeface="Times New Roman"/>
                <a:cs typeface="Times New Roman"/>
              </a:rPr>
              <a:t> </a:t>
            </a:r>
            <a:r>
              <a:rPr sz="2000" spc="-10" dirty="0">
                <a:latin typeface="Times New Roman"/>
                <a:cs typeface="Times New Roman"/>
              </a:rPr>
              <a:t>while </a:t>
            </a:r>
            <a:r>
              <a:rPr sz="2000" dirty="0">
                <a:latin typeface="Times New Roman"/>
                <a:cs typeface="Times New Roman"/>
              </a:rPr>
              <a:t>minimising</a:t>
            </a:r>
            <a:r>
              <a:rPr sz="2000" spc="55" dirty="0">
                <a:latin typeface="Times New Roman"/>
                <a:cs typeface="Times New Roman"/>
              </a:rPr>
              <a:t> </a:t>
            </a:r>
            <a:r>
              <a:rPr sz="2000" dirty="0">
                <a:latin typeface="Times New Roman"/>
                <a:cs typeface="Times New Roman"/>
              </a:rPr>
              <a:t>side</a:t>
            </a:r>
            <a:r>
              <a:rPr sz="2000" spc="55" dirty="0">
                <a:latin typeface="Times New Roman"/>
                <a:cs typeface="Times New Roman"/>
              </a:rPr>
              <a:t> </a:t>
            </a:r>
            <a:r>
              <a:rPr sz="2000" dirty="0">
                <a:latin typeface="Times New Roman"/>
                <a:cs typeface="Times New Roman"/>
              </a:rPr>
              <a:t>effects,</a:t>
            </a:r>
            <a:r>
              <a:rPr sz="2000" spc="45" dirty="0">
                <a:latin typeface="Times New Roman"/>
                <a:cs typeface="Times New Roman"/>
              </a:rPr>
              <a:t> </a:t>
            </a:r>
            <a:r>
              <a:rPr sz="2000" dirty="0">
                <a:latin typeface="Times New Roman"/>
                <a:cs typeface="Times New Roman"/>
              </a:rPr>
              <a:t>and</a:t>
            </a:r>
            <a:r>
              <a:rPr sz="2000" spc="55" dirty="0">
                <a:latin typeface="Times New Roman"/>
                <a:cs typeface="Times New Roman"/>
              </a:rPr>
              <a:t> </a:t>
            </a:r>
            <a:r>
              <a:rPr sz="2000" dirty="0">
                <a:latin typeface="Times New Roman"/>
                <a:cs typeface="Times New Roman"/>
              </a:rPr>
              <a:t>reducing</a:t>
            </a:r>
            <a:r>
              <a:rPr sz="2000" spc="30" dirty="0">
                <a:latin typeface="Times New Roman"/>
                <a:cs typeface="Times New Roman"/>
              </a:rPr>
              <a:t> </a:t>
            </a:r>
            <a:r>
              <a:rPr sz="2000" dirty="0">
                <a:latin typeface="Times New Roman"/>
                <a:cs typeface="Times New Roman"/>
              </a:rPr>
              <a:t>the</a:t>
            </a:r>
            <a:r>
              <a:rPr sz="2000" spc="50" dirty="0">
                <a:latin typeface="Times New Roman"/>
                <a:cs typeface="Times New Roman"/>
              </a:rPr>
              <a:t> </a:t>
            </a:r>
            <a:r>
              <a:rPr sz="2000" dirty="0">
                <a:latin typeface="Times New Roman"/>
                <a:cs typeface="Times New Roman"/>
              </a:rPr>
              <a:t>risk</a:t>
            </a:r>
            <a:r>
              <a:rPr sz="2000" spc="30" dirty="0">
                <a:latin typeface="Times New Roman"/>
                <a:cs typeface="Times New Roman"/>
              </a:rPr>
              <a:t> </a:t>
            </a:r>
            <a:r>
              <a:rPr sz="2000" dirty="0">
                <a:latin typeface="Times New Roman"/>
                <a:cs typeface="Times New Roman"/>
              </a:rPr>
              <a:t>of</a:t>
            </a:r>
            <a:r>
              <a:rPr sz="2000" spc="30" dirty="0">
                <a:latin typeface="Times New Roman"/>
                <a:cs typeface="Times New Roman"/>
              </a:rPr>
              <a:t> </a:t>
            </a:r>
            <a:r>
              <a:rPr sz="2000" dirty="0">
                <a:latin typeface="Times New Roman"/>
                <a:cs typeface="Times New Roman"/>
              </a:rPr>
              <a:t>infection.</a:t>
            </a:r>
            <a:r>
              <a:rPr sz="2000" spc="50" dirty="0">
                <a:latin typeface="Times New Roman"/>
                <a:cs typeface="Times New Roman"/>
              </a:rPr>
              <a:t> </a:t>
            </a:r>
            <a:r>
              <a:rPr sz="2000" dirty="0">
                <a:latin typeface="Times New Roman"/>
                <a:cs typeface="Times New Roman"/>
              </a:rPr>
              <a:t>Many</a:t>
            </a:r>
            <a:r>
              <a:rPr sz="2000" spc="15" dirty="0">
                <a:latin typeface="Times New Roman"/>
                <a:cs typeface="Times New Roman"/>
              </a:rPr>
              <a:t> </a:t>
            </a:r>
            <a:r>
              <a:rPr sz="2000" dirty="0">
                <a:latin typeface="Times New Roman"/>
                <a:cs typeface="Times New Roman"/>
              </a:rPr>
              <a:t>of</a:t>
            </a:r>
            <a:r>
              <a:rPr sz="2000" spc="25" dirty="0">
                <a:latin typeface="Times New Roman"/>
                <a:cs typeface="Times New Roman"/>
              </a:rPr>
              <a:t> </a:t>
            </a:r>
            <a:r>
              <a:rPr sz="2000" dirty="0">
                <a:latin typeface="Times New Roman"/>
                <a:cs typeface="Times New Roman"/>
              </a:rPr>
              <a:t>the</a:t>
            </a:r>
            <a:r>
              <a:rPr sz="2000" spc="70" dirty="0">
                <a:latin typeface="Times New Roman"/>
                <a:cs typeface="Times New Roman"/>
              </a:rPr>
              <a:t> </a:t>
            </a:r>
            <a:r>
              <a:rPr sz="2000" dirty="0">
                <a:latin typeface="Times New Roman"/>
                <a:cs typeface="Times New Roman"/>
              </a:rPr>
              <a:t>sideeffects</a:t>
            </a:r>
            <a:r>
              <a:rPr sz="2000" spc="45" dirty="0">
                <a:latin typeface="Times New Roman"/>
                <a:cs typeface="Times New Roman"/>
              </a:rPr>
              <a:t> </a:t>
            </a:r>
            <a:r>
              <a:rPr sz="2000" dirty="0">
                <a:latin typeface="Times New Roman"/>
                <a:cs typeface="Times New Roman"/>
              </a:rPr>
              <a:t>are</a:t>
            </a:r>
            <a:r>
              <a:rPr sz="2000" spc="70" dirty="0">
                <a:latin typeface="Times New Roman"/>
                <a:cs typeface="Times New Roman"/>
              </a:rPr>
              <a:t> </a:t>
            </a:r>
            <a:r>
              <a:rPr sz="2000" dirty="0">
                <a:latin typeface="Times New Roman"/>
                <a:cs typeface="Times New Roman"/>
              </a:rPr>
              <a:t>more</a:t>
            </a:r>
            <a:r>
              <a:rPr sz="2000" spc="55" dirty="0">
                <a:latin typeface="Times New Roman"/>
                <a:cs typeface="Times New Roman"/>
              </a:rPr>
              <a:t> </a:t>
            </a:r>
            <a:r>
              <a:rPr sz="2000" dirty="0">
                <a:latin typeface="Times New Roman"/>
                <a:cs typeface="Times New Roman"/>
              </a:rPr>
              <a:t>severe</a:t>
            </a:r>
            <a:r>
              <a:rPr sz="2000" spc="70" dirty="0">
                <a:latin typeface="Times New Roman"/>
                <a:cs typeface="Times New Roman"/>
              </a:rPr>
              <a:t> </a:t>
            </a:r>
            <a:r>
              <a:rPr sz="2000" dirty="0">
                <a:latin typeface="Times New Roman"/>
                <a:cs typeface="Times New Roman"/>
              </a:rPr>
              <a:t>when</a:t>
            </a:r>
            <a:r>
              <a:rPr sz="2000" spc="35" dirty="0">
                <a:latin typeface="Times New Roman"/>
                <a:cs typeface="Times New Roman"/>
              </a:rPr>
              <a:t> </a:t>
            </a:r>
            <a:r>
              <a:rPr sz="2000" spc="-25" dirty="0">
                <a:latin typeface="Times New Roman"/>
                <a:cs typeface="Times New Roman"/>
              </a:rPr>
              <a:t>the </a:t>
            </a:r>
            <a:r>
              <a:rPr sz="2000" dirty="0">
                <a:latin typeface="Times New Roman"/>
                <a:cs typeface="Times New Roman"/>
              </a:rPr>
              <a:t>dosage</a:t>
            </a:r>
            <a:r>
              <a:rPr sz="2000" spc="10" dirty="0">
                <a:latin typeface="Times New Roman"/>
                <a:cs typeface="Times New Roman"/>
              </a:rPr>
              <a:t> </a:t>
            </a:r>
            <a:r>
              <a:rPr sz="2000" dirty="0">
                <a:latin typeface="Times New Roman"/>
                <a:cs typeface="Times New Roman"/>
              </a:rPr>
              <a:t>of</a:t>
            </a:r>
            <a:r>
              <a:rPr sz="2000" spc="-5" dirty="0">
                <a:latin typeface="Times New Roman"/>
                <a:cs typeface="Times New Roman"/>
              </a:rPr>
              <a:t> </a:t>
            </a:r>
            <a:r>
              <a:rPr sz="2000" dirty="0">
                <a:latin typeface="Times New Roman"/>
                <a:cs typeface="Times New Roman"/>
              </a:rPr>
              <a:t>the</a:t>
            </a:r>
            <a:r>
              <a:rPr sz="2000" spc="10" dirty="0">
                <a:latin typeface="Times New Roman"/>
                <a:cs typeface="Times New Roman"/>
              </a:rPr>
              <a:t> </a:t>
            </a:r>
            <a:r>
              <a:rPr sz="2000" spc="-10" dirty="0">
                <a:latin typeface="Times New Roman"/>
                <a:cs typeface="Times New Roman"/>
              </a:rPr>
              <a:t>anti-</a:t>
            </a:r>
            <a:r>
              <a:rPr sz="2000" dirty="0">
                <a:latin typeface="Times New Roman"/>
                <a:cs typeface="Times New Roman"/>
              </a:rPr>
              <a:t>rejection medication</a:t>
            </a:r>
            <a:r>
              <a:rPr sz="2000" spc="-5" dirty="0">
                <a:latin typeface="Times New Roman"/>
                <a:cs typeface="Times New Roman"/>
              </a:rPr>
              <a:t> </a:t>
            </a:r>
            <a:r>
              <a:rPr sz="2000" dirty="0">
                <a:latin typeface="Times New Roman"/>
                <a:cs typeface="Times New Roman"/>
              </a:rPr>
              <a:t>is</a:t>
            </a:r>
            <a:r>
              <a:rPr sz="2000" spc="5" dirty="0">
                <a:latin typeface="Times New Roman"/>
                <a:cs typeface="Times New Roman"/>
              </a:rPr>
              <a:t> </a:t>
            </a:r>
            <a:r>
              <a:rPr sz="2000" dirty="0">
                <a:latin typeface="Times New Roman"/>
                <a:cs typeface="Times New Roman"/>
              </a:rPr>
              <a:t>highest, just</a:t>
            </a:r>
            <a:r>
              <a:rPr sz="2000" spc="5" dirty="0">
                <a:latin typeface="Times New Roman"/>
                <a:cs typeface="Times New Roman"/>
              </a:rPr>
              <a:t> </a:t>
            </a:r>
            <a:r>
              <a:rPr sz="2000" dirty="0">
                <a:latin typeface="Times New Roman"/>
                <a:cs typeface="Times New Roman"/>
              </a:rPr>
              <a:t>after</a:t>
            </a:r>
            <a:r>
              <a:rPr sz="2000" spc="35" dirty="0">
                <a:latin typeface="Times New Roman"/>
                <a:cs typeface="Times New Roman"/>
              </a:rPr>
              <a:t> </a:t>
            </a:r>
            <a:r>
              <a:rPr sz="2000" dirty="0">
                <a:latin typeface="Times New Roman"/>
                <a:cs typeface="Times New Roman"/>
              </a:rPr>
              <a:t>the</a:t>
            </a:r>
            <a:r>
              <a:rPr sz="2000" spc="10" dirty="0">
                <a:latin typeface="Times New Roman"/>
                <a:cs typeface="Times New Roman"/>
              </a:rPr>
              <a:t> </a:t>
            </a:r>
            <a:r>
              <a:rPr sz="2000" dirty="0">
                <a:latin typeface="Times New Roman"/>
                <a:cs typeface="Times New Roman"/>
              </a:rPr>
              <a:t>transplant.</a:t>
            </a:r>
            <a:r>
              <a:rPr sz="2000" spc="15" dirty="0">
                <a:latin typeface="Times New Roman"/>
                <a:cs typeface="Times New Roman"/>
              </a:rPr>
              <a:t> </a:t>
            </a:r>
            <a:r>
              <a:rPr sz="2000" dirty="0">
                <a:latin typeface="Times New Roman"/>
                <a:cs typeface="Times New Roman"/>
              </a:rPr>
              <a:t>In</a:t>
            </a:r>
            <a:r>
              <a:rPr sz="2000" spc="-5" dirty="0">
                <a:latin typeface="Times New Roman"/>
                <a:cs typeface="Times New Roman"/>
              </a:rPr>
              <a:t> </a:t>
            </a:r>
            <a:r>
              <a:rPr sz="2000" dirty="0">
                <a:latin typeface="Times New Roman"/>
                <a:cs typeface="Times New Roman"/>
              </a:rPr>
              <a:t>the</a:t>
            </a:r>
            <a:r>
              <a:rPr sz="2000" spc="30" dirty="0">
                <a:latin typeface="Times New Roman"/>
                <a:cs typeface="Times New Roman"/>
              </a:rPr>
              <a:t> </a:t>
            </a:r>
            <a:r>
              <a:rPr sz="2000" dirty="0">
                <a:latin typeface="Times New Roman"/>
                <a:cs typeface="Times New Roman"/>
              </a:rPr>
              <a:t>weeks</a:t>
            </a:r>
            <a:r>
              <a:rPr sz="2000" spc="5" dirty="0">
                <a:latin typeface="Times New Roman"/>
                <a:cs typeface="Times New Roman"/>
              </a:rPr>
              <a:t> </a:t>
            </a:r>
            <a:r>
              <a:rPr sz="2000" dirty="0">
                <a:latin typeface="Times New Roman"/>
                <a:cs typeface="Times New Roman"/>
              </a:rPr>
              <a:t>and</a:t>
            </a:r>
            <a:r>
              <a:rPr sz="2000" spc="20" dirty="0">
                <a:latin typeface="Times New Roman"/>
                <a:cs typeface="Times New Roman"/>
              </a:rPr>
              <a:t> </a:t>
            </a:r>
            <a:r>
              <a:rPr sz="2000" dirty="0">
                <a:latin typeface="Times New Roman"/>
                <a:cs typeface="Times New Roman"/>
              </a:rPr>
              <a:t>months</a:t>
            </a:r>
            <a:r>
              <a:rPr sz="2000" spc="20" dirty="0">
                <a:latin typeface="Times New Roman"/>
                <a:cs typeface="Times New Roman"/>
              </a:rPr>
              <a:t> </a:t>
            </a:r>
            <a:r>
              <a:rPr sz="2000" spc="-10" dirty="0">
                <a:latin typeface="Times New Roman"/>
                <a:cs typeface="Times New Roman"/>
              </a:rPr>
              <a:t>following </a:t>
            </a:r>
            <a:r>
              <a:rPr sz="2000" dirty="0">
                <a:latin typeface="Times New Roman"/>
                <a:cs typeface="Times New Roman"/>
              </a:rPr>
              <a:t>your</a:t>
            </a:r>
            <a:r>
              <a:rPr sz="2000" spc="200" dirty="0">
                <a:latin typeface="Times New Roman"/>
                <a:cs typeface="Times New Roman"/>
              </a:rPr>
              <a:t> </a:t>
            </a:r>
            <a:r>
              <a:rPr sz="2000" dirty="0">
                <a:latin typeface="Times New Roman"/>
                <a:cs typeface="Times New Roman"/>
              </a:rPr>
              <a:t>transplant,</a:t>
            </a:r>
            <a:r>
              <a:rPr sz="2000" spc="180" dirty="0">
                <a:latin typeface="Times New Roman"/>
                <a:cs typeface="Times New Roman"/>
              </a:rPr>
              <a:t> </a:t>
            </a:r>
            <a:r>
              <a:rPr sz="2000" dirty="0">
                <a:latin typeface="Times New Roman"/>
                <a:cs typeface="Times New Roman"/>
              </a:rPr>
              <a:t>the</a:t>
            </a:r>
            <a:r>
              <a:rPr sz="2000" spc="190" dirty="0">
                <a:latin typeface="Times New Roman"/>
                <a:cs typeface="Times New Roman"/>
              </a:rPr>
              <a:t> </a:t>
            </a:r>
            <a:r>
              <a:rPr sz="2000" dirty="0">
                <a:latin typeface="Times New Roman"/>
                <a:cs typeface="Times New Roman"/>
              </a:rPr>
              <a:t>dosage</a:t>
            </a:r>
            <a:r>
              <a:rPr sz="2000" spc="225" dirty="0">
                <a:latin typeface="Times New Roman"/>
                <a:cs typeface="Times New Roman"/>
              </a:rPr>
              <a:t> </a:t>
            </a:r>
            <a:r>
              <a:rPr sz="2000" dirty="0">
                <a:latin typeface="Times New Roman"/>
                <a:cs typeface="Times New Roman"/>
              </a:rPr>
              <a:t>may</a:t>
            </a:r>
            <a:r>
              <a:rPr sz="2000" spc="160" dirty="0">
                <a:latin typeface="Times New Roman"/>
                <a:cs typeface="Times New Roman"/>
              </a:rPr>
              <a:t> </a:t>
            </a:r>
            <a:r>
              <a:rPr sz="2000" dirty="0">
                <a:latin typeface="Times New Roman"/>
                <a:cs typeface="Times New Roman"/>
              </a:rPr>
              <a:t>be</a:t>
            </a:r>
            <a:r>
              <a:rPr sz="2000" spc="190" dirty="0">
                <a:latin typeface="Times New Roman"/>
                <a:cs typeface="Times New Roman"/>
              </a:rPr>
              <a:t> </a:t>
            </a:r>
            <a:r>
              <a:rPr sz="2000" dirty="0">
                <a:latin typeface="Times New Roman"/>
                <a:cs typeface="Times New Roman"/>
              </a:rPr>
              <a:t>reduced,</a:t>
            </a:r>
            <a:r>
              <a:rPr sz="2000" spc="204" dirty="0">
                <a:latin typeface="Times New Roman"/>
                <a:cs typeface="Times New Roman"/>
              </a:rPr>
              <a:t> </a:t>
            </a:r>
            <a:r>
              <a:rPr sz="2000" dirty="0">
                <a:latin typeface="Times New Roman"/>
                <a:cs typeface="Times New Roman"/>
              </a:rPr>
              <a:t>and</a:t>
            </a:r>
            <a:r>
              <a:rPr sz="2000" spc="195" dirty="0">
                <a:latin typeface="Times New Roman"/>
                <a:cs typeface="Times New Roman"/>
              </a:rPr>
              <a:t> </a:t>
            </a:r>
            <a:r>
              <a:rPr sz="2000" dirty="0">
                <a:latin typeface="Times New Roman"/>
                <a:cs typeface="Times New Roman"/>
              </a:rPr>
              <a:t>some</a:t>
            </a:r>
            <a:r>
              <a:rPr sz="2000" spc="200" dirty="0">
                <a:latin typeface="Times New Roman"/>
                <a:cs typeface="Times New Roman"/>
              </a:rPr>
              <a:t> </a:t>
            </a:r>
            <a:r>
              <a:rPr sz="2000" dirty="0">
                <a:latin typeface="Times New Roman"/>
                <a:cs typeface="Times New Roman"/>
              </a:rPr>
              <a:t>of</a:t>
            </a:r>
            <a:r>
              <a:rPr sz="2000" spc="175" dirty="0">
                <a:latin typeface="Times New Roman"/>
                <a:cs typeface="Times New Roman"/>
              </a:rPr>
              <a:t> </a:t>
            </a:r>
            <a:r>
              <a:rPr sz="2000" dirty="0">
                <a:latin typeface="Times New Roman"/>
                <a:cs typeface="Times New Roman"/>
              </a:rPr>
              <a:t>the</a:t>
            </a:r>
            <a:r>
              <a:rPr sz="2000" spc="190" dirty="0">
                <a:latin typeface="Times New Roman"/>
                <a:cs typeface="Times New Roman"/>
              </a:rPr>
              <a:t> </a:t>
            </a:r>
            <a:r>
              <a:rPr sz="2000" spc="-20" dirty="0">
                <a:latin typeface="Times New Roman"/>
                <a:cs typeface="Times New Roman"/>
              </a:rPr>
              <a:t>side-</a:t>
            </a:r>
            <a:r>
              <a:rPr sz="2000" dirty="0">
                <a:latin typeface="Times New Roman"/>
                <a:cs typeface="Times New Roman"/>
              </a:rPr>
              <a:t>effects</a:t>
            </a:r>
            <a:r>
              <a:rPr sz="2000" spc="215" dirty="0">
                <a:latin typeface="Times New Roman"/>
                <a:cs typeface="Times New Roman"/>
              </a:rPr>
              <a:t> </a:t>
            </a:r>
            <a:r>
              <a:rPr sz="2000" dirty="0">
                <a:latin typeface="Times New Roman"/>
                <a:cs typeface="Times New Roman"/>
              </a:rPr>
              <a:t>may</a:t>
            </a:r>
            <a:r>
              <a:rPr sz="2000" spc="180" dirty="0">
                <a:latin typeface="Times New Roman"/>
                <a:cs typeface="Times New Roman"/>
              </a:rPr>
              <a:t> </a:t>
            </a:r>
            <a:r>
              <a:rPr sz="2000" dirty="0">
                <a:latin typeface="Times New Roman"/>
                <a:cs typeface="Times New Roman"/>
              </a:rPr>
              <a:t>become</a:t>
            </a:r>
            <a:r>
              <a:rPr sz="2000" spc="200" dirty="0">
                <a:latin typeface="Times New Roman"/>
                <a:cs typeface="Times New Roman"/>
              </a:rPr>
              <a:t> </a:t>
            </a:r>
            <a:r>
              <a:rPr sz="2000" dirty="0">
                <a:latin typeface="Times New Roman"/>
                <a:cs typeface="Times New Roman"/>
              </a:rPr>
              <a:t>less</a:t>
            </a:r>
            <a:r>
              <a:rPr sz="2000" spc="180" dirty="0">
                <a:latin typeface="Times New Roman"/>
                <a:cs typeface="Times New Roman"/>
              </a:rPr>
              <a:t> </a:t>
            </a:r>
            <a:r>
              <a:rPr sz="2000" dirty="0">
                <a:latin typeface="Times New Roman"/>
                <a:cs typeface="Times New Roman"/>
              </a:rPr>
              <a:t>troublesome</a:t>
            </a:r>
            <a:r>
              <a:rPr sz="2000" spc="200" dirty="0">
                <a:latin typeface="Times New Roman"/>
                <a:cs typeface="Times New Roman"/>
              </a:rPr>
              <a:t> </a:t>
            </a:r>
            <a:r>
              <a:rPr sz="2000" spc="-25" dirty="0">
                <a:latin typeface="Times New Roman"/>
                <a:cs typeface="Times New Roman"/>
              </a:rPr>
              <a:t>or </a:t>
            </a:r>
            <a:r>
              <a:rPr sz="2000" dirty="0">
                <a:latin typeface="Times New Roman"/>
                <a:cs typeface="Times New Roman"/>
              </a:rPr>
              <a:t>might</a:t>
            </a:r>
            <a:r>
              <a:rPr sz="2000" spc="10" dirty="0">
                <a:latin typeface="Times New Roman"/>
                <a:cs typeface="Times New Roman"/>
              </a:rPr>
              <a:t> </a:t>
            </a:r>
            <a:r>
              <a:rPr sz="2000" dirty="0">
                <a:latin typeface="Times New Roman"/>
                <a:cs typeface="Times New Roman"/>
              </a:rPr>
              <a:t>even disappear.</a:t>
            </a:r>
            <a:r>
              <a:rPr sz="2000" spc="-5" dirty="0">
                <a:latin typeface="Times New Roman"/>
                <a:cs typeface="Times New Roman"/>
              </a:rPr>
              <a:t> </a:t>
            </a:r>
            <a:r>
              <a:rPr sz="2000" dirty="0">
                <a:latin typeface="Times New Roman"/>
                <a:cs typeface="Times New Roman"/>
              </a:rPr>
              <a:t>If you</a:t>
            </a:r>
            <a:r>
              <a:rPr sz="2000" spc="5" dirty="0">
                <a:latin typeface="Times New Roman"/>
                <a:cs typeface="Times New Roman"/>
              </a:rPr>
              <a:t> </a:t>
            </a:r>
            <a:r>
              <a:rPr sz="2000" dirty="0">
                <a:latin typeface="Times New Roman"/>
                <a:cs typeface="Times New Roman"/>
              </a:rPr>
              <a:t>experience</a:t>
            </a:r>
            <a:r>
              <a:rPr sz="2000" spc="25" dirty="0">
                <a:latin typeface="Times New Roman"/>
                <a:cs typeface="Times New Roman"/>
              </a:rPr>
              <a:t> </a:t>
            </a:r>
            <a:r>
              <a:rPr sz="2000" dirty="0">
                <a:latin typeface="Times New Roman"/>
                <a:cs typeface="Times New Roman"/>
              </a:rPr>
              <a:t>sideeffects,</a:t>
            </a:r>
            <a:r>
              <a:rPr sz="2000" spc="15" dirty="0">
                <a:latin typeface="Times New Roman"/>
                <a:cs typeface="Times New Roman"/>
              </a:rPr>
              <a:t> </a:t>
            </a:r>
            <a:r>
              <a:rPr sz="2000" dirty="0">
                <a:latin typeface="Times New Roman"/>
                <a:cs typeface="Times New Roman"/>
              </a:rPr>
              <a:t>tell</a:t>
            </a:r>
            <a:r>
              <a:rPr sz="2000" spc="15" dirty="0">
                <a:latin typeface="Times New Roman"/>
                <a:cs typeface="Times New Roman"/>
              </a:rPr>
              <a:t> </a:t>
            </a:r>
            <a:r>
              <a:rPr sz="2000" dirty="0">
                <a:latin typeface="Times New Roman"/>
                <a:cs typeface="Times New Roman"/>
              </a:rPr>
              <a:t>your</a:t>
            </a:r>
            <a:r>
              <a:rPr sz="2000" spc="20" dirty="0">
                <a:latin typeface="Times New Roman"/>
                <a:cs typeface="Times New Roman"/>
              </a:rPr>
              <a:t> </a:t>
            </a:r>
            <a:r>
              <a:rPr sz="2000" dirty="0">
                <a:latin typeface="Times New Roman"/>
                <a:cs typeface="Times New Roman"/>
              </a:rPr>
              <a:t>doctor</a:t>
            </a:r>
            <a:r>
              <a:rPr sz="2000" spc="5" dirty="0">
                <a:latin typeface="Times New Roman"/>
                <a:cs typeface="Times New Roman"/>
              </a:rPr>
              <a:t> </a:t>
            </a:r>
            <a:r>
              <a:rPr sz="2000" dirty="0">
                <a:latin typeface="Times New Roman"/>
                <a:cs typeface="Times New Roman"/>
              </a:rPr>
              <a:t>or</a:t>
            </a:r>
            <a:r>
              <a:rPr sz="2000" spc="20" dirty="0">
                <a:latin typeface="Times New Roman"/>
                <a:cs typeface="Times New Roman"/>
              </a:rPr>
              <a:t> </a:t>
            </a:r>
            <a:r>
              <a:rPr sz="2000" dirty="0">
                <a:latin typeface="Times New Roman"/>
                <a:cs typeface="Times New Roman"/>
              </a:rPr>
              <a:t>transplant</a:t>
            </a:r>
            <a:r>
              <a:rPr sz="2000" spc="15" dirty="0">
                <a:latin typeface="Times New Roman"/>
                <a:cs typeface="Times New Roman"/>
              </a:rPr>
              <a:t> </a:t>
            </a:r>
            <a:r>
              <a:rPr sz="2000" dirty="0">
                <a:latin typeface="Times New Roman"/>
                <a:cs typeface="Times New Roman"/>
              </a:rPr>
              <a:t>nurse,</a:t>
            </a:r>
            <a:r>
              <a:rPr sz="2000" spc="45" dirty="0">
                <a:latin typeface="Times New Roman"/>
                <a:cs typeface="Times New Roman"/>
              </a:rPr>
              <a:t> </a:t>
            </a:r>
            <a:r>
              <a:rPr sz="2000" dirty="0">
                <a:latin typeface="Times New Roman"/>
                <a:cs typeface="Times New Roman"/>
              </a:rPr>
              <a:t>who</a:t>
            </a:r>
            <a:r>
              <a:rPr sz="2000" spc="25" dirty="0">
                <a:latin typeface="Times New Roman"/>
                <a:cs typeface="Times New Roman"/>
              </a:rPr>
              <a:t> </a:t>
            </a:r>
            <a:r>
              <a:rPr sz="2000" dirty="0">
                <a:latin typeface="Times New Roman"/>
                <a:cs typeface="Times New Roman"/>
              </a:rPr>
              <a:t>might</a:t>
            </a:r>
            <a:r>
              <a:rPr sz="2000" spc="10" dirty="0">
                <a:latin typeface="Times New Roman"/>
                <a:cs typeface="Times New Roman"/>
              </a:rPr>
              <a:t> </a:t>
            </a:r>
            <a:r>
              <a:rPr sz="2000" dirty="0">
                <a:latin typeface="Times New Roman"/>
                <a:cs typeface="Times New Roman"/>
              </a:rPr>
              <a:t>be</a:t>
            </a:r>
            <a:r>
              <a:rPr sz="2000" spc="20" dirty="0">
                <a:latin typeface="Times New Roman"/>
                <a:cs typeface="Times New Roman"/>
              </a:rPr>
              <a:t> </a:t>
            </a:r>
            <a:r>
              <a:rPr sz="2000" dirty="0">
                <a:latin typeface="Times New Roman"/>
                <a:cs typeface="Times New Roman"/>
              </a:rPr>
              <a:t>able</a:t>
            </a:r>
            <a:r>
              <a:rPr sz="2000" spc="-5" dirty="0">
                <a:latin typeface="Times New Roman"/>
                <a:cs typeface="Times New Roman"/>
              </a:rPr>
              <a:t> </a:t>
            </a:r>
            <a:r>
              <a:rPr sz="2000" spc="-25" dirty="0">
                <a:latin typeface="Times New Roman"/>
                <a:cs typeface="Times New Roman"/>
              </a:rPr>
              <a:t>to </a:t>
            </a:r>
            <a:r>
              <a:rPr sz="2000" dirty="0">
                <a:latin typeface="Times New Roman"/>
                <a:cs typeface="Times New Roman"/>
              </a:rPr>
              <a:t>adjust</a:t>
            </a:r>
            <a:r>
              <a:rPr sz="2000" spc="-80" dirty="0">
                <a:latin typeface="Times New Roman"/>
                <a:cs typeface="Times New Roman"/>
              </a:rPr>
              <a:t> </a:t>
            </a:r>
            <a:r>
              <a:rPr sz="2000" dirty="0">
                <a:latin typeface="Times New Roman"/>
                <a:cs typeface="Times New Roman"/>
              </a:rPr>
              <a:t>your dosage</a:t>
            </a:r>
            <a:r>
              <a:rPr sz="2000" spc="-50" dirty="0">
                <a:latin typeface="Times New Roman"/>
                <a:cs typeface="Times New Roman"/>
              </a:rPr>
              <a:t> </a:t>
            </a:r>
            <a:r>
              <a:rPr sz="2000" dirty="0">
                <a:latin typeface="Times New Roman"/>
                <a:cs typeface="Times New Roman"/>
              </a:rPr>
              <a:t>or</a:t>
            </a:r>
            <a:r>
              <a:rPr sz="2000" spc="-70" dirty="0">
                <a:latin typeface="Times New Roman"/>
                <a:cs typeface="Times New Roman"/>
              </a:rPr>
              <a:t> </a:t>
            </a:r>
            <a:r>
              <a:rPr sz="2000" dirty="0">
                <a:latin typeface="Times New Roman"/>
                <a:cs typeface="Times New Roman"/>
              </a:rPr>
              <a:t>switch</a:t>
            </a:r>
            <a:r>
              <a:rPr sz="2000" spc="-5" dirty="0">
                <a:latin typeface="Times New Roman"/>
                <a:cs typeface="Times New Roman"/>
              </a:rPr>
              <a:t> </a:t>
            </a:r>
            <a:r>
              <a:rPr sz="2000" dirty="0">
                <a:latin typeface="Times New Roman"/>
                <a:cs typeface="Times New Roman"/>
              </a:rPr>
              <a:t>you</a:t>
            </a:r>
            <a:r>
              <a:rPr sz="2000" spc="-25" dirty="0">
                <a:latin typeface="Times New Roman"/>
                <a:cs typeface="Times New Roman"/>
              </a:rPr>
              <a:t> </a:t>
            </a:r>
            <a:r>
              <a:rPr sz="2000" dirty="0">
                <a:latin typeface="Times New Roman"/>
                <a:cs typeface="Times New Roman"/>
              </a:rPr>
              <a:t>to</a:t>
            </a:r>
            <a:r>
              <a:rPr sz="2000" spc="-70" dirty="0">
                <a:latin typeface="Times New Roman"/>
                <a:cs typeface="Times New Roman"/>
              </a:rPr>
              <a:t> </a:t>
            </a:r>
            <a:r>
              <a:rPr sz="2000" dirty="0">
                <a:latin typeface="Times New Roman"/>
                <a:cs typeface="Times New Roman"/>
              </a:rPr>
              <a:t>another</a:t>
            </a:r>
            <a:r>
              <a:rPr sz="2000" spc="-40" dirty="0">
                <a:latin typeface="Times New Roman"/>
                <a:cs typeface="Times New Roman"/>
              </a:rPr>
              <a:t> </a:t>
            </a:r>
            <a:r>
              <a:rPr sz="2000" spc="-10" dirty="0">
                <a:latin typeface="Times New Roman"/>
                <a:cs typeface="Times New Roman"/>
              </a:rPr>
              <a:t>medication.</a:t>
            </a:r>
            <a:endParaRPr sz="2000">
              <a:latin typeface="Times New Roman"/>
              <a:cs typeface="Times New Roman"/>
            </a:endParaRPr>
          </a:p>
          <a:p>
            <a:pPr marL="12700" marR="5080" algn="just">
              <a:lnSpc>
                <a:spcPct val="100000"/>
              </a:lnSpc>
              <a:spcBef>
                <a:spcPts val="10"/>
              </a:spcBef>
            </a:pPr>
            <a:r>
              <a:rPr sz="2000" b="1" spc="-10" dirty="0">
                <a:latin typeface="Times New Roman"/>
                <a:cs typeface="Times New Roman"/>
              </a:rPr>
              <a:t>Anti-</a:t>
            </a:r>
            <a:r>
              <a:rPr sz="2000" b="1" dirty="0">
                <a:latin typeface="Times New Roman"/>
                <a:cs typeface="Times New Roman"/>
              </a:rPr>
              <a:t>rejection</a:t>
            </a:r>
            <a:r>
              <a:rPr sz="2000" b="1" spc="150" dirty="0">
                <a:latin typeface="Times New Roman"/>
                <a:cs typeface="Times New Roman"/>
              </a:rPr>
              <a:t> </a:t>
            </a:r>
            <a:r>
              <a:rPr sz="2000" b="1" dirty="0">
                <a:latin typeface="Times New Roman"/>
                <a:cs typeface="Times New Roman"/>
              </a:rPr>
              <a:t>medications</a:t>
            </a:r>
            <a:r>
              <a:rPr sz="2000" b="1" spc="175" dirty="0">
                <a:latin typeface="Times New Roman"/>
                <a:cs typeface="Times New Roman"/>
              </a:rPr>
              <a:t> </a:t>
            </a:r>
            <a:r>
              <a:rPr sz="2000" b="1" dirty="0">
                <a:latin typeface="Times New Roman"/>
                <a:cs typeface="Times New Roman"/>
              </a:rPr>
              <a:t>work</a:t>
            </a:r>
            <a:r>
              <a:rPr sz="2000" b="1" spc="150" dirty="0">
                <a:latin typeface="Times New Roman"/>
                <a:cs typeface="Times New Roman"/>
              </a:rPr>
              <a:t> </a:t>
            </a:r>
            <a:r>
              <a:rPr sz="2000" b="1" dirty="0">
                <a:latin typeface="Times New Roman"/>
                <a:cs typeface="Times New Roman"/>
              </a:rPr>
              <a:t>only</a:t>
            </a:r>
            <a:r>
              <a:rPr sz="2000" b="1" spc="180" dirty="0">
                <a:latin typeface="Times New Roman"/>
                <a:cs typeface="Times New Roman"/>
              </a:rPr>
              <a:t> </a:t>
            </a:r>
            <a:r>
              <a:rPr sz="2000" b="1" dirty="0">
                <a:latin typeface="Times New Roman"/>
                <a:cs typeface="Times New Roman"/>
              </a:rPr>
              <a:t>within</a:t>
            </a:r>
            <a:r>
              <a:rPr sz="2000" b="1" spc="165" dirty="0">
                <a:latin typeface="Times New Roman"/>
                <a:cs typeface="Times New Roman"/>
              </a:rPr>
              <a:t> </a:t>
            </a:r>
            <a:r>
              <a:rPr sz="2000" b="1" dirty="0">
                <a:latin typeface="Times New Roman"/>
                <a:cs typeface="Times New Roman"/>
              </a:rPr>
              <a:t>a</a:t>
            </a:r>
            <a:r>
              <a:rPr sz="2000" b="1" spc="185" dirty="0">
                <a:latin typeface="Times New Roman"/>
                <a:cs typeface="Times New Roman"/>
              </a:rPr>
              <a:t> </a:t>
            </a:r>
            <a:r>
              <a:rPr sz="2000" b="1" dirty="0">
                <a:latin typeface="Times New Roman"/>
                <a:cs typeface="Times New Roman"/>
              </a:rPr>
              <a:t>very</a:t>
            </a:r>
            <a:r>
              <a:rPr sz="2000" b="1" spc="165" dirty="0">
                <a:latin typeface="Times New Roman"/>
                <a:cs typeface="Times New Roman"/>
              </a:rPr>
              <a:t> </a:t>
            </a:r>
            <a:r>
              <a:rPr sz="2000" b="1" dirty="0">
                <a:latin typeface="Times New Roman"/>
                <a:cs typeface="Times New Roman"/>
              </a:rPr>
              <a:t>narrow</a:t>
            </a:r>
            <a:r>
              <a:rPr sz="2000" b="1" spc="195" dirty="0">
                <a:latin typeface="Times New Roman"/>
                <a:cs typeface="Times New Roman"/>
              </a:rPr>
              <a:t> </a:t>
            </a:r>
            <a:r>
              <a:rPr sz="2000" b="1" dirty="0">
                <a:latin typeface="Times New Roman"/>
                <a:cs typeface="Times New Roman"/>
              </a:rPr>
              <a:t>range</a:t>
            </a:r>
            <a:r>
              <a:rPr sz="2000" b="1" spc="170" dirty="0">
                <a:latin typeface="Times New Roman"/>
                <a:cs typeface="Times New Roman"/>
              </a:rPr>
              <a:t> </a:t>
            </a:r>
            <a:r>
              <a:rPr sz="2000" dirty="0">
                <a:latin typeface="Times New Roman"/>
                <a:cs typeface="Times New Roman"/>
              </a:rPr>
              <a:t>in</a:t>
            </a:r>
            <a:r>
              <a:rPr sz="2000" spc="160" dirty="0">
                <a:latin typeface="Times New Roman"/>
                <a:cs typeface="Times New Roman"/>
              </a:rPr>
              <a:t> </a:t>
            </a:r>
            <a:r>
              <a:rPr sz="2000" dirty="0">
                <a:latin typeface="Times New Roman"/>
                <a:cs typeface="Times New Roman"/>
              </a:rPr>
              <a:t>your</a:t>
            </a:r>
            <a:r>
              <a:rPr sz="2000" spc="185" dirty="0">
                <a:latin typeface="Times New Roman"/>
                <a:cs typeface="Times New Roman"/>
              </a:rPr>
              <a:t> </a:t>
            </a:r>
            <a:r>
              <a:rPr sz="2000" dirty="0">
                <a:latin typeface="Times New Roman"/>
                <a:cs typeface="Times New Roman"/>
              </a:rPr>
              <a:t>body-</a:t>
            </a:r>
            <a:r>
              <a:rPr sz="2000" spc="155" dirty="0">
                <a:latin typeface="Times New Roman"/>
                <a:cs typeface="Times New Roman"/>
              </a:rPr>
              <a:t> </a:t>
            </a:r>
            <a:r>
              <a:rPr sz="2000" dirty="0">
                <a:latin typeface="Times New Roman"/>
                <a:cs typeface="Times New Roman"/>
              </a:rPr>
              <a:t>too</a:t>
            </a:r>
            <a:r>
              <a:rPr sz="2000" spc="185" dirty="0">
                <a:latin typeface="Times New Roman"/>
                <a:cs typeface="Times New Roman"/>
              </a:rPr>
              <a:t> </a:t>
            </a:r>
            <a:r>
              <a:rPr sz="2000" dirty="0">
                <a:latin typeface="Times New Roman"/>
                <a:cs typeface="Times New Roman"/>
              </a:rPr>
              <a:t>little,</a:t>
            </a:r>
            <a:r>
              <a:rPr sz="2000" spc="180" dirty="0">
                <a:latin typeface="Times New Roman"/>
                <a:cs typeface="Times New Roman"/>
              </a:rPr>
              <a:t> </a:t>
            </a:r>
            <a:r>
              <a:rPr sz="2000" dirty="0">
                <a:latin typeface="Times New Roman"/>
                <a:cs typeface="Times New Roman"/>
              </a:rPr>
              <a:t>and</a:t>
            </a:r>
            <a:r>
              <a:rPr sz="2000" spc="180" dirty="0">
                <a:latin typeface="Times New Roman"/>
                <a:cs typeface="Times New Roman"/>
              </a:rPr>
              <a:t> </a:t>
            </a:r>
            <a:r>
              <a:rPr sz="2000" dirty="0">
                <a:latin typeface="Times New Roman"/>
                <a:cs typeface="Times New Roman"/>
              </a:rPr>
              <a:t>you</a:t>
            </a:r>
            <a:r>
              <a:rPr sz="2000" spc="160" dirty="0">
                <a:latin typeface="Times New Roman"/>
                <a:cs typeface="Times New Roman"/>
              </a:rPr>
              <a:t> </a:t>
            </a:r>
            <a:r>
              <a:rPr sz="2000" spc="-20" dirty="0">
                <a:latin typeface="Times New Roman"/>
                <a:cs typeface="Times New Roman"/>
              </a:rPr>
              <a:t>risk </a:t>
            </a:r>
            <a:r>
              <a:rPr sz="2000" dirty="0">
                <a:latin typeface="Times New Roman"/>
                <a:cs typeface="Times New Roman"/>
              </a:rPr>
              <a:t>rejection;</a:t>
            </a:r>
            <a:r>
              <a:rPr sz="2000" spc="225" dirty="0">
                <a:latin typeface="Times New Roman"/>
                <a:cs typeface="Times New Roman"/>
              </a:rPr>
              <a:t> </a:t>
            </a:r>
            <a:r>
              <a:rPr sz="2000" dirty="0">
                <a:latin typeface="Times New Roman"/>
                <a:cs typeface="Times New Roman"/>
              </a:rPr>
              <a:t>too</a:t>
            </a:r>
            <a:r>
              <a:rPr sz="2000" spc="245" dirty="0">
                <a:latin typeface="Times New Roman"/>
                <a:cs typeface="Times New Roman"/>
              </a:rPr>
              <a:t> </a:t>
            </a:r>
            <a:r>
              <a:rPr sz="2000" dirty="0">
                <a:latin typeface="Times New Roman"/>
                <a:cs typeface="Times New Roman"/>
              </a:rPr>
              <a:t>much,</a:t>
            </a:r>
            <a:r>
              <a:rPr sz="2000" spc="245" dirty="0">
                <a:latin typeface="Times New Roman"/>
                <a:cs typeface="Times New Roman"/>
              </a:rPr>
              <a:t> </a:t>
            </a:r>
            <a:r>
              <a:rPr sz="2000" dirty="0">
                <a:latin typeface="Times New Roman"/>
                <a:cs typeface="Times New Roman"/>
              </a:rPr>
              <a:t>and</a:t>
            </a:r>
            <a:r>
              <a:rPr sz="2000" spc="245" dirty="0">
                <a:latin typeface="Times New Roman"/>
                <a:cs typeface="Times New Roman"/>
              </a:rPr>
              <a:t> </a:t>
            </a:r>
            <a:r>
              <a:rPr sz="2000" dirty="0">
                <a:latin typeface="Times New Roman"/>
                <a:cs typeface="Times New Roman"/>
              </a:rPr>
              <a:t>they</a:t>
            </a:r>
            <a:r>
              <a:rPr sz="2000" spc="220" dirty="0">
                <a:latin typeface="Times New Roman"/>
                <a:cs typeface="Times New Roman"/>
              </a:rPr>
              <a:t> </a:t>
            </a:r>
            <a:r>
              <a:rPr sz="2000" dirty="0">
                <a:latin typeface="Times New Roman"/>
                <a:cs typeface="Times New Roman"/>
              </a:rPr>
              <a:t>can</a:t>
            </a:r>
            <a:r>
              <a:rPr sz="2000" spc="220" dirty="0">
                <a:latin typeface="Times New Roman"/>
                <a:cs typeface="Times New Roman"/>
              </a:rPr>
              <a:t> </a:t>
            </a:r>
            <a:r>
              <a:rPr sz="2000" dirty="0">
                <a:latin typeface="Times New Roman"/>
                <a:cs typeface="Times New Roman"/>
              </a:rPr>
              <a:t>be</a:t>
            </a:r>
            <a:r>
              <a:rPr sz="2000" spc="235" dirty="0">
                <a:latin typeface="Times New Roman"/>
                <a:cs typeface="Times New Roman"/>
              </a:rPr>
              <a:t> </a:t>
            </a:r>
            <a:r>
              <a:rPr sz="2000" dirty="0">
                <a:latin typeface="Times New Roman"/>
                <a:cs typeface="Times New Roman"/>
              </a:rPr>
              <a:t>poisonous</a:t>
            </a:r>
            <a:r>
              <a:rPr sz="2000" spc="240" dirty="0">
                <a:latin typeface="Times New Roman"/>
                <a:cs typeface="Times New Roman"/>
              </a:rPr>
              <a:t> </a:t>
            </a:r>
            <a:r>
              <a:rPr sz="2000" dirty="0">
                <a:latin typeface="Times New Roman"/>
                <a:cs typeface="Times New Roman"/>
              </a:rPr>
              <a:t>or</a:t>
            </a:r>
            <a:r>
              <a:rPr sz="2000" spc="235" dirty="0">
                <a:latin typeface="Times New Roman"/>
                <a:cs typeface="Times New Roman"/>
              </a:rPr>
              <a:t> </a:t>
            </a:r>
            <a:r>
              <a:rPr sz="2000" dirty="0">
                <a:latin typeface="Times New Roman"/>
                <a:cs typeface="Times New Roman"/>
              </a:rPr>
              <a:t>toxic</a:t>
            </a:r>
            <a:r>
              <a:rPr sz="2000" spc="235" dirty="0">
                <a:latin typeface="Times New Roman"/>
                <a:cs typeface="Times New Roman"/>
              </a:rPr>
              <a:t> </a:t>
            </a:r>
            <a:r>
              <a:rPr sz="2000" dirty="0">
                <a:latin typeface="Times New Roman"/>
                <a:cs typeface="Times New Roman"/>
              </a:rPr>
              <a:t>to</a:t>
            </a:r>
            <a:r>
              <a:rPr sz="2000" spc="240" dirty="0">
                <a:latin typeface="Times New Roman"/>
                <a:cs typeface="Times New Roman"/>
              </a:rPr>
              <a:t> </a:t>
            </a:r>
            <a:r>
              <a:rPr sz="2000" dirty="0">
                <a:latin typeface="Times New Roman"/>
                <a:cs typeface="Times New Roman"/>
              </a:rPr>
              <a:t>your</a:t>
            </a:r>
            <a:r>
              <a:rPr sz="2000" spc="250" dirty="0">
                <a:latin typeface="Times New Roman"/>
                <a:cs typeface="Times New Roman"/>
              </a:rPr>
              <a:t> </a:t>
            </a:r>
            <a:r>
              <a:rPr sz="2000" dirty="0">
                <a:latin typeface="Times New Roman"/>
                <a:cs typeface="Times New Roman"/>
              </a:rPr>
              <a:t>body.</a:t>
            </a:r>
            <a:r>
              <a:rPr sz="2000" spc="235" dirty="0">
                <a:latin typeface="Times New Roman"/>
                <a:cs typeface="Times New Roman"/>
              </a:rPr>
              <a:t> </a:t>
            </a:r>
            <a:r>
              <a:rPr sz="2000" b="1" dirty="0">
                <a:latin typeface="Times New Roman"/>
                <a:cs typeface="Times New Roman"/>
              </a:rPr>
              <a:t>That</a:t>
            </a:r>
            <a:r>
              <a:rPr sz="2000" b="1" spc="250" dirty="0">
                <a:latin typeface="Times New Roman"/>
                <a:cs typeface="Times New Roman"/>
              </a:rPr>
              <a:t> </a:t>
            </a:r>
            <a:r>
              <a:rPr sz="2000" b="1" dirty="0">
                <a:latin typeface="Times New Roman"/>
                <a:cs typeface="Times New Roman"/>
              </a:rPr>
              <a:t>is</a:t>
            </a:r>
            <a:r>
              <a:rPr sz="2000" b="1" spc="225" dirty="0">
                <a:latin typeface="Times New Roman"/>
                <a:cs typeface="Times New Roman"/>
              </a:rPr>
              <a:t> </a:t>
            </a:r>
            <a:r>
              <a:rPr sz="2000" b="1" dirty="0">
                <a:latin typeface="Times New Roman"/>
                <a:cs typeface="Times New Roman"/>
              </a:rPr>
              <a:t>why</a:t>
            </a:r>
            <a:r>
              <a:rPr sz="2000" b="1" spc="240" dirty="0">
                <a:latin typeface="Times New Roman"/>
                <a:cs typeface="Times New Roman"/>
              </a:rPr>
              <a:t> </a:t>
            </a:r>
            <a:r>
              <a:rPr sz="2000" b="1" dirty="0">
                <a:latin typeface="Times New Roman"/>
                <a:cs typeface="Times New Roman"/>
              </a:rPr>
              <a:t>you</a:t>
            </a:r>
            <a:r>
              <a:rPr sz="2000" b="1" spc="254" dirty="0">
                <a:latin typeface="Times New Roman"/>
                <a:cs typeface="Times New Roman"/>
              </a:rPr>
              <a:t> </a:t>
            </a:r>
            <a:r>
              <a:rPr sz="2000" b="1" dirty="0">
                <a:latin typeface="Times New Roman"/>
                <a:cs typeface="Times New Roman"/>
              </a:rPr>
              <a:t>must</a:t>
            </a:r>
            <a:r>
              <a:rPr sz="2000" b="1" spc="245" dirty="0">
                <a:latin typeface="Times New Roman"/>
                <a:cs typeface="Times New Roman"/>
              </a:rPr>
              <a:t> </a:t>
            </a:r>
            <a:r>
              <a:rPr sz="2000" b="1" dirty="0">
                <a:latin typeface="Times New Roman"/>
                <a:cs typeface="Times New Roman"/>
              </a:rPr>
              <a:t>take</a:t>
            </a:r>
            <a:r>
              <a:rPr sz="2000" b="1" spc="240" dirty="0">
                <a:latin typeface="Times New Roman"/>
                <a:cs typeface="Times New Roman"/>
              </a:rPr>
              <a:t> </a:t>
            </a:r>
            <a:r>
              <a:rPr sz="2000" b="1" spc="-10" dirty="0">
                <a:latin typeface="Times New Roman"/>
                <a:cs typeface="Times New Roman"/>
              </a:rPr>
              <a:t>these </a:t>
            </a:r>
            <a:r>
              <a:rPr sz="2000" b="1" dirty="0">
                <a:latin typeface="Times New Roman"/>
                <a:cs typeface="Times New Roman"/>
              </a:rPr>
              <a:t>medications</a:t>
            </a:r>
            <a:r>
              <a:rPr sz="2000" b="1" spc="65" dirty="0">
                <a:latin typeface="Times New Roman"/>
                <a:cs typeface="Times New Roman"/>
              </a:rPr>
              <a:t> </a:t>
            </a:r>
            <a:r>
              <a:rPr sz="2000" b="1" dirty="0">
                <a:latin typeface="Times New Roman"/>
                <a:cs typeface="Times New Roman"/>
              </a:rPr>
              <a:t>exactly</a:t>
            </a:r>
            <a:r>
              <a:rPr sz="2000" b="1" spc="60" dirty="0">
                <a:latin typeface="Times New Roman"/>
                <a:cs typeface="Times New Roman"/>
              </a:rPr>
              <a:t> </a:t>
            </a:r>
            <a:r>
              <a:rPr sz="2000" b="1" dirty="0">
                <a:latin typeface="Times New Roman"/>
                <a:cs typeface="Times New Roman"/>
              </a:rPr>
              <a:t>as</a:t>
            </a:r>
            <a:r>
              <a:rPr sz="2000" b="1" spc="55" dirty="0">
                <a:latin typeface="Times New Roman"/>
                <a:cs typeface="Times New Roman"/>
              </a:rPr>
              <a:t> </a:t>
            </a:r>
            <a:r>
              <a:rPr sz="2000" b="1" dirty="0">
                <a:latin typeface="Times New Roman"/>
                <a:cs typeface="Times New Roman"/>
              </a:rPr>
              <a:t>instructed.</a:t>
            </a:r>
            <a:r>
              <a:rPr sz="2000" b="1" spc="75" dirty="0">
                <a:latin typeface="Times New Roman"/>
                <a:cs typeface="Times New Roman"/>
              </a:rPr>
              <a:t> </a:t>
            </a:r>
            <a:r>
              <a:rPr sz="2000" dirty="0">
                <a:latin typeface="Times New Roman"/>
                <a:cs typeface="Times New Roman"/>
              </a:rPr>
              <a:t>Never</a:t>
            </a:r>
            <a:r>
              <a:rPr sz="2000" spc="75" dirty="0">
                <a:latin typeface="Times New Roman"/>
                <a:cs typeface="Times New Roman"/>
              </a:rPr>
              <a:t> </a:t>
            </a:r>
            <a:r>
              <a:rPr sz="2000" dirty="0">
                <a:latin typeface="Times New Roman"/>
                <a:cs typeface="Times New Roman"/>
              </a:rPr>
              <a:t>take</a:t>
            </a:r>
            <a:r>
              <a:rPr sz="2000" spc="90" dirty="0">
                <a:latin typeface="Times New Roman"/>
                <a:cs typeface="Times New Roman"/>
              </a:rPr>
              <a:t> </a:t>
            </a:r>
            <a:r>
              <a:rPr sz="2000" dirty="0">
                <a:latin typeface="Times New Roman"/>
                <a:cs typeface="Times New Roman"/>
              </a:rPr>
              <a:t>more,</a:t>
            </a:r>
            <a:r>
              <a:rPr sz="2000" spc="80" dirty="0">
                <a:latin typeface="Times New Roman"/>
                <a:cs typeface="Times New Roman"/>
              </a:rPr>
              <a:t> </a:t>
            </a:r>
            <a:r>
              <a:rPr sz="2000" dirty="0">
                <a:latin typeface="Times New Roman"/>
                <a:cs typeface="Times New Roman"/>
              </a:rPr>
              <a:t>never</a:t>
            </a:r>
            <a:r>
              <a:rPr sz="2000" spc="75" dirty="0">
                <a:latin typeface="Times New Roman"/>
                <a:cs typeface="Times New Roman"/>
              </a:rPr>
              <a:t> </a:t>
            </a:r>
            <a:r>
              <a:rPr sz="2000" dirty="0">
                <a:latin typeface="Times New Roman"/>
                <a:cs typeface="Times New Roman"/>
              </a:rPr>
              <a:t>take</a:t>
            </a:r>
            <a:r>
              <a:rPr sz="2000" spc="70" dirty="0">
                <a:latin typeface="Times New Roman"/>
                <a:cs typeface="Times New Roman"/>
              </a:rPr>
              <a:t> </a:t>
            </a:r>
            <a:r>
              <a:rPr sz="2000" dirty="0">
                <a:latin typeface="Times New Roman"/>
                <a:cs typeface="Times New Roman"/>
              </a:rPr>
              <a:t>less,</a:t>
            </a:r>
            <a:r>
              <a:rPr sz="2000" spc="65" dirty="0">
                <a:latin typeface="Times New Roman"/>
                <a:cs typeface="Times New Roman"/>
              </a:rPr>
              <a:t> </a:t>
            </a:r>
            <a:r>
              <a:rPr sz="2000" dirty="0">
                <a:latin typeface="Times New Roman"/>
                <a:cs typeface="Times New Roman"/>
              </a:rPr>
              <a:t>and</a:t>
            </a:r>
            <a:r>
              <a:rPr sz="2000" spc="75" dirty="0">
                <a:latin typeface="Times New Roman"/>
                <a:cs typeface="Times New Roman"/>
              </a:rPr>
              <a:t> </a:t>
            </a:r>
            <a:r>
              <a:rPr sz="2000" dirty="0">
                <a:latin typeface="Times New Roman"/>
                <a:cs typeface="Times New Roman"/>
              </a:rPr>
              <a:t>never,</a:t>
            </a:r>
            <a:r>
              <a:rPr sz="2000" spc="75" dirty="0">
                <a:latin typeface="Times New Roman"/>
                <a:cs typeface="Times New Roman"/>
              </a:rPr>
              <a:t> </a:t>
            </a:r>
            <a:r>
              <a:rPr sz="2000" dirty="0">
                <a:latin typeface="Times New Roman"/>
                <a:cs typeface="Times New Roman"/>
              </a:rPr>
              <a:t>ever,</a:t>
            </a:r>
            <a:r>
              <a:rPr sz="2000" spc="50" dirty="0">
                <a:latin typeface="Times New Roman"/>
                <a:cs typeface="Times New Roman"/>
              </a:rPr>
              <a:t> </a:t>
            </a:r>
            <a:r>
              <a:rPr sz="2000" dirty="0">
                <a:latin typeface="Times New Roman"/>
                <a:cs typeface="Times New Roman"/>
              </a:rPr>
              <a:t>skip</a:t>
            </a:r>
            <a:r>
              <a:rPr sz="2000" spc="75" dirty="0">
                <a:latin typeface="Times New Roman"/>
                <a:cs typeface="Times New Roman"/>
              </a:rPr>
              <a:t> </a:t>
            </a:r>
            <a:r>
              <a:rPr sz="2000" dirty="0">
                <a:latin typeface="Times New Roman"/>
                <a:cs typeface="Times New Roman"/>
              </a:rPr>
              <a:t>a</a:t>
            </a:r>
            <a:r>
              <a:rPr sz="2000" spc="45" dirty="0">
                <a:latin typeface="Times New Roman"/>
                <a:cs typeface="Times New Roman"/>
              </a:rPr>
              <a:t> </a:t>
            </a:r>
            <a:r>
              <a:rPr sz="2000" dirty="0">
                <a:latin typeface="Times New Roman"/>
                <a:cs typeface="Times New Roman"/>
              </a:rPr>
              <a:t>dose.</a:t>
            </a:r>
            <a:r>
              <a:rPr sz="2000" spc="50" dirty="0">
                <a:latin typeface="Times New Roman"/>
                <a:cs typeface="Times New Roman"/>
              </a:rPr>
              <a:t> </a:t>
            </a:r>
            <a:r>
              <a:rPr sz="2000" dirty="0">
                <a:latin typeface="Times New Roman"/>
                <a:cs typeface="Times New Roman"/>
              </a:rPr>
              <a:t>If</a:t>
            </a:r>
            <a:r>
              <a:rPr sz="2000" spc="50" dirty="0">
                <a:latin typeface="Times New Roman"/>
                <a:cs typeface="Times New Roman"/>
              </a:rPr>
              <a:t> </a:t>
            </a:r>
            <a:r>
              <a:rPr sz="2000" dirty="0">
                <a:latin typeface="Times New Roman"/>
                <a:cs typeface="Times New Roman"/>
              </a:rPr>
              <a:t>you</a:t>
            </a:r>
            <a:r>
              <a:rPr sz="2000" spc="55" dirty="0">
                <a:latin typeface="Times New Roman"/>
                <a:cs typeface="Times New Roman"/>
              </a:rPr>
              <a:t> </a:t>
            </a:r>
            <a:r>
              <a:rPr sz="2000" spc="-25" dirty="0">
                <a:latin typeface="Times New Roman"/>
                <a:cs typeface="Times New Roman"/>
              </a:rPr>
              <a:t>do </a:t>
            </a:r>
            <a:r>
              <a:rPr sz="2000" dirty="0">
                <a:latin typeface="Times New Roman"/>
                <a:cs typeface="Times New Roman"/>
              </a:rPr>
              <a:t>forget</a:t>
            </a:r>
            <a:r>
              <a:rPr sz="2000" spc="60" dirty="0">
                <a:latin typeface="Times New Roman"/>
                <a:cs typeface="Times New Roman"/>
              </a:rPr>
              <a:t> </a:t>
            </a:r>
            <a:r>
              <a:rPr sz="2000" dirty="0">
                <a:latin typeface="Times New Roman"/>
                <a:cs typeface="Times New Roman"/>
              </a:rPr>
              <a:t>to</a:t>
            </a:r>
            <a:r>
              <a:rPr sz="2000" spc="65" dirty="0">
                <a:latin typeface="Times New Roman"/>
                <a:cs typeface="Times New Roman"/>
              </a:rPr>
              <a:t> </a:t>
            </a:r>
            <a:r>
              <a:rPr sz="2000" dirty="0">
                <a:latin typeface="Times New Roman"/>
                <a:cs typeface="Times New Roman"/>
              </a:rPr>
              <a:t>take</a:t>
            </a:r>
            <a:r>
              <a:rPr sz="2000" spc="60" dirty="0">
                <a:latin typeface="Times New Roman"/>
                <a:cs typeface="Times New Roman"/>
              </a:rPr>
              <a:t> </a:t>
            </a:r>
            <a:r>
              <a:rPr sz="2000" dirty="0">
                <a:latin typeface="Times New Roman"/>
                <a:cs typeface="Times New Roman"/>
              </a:rPr>
              <a:t>a</a:t>
            </a:r>
            <a:r>
              <a:rPr sz="2000" spc="55" dirty="0">
                <a:latin typeface="Times New Roman"/>
                <a:cs typeface="Times New Roman"/>
              </a:rPr>
              <a:t> </a:t>
            </a:r>
            <a:r>
              <a:rPr sz="2000" dirty="0">
                <a:latin typeface="Times New Roman"/>
                <a:cs typeface="Times New Roman"/>
              </a:rPr>
              <a:t>dose,</a:t>
            </a:r>
            <a:r>
              <a:rPr sz="2000" spc="70" dirty="0">
                <a:latin typeface="Times New Roman"/>
                <a:cs typeface="Times New Roman"/>
              </a:rPr>
              <a:t> </a:t>
            </a:r>
            <a:r>
              <a:rPr sz="2000" dirty="0">
                <a:latin typeface="Times New Roman"/>
                <a:cs typeface="Times New Roman"/>
              </a:rPr>
              <a:t>take</a:t>
            </a:r>
            <a:r>
              <a:rPr sz="2000" spc="60" dirty="0">
                <a:latin typeface="Times New Roman"/>
                <a:cs typeface="Times New Roman"/>
              </a:rPr>
              <a:t> </a:t>
            </a:r>
            <a:r>
              <a:rPr sz="2000" dirty="0">
                <a:latin typeface="Times New Roman"/>
                <a:cs typeface="Times New Roman"/>
              </a:rPr>
              <a:t>it,</a:t>
            </a:r>
            <a:r>
              <a:rPr sz="2000" spc="60" dirty="0">
                <a:latin typeface="Times New Roman"/>
                <a:cs typeface="Times New Roman"/>
              </a:rPr>
              <a:t> </a:t>
            </a:r>
            <a:r>
              <a:rPr sz="2000" dirty="0">
                <a:latin typeface="Times New Roman"/>
                <a:cs typeface="Times New Roman"/>
              </a:rPr>
              <a:t>if</a:t>
            </a:r>
            <a:r>
              <a:rPr sz="2000" spc="40" dirty="0">
                <a:latin typeface="Times New Roman"/>
                <a:cs typeface="Times New Roman"/>
              </a:rPr>
              <a:t> </a:t>
            </a:r>
            <a:r>
              <a:rPr sz="2000" dirty="0">
                <a:latin typeface="Times New Roman"/>
                <a:cs typeface="Times New Roman"/>
              </a:rPr>
              <a:t>remembered,</a:t>
            </a:r>
            <a:r>
              <a:rPr sz="2000" spc="95" dirty="0">
                <a:latin typeface="Times New Roman"/>
                <a:cs typeface="Times New Roman"/>
              </a:rPr>
              <a:t> </a:t>
            </a:r>
            <a:r>
              <a:rPr sz="2000" dirty="0">
                <a:latin typeface="Times New Roman"/>
                <a:cs typeface="Times New Roman"/>
              </a:rPr>
              <a:t>within</a:t>
            </a:r>
            <a:r>
              <a:rPr sz="2000" spc="45" dirty="0">
                <a:latin typeface="Times New Roman"/>
                <a:cs typeface="Times New Roman"/>
              </a:rPr>
              <a:t> </a:t>
            </a:r>
            <a:r>
              <a:rPr sz="2000" dirty="0">
                <a:latin typeface="Times New Roman"/>
                <a:cs typeface="Times New Roman"/>
              </a:rPr>
              <a:t>4-6</a:t>
            </a:r>
            <a:r>
              <a:rPr sz="2000" spc="65" dirty="0">
                <a:latin typeface="Times New Roman"/>
                <a:cs typeface="Times New Roman"/>
              </a:rPr>
              <a:t> </a:t>
            </a:r>
            <a:r>
              <a:rPr sz="2000" dirty="0">
                <a:latin typeface="Times New Roman"/>
                <a:cs typeface="Times New Roman"/>
              </a:rPr>
              <a:t>hours</a:t>
            </a:r>
            <a:r>
              <a:rPr sz="2000" spc="55" dirty="0">
                <a:latin typeface="Times New Roman"/>
                <a:cs typeface="Times New Roman"/>
              </a:rPr>
              <a:t> </a:t>
            </a:r>
            <a:r>
              <a:rPr sz="2000" dirty="0">
                <a:latin typeface="Times New Roman"/>
                <a:cs typeface="Times New Roman"/>
              </a:rPr>
              <a:t>of</a:t>
            </a:r>
            <a:r>
              <a:rPr sz="2000" spc="40" dirty="0">
                <a:latin typeface="Times New Roman"/>
                <a:cs typeface="Times New Roman"/>
              </a:rPr>
              <a:t> </a:t>
            </a:r>
            <a:r>
              <a:rPr sz="2000" dirty="0">
                <a:latin typeface="Times New Roman"/>
                <a:cs typeface="Times New Roman"/>
              </a:rPr>
              <a:t>the</a:t>
            </a:r>
            <a:r>
              <a:rPr sz="2000" spc="55" dirty="0">
                <a:latin typeface="Times New Roman"/>
                <a:cs typeface="Times New Roman"/>
              </a:rPr>
              <a:t> </a:t>
            </a:r>
            <a:r>
              <a:rPr sz="2000" dirty="0">
                <a:latin typeface="Times New Roman"/>
                <a:cs typeface="Times New Roman"/>
              </a:rPr>
              <a:t>prescribed</a:t>
            </a:r>
            <a:r>
              <a:rPr sz="2000" spc="80" dirty="0">
                <a:latin typeface="Times New Roman"/>
                <a:cs typeface="Times New Roman"/>
              </a:rPr>
              <a:t> </a:t>
            </a:r>
            <a:r>
              <a:rPr sz="2000" dirty="0">
                <a:latin typeface="Times New Roman"/>
                <a:cs typeface="Times New Roman"/>
              </a:rPr>
              <a:t>time,</a:t>
            </a:r>
            <a:r>
              <a:rPr sz="2000" spc="65" dirty="0">
                <a:latin typeface="Times New Roman"/>
                <a:cs typeface="Times New Roman"/>
              </a:rPr>
              <a:t> </a:t>
            </a:r>
            <a:r>
              <a:rPr sz="2000" dirty="0">
                <a:latin typeface="Times New Roman"/>
                <a:cs typeface="Times New Roman"/>
              </a:rPr>
              <a:t>but</a:t>
            </a:r>
            <a:r>
              <a:rPr sz="2000" spc="60" dirty="0">
                <a:latin typeface="Times New Roman"/>
                <a:cs typeface="Times New Roman"/>
              </a:rPr>
              <a:t> </a:t>
            </a:r>
            <a:r>
              <a:rPr sz="2000" dirty="0">
                <a:latin typeface="Times New Roman"/>
                <a:cs typeface="Times New Roman"/>
              </a:rPr>
              <a:t>never</a:t>
            </a:r>
            <a:r>
              <a:rPr sz="2000" spc="55" dirty="0">
                <a:latin typeface="Times New Roman"/>
                <a:cs typeface="Times New Roman"/>
              </a:rPr>
              <a:t> </a:t>
            </a:r>
            <a:r>
              <a:rPr sz="2000" dirty="0">
                <a:latin typeface="Times New Roman"/>
                <a:cs typeface="Times New Roman"/>
              </a:rPr>
              <a:t>take</a:t>
            </a:r>
            <a:r>
              <a:rPr sz="2000" spc="60" dirty="0">
                <a:latin typeface="Times New Roman"/>
                <a:cs typeface="Times New Roman"/>
              </a:rPr>
              <a:t> </a:t>
            </a:r>
            <a:r>
              <a:rPr sz="2000" dirty="0">
                <a:latin typeface="Times New Roman"/>
                <a:cs typeface="Times New Roman"/>
              </a:rPr>
              <a:t>a</a:t>
            </a:r>
            <a:r>
              <a:rPr sz="2000" spc="60" dirty="0">
                <a:latin typeface="Times New Roman"/>
                <a:cs typeface="Times New Roman"/>
              </a:rPr>
              <a:t> </a:t>
            </a:r>
            <a:r>
              <a:rPr sz="2000" spc="-10" dirty="0">
                <a:latin typeface="Times New Roman"/>
                <a:cs typeface="Times New Roman"/>
              </a:rPr>
              <a:t>double </a:t>
            </a:r>
            <a:r>
              <a:rPr sz="2000" dirty="0">
                <a:latin typeface="Times New Roman"/>
                <a:cs typeface="Times New Roman"/>
              </a:rPr>
              <a:t>dose,</a:t>
            </a:r>
            <a:r>
              <a:rPr sz="2000" spc="-5" dirty="0">
                <a:latin typeface="Times New Roman"/>
                <a:cs typeface="Times New Roman"/>
              </a:rPr>
              <a:t> </a:t>
            </a:r>
            <a:r>
              <a:rPr sz="2000" dirty="0">
                <a:latin typeface="Times New Roman"/>
                <a:cs typeface="Times New Roman"/>
              </a:rPr>
              <a:t>unless</a:t>
            </a:r>
            <a:r>
              <a:rPr sz="2000" spc="-15" dirty="0">
                <a:latin typeface="Times New Roman"/>
                <a:cs typeface="Times New Roman"/>
              </a:rPr>
              <a:t> </a:t>
            </a:r>
            <a:r>
              <a:rPr sz="2000" dirty="0">
                <a:latin typeface="Times New Roman"/>
                <a:cs typeface="Times New Roman"/>
              </a:rPr>
              <a:t>you</a:t>
            </a:r>
            <a:r>
              <a:rPr sz="2000" spc="-25" dirty="0">
                <a:latin typeface="Times New Roman"/>
                <a:cs typeface="Times New Roman"/>
              </a:rPr>
              <a:t> </a:t>
            </a:r>
            <a:r>
              <a:rPr sz="2000" dirty="0">
                <a:latin typeface="Times New Roman"/>
                <a:cs typeface="Times New Roman"/>
              </a:rPr>
              <a:t>are</a:t>
            </a:r>
            <a:r>
              <a:rPr sz="2000" spc="-5" dirty="0">
                <a:latin typeface="Times New Roman"/>
                <a:cs typeface="Times New Roman"/>
              </a:rPr>
              <a:t> </a:t>
            </a:r>
            <a:r>
              <a:rPr sz="2000" dirty="0">
                <a:latin typeface="Times New Roman"/>
                <a:cs typeface="Times New Roman"/>
              </a:rPr>
              <a:t>specifically</a:t>
            </a:r>
            <a:r>
              <a:rPr sz="2000" spc="-40" dirty="0">
                <a:latin typeface="Times New Roman"/>
                <a:cs typeface="Times New Roman"/>
              </a:rPr>
              <a:t> </a:t>
            </a:r>
            <a:r>
              <a:rPr sz="2000" dirty="0">
                <a:latin typeface="Times New Roman"/>
                <a:cs typeface="Times New Roman"/>
              </a:rPr>
              <a:t>told</a:t>
            </a:r>
            <a:r>
              <a:rPr sz="2000" spc="-5" dirty="0">
                <a:latin typeface="Times New Roman"/>
                <a:cs typeface="Times New Roman"/>
              </a:rPr>
              <a:t> </a:t>
            </a:r>
            <a:r>
              <a:rPr sz="2000" dirty="0">
                <a:latin typeface="Times New Roman"/>
                <a:cs typeface="Times New Roman"/>
              </a:rPr>
              <a:t>to</a:t>
            </a:r>
            <a:r>
              <a:rPr sz="2000" spc="-5" dirty="0">
                <a:latin typeface="Times New Roman"/>
                <a:cs typeface="Times New Roman"/>
              </a:rPr>
              <a:t> </a:t>
            </a:r>
            <a:r>
              <a:rPr sz="2000" dirty="0">
                <a:latin typeface="Times New Roman"/>
                <a:cs typeface="Times New Roman"/>
              </a:rPr>
              <a:t>by</a:t>
            </a:r>
            <a:r>
              <a:rPr sz="2000" spc="-25" dirty="0">
                <a:latin typeface="Times New Roman"/>
                <a:cs typeface="Times New Roman"/>
              </a:rPr>
              <a:t> </a:t>
            </a:r>
            <a:r>
              <a:rPr sz="2000" dirty="0">
                <a:latin typeface="Times New Roman"/>
                <a:cs typeface="Times New Roman"/>
              </a:rPr>
              <a:t>your</a:t>
            </a:r>
            <a:r>
              <a:rPr sz="2000" spc="-5" dirty="0">
                <a:latin typeface="Times New Roman"/>
                <a:cs typeface="Times New Roman"/>
              </a:rPr>
              <a:t> </a:t>
            </a:r>
            <a:r>
              <a:rPr sz="2000" dirty="0">
                <a:latin typeface="Times New Roman"/>
                <a:cs typeface="Times New Roman"/>
              </a:rPr>
              <a:t>doctor.</a:t>
            </a:r>
            <a:r>
              <a:rPr sz="2000" spc="-15" dirty="0">
                <a:latin typeface="Times New Roman"/>
                <a:cs typeface="Times New Roman"/>
              </a:rPr>
              <a:t> </a:t>
            </a:r>
            <a:r>
              <a:rPr sz="2000" dirty="0">
                <a:latin typeface="Times New Roman"/>
                <a:cs typeface="Times New Roman"/>
              </a:rPr>
              <a:t>In</a:t>
            </a:r>
            <a:r>
              <a:rPr sz="2000" spc="-25" dirty="0">
                <a:latin typeface="Times New Roman"/>
                <a:cs typeface="Times New Roman"/>
              </a:rPr>
              <a:t> </a:t>
            </a:r>
            <a:r>
              <a:rPr sz="2000" dirty="0">
                <a:latin typeface="Times New Roman"/>
                <a:cs typeface="Times New Roman"/>
              </a:rPr>
              <a:t>order to be</a:t>
            </a:r>
            <a:r>
              <a:rPr sz="2000" spc="-15" dirty="0">
                <a:latin typeface="Times New Roman"/>
                <a:cs typeface="Times New Roman"/>
              </a:rPr>
              <a:t> </a:t>
            </a:r>
            <a:r>
              <a:rPr sz="2000" dirty="0">
                <a:latin typeface="Times New Roman"/>
                <a:cs typeface="Times New Roman"/>
              </a:rPr>
              <a:t>certain</a:t>
            </a:r>
            <a:r>
              <a:rPr sz="2000" spc="-25" dirty="0">
                <a:latin typeface="Times New Roman"/>
                <a:cs typeface="Times New Roman"/>
              </a:rPr>
              <a:t> </a:t>
            </a:r>
            <a:r>
              <a:rPr sz="2000" dirty="0">
                <a:latin typeface="Times New Roman"/>
                <a:cs typeface="Times New Roman"/>
              </a:rPr>
              <a:t>that</a:t>
            </a:r>
            <a:r>
              <a:rPr sz="2000" spc="10" dirty="0">
                <a:latin typeface="Times New Roman"/>
                <a:cs typeface="Times New Roman"/>
              </a:rPr>
              <a:t> </a:t>
            </a:r>
            <a:r>
              <a:rPr sz="2000" dirty="0">
                <a:latin typeface="Times New Roman"/>
                <a:cs typeface="Times New Roman"/>
              </a:rPr>
              <a:t>you are</a:t>
            </a:r>
            <a:r>
              <a:rPr sz="2000" spc="-15" dirty="0">
                <a:latin typeface="Times New Roman"/>
                <a:cs typeface="Times New Roman"/>
              </a:rPr>
              <a:t> </a:t>
            </a:r>
            <a:r>
              <a:rPr sz="2000" dirty="0">
                <a:latin typeface="Times New Roman"/>
                <a:cs typeface="Times New Roman"/>
              </a:rPr>
              <a:t>getting</a:t>
            </a:r>
            <a:r>
              <a:rPr sz="2000" spc="-25" dirty="0">
                <a:latin typeface="Times New Roman"/>
                <a:cs typeface="Times New Roman"/>
              </a:rPr>
              <a:t> </a:t>
            </a:r>
            <a:r>
              <a:rPr sz="2000" dirty="0">
                <a:latin typeface="Times New Roman"/>
                <a:cs typeface="Times New Roman"/>
              </a:rPr>
              <a:t>precisely</a:t>
            </a:r>
            <a:r>
              <a:rPr sz="2000" spc="-40" dirty="0">
                <a:latin typeface="Times New Roman"/>
                <a:cs typeface="Times New Roman"/>
              </a:rPr>
              <a:t> </a:t>
            </a:r>
            <a:r>
              <a:rPr sz="2000" spc="-25" dirty="0">
                <a:latin typeface="Times New Roman"/>
                <a:cs typeface="Times New Roman"/>
              </a:rPr>
              <a:t>the </a:t>
            </a:r>
            <a:r>
              <a:rPr sz="2000" dirty="0">
                <a:latin typeface="Times New Roman"/>
                <a:cs typeface="Times New Roman"/>
              </a:rPr>
              <a:t>right</a:t>
            </a:r>
            <a:r>
              <a:rPr sz="2000" spc="185" dirty="0">
                <a:latin typeface="Times New Roman"/>
                <a:cs typeface="Times New Roman"/>
              </a:rPr>
              <a:t> </a:t>
            </a:r>
            <a:r>
              <a:rPr sz="2000" dirty="0">
                <a:latin typeface="Times New Roman"/>
                <a:cs typeface="Times New Roman"/>
              </a:rPr>
              <a:t>amount</a:t>
            </a:r>
            <a:r>
              <a:rPr sz="2000" spc="180" dirty="0">
                <a:latin typeface="Times New Roman"/>
                <a:cs typeface="Times New Roman"/>
              </a:rPr>
              <a:t> </a:t>
            </a:r>
            <a:r>
              <a:rPr sz="2000" dirty="0">
                <a:latin typeface="Times New Roman"/>
                <a:cs typeface="Times New Roman"/>
              </a:rPr>
              <a:t>of</a:t>
            </a:r>
            <a:r>
              <a:rPr sz="2000" spc="170" dirty="0">
                <a:latin typeface="Times New Roman"/>
                <a:cs typeface="Times New Roman"/>
              </a:rPr>
              <a:t> </a:t>
            </a:r>
            <a:r>
              <a:rPr sz="2000" spc="-10" dirty="0">
                <a:latin typeface="Times New Roman"/>
                <a:cs typeface="Times New Roman"/>
              </a:rPr>
              <a:t>anti-</a:t>
            </a:r>
            <a:r>
              <a:rPr sz="2000" dirty="0">
                <a:latin typeface="Times New Roman"/>
                <a:cs typeface="Times New Roman"/>
              </a:rPr>
              <a:t>rejection</a:t>
            </a:r>
            <a:r>
              <a:rPr sz="2000" spc="204" dirty="0">
                <a:latin typeface="Times New Roman"/>
                <a:cs typeface="Times New Roman"/>
              </a:rPr>
              <a:t> </a:t>
            </a:r>
            <a:r>
              <a:rPr sz="2000" dirty="0">
                <a:latin typeface="Times New Roman"/>
                <a:cs typeface="Times New Roman"/>
              </a:rPr>
              <a:t>medication,</a:t>
            </a:r>
            <a:r>
              <a:rPr sz="2000" spc="220" dirty="0">
                <a:latin typeface="Times New Roman"/>
                <a:cs typeface="Times New Roman"/>
              </a:rPr>
              <a:t> </a:t>
            </a:r>
            <a:r>
              <a:rPr sz="2000" dirty="0">
                <a:latin typeface="Times New Roman"/>
                <a:cs typeface="Times New Roman"/>
              </a:rPr>
              <a:t>you</a:t>
            </a:r>
            <a:r>
              <a:rPr sz="2000" spc="200" dirty="0">
                <a:latin typeface="Times New Roman"/>
                <a:cs typeface="Times New Roman"/>
              </a:rPr>
              <a:t> </a:t>
            </a:r>
            <a:r>
              <a:rPr sz="2000" dirty="0">
                <a:latin typeface="Times New Roman"/>
                <a:cs typeface="Times New Roman"/>
              </a:rPr>
              <a:t>must</a:t>
            </a:r>
            <a:r>
              <a:rPr sz="2000" spc="180" dirty="0">
                <a:latin typeface="Times New Roman"/>
                <a:cs typeface="Times New Roman"/>
              </a:rPr>
              <a:t> </a:t>
            </a:r>
            <a:r>
              <a:rPr sz="2000" dirty="0">
                <a:latin typeface="Times New Roman"/>
                <a:cs typeface="Times New Roman"/>
              </a:rPr>
              <a:t>be</a:t>
            </a:r>
            <a:r>
              <a:rPr sz="2000" spc="215" dirty="0">
                <a:latin typeface="Times New Roman"/>
                <a:cs typeface="Times New Roman"/>
              </a:rPr>
              <a:t> </a:t>
            </a:r>
            <a:r>
              <a:rPr sz="2000" dirty="0">
                <a:latin typeface="Times New Roman"/>
                <a:cs typeface="Times New Roman"/>
              </a:rPr>
              <a:t>monitored</a:t>
            </a:r>
            <a:r>
              <a:rPr sz="2000" spc="204" dirty="0">
                <a:latin typeface="Times New Roman"/>
                <a:cs typeface="Times New Roman"/>
              </a:rPr>
              <a:t> </a:t>
            </a:r>
            <a:r>
              <a:rPr sz="2000" dirty="0">
                <a:latin typeface="Times New Roman"/>
                <a:cs typeface="Times New Roman"/>
              </a:rPr>
              <a:t>carefully</a:t>
            </a:r>
            <a:r>
              <a:rPr sz="2000" spc="180" dirty="0">
                <a:latin typeface="Times New Roman"/>
                <a:cs typeface="Times New Roman"/>
              </a:rPr>
              <a:t> </a:t>
            </a:r>
            <a:r>
              <a:rPr sz="2000" dirty="0">
                <a:latin typeface="Times New Roman"/>
                <a:cs typeface="Times New Roman"/>
              </a:rPr>
              <a:t>with</a:t>
            </a:r>
            <a:r>
              <a:rPr sz="2000" spc="170" dirty="0">
                <a:latin typeface="Times New Roman"/>
                <a:cs typeface="Times New Roman"/>
              </a:rPr>
              <a:t> </a:t>
            </a:r>
            <a:r>
              <a:rPr sz="2000" dirty="0">
                <a:latin typeface="Times New Roman"/>
                <a:cs typeface="Times New Roman"/>
              </a:rPr>
              <a:t>routine</a:t>
            </a:r>
            <a:r>
              <a:rPr sz="2000" spc="220" dirty="0">
                <a:latin typeface="Times New Roman"/>
                <a:cs typeface="Times New Roman"/>
              </a:rPr>
              <a:t> </a:t>
            </a:r>
            <a:r>
              <a:rPr sz="2000" dirty="0">
                <a:latin typeface="Times New Roman"/>
                <a:cs typeface="Times New Roman"/>
              </a:rPr>
              <a:t>blood</a:t>
            </a:r>
            <a:r>
              <a:rPr sz="2000" spc="175" dirty="0">
                <a:latin typeface="Times New Roman"/>
                <a:cs typeface="Times New Roman"/>
              </a:rPr>
              <a:t> </a:t>
            </a:r>
            <a:r>
              <a:rPr sz="2000" dirty="0">
                <a:latin typeface="Times New Roman"/>
                <a:cs typeface="Times New Roman"/>
              </a:rPr>
              <a:t>tests,</a:t>
            </a:r>
            <a:r>
              <a:rPr sz="2000" spc="220" dirty="0">
                <a:latin typeface="Times New Roman"/>
                <a:cs typeface="Times New Roman"/>
              </a:rPr>
              <a:t> </a:t>
            </a:r>
            <a:r>
              <a:rPr sz="2000" spc="-10" dirty="0">
                <a:latin typeface="Times New Roman"/>
                <a:cs typeface="Times New Roman"/>
              </a:rPr>
              <a:t>which </a:t>
            </a:r>
            <a:r>
              <a:rPr sz="2000" dirty="0">
                <a:latin typeface="Times New Roman"/>
                <a:cs typeface="Times New Roman"/>
              </a:rPr>
              <a:t>also</a:t>
            </a:r>
            <a:r>
              <a:rPr sz="2000" spc="30" dirty="0">
                <a:latin typeface="Times New Roman"/>
                <a:cs typeface="Times New Roman"/>
              </a:rPr>
              <a:t> </a:t>
            </a:r>
            <a:r>
              <a:rPr sz="2000" dirty="0">
                <a:latin typeface="Times New Roman"/>
                <a:cs typeface="Times New Roman"/>
              </a:rPr>
              <a:t>measure</a:t>
            </a:r>
            <a:r>
              <a:rPr sz="2000" spc="30" dirty="0">
                <a:latin typeface="Times New Roman"/>
                <a:cs typeface="Times New Roman"/>
              </a:rPr>
              <a:t> </a:t>
            </a:r>
            <a:r>
              <a:rPr sz="2000" dirty="0">
                <a:latin typeface="Times New Roman"/>
                <a:cs typeface="Times New Roman"/>
              </a:rPr>
              <a:t>the</a:t>
            </a:r>
            <a:r>
              <a:rPr sz="2000" spc="25" dirty="0">
                <a:latin typeface="Times New Roman"/>
                <a:cs typeface="Times New Roman"/>
              </a:rPr>
              <a:t> </a:t>
            </a:r>
            <a:r>
              <a:rPr sz="2000" dirty="0">
                <a:latin typeface="Times New Roman"/>
                <a:cs typeface="Times New Roman"/>
              </a:rPr>
              <a:t>drug</a:t>
            </a:r>
            <a:r>
              <a:rPr sz="2000" spc="15" dirty="0">
                <a:latin typeface="Times New Roman"/>
                <a:cs typeface="Times New Roman"/>
              </a:rPr>
              <a:t> </a:t>
            </a:r>
            <a:r>
              <a:rPr sz="2000" dirty="0">
                <a:latin typeface="Times New Roman"/>
                <a:cs typeface="Times New Roman"/>
              </a:rPr>
              <a:t>level</a:t>
            </a:r>
            <a:r>
              <a:rPr sz="2000" spc="45" dirty="0">
                <a:latin typeface="Times New Roman"/>
                <a:cs typeface="Times New Roman"/>
              </a:rPr>
              <a:t> </a:t>
            </a:r>
            <a:r>
              <a:rPr sz="2000" dirty="0">
                <a:latin typeface="Times New Roman"/>
                <a:cs typeface="Times New Roman"/>
              </a:rPr>
              <a:t>within</a:t>
            </a:r>
            <a:r>
              <a:rPr sz="2000" spc="35" dirty="0">
                <a:latin typeface="Times New Roman"/>
                <a:cs typeface="Times New Roman"/>
              </a:rPr>
              <a:t> </a:t>
            </a:r>
            <a:r>
              <a:rPr sz="2000" dirty="0">
                <a:latin typeface="Times New Roman"/>
                <a:cs typeface="Times New Roman"/>
              </a:rPr>
              <a:t>your</a:t>
            </a:r>
            <a:r>
              <a:rPr sz="2000" spc="35" dirty="0">
                <a:latin typeface="Times New Roman"/>
                <a:cs typeface="Times New Roman"/>
              </a:rPr>
              <a:t> </a:t>
            </a:r>
            <a:r>
              <a:rPr sz="2000" dirty="0">
                <a:latin typeface="Times New Roman"/>
                <a:cs typeface="Times New Roman"/>
              </a:rPr>
              <a:t>body.</a:t>
            </a:r>
            <a:r>
              <a:rPr sz="2000" spc="30" dirty="0">
                <a:latin typeface="Times New Roman"/>
                <a:cs typeface="Times New Roman"/>
              </a:rPr>
              <a:t> </a:t>
            </a:r>
            <a:r>
              <a:rPr sz="2000" spc="-10" dirty="0">
                <a:latin typeface="Times New Roman"/>
                <a:cs typeface="Times New Roman"/>
              </a:rPr>
              <a:t>You</a:t>
            </a:r>
            <a:r>
              <a:rPr sz="2000" spc="15" dirty="0">
                <a:latin typeface="Times New Roman"/>
                <a:cs typeface="Times New Roman"/>
              </a:rPr>
              <a:t> </a:t>
            </a:r>
            <a:r>
              <a:rPr sz="2000" dirty="0">
                <a:latin typeface="Times New Roman"/>
                <a:cs typeface="Times New Roman"/>
              </a:rPr>
              <a:t>must</a:t>
            </a:r>
            <a:r>
              <a:rPr sz="2000" spc="25" dirty="0">
                <a:latin typeface="Times New Roman"/>
                <a:cs typeface="Times New Roman"/>
              </a:rPr>
              <a:t> </a:t>
            </a:r>
            <a:r>
              <a:rPr sz="2000" dirty="0">
                <a:latin typeface="Times New Roman"/>
                <a:cs typeface="Times New Roman"/>
              </a:rPr>
              <a:t>take</a:t>
            </a:r>
            <a:r>
              <a:rPr sz="2000" spc="30" dirty="0">
                <a:latin typeface="Times New Roman"/>
                <a:cs typeface="Times New Roman"/>
              </a:rPr>
              <a:t> </a:t>
            </a:r>
            <a:r>
              <a:rPr sz="2000" dirty="0">
                <a:latin typeface="Times New Roman"/>
                <a:cs typeface="Times New Roman"/>
              </a:rPr>
              <a:t>these</a:t>
            </a:r>
            <a:r>
              <a:rPr sz="2000" spc="25" dirty="0">
                <a:latin typeface="Times New Roman"/>
                <a:cs typeface="Times New Roman"/>
              </a:rPr>
              <a:t> </a:t>
            </a:r>
            <a:r>
              <a:rPr sz="2000" dirty="0">
                <a:latin typeface="Times New Roman"/>
                <a:cs typeface="Times New Roman"/>
              </a:rPr>
              <a:t>medications</a:t>
            </a:r>
            <a:r>
              <a:rPr sz="2000" spc="25" dirty="0">
                <a:latin typeface="Times New Roman"/>
                <a:cs typeface="Times New Roman"/>
              </a:rPr>
              <a:t> </a:t>
            </a:r>
            <a:r>
              <a:rPr sz="2000" dirty="0">
                <a:latin typeface="Times New Roman"/>
                <a:cs typeface="Times New Roman"/>
              </a:rPr>
              <a:t>for</a:t>
            </a:r>
            <a:r>
              <a:rPr sz="2000" spc="35" dirty="0">
                <a:latin typeface="Times New Roman"/>
                <a:cs typeface="Times New Roman"/>
              </a:rPr>
              <a:t> </a:t>
            </a:r>
            <a:r>
              <a:rPr sz="2000" dirty="0">
                <a:latin typeface="Times New Roman"/>
                <a:cs typeface="Times New Roman"/>
              </a:rPr>
              <a:t>the</a:t>
            </a:r>
            <a:r>
              <a:rPr sz="2000" spc="25" dirty="0">
                <a:latin typeface="Times New Roman"/>
                <a:cs typeface="Times New Roman"/>
              </a:rPr>
              <a:t> </a:t>
            </a:r>
            <a:r>
              <a:rPr sz="2000" dirty="0">
                <a:latin typeface="Times New Roman"/>
                <a:cs typeface="Times New Roman"/>
              </a:rPr>
              <a:t>rest</a:t>
            </a:r>
            <a:r>
              <a:rPr sz="2000" spc="25" dirty="0">
                <a:latin typeface="Times New Roman"/>
                <a:cs typeface="Times New Roman"/>
              </a:rPr>
              <a:t> </a:t>
            </a:r>
            <a:r>
              <a:rPr sz="2000" dirty="0">
                <a:latin typeface="Times New Roman"/>
                <a:cs typeface="Times New Roman"/>
              </a:rPr>
              <a:t>of</a:t>
            </a:r>
            <a:r>
              <a:rPr sz="2000" spc="10" dirty="0">
                <a:latin typeface="Times New Roman"/>
                <a:cs typeface="Times New Roman"/>
              </a:rPr>
              <a:t> </a:t>
            </a:r>
            <a:r>
              <a:rPr sz="2000" dirty="0">
                <a:latin typeface="Times New Roman"/>
                <a:cs typeface="Times New Roman"/>
              </a:rPr>
              <a:t>your</a:t>
            </a:r>
            <a:r>
              <a:rPr sz="2000" spc="35" dirty="0">
                <a:latin typeface="Times New Roman"/>
                <a:cs typeface="Times New Roman"/>
              </a:rPr>
              <a:t> </a:t>
            </a:r>
            <a:r>
              <a:rPr sz="2000" dirty="0">
                <a:latin typeface="Times New Roman"/>
                <a:cs typeface="Times New Roman"/>
              </a:rPr>
              <a:t>life.</a:t>
            </a:r>
            <a:r>
              <a:rPr sz="2000" spc="30" dirty="0">
                <a:latin typeface="Times New Roman"/>
                <a:cs typeface="Times New Roman"/>
              </a:rPr>
              <a:t> </a:t>
            </a:r>
            <a:r>
              <a:rPr sz="2000" spc="-20" dirty="0">
                <a:latin typeface="Times New Roman"/>
                <a:cs typeface="Times New Roman"/>
              </a:rPr>
              <a:t>Even </a:t>
            </a:r>
            <a:r>
              <a:rPr sz="2000" dirty="0">
                <a:latin typeface="Times New Roman"/>
                <a:cs typeface="Times New Roman"/>
              </a:rPr>
              <a:t>if</a:t>
            </a:r>
            <a:r>
              <a:rPr sz="2000" spc="130" dirty="0">
                <a:latin typeface="Times New Roman"/>
                <a:cs typeface="Times New Roman"/>
              </a:rPr>
              <a:t> </a:t>
            </a:r>
            <a:r>
              <a:rPr sz="2000" dirty="0">
                <a:latin typeface="Times New Roman"/>
                <a:cs typeface="Times New Roman"/>
              </a:rPr>
              <a:t>you</a:t>
            </a:r>
            <a:r>
              <a:rPr sz="2000" spc="135" dirty="0">
                <a:latin typeface="Times New Roman"/>
                <a:cs typeface="Times New Roman"/>
              </a:rPr>
              <a:t> </a:t>
            </a:r>
            <a:r>
              <a:rPr sz="2000" dirty="0">
                <a:latin typeface="Times New Roman"/>
                <a:cs typeface="Times New Roman"/>
              </a:rPr>
              <a:t>have</a:t>
            </a:r>
            <a:r>
              <a:rPr sz="2000" spc="125" dirty="0">
                <a:latin typeface="Times New Roman"/>
                <a:cs typeface="Times New Roman"/>
              </a:rPr>
              <a:t> </a:t>
            </a:r>
            <a:r>
              <a:rPr sz="2000" dirty="0">
                <a:latin typeface="Times New Roman"/>
                <a:cs typeface="Times New Roman"/>
              </a:rPr>
              <a:t>had</a:t>
            </a:r>
            <a:r>
              <a:rPr sz="2000" spc="140" dirty="0">
                <a:latin typeface="Times New Roman"/>
                <a:cs typeface="Times New Roman"/>
              </a:rPr>
              <a:t> </a:t>
            </a:r>
            <a:r>
              <a:rPr sz="2000" dirty="0">
                <a:latin typeface="Times New Roman"/>
                <a:cs typeface="Times New Roman"/>
              </a:rPr>
              <a:t>a</a:t>
            </a:r>
            <a:r>
              <a:rPr sz="2000" spc="125" dirty="0">
                <a:latin typeface="Times New Roman"/>
                <a:cs typeface="Times New Roman"/>
              </a:rPr>
              <a:t> </a:t>
            </a:r>
            <a:r>
              <a:rPr sz="2000" dirty="0">
                <a:latin typeface="Times New Roman"/>
                <a:cs typeface="Times New Roman"/>
              </a:rPr>
              <a:t>rejection</a:t>
            </a:r>
            <a:r>
              <a:rPr sz="2000" spc="120" dirty="0">
                <a:latin typeface="Times New Roman"/>
                <a:cs typeface="Times New Roman"/>
              </a:rPr>
              <a:t> </a:t>
            </a:r>
            <a:r>
              <a:rPr sz="2000" dirty="0">
                <a:latin typeface="Times New Roman"/>
                <a:cs typeface="Times New Roman"/>
              </a:rPr>
              <a:t>episode</a:t>
            </a:r>
            <a:r>
              <a:rPr sz="2000" spc="130" dirty="0">
                <a:latin typeface="Times New Roman"/>
                <a:cs typeface="Times New Roman"/>
              </a:rPr>
              <a:t> </a:t>
            </a:r>
            <a:r>
              <a:rPr sz="2000" dirty="0">
                <a:latin typeface="Times New Roman"/>
                <a:cs typeface="Times New Roman"/>
              </a:rPr>
              <a:t>or</a:t>
            </a:r>
            <a:r>
              <a:rPr sz="2000" spc="130" dirty="0">
                <a:latin typeface="Times New Roman"/>
                <a:cs typeface="Times New Roman"/>
              </a:rPr>
              <a:t> </a:t>
            </a:r>
            <a:r>
              <a:rPr sz="2000" dirty="0">
                <a:latin typeface="Times New Roman"/>
                <a:cs typeface="Times New Roman"/>
              </a:rPr>
              <a:t>your</a:t>
            </a:r>
            <a:r>
              <a:rPr sz="2000" spc="135" dirty="0">
                <a:latin typeface="Times New Roman"/>
                <a:cs typeface="Times New Roman"/>
              </a:rPr>
              <a:t> </a:t>
            </a:r>
            <a:r>
              <a:rPr sz="2000" dirty="0">
                <a:latin typeface="Times New Roman"/>
                <a:cs typeface="Times New Roman"/>
              </a:rPr>
              <a:t>doctor</a:t>
            </a:r>
            <a:r>
              <a:rPr sz="2000" spc="140" dirty="0">
                <a:latin typeface="Times New Roman"/>
                <a:cs typeface="Times New Roman"/>
              </a:rPr>
              <a:t> </a:t>
            </a:r>
            <a:r>
              <a:rPr sz="2000" dirty="0">
                <a:latin typeface="Times New Roman"/>
                <a:cs typeface="Times New Roman"/>
              </a:rPr>
              <a:t>has</a:t>
            </a:r>
            <a:r>
              <a:rPr sz="2000" spc="120" dirty="0">
                <a:latin typeface="Times New Roman"/>
                <a:cs typeface="Times New Roman"/>
              </a:rPr>
              <a:t> </a:t>
            </a:r>
            <a:r>
              <a:rPr sz="2000" dirty="0">
                <a:latin typeface="Times New Roman"/>
                <a:cs typeface="Times New Roman"/>
              </a:rPr>
              <a:t>reduced</a:t>
            </a:r>
            <a:r>
              <a:rPr sz="2000" spc="160" dirty="0">
                <a:latin typeface="Times New Roman"/>
                <a:cs typeface="Times New Roman"/>
              </a:rPr>
              <a:t> </a:t>
            </a:r>
            <a:r>
              <a:rPr sz="2000" dirty="0">
                <a:latin typeface="Times New Roman"/>
                <a:cs typeface="Times New Roman"/>
              </a:rPr>
              <a:t>your</a:t>
            </a:r>
            <a:r>
              <a:rPr sz="2000" spc="125" dirty="0">
                <a:latin typeface="Times New Roman"/>
                <a:cs typeface="Times New Roman"/>
              </a:rPr>
              <a:t> </a:t>
            </a:r>
            <a:r>
              <a:rPr sz="2000" dirty="0">
                <a:latin typeface="Times New Roman"/>
                <a:cs typeface="Times New Roman"/>
              </a:rPr>
              <a:t>dosage,</a:t>
            </a:r>
            <a:r>
              <a:rPr sz="2000" spc="160" dirty="0">
                <a:latin typeface="Times New Roman"/>
                <a:cs typeface="Times New Roman"/>
              </a:rPr>
              <a:t> </a:t>
            </a:r>
            <a:r>
              <a:rPr sz="2000" dirty="0">
                <a:latin typeface="Times New Roman"/>
                <a:cs typeface="Times New Roman"/>
              </a:rPr>
              <a:t>you</a:t>
            </a:r>
            <a:r>
              <a:rPr sz="2000" spc="135" dirty="0">
                <a:latin typeface="Times New Roman"/>
                <a:cs typeface="Times New Roman"/>
              </a:rPr>
              <a:t> </a:t>
            </a:r>
            <a:r>
              <a:rPr sz="2000" dirty="0">
                <a:latin typeface="Times New Roman"/>
                <a:cs typeface="Times New Roman"/>
              </a:rPr>
              <a:t>must</a:t>
            </a:r>
            <a:r>
              <a:rPr sz="2000" spc="145" dirty="0">
                <a:latin typeface="Times New Roman"/>
                <a:cs typeface="Times New Roman"/>
              </a:rPr>
              <a:t> </a:t>
            </a:r>
            <a:r>
              <a:rPr sz="2000" dirty="0">
                <a:latin typeface="Times New Roman"/>
                <a:cs typeface="Times New Roman"/>
              </a:rPr>
              <a:t>not</a:t>
            </a:r>
            <a:r>
              <a:rPr sz="2000" spc="120" dirty="0">
                <a:latin typeface="Times New Roman"/>
                <a:cs typeface="Times New Roman"/>
              </a:rPr>
              <a:t> </a:t>
            </a:r>
            <a:r>
              <a:rPr sz="2000" dirty="0">
                <a:latin typeface="Times New Roman"/>
                <a:cs typeface="Times New Roman"/>
              </a:rPr>
              <a:t>stop</a:t>
            </a:r>
            <a:r>
              <a:rPr sz="2000" spc="135" dirty="0">
                <a:latin typeface="Times New Roman"/>
                <a:cs typeface="Times New Roman"/>
              </a:rPr>
              <a:t> </a:t>
            </a:r>
            <a:r>
              <a:rPr sz="2000" dirty="0">
                <a:latin typeface="Times New Roman"/>
                <a:cs typeface="Times New Roman"/>
              </a:rPr>
              <a:t>taking</a:t>
            </a:r>
            <a:r>
              <a:rPr sz="2000" spc="114" dirty="0">
                <a:latin typeface="Times New Roman"/>
                <a:cs typeface="Times New Roman"/>
              </a:rPr>
              <a:t> </a:t>
            </a:r>
            <a:r>
              <a:rPr sz="2000" spc="-10" dirty="0">
                <a:latin typeface="Times New Roman"/>
                <a:cs typeface="Times New Roman"/>
              </a:rPr>
              <a:t>these </a:t>
            </a:r>
            <a:r>
              <a:rPr sz="2000" dirty="0">
                <a:latin typeface="Times New Roman"/>
                <a:cs typeface="Times New Roman"/>
              </a:rPr>
              <a:t>very</a:t>
            </a:r>
            <a:r>
              <a:rPr sz="2000" spc="-60" dirty="0">
                <a:latin typeface="Times New Roman"/>
                <a:cs typeface="Times New Roman"/>
              </a:rPr>
              <a:t> </a:t>
            </a:r>
            <a:r>
              <a:rPr sz="2000" dirty="0">
                <a:latin typeface="Times New Roman"/>
                <a:cs typeface="Times New Roman"/>
              </a:rPr>
              <a:t>important</a:t>
            </a:r>
            <a:r>
              <a:rPr sz="2000" spc="-15" dirty="0">
                <a:latin typeface="Times New Roman"/>
                <a:cs typeface="Times New Roman"/>
              </a:rPr>
              <a:t> </a:t>
            </a:r>
            <a:r>
              <a:rPr sz="2000" dirty="0">
                <a:latin typeface="Times New Roman"/>
                <a:cs typeface="Times New Roman"/>
              </a:rPr>
              <a:t>medications.</a:t>
            </a:r>
            <a:r>
              <a:rPr sz="2000" spc="-20" dirty="0">
                <a:latin typeface="Times New Roman"/>
                <a:cs typeface="Times New Roman"/>
              </a:rPr>
              <a:t> </a:t>
            </a:r>
            <a:r>
              <a:rPr sz="2000" b="1" dirty="0">
                <a:latin typeface="Times New Roman"/>
                <a:cs typeface="Times New Roman"/>
              </a:rPr>
              <a:t>If</a:t>
            </a:r>
            <a:r>
              <a:rPr sz="2000" b="1" spc="-20" dirty="0">
                <a:latin typeface="Times New Roman"/>
                <a:cs typeface="Times New Roman"/>
              </a:rPr>
              <a:t> </a:t>
            </a:r>
            <a:r>
              <a:rPr sz="2000" b="1" dirty="0">
                <a:latin typeface="Times New Roman"/>
                <a:cs typeface="Times New Roman"/>
              </a:rPr>
              <a:t>you</a:t>
            </a:r>
            <a:r>
              <a:rPr sz="2000" b="1" spc="-35" dirty="0">
                <a:latin typeface="Times New Roman"/>
                <a:cs typeface="Times New Roman"/>
              </a:rPr>
              <a:t> </a:t>
            </a:r>
            <a:r>
              <a:rPr sz="2000" b="1" dirty="0">
                <a:latin typeface="Times New Roman"/>
                <a:cs typeface="Times New Roman"/>
              </a:rPr>
              <a:t>stop</a:t>
            </a:r>
            <a:r>
              <a:rPr sz="2000" b="1" spc="-50" dirty="0">
                <a:latin typeface="Times New Roman"/>
                <a:cs typeface="Times New Roman"/>
              </a:rPr>
              <a:t> </a:t>
            </a:r>
            <a:r>
              <a:rPr sz="2000" b="1" dirty="0">
                <a:latin typeface="Times New Roman"/>
                <a:cs typeface="Times New Roman"/>
              </a:rPr>
              <a:t>taking</a:t>
            </a:r>
            <a:r>
              <a:rPr sz="2000" b="1" spc="-10" dirty="0">
                <a:latin typeface="Times New Roman"/>
                <a:cs typeface="Times New Roman"/>
              </a:rPr>
              <a:t> </a:t>
            </a:r>
            <a:r>
              <a:rPr sz="2000" b="1" dirty="0">
                <a:latin typeface="Times New Roman"/>
                <a:cs typeface="Times New Roman"/>
              </a:rPr>
              <a:t>your</a:t>
            </a:r>
            <a:r>
              <a:rPr sz="2000" b="1" spc="-45" dirty="0">
                <a:latin typeface="Times New Roman"/>
                <a:cs typeface="Times New Roman"/>
              </a:rPr>
              <a:t> </a:t>
            </a:r>
            <a:r>
              <a:rPr sz="2000" b="1" dirty="0">
                <a:latin typeface="Times New Roman"/>
                <a:cs typeface="Times New Roman"/>
              </a:rPr>
              <a:t>medication,</a:t>
            </a:r>
            <a:r>
              <a:rPr sz="2000" b="1" spc="-55" dirty="0">
                <a:latin typeface="Times New Roman"/>
                <a:cs typeface="Times New Roman"/>
              </a:rPr>
              <a:t> </a:t>
            </a:r>
            <a:r>
              <a:rPr sz="2000" b="1" dirty="0">
                <a:latin typeface="Times New Roman"/>
                <a:cs typeface="Times New Roman"/>
              </a:rPr>
              <a:t>you</a:t>
            </a:r>
            <a:r>
              <a:rPr sz="2000" b="1" spc="-35" dirty="0">
                <a:latin typeface="Times New Roman"/>
                <a:cs typeface="Times New Roman"/>
              </a:rPr>
              <a:t> </a:t>
            </a:r>
            <a:r>
              <a:rPr sz="2000" b="1" dirty="0">
                <a:latin typeface="Times New Roman"/>
                <a:cs typeface="Times New Roman"/>
              </a:rPr>
              <a:t>will</a:t>
            </a:r>
            <a:r>
              <a:rPr sz="2000" b="1" spc="-30" dirty="0">
                <a:latin typeface="Times New Roman"/>
                <a:cs typeface="Times New Roman"/>
              </a:rPr>
              <a:t> </a:t>
            </a:r>
            <a:r>
              <a:rPr sz="2000" b="1" dirty="0">
                <a:latin typeface="Times New Roman"/>
                <a:cs typeface="Times New Roman"/>
              </a:rPr>
              <a:t>lose</a:t>
            </a:r>
            <a:r>
              <a:rPr sz="2000" b="1" spc="-40" dirty="0">
                <a:latin typeface="Times New Roman"/>
                <a:cs typeface="Times New Roman"/>
              </a:rPr>
              <a:t> </a:t>
            </a:r>
            <a:r>
              <a:rPr sz="2000" b="1" dirty="0">
                <a:latin typeface="Times New Roman"/>
                <a:cs typeface="Times New Roman"/>
              </a:rPr>
              <a:t>your</a:t>
            </a:r>
            <a:r>
              <a:rPr sz="2000" b="1" spc="-70" dirty="0">
                <a:latin typeface="Times New Roman"/>
                <a:cs typeface="Times New Roman"/>
              </a:rPr>
              <a:t> </a:t>
            </a:r>
            <a:r>
              <a:rPr sz="2000" b="1" dirty="0">
                <a:latin typeface="Times New Roman"/>
                <a:cs typeface="Times New Roman"/>
              </a:rPr>
              <a:t>kidney</a:t>
            </a:r>
            <a:r>
              <a:rPr sz="2000" b="1" spc="-15" dirty="0">
                <a:latin typeface="Times New Roman"/>
                <a:cs typeface="Times New Roman"/>
              </a:rPr>
              <a:t> </a:t>
            </a:r>
            <a:r>
              <a:rPr sz="2000" b="1" dirty="0">
                <a:latin typeface="Times New Roman"/>
                <a:cs typeface="Times New Roman"/>
              </a:rPr>
              <a:t>transplant.</a:t>
            </a:r>
            <a:r>
              <a:rPr sz="2000" b="1" spc="-25" dirty="0">
                <a:latin typeface="Times New Roman"/>
                <a:cs typeface="Times New Roman"/>
              </a:rPr>
              <a:t> </a:t>
            </a:r>
            <a:r>
              <a:rPr sz="2000" b="1" dirty="0">
                <a:latin typeface="Times New Roman"/>
                <a:cs typeface="Times New Roman"/>
              </a:rPr>
              <a:t>It</a:t>
            </a:r>
            <a:r>
              <a:rPr sz="2000" b="1" spc="-20" dirty="0">
                <a:latin typeface="Times New Roman"/>
                <a:cs typeface="Times New Roman"/>
              </a:rPr>
              <a:t> </a:t>
            </a:r>
            <a:r>
              <a:rPr sz="2000" b="1" spc="-25" dirty="0">
                <a:latin typeface="Times New Roman"/>
                <a:cs typeface="Times New Roman"/>
              </a:rPr>
              <a:t>is </a:t>
            </a:r>
            <a:r>
              <a:rPr sz="2000" b="1" dirty="0">
                <a:latin typeface="Times New Roman"/>
                <a:cs typeface="Times New Roman"/>
              </a:rPr>
              <a:t>that</a:t>
            </a:r>
            <a:r>
              <a:rPr sz="2000" b="1" spc="-35" dirty="0">
                <a:latin typeface="Times New Roman"/>
                <a:cs typeface="Times New Roman"/>
              </a:rPr>
              <a:t> </a:t>
            </a:r>
            <a:r>
              <a:rPr sz="2000" b="1" spc="-10" dirty="0">
                <a:latin typeface="Times New Roman"/>
                <a:cs typeface="Times New Roman"/>
              </a:rPr>
              <a:t>simple.</a:t>
            </a:r>
            <a:endParaRPr sz="2000">
              <a:latin typeface="Times New Roman"/>
              <a:cs typeface="Times New Roman"/>
            </a:endParaRPr>
          </a:p>
        </p:txBody>
      </p:sp>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41</a:t>
            </a:fld>
            <a:endParaRPr lang="en-US"/>
          </a:p>
        </p:txBody>
      </p:sp>
      <p:pic>
        <p:nvPicPr>
          <p:cNvPr id="5"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98" y="378329"/>
            <a:ext cx="383671" cy="3836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03375" y="396240"/>
            <a:ext cx="10472928" cy="6065520"/>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5</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77824" y="670559"/>
            <a:ext cx="10613136" cy="5852160"/>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6</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60248" y="670559"/>
            <a:ext cx="11271504" cy="5891784"/>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7</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05255" y="472440"/>
            <a:ext cx="11049000" cy="6099048"/>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8</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29055" y="469392"/>
            <a:ext cx="10887456" cy="5919216"/>
          </a:xfrm>
          <a:prstGeom prst="rect">
            <a:avLst/>
          </a:prstGeom>
        </p:spPr>
      </p:pic>
      <p:sp>
        <p:nvSpPr>
          <p:cNvPr id="3" name="Footer Placeholder 2"/>
          <p:cNvSpPr>
            <a:spLocks noGrp="1"/>
          </p:cNvSpPr>
          <p:nvPr>
            <p:ph type="ftr" sz="quarter" idx="11"/>
          </p:nvPr>
        </p:nvSpPr>
        <p:spPr/>
        <p:txBody>
          <a:bodyPr/>
          <a:lstStyle/>
          <a:p>
            <a:r>
              <a:rPr lang="en-US" smtClean="0"/>
              <a:t>RDP</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9</a:t>
            </a:fld>
            <a:endParaRPr lang="en-US"/>
          </a:p>
        </p:txBody>
      </p:sp>
      <p:pic>
        <p:nvPicPr>
          <p:cNvPr id="5"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98" y="378328"/>
            <a:ext cx="480002" cy="480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TotalTime>
  <Words>3250</Words>
  <Application>Microsoft Office PowerPoint</Application>
  <PresentationFormat>Widescreen</PresentationFormat>
  <Paragraphs>199</Paragraphs>
  <Slides>41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Calibri</vt:lpstr>
      <vt:lpstr>Calibri Light</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Seizure disorders</vt:lpstr>
      <vt:lpstr>PowerPoint Presentation</vt:lpstr>
      <vt:lpstr>PowerPoint Presentation</vt:lpstr>
      <vt:lpstr>PowerPoint Presentation</vt:lpstr>
      <vt:lpstr>PowerPoint Presentation</vt:lpstr>
      <vt:lpstr>PowerPoint Presentation</vt:lpstr>
      <vt:lpstr>PowerPoint Presentation</vt:lpstr>
      <vt:lpstr>Psychiatric conditions</vt:lpstr>
      <vt:lpstr>PowerPoint Presentation</vt:lpstr>
      <vt:lpstr>PowerPoint Presentation</vt:lpstr>
      <vt:lpstr>PowerPoint Presentation</vt:lpstr>
      <vt:lpstr>PowerPoint Presentation</vt:lpstr>
      <vt:lpstr>PowerPoint Presentation</vt:lpstr>
      <vt:lpstr>The pharmacokinetic phenotype of an individual can be measured by analysis of drug concentrations in blood plasma or serum, by TDM. TDM is well established for mood stabilizers, especially for lithium. For other neuropsychiatric drugs, routine TDM is rare. TDM will be useful if the following criteria are met:</vt:lpstr>
      <vt:lpstr>PowerPoint Presentation</vt:lpstr>
      <vt:lpstr>PowerPoint Presentation</vt:lpstr>
      <vt:lpstr>Mood stabilisers</vt:lpstr>
      <vt:lpstr>Clinical issues</vt:lpstr>
      <vt:lpstr>PowerPoint Presentation</vt:lpstr>
      <vt:lpstr>Because of the relatively long half-life of lithium, steady state levels do not occur for 5–7 days. As the standardized concentration was determined for divided dosages, a 10% to 26% increase in levels can be expected if there is a change to once daily (usually nighttime) dosing.</vt:lpstr>
      <vt:lpstr>Therapeutic ranges</vt:lpstr>
      <vt:lpstr>Carbamazepine</vt:lpstr>
      <vt:lpstr>PowerPoint Presentation</vt:lpstr>
      <vt:lpstr>The EMIT assay involves a solid-phase sample extraction followed by analysis with monoclonal or polyclonal antibodies. While this technique has a dynamic range consistent with therapeutic concentrations of the TCAs, a limitation is the considerable cross-reactivity of tertiary and secondary amine TCAs, as well as with structurally similar drugs such as the antipsychotic chlorpromazine.</vt:lpstr>
      <vt:lpstr>The half-lives of the TCAs are approximately 24 h. The specific half-lives (and days to steady state) of the TCAs for which therapeutic ranges are accepted are: imipramine 6–28 h (2–5 days), desipramine 12– 28 h (3–6 days) and nortriptyline 18–56 h (4–11) days . Because of the long half-lives, most patients take a single evening dose of TCA. Blood samples are taken about 12–14 h after the last dose for those on once daily treatment, and 4–6 h after dosing if the patient is on divided dose regimen. Specimens should be taken only once steady state concentrations are likely to have been achieved.</vt:lpstr>
      <vt:lpstr>Studies of both nortriptyline and desipramine have, in general, demonstrated curvilinear con-centration-response relationships, with optimum ranges of 50–150 ng ml−1 (200–600 nmol l−1) and 100–160 ng ml−1 (400–650 nmol l−1), respectively, and response rates of 70% and 59%, respectively, within these ranges</vt:lpstr>
      <vt:lpstr>Organ transplantations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2</cp:revision>
  <dcterms:created xsi:type="dcterms:W3CDTF">2024-09-17T05:28:09Z</dcterms:created>
  <dcterms:modified xsi:type="dcterms:W3CDTF">2024-09-17T05:31:57Z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2023-08-22T00:00:00Z</vt:filetime>
  </property>
  <property fmtid="{D5CDD505-2E9C-101B-9397-08002B2CF9AE}" pid="3" name="Creator">
    <vt:lpwstr>Microsoft® PowerPoint® 2016</vt:lpwstr>
  </property>
  <property fmtid="{D5CDD505-2E9C-101B-9397-08002B2CF9AE}" pid="4" name="LastSaved">
    <vt:filetime>2024-09-17T00:00:00Z</vt:filetime>
  </property>
  <property fmtid="{D5CDD505-2E9C-101B-9397-08002B2CF9AE}" pid="5" name="Producer">
    <vt:lpwstr>www.ilovepdf.com</vt:lpwstr>
  </property>
</Properties>
</file>