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3004800" cy="16840200"/>
  <p:notesSz cx="13004800" cy="16840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9" d="100"/>
          <a:sy n="29" d="100"/>
        </p:scale>
        <p:origin x="2202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5220462"/>
            <a:ext cx="1105408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FD000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9430513"/>
            <a:ext cx="9103360" cy="10926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100" b="0" i="0">
                <a:solidFill>
                  <a:srgbClr val="FB01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8600" y="5905500"/>
            <a:ext cx="2476500" cy="6223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1300" y="5905500"/>
            <a:ext cx="406400" cy="6223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03900" y="5905500"/>
            <a:ext cx="558800" cy="6223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73300" y="4635500"/>
            <a:ext cx="2476500" cy="6096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26000" y="4622800"/>
            <a:ext cx="406400" cy="6223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33000" y="4622800"/>
            <a:ext cx="673100" cy="6223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79500" y="609600"/>
            <a:ext cx="139700" cy="3810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823700" y="609600"/>
            <a:ext cx="139700" cy="38100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000125" y="515200"/>
            <a:ext cx="0" cy="15868650"/>
          </a:xfrm>
          <a:custGeom>
            <a:avLst/>
            <a:gdLst/>
            <a:ahLst/>
            <a:cxnLst/>
            <a:rect l="l" t="t" r="r" b="b"/>
            <a:pathLst>
              <a:path h="15868650">
                <a:moveTo>
                  <a:pt x="0" y="15868645"/>
                </a:moveTo>
                <a:lnTo>
                  <a:pt x="0" y="0"/>
                </a:lnTo>
              </a:path>
            </a:pathLst>
          </a:custGeom>
          <a:ln w="20743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920008" y="515202"/>
            <a:ext cx="0" cy="15806419"/>
          </a:xfrm>
          <a:custGeom>
            <a:avLst/>
            <a:gdLst/>
            <a:ahLst/>
            <a:cxnLst/>
            <a:rect l="l" t="t" r="r" b="b"/>
            <a:pathLst>
              <a:path h="15806419">
                <a:moveTo>
                  <a:pt x="0" y="15806415"/>
                </a:moveTo>
                <a:lnTo>
                  <a:pt x="0" y="0"/>
                </a:lnTo>
              </a:path>
            </a:pathLst>
          </a:custGeom>
          <a:ln w="20743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89753" y="525572"/>
            <a:ext cx="10941050" cy="0"/>
          </a:xfrm>
          <a:custGeom>
            <a:avLst/>
            <a:gdLst/>
            <a:ahLst/>
            <a:cxnLst/>
            <a:rect l="l" t="t" r="r" b="b"/>
            <a:pathLst>
              <a:path w="10941050">
                <a:moveTo>
                  <a:pt x="0" y="0"/>
                </a:moveTo>
                <a:lnTo>
                  <a:pt x="10940623" y="0"/>
                </a:lnTo>
              </a:path>
            </a:pathLst>
          </a:custGeom>
          <a:ln w="20743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989753" y="16373474"/>
            <a:ext cx="10941050" cy="0"/>
          </a:xfrm>
          <a:custGeom>
            <a:avLst/>
            <a:gdLst/>
            <a:ahLst/>
            <a:cxnLst/>
            <a:rect l="l" t="t" r="r" b="b"/>
            <a:pathLst>
              <a:path w="10941050">
                <a:moveTo>
                  <a:pt x="0" y="0"/>
                </a:moveTo>
                <a:lnTo>
                  <a:pt x="10940623" y="0"/>
                </a:lnTo>
              </a:path>
            </a:pathLst>
          </a:custGeom>
          <a:ln w="20743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989753" y="16275685"/>
            <a:ext cx="10941050" cy="0"/>
          </a:xfrm>
          <a:custGeom>
            <a:avLst/>
            <a:gdLst/>
            <a:ahLst/>
            <a:cxnLst/>
            <a:rect l="l" t="t" r="r" b="b"/>
            <a:pathLst>
              <a:path w="10941050">
                <a:moveTo>
                  <a:pt x="0" y="0"/>
                </a:moveTo>
                <a:lnTo>
                  <a:pt x="10940623" y="0"/>
                </a:lnTo>
              </a:path>
            </a:pathLst>
          </a:custGeom>
          <a:ln w="20743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989753" y="632252"/>
            <a:ext cx="10941050" cy="0"/>
          </a:xfrm>
          <a:custGeom>
            <a:avLst/>
            <a:gdLst/>
            <a:ahLst/>
            <a:cxnLst/>
            <a:rect l="l" t="t" r="r" b="b"/>
            <a:pathLst>
              <a:path w="10941050">
                <a:moveTo>
                  <a:pt x="0" y="0"/>
                </a:moveTo>
                <a:lnTo>
                  <a:pt x="10940623" y="0"/>
                </a:lnTo>
              </a:path>
            </a:pathLst>
          </a:custGeom>
          <a:ln w="20743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21621" y="636689"/>
            <a:ext cx="0" cy="15581630"/>
          </a:xfrm>
          <a:custGeom>
            <a:avLst/>
            <a:gdLst/>
            <a:ahLst/>
            <a:cxnLst/>
            <a:rect l="l" t="t" r="r" b="b"/>
            <a:pathLst>
              <a:path h="15581630">
                <a:moveTo>
                  <a:pt x="0" y="15581202"/>
                </a:moveTo>
                <a:lnTo>
                  <a:pt x="0" y="0"/>
                </a:lnTo>
              </a:path>
            </a:pathLst>
          </a:custGeom>
          <a:ln w="622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1866669" y="636689"/>
            <a:ext cx="0" cy="15581630"/>
          </a:xfrm>
          <a:custGeom>
            <a:avLst/>
            <a:gdLst/>
            <a:ahLst/>
            <a:cxnLst/>
            <a:rect l="l" t="t" r="r" b="b"/>
            <a:pathLst>
              <a:path h="15581630">
                <a:moveTo>
                  <a:pt x="0" y="15581202"/>
                </a:moveTo>
                <a:lnTo>
                  <a:pt x="0" y="0"/>
                </a:lnTo>
              </a:path>
            </a:pathLst>
          </a:custGeom>
          <a:ln w="622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FD000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100" b="0" i="0">
                <a:solidFill>
                  <a:srgbClr val="FB01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FD000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0240" y="3873247"/>
            <a:ext cx="5657088" cy="10926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2" y="3873247"/>
            <a:ext cx="5657088" cy="10926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FD000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5578" y="4306007"/>
            <a:ext cx="4416425" cy="1122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FD000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47516" y="5601055"/>
            <a:ext cx="8052434" cy="10926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100" b="0" i="0">
                <a:solidFill>
                  <a:srgbClr val="FB01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21632" y="15661387"/>
            <a:ext cx="4161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240" y="15661387"/>
            <a:ext cx="29911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63456" y="15661387"/>
            <a:ext cx="29911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65" dirty="0"/>
              <a:t>CKIPTION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6800" y="4991100"/>
            <a:ext cx="8242300" cy="35052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341283" y="2616202"/>
            <a:ext cx="281940" cy="127635"/>
          </a:xfrm>
          <a:custGeom>
            <a:avLst/>
            <a:gdLst/>
            <a:ahLst/>
            <a:cxnLst/>
            <a:rect l="l" t="t" r="r" b="b"/>
            <a:pathLst>
              <a:path w="281939" h="127635">
                <a:moveTo>
                  <a:pt x="281516" y="127423"/>
                </a:moveTo>
                <a:lnTo>
                  <a:pt x="0" y="127423"/>
                </a:lnTo>
                <a:lnTo>
                  <a:pt x="0" y="0"/>
                </a:lnTo>
                <a:lnTo>
                  <a:pt x="281516" y="0"/>
                </a:lnTo>
                <a:lnTo>
                  <a:pt x="281516" y="12742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80007" y="2562862"/>
            <a:ext cx="459740" cy="180975"/>
          </a:xfrm>
          <a:custGeom>
            <a:avLst/>
            <a:gdLst/>
            <a:ahLst/>
            <a:cxnLst/>
            <a:rect l="l" t="t" r="r" b="b"/>
            <a:pathLst>
              <a:path w="459739" h="180975">
                <a:moveTo>
                  <a:pt x="459316" y="180763"/>
                </a:moveTo>
                <a:lnTo>
                  <a:pt x="0" y="180763"/>
                </a:lnTo>
                <a:lnTo>
                  <a:pt x="0" y="0"/>
                </a:lnTo>
                <a:lnTo>
                  <a:pt x="459316" y="0"/>
                </a:lnTo>
                <a:lnTo>
                  <a:pt x="459316" y="180763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0988" y="9028856"/>
            <a:ext cx="0" cy="5426075"/>
          </a:xfrm>
          <a:custGeom>
            <a:avLst/>
            <a:gdLst/>
            <a:ahLst/>
            <a:cxnLst/>
            <a:rect l="l" t="t" r="r" b="b"/>
            <a:pathLst>
              <a:path h="5426075">
                <a:moveTo>
                  <a:pt x="0" y="5425861"/>
                </a:moveTo>
                <a:lnTo>
                  <a:pt x="0" y="0"/>
                </a:lnTo>
              </a:path>
            </a:pathLst>
          </a:custGeom>
          <a:ln w="3175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76364" y="9028856"/>
            <a:ext cx="0" cy="5426075"/>
          </a:xfrm>
          <a:custGeom>
            <a:avLst/>
            <a:gdLst/>
            <a:ahLst/>
            <a:cxnLst/>
            <a:rect l="l" t="t" r="r" b="b"/>
            <a:pathLst>
              <a:path h="5426075">
                <a:moveTo>
                  <a:pt x="0" y="5425861"/>
                </a:moveTo>
                <a:lnTo>
                  <a:pt x="0" y="0"/>
                </a:lnTo>
              </a:path>
            </a:pathLst>
          </a:custGeom>
          <a:ln w="3175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010264" y="9028856"/>
            <a:ext cx="0" cy="5426075"/>
          </a:xfrm>
          <a:custGeom>
            <a:avLst/>
            <a:gdLst/>
            <a:ahLst/>
            <a:cxnLst/>
            <a:rect l="l" t="t" r="r" b="b"/>
            <a:pathLst>
              <a:path h="5426075">
                <a:moveTo>
                  <a:pt x="0" y="5425861"/>
                </a:moveTo>
                <a:lnTo>
                  <a:pt x="0" y="0"/>
                </a:lnTo>
              </a:path>
            </a:pathLst>
          </a:custGeom>
          <a:ln w="3175">
            <a:solidFill>
              <a:srgbClr val="5454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979508" y="9091083"/>
          <a:ext cx="9029065" cy="5359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165"/>
                <a:gridCol w="4533900"/>
              </a:tblGrid>
              <a:tr h="382270">
                <a:tc>
                  <a:txBody>
                    <a:bodyPr/>
                    <a:lstStyle/>
                    <a:p>
                      <a:pPr marR="16510" algn="ctr">
                        <a:lnSpc>
                          <a:spcPts val="1645"/>
                        </a:lnSpc>
                      </a:pPr>
                      <a:r>
                        <a:rPr sz="1950" b="1" spc="-90" dirty="0">
                          <a:latin typeface="Times New Roman"/>
                          <a:cs typeface="Times New Roman"/>
                        </a:rPr>
                        <a:t>REPLICA’I“ION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9840">
                        <a:lnSpc>
                          <a:spcPts val="1645"/>
                        </a:lnSpc>
                      </a:pPr>
                      <a:r>
                        <a:rPr sz="1950" spc="-55" dirty="0">
                          <a:latin typeface="Times New Roman"/>
                          <a:cs typeface="Times New Roman"/>
                        </a:rPr>
                        <a:t>’1’RANSCRIP’1’ION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1232535">
                <a:tc>
                  <a:txBody>
                    <a:bodyPr/>
                    <a:lstStyle/>
                    <a:p>
                      <a:pPr marL="107950">
                        <a:lnSpc>
                          <a:spcPts val="2035"/>
                        </a:lnSpc>
                      </a:pPr>
                      <a:r>
                        <a:rPr sz="1950" spc="-95" dirty="0"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19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requires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2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9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55" dirty="0">
                          <a:latin typeface="Times New Roman"/>
                          <a:cs typeface="Times New Roman"/>
                        </a:rPr>
                        <a:t>primer,</a:t>
                      </a:r>
                      <a:r>
                        <a:rPr sz="19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enzyme</a:t>
                      </a:r>
                      <a:r>
                        <a:rPr sz="19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45" dirty="0">
                          <a:latin typeface="Times New Roman"/>
                          <a:cs typeface="Times New Roman"/>
                        </a:rPr>
                        <a:t>that</a:t>
                      </a:r>
                      <a:r>
                        <a:rPr sz="195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catalyze</a:t>
                      </a:r>
                      <a:r>
                        <a:rPr sz="19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this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950" spc="-65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9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DNA</a:t>
                      </a:r>
                      <a:r>
                        <a:rPr sz="19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polymerase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2035"/>
                        </a:lnSpc>
                        <a:tabLst>
                          <a:tab pos="702945" algn="l"/>
                          <a:tab pos="1484630" algn="l"/>
                          <a:tab pos="2325370" algn="l"/>
                          <a:tab pos="3166110" algn="l"/>
                          <a:tab pos="4087495" algn="l"/>
                        </a:tabLst>
                      </a:pP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doen't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require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primer,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enzyme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that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23189" marR="99695" indent="-4445">
                        <a:lnSpc>
                          <a:spcPts val="3300"/>
                        </a:lnSpc>
                        <a:spcBef>
                          <a:spcPts val="170"/>
                        </a:spcBef>
                        <a:tabLst>
                          <a:tab pos="1039494" algn="l"/>
                          <a:tab pos="1473835" algn="l"/>
                          <a:tab pos="2480945" algn="l"/>
                          <a:tab pos="2804795" algn="l"/>
                          <a:tab pos="3637915" algn="l"/>
                        </a:tabLst>
                      </a:pP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catalyze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synthesis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tnRNA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is</a:t>
                      </a:r>
                      <a:r>
                        <a:rPr sz="1950" spc="4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60" dirty="0">
                          <a:latin typeface="Times New Roman"/>
                          <a:cs typeface="Times New Roman"/>
                        </a:rPr>
                        <a:t>RNA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Polymerase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1294765">
                <a:tc>
                  <a:txBody>
                    <a:bodyPr/>
                    <a:lstStyle/>
                    <a:p>
                      <a:pPr marL="109855">
                        <a:lnSpc>
                          <a:spcPts val="2130"/>
                        </a:lnSpc>
                      </a:pPr>
                      <a:r>
                        <a:rPr sz="1950" spc="-65" dirty="0">
                          <a:latin typeface="Times New Roman"/>
                          <a:cs typeface="Times New Roman"/>
                        </a:rPr>
                        <a:t>Product</a:t>
                      </a:r>
                      <a:r>
                        <a:rPr sz="19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45" dirty="0">
                          <a:latin typeface="Times New Roman"/>
                          <a:cs typeface="Times New Roman"/>
                        </a:rPr>
                        <a:t>formed</a:t>
                      </a:r>
                      <a:r>
                        <a:rPr sz="19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7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950" spc="-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ds</a:t>
                      </a:r>
                      <a:r>
                        <a:rPr sz="19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0" dirty="0">
                          <a:latin typeface="Times New Roman"/>
                          <a:cs typeface="Times New Roman"/>
                        </a:rPr>
                        <a:t>DNA</a:t>
                      </a: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55" dirty="0">
                          <a:latin typeface="Times New Roman"/>
                          <a:cs typeface="Times New Roman"/>
                        </a:rPr>
                        <a:t>strand</a:t>
                      </a:r>
                      <a:r>
                        <a:rPr sz="19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one</a:t>
                      </a:r>
                      <a:r>
                        <a:rPr sz="1950" spc="-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45" dirty="0">
                          <a:latin typeface="Times New Roman"/>
                          <a:cs typeface="Times New Roman"/>
                        </a:rPr>
                        <a:t>each</a:t>
                      </a:r>
                      <a:r>
                        <a:rPr sz="195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on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860"/>
                        </a:spcBef>
                        <a:tabLst>
                          <a:tab pos="1305560" algn="l"/>
                          <a:tab pos="2264410" algn="l"/>
                          <a:tab pos="2715260" algn="l"/>
                          <a:tab pos="4112260" algn="l"/>
                        </a:tabLst>
                      </a:pPr>
                      <a:r>
                        <a:rPr sz="19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95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mother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template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the</a:t>
                      </a:r>
                      <a:r>
                        <a:rPr sz="1950" spc="3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other</a:t>
                      </a:r>
                      <a:r>
                        <a:rPr sz="195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the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daughter</a:t>
                      </a:r>
                      <a:r>
                        <a:rPr sz="1800" spc="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strand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890">
                        <a:lnSpc>
                          <a:spcPts val="2130"/>
                        </a:lnSpc>
                        <a:tabLst>
                          <a:tab pos="1771014" algn="l"/>
                        </a:tabLst>
                      </a:pP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Product</a:t>
                      </a:r>
                      <a:r>
                        <a:rPr sz="19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formed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is</a:t>
                      </a:r>
                      <a:r>
                        <a:rPr sz="19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one</a:t>
                      </a:r>
                      <a:r>
                        <a:rPr sz="19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new</a:t>
                      </a:r>
                      <a:r>
                        <a:rPr sz="195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single</a:t>
                      </a:r>
                      <a:r>
                        <a:rPr sz="195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stranded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25095">
                        <a:lnSpc>
                          <a:spcPct val="100000"/>
                        </a:lnSpc>
                        <a:spcBef>
                          <a:spcPts val="860"/>
                        </a:spcBef>
                        <a:tabLst>
                          <a:tab pos="932815" algn="l"/>
                        </a:tabLst>
                      </a:pP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mRNA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is</a:t>
                      </a:r>
                      <a:r>
                        <a:rPr sz="195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produced</a:t>
                      </a:r>
                      <a:r>
                        <a:rPr sz="1950" spc="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95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95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single</a:t>
                      </a:r>
                      <a:r>
                        <a:rPr sz="1950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stranded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DNA</a:t>
                      </a:r>
                      <a:r>
                        <a:rPr sz="18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template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99695">
                        <a:lnSpc>
                          <a:spcPts val="17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Substrate</a:t>
                      </a:r>
                      <a:r>
                        <a:rPr sz="1800" spc="4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sz="18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3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synthesis</a:t>
                      </a:r>
                      <a:r>
                        <a:rPr sz="18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sz="18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dNTPS.</a:t>
                      </a:r>
                      <a:r>
                        <a:rPr sz="1800" spc="4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base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223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pairing</a:t>
                      </a: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950" spc="-65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pairs</a:t>
                      </a:r>
                      <a:r>
                        <a:rPr sz="19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45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9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9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6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9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solidFill>
                            <a:srgbClr val="0C0C0C"/>
                          </a:solidFill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950" spc="-60" dirty="0">
                          <a:solidFill>
                            <a:srgbClr val="0C0C0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pairs</a:t>
                      </a:r>
                      <a:r>
                        <a:rPr sz="19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950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C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ts val="17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Substrate</a:t>
                      </a:r>
                      <a:r>
                        <a:rPr sz="1800" spc="4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sz="18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3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synthesis</a:t>
                      </a:r>
                      <a:r>
                        <a:rPr sz="1800" spc="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tire</a:t>
                      </a:r>
                      <a:r>
                        <a:rPr sz="18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N’l’Ps.</a:t>
                      </a:r>
                      <a:r>
                        <a:rPr sz="1800" spc="4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Base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8270">
                        <a:lnSpc>
                          <a:spcPct val="100000"/>
                        </a:lnSpc>
                        <a:spcBef>
                          <a:spcPts val="990"/>
                        </a:spcBef>
                        <a:tabLst>
                          <a:tab pos="2404745" algn="l"/>
                        </a:tabLst>
                      </a:pP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pairing</a:t>
                      </a:r>
                      <a:r>
                        <a:rPr sz="19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950" spc="-90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pairs</a:t>
                      </a:r>
                      <a:r>
                        <a:rPr sz="195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9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-6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9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9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pairs</a:t>
                      </a:r>
                      <a:r>
                        <a:rPr sz="195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950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50" dirty="0">
                          <a:latin typeface="Times New Roman"/>
                          <a:cs typeface="Times New Roman"/>
                        </a:rPr>
                        <a:t>C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1611630">
                <a:tc>
                  <a:txBody>
                    <a:bodyPr/>
                    <a:lstStyle/>
                    <a:p>
                      <a:pPr marL="106680">
                        <a:lnSpc>
                          <a:spcPts val="1730"/>
                        </a:lnSpc>
                      </a:pP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lintire</a:t>
                      </a:r>
                      <a:r>
                        <a:rPr sz="19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chmmosome</a:t>
                      </a:r>
                      <a:r>
                        <a:rPr sz="19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95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replicated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 algn="just">
                        <a:lnSpc>
                          <a:spcPts val="1730"/>
                        </a:lnSpc>
                      </a:pP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Only</a:t>
                      </a:r>
                      <a:r>
                        <a:rPr sz="19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9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small</a:t>
                      </a: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portion</a:t>
                      </a:r>
                      <a:r>
                        <a:rPr sz="195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9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95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65" dirty="0">
                          <a:latin typeface="Times New Roman"/>
                          <a:cs typeface="Times New Roman"/>
                        </a:rPr>
                        <a:t>DNA</a:t>
                      </a:r>
                      <a:r>
                        <a:rPr sz="19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molecules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18745" marR="104775" indent="13970" algn="just">
                        <a:lnSpc>
                          <a:spcPct val="141900"/>
                        </a:lnSpc>
                        <a:spcBef>
                          <a:spcPts val="280"/>
                        </a:spcBef>
                      </a:pPr>
                      <a:r>
                        <a:rPr sz="175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7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50" dirty="0">
                          <a:latin typeface="Times New Roman"/>
                          <a:cs typeface="Times New Roman"/>
                        </a:rPr>
                        <a:t>transcribed</a:t>
                      </a:r>
                      <a:r>
                        <a:rPr sz="1750" spc="1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75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75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50" dirty="0">
                          <a:latin typeface="Times New Roman"/>
                          <a:cs typeface="Times New Roman"/>
                        </a:rPr>
                        <a:t>RNA,</a:t>
                      </a:r>
                      <a:r>
                        <a:rPr sz="1750" spc="10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75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750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50" dirty="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sz="17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50" dirty="0">
                          <a:latin typeface="Times New Roman"/>
                          <a:cs typeface="Times New Roman"/>
                        </a:rPr>
                        <a:t>varies</a:t>
                      </a:r>
                      <a:r>
                        <a:rPr sz="175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750" spc="-10" dirty="0">
                          <a:latin typeface="Times New Roman"/>
                          <a:cs typeface="Times New Roman"/>
                        </a:rPr>
                        <a:t>based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95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95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cells</a:t>
                      </a:r>
                      <a:r>
                        <a:rPr sz="195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0" dirty="0">
                          <a:latin typeface="Times New Roman"/>
                          <a:cs typeface="Times New Roman"/>
                        </a:rPr>
                        <a:t>needs</a:t>
                      </a:r>
                      <a:r>
                        <a:rPr sz="19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at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8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time</a:t>
                      </a:r>
                      <a:r>
                        <a:rPr sz="19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95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physiological </a:t>
                      </a:r>
                      <a:r>
                        <a:rPr sz="1950" spc="-20" dirty="0">
                          <a:latin typeface="Times New Roman"/>
                          <a:cs typeface="Times New Roman"/>
                        </a:rPr>
                        <a:t>need</a:t>
                      </a:r>
                      <a:r>
                        <a:rPr sz="19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95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40" dirty="0">
                          <a:latin typeface="Times New Roman"/>
                          <a:cs typeface="Times New Roman"/>
                        </a:rPr>
                        <a:t>environmental</a:t>
                      </a:r>
                      <a:r>
                        <a:rPr sz="19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-10" dirty="0">
                          <a:latin typeface="Times New Roman"/>
                          <a:cs typeface="Times New Roman"/>
                        </a:rPr>
                        <a:t>changes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545454"/>
                      </a:solidFill>
                      <a:prstDash val="solid"/>
                    </a:lnL>
                    <a:lnR w="3175">
                      <a:solidFill>
                        <a:srgbClr val="545454"/>
                      </a:solidFill>
                      <a:prstDash val="solid"/>
                    </a:lnR>
                    <a:lnT w="3175">
                      <a:solidFill>
                        <a:srgbClr val="545454"/>
                      </a:solidFill>
                      <a:prstDash val="solid"/>
                    </a:lnT>
                    <a:lnB w="3175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947359" y="1321507"/>
            <a:ext cx="9082405" cy="3281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270" algn="ctr">
              <a:spcBef>
                <a:spcPts val="95"/>
              </a:spcBef>
            </a:pPr>
            <a:r>
              <a:rPr sz="1950" b="1" u="heavy" spc="-65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TRANSCRIPTION</a:t>
            </a:r>
            <a:r>
              <a:rPr sz="1950" b="1" u="heavy" spc="55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50" b="1" u="heavy" spc="-50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1950" b="1" u="heavy" spc="-75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50" b="1" u="heavy" spc="-55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TRANSCRIPTION</a:t>
            </a:r>
            <a:r>
              <a:rPr sz="1950" b="1" u="heavy" spc="140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50" b="1" u="heavy" spc="-10" dirty="0">
                <a:uFill>
                  <a:solidFill>
                    <a:srgbClr val="232323"/>
                  </a:solidFill>
                </a:uFill>
                <a:latin typeface="Times New Roman"/>
                <a:cs typeface="Times New Roman"/>
              </a:rPr>
              <a:t>FACTORS</a:t>
            </a:r>
            <a:endParaRPr sz="1950">
              <a:latin typeface="Times New Roman"/>
              <a:cs typeface="Times New Roman"/>
            </a:endParaRPr>
          </a:p>
          <a:p>
            <a:pPr marL="27305" algn="just">
              <a:spcBef>
                <a:spcPts val="2160"/>
              </a:spcBef>
            </a:pPr>
            <a:r>
              <a:rPr sz="1950" dirty="0">
                <a:latin typeface="Times New Roman"/>
                <a:cs typeface="Times New Roman"/>
              </a:rPr>
              <a:t>It</a:t>
            </a:r>
            <a:r>
              <a:rPr sz="1950" spc="-120" dirty="0">
                <a:latin typeface="Times New Roman"/>
                <a:cs typeface="Times New Roman"/>
              </a:rPr>
              <a:t> </a:t>
            </a:r>
            <a:r>
              <a:rPr sz="1950" spc="-50" dirty="0">
                <a:latin typeface="Times New Roman"/>
                <a:cs typeface="Times New Roman"/>
              </a:rPr>
              <a:t>is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the</a:t>
            </a:r>
            <a:r>
              <a:rPr sz="1950" spc="-120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synthesis</a:t>
            </a:r>
            <a:r>
              <a:rPr sz="1950" spc="-90" dirty="0">
                <a:latin typeface="Times New Roman"/>
                <a:cs typeface="Times New Roman"/>
              </a:rPr>
              <a:t> </a:t>
            </a:r>
            <a:r>
              <a:rPr sz="1950" spc="-310" dirty="0">
                <a:latin typeface="Times New Roman"/>
                <a:cs typeface="Times New Roman"/>
              </a:rPr>
              <a:t>Of</a:t>
            </a:r>
            <a:r>
              <a:rPr sz="1950" spc="5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an </a:t>
            </a:r>
            <a:r>
              <a:rPr sz="1950" spc="-55" dirty="0">
                <a:latin typeface="Times New Roman"/>
                <a:cs typeface="Times New Roman"/>
              </a:rPr>
              <a:t>mRNA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molecule</a:t>
            </a:r>
            <a:r>
              <a:rPr sz="1950" spc="-10" dirty="0">
                <a:latin typeface="Times New Roman"/>
                <a:cs typeface="Times New Roman"/>
              </a:rPr>
              <a:t> </a:t>
            </a:r>
            <a:r>
              <a:rPr sz="1950" spc="-35" dirty="0">
                <a:latin typeface="Times New Roman"/>
                <a:cs typeface="Times New Roman"/>
              </a:rPr>
              <a:t>from</a:t>
            </a:r>
            <a:r>
              <a:rPr sz="1950" spc="-1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a</a:t>
            </a:r>
            <a:r>
              <a:rPr sz="1950" spc="-30" dirty="0">
                <a:latin typeface="Times New Roman"/>
                <a:cs typeface="Times New Roman"/>
              </a:rPr>
              <a:t> </a:t>
            </a:r>
            <a:r>
              <a:rPr sz="1950" spc="-60" dirty="0">
                <a:latin typeface="Times New Roman"/>
                <a:cs typeface="Times New Roman"/>
              </a:rPr>
              <a:t>DNA</a:t>
            </a:r>
            <a:r>
              <a:rPr sz="1950" spc="-5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template</a:t>
            </a:r>
            <a:endParaRPr sz="1950">
              <a:latin typeface="Times New Roman"/>
              <a:cs typeface="Times New Roman"/>
            </a:endParaRPr>
          </a:p>
          <a:p>
            <a:pPr marL="18415" marR="9525" algn="just">
              <a:lnSpc>
                <a:spcPct val="141000"/>
              </a:lnSpc>
              <a:spcBef>
                <a:spcPts val="1200"/>
              </a:spcBef>
            </a:pPr>
            <a:r>
              <a:rPr sz="1950" dirty="0">
                <a:latin typeface="Times New Roman"/>
                <a:cs typeface="Times New Roman"/>
              </a:rPr>
              <a:t>All</a:t>
            </a:r>
            <a:r>
              <a:rPr sz="1950" spc="16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the</a:t>
            </a:r>
            <a:r>
              <a:rPr sz="1950" spc="12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cellular</a:t>
            </a:r>
            <a:r>
              <a:rPr sz="1950" spc="24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RNAs</a:t>
            </a:r>
            <a:r>
              <a:rPr sz="1950" spc="28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are</a:t>
            </a:r>
            <a:r>
              <a:rPr sz="1950" spc="26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synthesized</a:t>
            </a:r>
            <a:r>
              <a:rPr sz="1950" spc="3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from</a:t>
            </a:r>
            <a:r>
              <a:rPr sz="1950" spc="21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the</a:t>
            </a:r>
            <a:r>
              <a:rPr sz="1950" spc="2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DNA</a:t>
            </a:r>
            <a:r>
              <a:rPr sz="1950" spc="22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templates</a:t>
            </a:r>
            <a:r>
              <a:rPr sz="1950" spc="28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thmugh</a:t>
            </a:r>
            <a:r>
              <a:rPr sz="1950" spc="25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the</a:t>
            </a:r>
            <a:r>
              <a:rPr sz="1950" spc="17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process</a:t>
            </a:r>
            <a:r>
              <a:rPr sz="1950" spc="280" dirty="0">
                <a:latin typeface="Times New Roman"/>
                <a:cs typeface="Times New Roman"/>
              </a:rPr>
              <a:t> </a:t>
            </a:r>
            <a:r>
              <a:rPr sz="1950" spc="-25" dirty="0">
                <a:latin typeface="Times New Roman"/>
                <a:cs typeface="Times New Roman"/>
              </a:rPr>
              <a:t>the </a:t>
            </a:r>
            <a:r>
              <a:rPr sz="1950" spc="-30" dirty="0">
                <a:latin typeface="Times New Roman"/>
                <a:cs typeface="Times New Roman"/>
              </a:rPr>
              <a:t>transcription,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spc="-65" dirty="0">
                <a:latin typeface="Times New Roman"/>
                <a:cs typeface="Times New Roman"/>
              </a:rPr>
              <a:t>DNA</a:t>
            </a:r>
            <a:r>
              <a:rPr sz="1950" spc="-55" dirty="0">
                <a:latin typeface="Times New Roman"/>
                <a:cs typeface="Times New Roman"/>
              </a:rPr>
              <a:t> </a:t>
            </a:r>
            <a:r>
              <a:rPr sz="1950" spc="-35" dirty="0">
                <a:latin typeface="Times New Roman"/>
                <a:cs typeface="Times New Roman"/>
              </a:rPr>
              <a:t>regions</a:t>
            </a:r>
            <a:r>
              <a:rPr sz="1950" spc="-90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that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can</a:t>
            </a:r>
            <a:r>
              <a:rPr sz="1950" spc="-120" dirty="0">
                <a:latin typeface="Times New Roman"/>
                <a:cs typeface="Times New Roman"/>
              </a:rPr>
              <a:t> </a:t>
            </a:r>
            <a:r>
              <a:rPr sz="1950" spc="-55" dirty="0">
                <a:latin typeface="Times New Roman"/>
                <a:cs typeface="Times New Roman"/>
              </a:rPr>
              <a:t>be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spc="-25" dirty="0">
                <a:latin typeface="Times New Roman"/>
                <a:cs typeface="Times New Roman"/>
              </a:rPr>
              <a:t>transcribed</a:t>
            </a:r>
            <a:r>
              <a:rPr sz="1950" spc="-1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into</a:t>
            </a:r>
            <a:r>
              <a:rPr sz="1950" spc="-35" dirty="0">
                <a:latin typeface="Times New Roman"/>
                <a:cs typeface="Times New Roman"/>
              </a:rPr>
              <a:t> </a:t>
            </a:r>
            <a:r>
              <a:rPr sz="1950" spc="-55" dirty="0">
                <a:latin typeface="Times New Roman"/>
                <a:cs typeface="Times New Roman"/>
              </a:rPr>
              <a:t>RNA</a:t>
            </a:r>
            <a:r>
              <a:rPr sz="1950" spc="80" dirty="0">
                <a:latin typeface="Times New Roman"/>
                <a:cs typeface="Times New Roman"/>
              </a:rPr>
              <a:t> </a:t>
            </a:r>
            <a:r>
              <a:rPr sz="1950" spc="-85" dirty="0">
                <a:latin typeface="Times New Roman"/>
                <a:cs typeface="Times New Roman"/>
              </a:rPr>
              <a:t>are</a:t>
            </a:r>
            <a:r>
              <a:rPr sz="1950" spc="-4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called</a:t>
            </a:r>
            <a:r>
              <a:rPr sz="1950" spc="15" dirty="0">
                <a:latin typeface="Times New Roman"/>
                <a:cs typeface="Times New Roman"/>
              </a:rPr>
              <a:t> </a:t>
            </a:r>
            <a:r>
              <a:rPr sz="1950" spc="-35" dirty="0">
                <a:latin typeface="Times New Roman"/>
                <a:cs typeface="Times New Roman"/>
              </a:rPr>
              <a:t>structural</a:t>
            </a:r>
            <a:r>
              <a:rPr sz="1950" spc="7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genes</a:t>
            </a:r>
            <a:endParaRPr sz="1950">
              <a:latin typeface="Times New Roman"/>
              <a:cs typeface="Times New Roman"/>
            </a:endParaRPr>
          </a:p>
          <a:p>
            <a:pPr marL="12700" marR="5080" indent="5715" algn="just">
              <a:lnSpc>
                <a:spcPct val="138900"/>
              </a:lnSpc>
              <a:spcBef>
                <a:spcPts val="1250"/>
              </a:spcBef>
            </a:pPr>
            <a:r>
              <a:rPr sz="1950" dirty="0">
                <a:latin typeface="Times New Roman"/>
                <a:cs typeface="Times New Roman"/>
              </a:rPr>
              <a:t>template</a:t>
            </a:r>
            <a:r>
              <a:rPr sz="1950" spc="13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strand</a:t>
            </a:r>
            <a:r>
              <a:rPr sz="1950" spc="16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on</a:t>
            </a:r>
            <a:r>
              <a:rPr sz="1950" spc="15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which</a:t>
            </a:r>
            <a:r>
              <a:rPr sz="1950" spc="10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the</a:t>
            </a:r>
            <a:r>
              <a:rPr sz="1950" spc="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RNA</a:t>
            </a:r>
            <a:r>
              <a:rPr sz="1950" spc="20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is</a:t>
            </a:r>
            <a:r>
              <a:rPr sz="1950" spc="3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synthesized</a:t>
            </a:r>
            <a:r>
              <a:rPr sz="1950" spc="29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is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called</a:t>
            </a:r>
            <a:r>
              <a:rPr sz="1950" spc="15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as</a:t>
            </a:r>
            <a:r>
              <a:rPr sz="1950" spc="-3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antisense</a:t>
            </a:r>
            <a:r>
              <a:rPr sz="1950" spc="5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code</a:t>
            </a:r>
            <a:r>
              <a:rPr sz="1950" spc="8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or</a:t>
            </a:r>
            <a:r>
              <a:rPr sz="1950" spc="70" dirty="0">
                <a:latin typeface="Times New Roman"/>
                <a:cs typeface="Times New Roman"/>
              </a:rPr>
              <a:t> </a:t>
            </a:r>
            <a:r>
              <a:rPr sz="1950" spc="-75" dirty="0">
                <a:latin typeface="Times New Roman"/>
                <a:cs typeface="Times New Roman"/>
              </a:rPr>
              <a:t>non-</a:t>
            </a:r>
            <a:r>
              <a:rPr sz="1950" spc="-10" dirty="0">
                <a:latin typeface="Times New Roman"/>
                <a:cs typeface="Times New Roman"/>
              </a:rPr>
              <a:t>sense </a:t>
            </a:r>
            <a:r>
              <a:rPr sz="1950" spc="-25" dirty="0">
                <a:latin typeface="Times New Roman"/>
                <a:cs typeface="Times New Roman"/>
              </a:rPr>
              <a:t>codon,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spc="-50" dirty="0">
                <a:latin typeface="Times New Roman"/>
                <a:cs typeface="Times New Roman"/>
              </a:rPr>
              <a:t>the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coding</a:t>
            </a:r>
            <a:r>
              <a:rPr sz="1950" spc="-114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strand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spc="-50" dirty="0">
                <a:latin typeface="Times New Roman"/>
                <a:cs typeface="Times New Roman"/>
              </a:rPr>
              <a:t>is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spc="-50" dirty="0">
                <a:latin typeface="Times New Roman"/>
                <a:cs typeface="Times New Roman"/>
              </a:rPr>
              <a:t>known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as</a:t>
            </a:r>
            <a:r>
              <a:rPr sz="1950" spc="-105" dirty="0">
                <a:latin typeface="Times New Roman"/>
                <a:cs typeface="Times New Roman"/>
              </a:rPr>
              <a:t> </a:t>
            </a:r>
            <a:r>
              <a:rPr sz="1950" spc="-60" dirty="0">
                <a:latin typeface="Times New Roman"/>
                <a:cs typeface="Times New Roman"/>
              </a:rPr>
              <a:t>sense </a:t>
            </a:r>
            <a:r>
              <a:rPr sz="1950" spc="-25" dirty="0">
                <a:latin typeface="Times New Roman"/>
                <a:cs typeface="Times New Roman"/>
              </a:rPr>
              <a:t>codon,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the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enzyme</a:t>
            </a:r>
            <a:r>
              <a:rPr sz="1950" spc="-20" dirty="0">
                <a:latin typeface="Times New Roman"/>
                <a:cs typeface="Times New Roman"/>
              </a:rPr>
              <a:t> that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catalyze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the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spc="-45" dirty="0">
                <a:latin typeface="Times New Roman"/>
                <a:cs typeface="Times New Roman"/>
              </a:rPr>
              <a:t>RNA</a:t>
            </a:r>
            <a:r>
              <a:rPr sz="1950" spc="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synthesis </a:t>
            </a:r>
            <a:r>
              <a:rPr sz="1950" dirty="0">
                <a:latin typeface="Times New Roman"/>
                <a:cs typeface="Times New Roman"/>
              </a:rPr>
              <a:t>is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spc="-70" dirty="0">
                <a:latin typeface="Times New Roman"/>
                <a:cs typeface="Times New Roman"/>
              </a:rPr>
              <a:t>RNA</a:t>
            </a:r>
            <a:r>
              <a:rPr sz="1950" spc="15" dirty="0">
                <a:latin typeface="Times New Roman"/>
                <a:cs typeface="Times New Roman"/>
              </a:rPr>
              <a:t> </a:t>
            </a:r>
            <a:r>
              <a:rPr sz="1950" spc="-45" dirty="0">
                <a:latin typeface="Times New Roman"/>
                <a:cs typeface="Times New Roman"/>
              </a:rPr>
              <a:t>Polymerase</a:t>
            </a:r>
            <a:r>
              <a:rPr sz="1950" spc="50" dirty="0">
                <a:latin typeface="Times New Roman"/>
                <a:cs typeface="Times New Roman"/>
              </a:rPr>
              <a:t> </a:t>
            </a:r>
            <a:r>
              <a:rPr sz="1950" spc="-50" dirty="0">
                <a:latin typeface="Times New Roman"/>
                <a:cs typeface="Times New Roman"/>
              </a:rPr>
              <a:t>and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doesn't</a:t>
            </a:r>
            <a:r>
              <a:rPr sz="1950" spc="-15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need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a</a:t>
            </a:r>
            <a:r>
              <a:rPr sz="1950" spc="-65" dirty="0">
                <a:latin typeface="Times New Roman"/>
                <a:cs typeface="Times New Roman"/>
              </a:rPr>
              <a:t> </a:t>
            </a:r>
            <a:r>
              <a:rPr sz="1950" spc="-25" dirty="0">
                <a:latin typeface="Times New Roman"/>
                <a:cs typeface="Times New Roman"/>
              </a:rPr>
              <a:t>primer</a:t>
            </a:r>
            <a:r>
              <a:rPr sz="1950" spc="-70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unlike</a:t>
            </a:r>
            <a:r>
              <a:rPr sz="1950" spc="2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replication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52543" y="8522407"/>
            <a:ext cx="512445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b="1" spc="-40" dirty="0">
                <a:latin typeface="Times New Roman"/>
                <a:cs typeface="Times New Roman"/>
              </a:rPr>
              <a:t>Difference</a:t>
            </a:r>
            <a:r>
              <a:rPr sz="1950" b="1" spc="-5" dirty="0">
                <a:latin typeface="Times New Roman"/>
                <a:cs typeface="Times New Roman"/>
              </a:rPr>
              <a:t> </a:t>
            </a:r>
            <a:r>
              <a:rPr sz="1950" b="1" spc="-45" dirty="0">
                <a:latin typeface="Times New Roman"/>
                <a:cs typeface="Times New Roman"/>
              </a:rPr>
              <a:t>between </a:t>
            </a:r>
            <a:r>
              <a:rPr sz="1950" b="1" spc="-35" dirty="0">
                <a:latin typeface="Times New Roman"/>
                <a:cs typeface="Times New Roman"/>
              </a:rPr>
              <a:t>Replication</a:t>
            </a:r>
            <a:r>
              <a:rPr sz="1950" b="1" spc="15" dirty="0">
                <a:latin typeface="Times New Roman"/>
                <a:cs typeface="Times New Roman"/>
              </a:rPr>
              <a:t> </a:t>
            </a:r>
            <a:r>
              <a:rPr sz="1950" b="1" spc="-65" dirty="0">
                <a:latin typeface="Times New Roman"/>
                <a:cs typeface="Times New Roman"/>
              </a:rPr>
              <a:t>and</a:t>
            </a:r>
            <a:r>
              <a:rPr sz="1950" b="1" spc="-55" dirty="0">
                <a:latin typeface="Times New Roman"/>
                <a:cs typeface="Times New Roman"/>
              </a:rPr>
              <a:t> </a:t>
            </a:r>
            <a:r>
              <a:rPr sz="1950" b="1" spc="-10" dirty="0">
                <a:latin typeface="Times New Roman"/>
                <a:cs typeface="Times New Roman"/>
              </a:rPr>
              <a:t>Transcription</a:t>
            </a:r>
            <a:endParaRPr sz="1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47321" y="1333852"/>
            <a:ext cx="9090660" cy="129567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spcBef>
                <a:spcPts val="95"/>
              </a:spcBef>
            </a:pPr>
            <a:r>
              <a:rPr sz="1850" b="1" dirty="0">
                <a:latin typeface="Times New Roman"/>
                <a:cs typeface="Times New Roman"/>
              </a:rPr>
              <a:t>TRANSCRIPTION</a:t>
            </a:r>
            <a:r>
              <a:rPr sz="1850" b="1" spc="240" dirty="0">
                <a:latin typeface="Times New Roman"/>
                <a:cs typeface="Times New Roman"/>
              </a:rPr>
              <a:t> </a:t>
            </a:r>
            <a:r>
              <a:rPr sz="1850" b="1" dirty="0">
                <a:latin typeface="Times New Roman"/>
                <a:cs typeface="Times New Roman"/>
              </a:rPr>
              <a:t>IN</a:t>
            </a:r>
            <a:r>
              <a:rPr sz="1850" b="1" spc="-30" dirty="0">
                <a:latin typeface="Times New Roman"/>
                <a:cs typeface="Times New Roman"/>
              </a:rPr>
              <a:t> </a:t>
            </a:r>
            <a:r>
              <a:rPr sz="1850" b="1" spc="-10" dirty="0">
                <a:latin typeface="Times New Roman"/>
                <a:cs typeface="Times New Roman"/>
              </a:rPr>
              <a:t>EUKARYOTICS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350"/>
              </a:spcBef>
            </a:pPr>
            <a:endParaRPr sz="1850">
              <a:latin typeface="Times New Roman"/>
              <a:cs typeface="Times New Roman"/>
            </a:endParaRPr>
          </a:p>
          <a:p>
            <a:pPr marL="725170" indent="-348615">
              <a:spcBef>
                <a:spcPts val="5"/>
              </a:spcBef>
              <a:buChar char="•"/>
              <a:tabLst>
                <a:tab pos="725170" algn="l"/>
              </a:tabLst>
            </a:pP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2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-10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Times New Roman"/>
                <a:cs typeface="Times New Roman"/>
              </a:rPr>
              <a:t>eukaryotiC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undertaken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by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different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Polymerase</a:t>
            </a:r>
            <a:endParaRPr sz="1850">
              <a:latin typeface="Times New Roman"/>
              <a:cs typeface="Times New Roman"/>
            </a:endParaRPr>
          </a:p>
          <a:p>
            <a:pPr marL="739775" indent="-363220">
              <a:spcBef>
                <a:spcPts val="1180"/>
              </a:spcBef>
              <a:buChar char="•"/>
              <a:tabLst>
                <a:tab pos="739775" algn="l"/>
              </a:tabLst>
            </a:pPr>
            <a:r>
              <a:rPr sz="1850" dirty="0">
                <a:latin typeface="Times New Roman"/>
                <a:cs typeface="Times New Roman"/>
              </a:rPr>
              <a:t>Eukaryotes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have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262626"/>
                </a:solidFill>
                <a:latin typeface="Times New Roman"/>
                <a:cs typeface="Times New Roman"/>
              </a:rPr>
              <a:t>3</a:t>
            </a:r>
            <a:r>
              <a:rPr sz="1850" spc="-5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polymemse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Pol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1</a:t>
            </a:r>
            <a:r>
              <a:rPr sz="1850" spc="-1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lI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Ill</a:t>
            </a:r>
            <a:endParaRPr sz="1850">
              <a:latin typeface="Times New Roman"/>
              <a:cs typeface="Times New Roman"/>
            </a:endParaRPr>
          </a:p>
          <a:p>
            <a:pPr marL="723265" marR="8255" indent="-347345">
              <a:lnSpc>
                <a:spcPct val="144100"/>
              </a:lnSpc>
              <a:spcBef>
                <a:spcPts val="200"/>
              </a:spcBef>
              <a:buChar char="•"/>
              <a:tabLst>
                <a:tab pos="723265" algn="l"/>
                <a:tab pos="730250" algn="l"/>
              </a:tabLst>
            </a:pPr>
            <a:r>
              <a:rPr sz="1850" dirty="0">
                <a:latin typeface="Times New Roman"/>
                <a:cs typeface="Times New Roman"/>
              </a:rPr>
              <a:t>	Several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initiation</a:t>
            </a:r>
            <a:r>
              <a:rPr sz="1850" spc="3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2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required</a:t>
            </a:r>
            <a:r>
              <a:rPr sz="1850" spc="3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1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efficient</a:t>
            </a:r>
            <a:r>
              <a:rPr sz="1850" spc="3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pmmoter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specific</a:t>
            </a:r>
            <a:r>
              <a:rPr sz="1850" spc="2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initiation</a:t>
            </a:r>
            <a:r>
              <a:rPr sz="1850" spc="44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in </a:t>
            </a:r>
            <a:r>
              <a:rPr sz="1850" dirty="0">
                <a:latin typeface="Times New Roman"/>
                <a:cs typeface="Times New Roman"/>
              </a:rPr>
              <a:t>eukaiyotes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are</a:t>
            </a:r>
            <a:r>
              <a:rPr sz="1850" spc="-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called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as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general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GTFs</a:t>
            </a:r>
            <a:endParaRPr sz="1850">
              <a:latin typeface="Times New Roman"/>
              <a:cs typeface="Times New Roman"/>
            </a:endParaRPr>
          </a:p>
          <a:p>
            <a:pPr marL="739140" indent="-362585">
              <a:spcBef>
                <a:spcPts val="1180"/>
              </a:spcBef>
              <a:buChar char="•"/>
              <a:tabLst>
                <a:tab pos="739140" algn="l"/>
              </a:tabLst>
            </a:pP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vitro,</a:t>
            </a:r>
            <a:r>
              <a:rPr sz="1850" spc="20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spc="-35" dirty="0">
                <a:latin typeface="Times New Roman"/>
                <a:cs typeface="Times New Roman"/>
              </a:rPr>
              <a:t>GTFS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required,</a:t>
            </a:r>
            <a:r>
              <a:rPr sz="1850" spc="1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together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254" dirty="0">
                <a:latin typeface="Times New Roman"/>
                <a:cs typeface="Times New Roman"/>
              </a:rPr>
              <a:t>w</a:t>
            </a:r>
            <a:r>
              <a:rPr sz="1850" spc="-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ith</a:t>
            </a:r>
            <a:r>
              <a:rPr sz="1850" spc="2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1,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initiate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3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DNA</a:t>
            </a:r>
            <a:endParaRPr sz="1850">
              <a:latin typeface="Times New Roman"/>
              <a:cs typeface="Times New Roman"/>
            </a:endParaRPr>
          </a:p>
          <a:p>
            <a:pPr marL="729615">
              <a:spcBef>
                <a:spcPts val="930"/>
              </a:spcBef>
            </a:pPr>
            <a:r>
              <a:rPr sz="1900" spc="-10" dirty="0">
                <a:latin typeface="Times New Roman"/>
                <a:cs typeface="Times New Roman"/>
              </a:rPr>
              <a:t>template</a:t>
            </a:r>
            <a:endParaRPr sz="1900">
              <a:latin typeface="Times New Roman"/>
              <a:cs typeface="Times New Roman"/>
            </a:endParaRPr>
          </a:p>
          <a:p>
            <a:pPr marL="728980" marR="5080" indent="-353060" algn="just">
              <a:lnSpc>
                <a:spcPct val="146400"/>
              </a:lnSpc>
              <a:spcBef>
                <a:spcPts val="240"/>
              </a:spcBef>
              <a:buChar char="•"/>
              <a:tabLst>
                <a:tab pos="732790" algn="l"/>
              </a:tabLst>
            </a:pPr>
            <a:r>
              <a:rPr sz="1850" dirty="0">
                <a:latin typeface="Times New Roman"/>
                <a:cs typeface="Times New Roman"/>
              </a:rPr>
              <a:t>Sometimes</a:t>
            </a:r>
            <a:r>
              <a:rPr sz="1850" spc="30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GTFs</a:t>
            </a:r>
            <a:r>
              <a:rPr sz="1850" spc="4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3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not</a:t>
            </a:r>
            <a:r>
              <a:rPr sz="1850" spc="4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sufficient</a:t>
            </a:r>
            <a:r>
              <a:rPr sz="1850" spc="30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4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promotes</a:t>
            </a:r>
            <a:r>
              <a:rPr sz="1850" spc="4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significant</a:t>
            </a:r>
            <a:r>
              <a:rPr sz="1850" spc="55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expression.</a:t>
            </a:r>
            <a:r>
              <a:rPr sz="1850" spc="35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Rather</a:t>
            </a:r>
            <a:r>
              <a:rPr sz="1850" spc="459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the 	</a:t>
            </a:r>
            <a:r>
              <a:rPr sz="1850" dirty="0">
                <a:latin typeface="Times New Roman"/>
                <a:cs typeface="Times New Roman"/>
              </a:rPr>
              <a:t>additional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required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such</a:t>
            </a:r>
            <a:r>
              <a:rPr sz="1850" spc="2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as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mediator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complex</a:t>
            </a:r>
            <a:r>
              <a:rPr sz="1850" spc="1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,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DNA</a:t>
            </a:r>
            <a:r>
              <a:rPr sz="1850" spc="155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binding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,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regulatory 	</a:t>
            </a:r>
            <a:r>
              <a:rPr sz="1850" dirty="0">
                <a:latin typeface="Times New Roman"/>
                <a:cs typeface="Times New Roman"/>
              </a:rPr>
              <a:t>proteins</a:t>
            </a:r>
            <a:r>
              <a:rPr sz="1850" spc="3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chmmatin</a:t>
            </a:r>
            <a:r>
              <a:rPr sz="1850" spc="140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modifying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enzymes.</a:t>
            </a:r>
            <a:endParaRPr sz="1850">
              <a:latin typeface="Times New Roman"/>
              <a:cs typeface="Times New Roman"/>
            </a:endParaRPr>
          </a:p>
          <a:p>
            <a:pPr marL="737870" marR="25400" indent="-361950" algn="just">
              <a:lnSpc>
                <a:spcPct val="148600"/>
              </a:lnSpc>
              <a:buChar char="•"/>
              <a:tabLst>
                <a:tab pos="742315" algn="l"/>
              </a:tabLst>
            </a:pP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3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vitro,</a:t>
            </a:r>
            <a:r>
              <a:rPr sz="1850" spc="3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3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GTFs</a:t>
            </a:r>
            <a:r>
              <a:rPr sz="1850" spc="2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</a:t>
            </a:r>
            <a:r>
              <a:rPr sz="1850" dirty="0">
                <a:solidFill>
                  <a:srgbClr val="0F0F0F"/>
                </a:solidFill>
                <a:latin typeface="Times New Roman"/>
                <a:cs typeface="Times New Roman"/>
              </a:rPr>
              <a:t>s</a:t>
            </a:r>
            <a:r>
              <a:rPr sz="1850" spc="114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required,</a:t>
            </a:r>
            <a:r>
              <a:rPr sz="1850" spc="4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together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with</a:t>
            </a:r>
            <a:r>
              <a:rPr sz="1850" spc="2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</a:t>
            </a:r>
            <a:r>
              <a:rPr sz="1850" spc="3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Il,</a:t>
            </a:r>
            <a:r>
              <a:rPr sz="1850" spc="1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initiate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2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</a:t>
            </a:r>
            <a:r>
              <a:rPr sz="1850" spc="26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DNA 	</a:t>
            </a:r>
            <a:r>
              <a:rPr sz="1850" spc="-10" dirty="0">
                <a:latin typeface="Times New Roman"/>
                <a:cs typeface="Times New Roman"/>
              </a:rPr>
              <a:t>template</a:t>
            </a:r>
            <a:endParaRPr sz="1850">
              <a:latin typeface="Times New Roman"/>
              <a:cs typeface="Times New Roman"/>
            </a:endParaRPr>
          </a:p>
          <a:p>
            <a:pPr marL="13335" marR="21590" indent="635" algn="just">
              <a:lnSpc>
                <a:spcPct val="148600"/>
              </a:lnSpc>
              <a:spcBef>
                <a:spcPts val="1200"/>
              </a:spcBef>
            </a:pP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2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eukaryoti</a:t>
            </a:r>
            <a:r>
              <a:rPr sz="1850" spc="-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cs</a:t>
            </a:r>
            <a:r>
              <a:rPr sz="1850" spc="1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can</a:t>
            </a:r>
            <a:r>
              <a:rPr sz="1850" spc="2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be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divided</a:t>
            </a:r>
            <a:r>
              <a:rPr sz="1850" spc="3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into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three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classes.</a:t>
            </a:r>
            <a:r>
              <a:rPr sz="1850" spc="4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Each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class</a:t>
            </a:r>
            <a:r>
              <a:rPr sz="1850" spc="2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transcribed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by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spc="-50" dirty="0">
                <a:latin typeface="Times New Roman"/>
                <a:cs typeface="Times New Roman"/>
              </a:rPr>
              <a:t>a </a:t>
            </a:r>
            <a:r>
              <a:rPr sz="1850" dirty="0">
                <a:latin typeface="Times New Roman"/>
                <a:cs typeface="Times New Roman"/>
              </a:rPr>
              <a:t>different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Polymerase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155"/>
              </a:spcBef>
            </a:pPr>
            <a:endParaRPr sz="1850">
              <a:latin typeface="Times New Roman"/>
              <a:cs typeface="Times New Roman"/>
            </a:endParaRPr>
          </a:p>
          <a:p>
            <a:pPr marL="1108710" lvl="1" indent="-365760">
              <a:buAutoNum type="arabicPeriod"/>
              <a:tabLst>
                <a:tab pos="1108710" algn="l"/>
              </a:tabLst>
            </a:pP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1</a:t>
            </a:r>
            <a:r>
              <a:rPr sz="1850" spc="-1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 </a:t>
            </a:r>
            <a:r>
              <a:rPr sz="1850" spc="-25" dirty="0">
                <a:latin typeface="Times New Roman"/>
                <a:cs typeface="Times New Roman"/>
              </a:rPr>
              <a:t>trdilscribes</a:t>
            </a:r>
            <a:r>
              <a:rPr sz="1850" dirty="0">
                <a:latin typeface="Times New Roman"/>
                <a:cs typeface="Times New Roman"/>
              </a:rPr>
              <a:t> r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RNA</a:t>
            </a:r>
            <a:endParaRPr sz="1850">
              <a:latin typeface="Times New Roman"/>
              <a:cs typeface="Times New Roman"/>
            </a:endParaRPr>
          </a:p>
          <a:p>
            <a:pPr marL="1108710" lvl="1" indent="-381635">
              <a:spcBef>
                <a:spcPts val="980"/>
              </a:spcBef>
              <a:buAutoNum type="arabicPeriod"/>
              <a:tabLst>
                <a:tab pos="1108710" algn="l"/>
              </a:tabLst>
            </a:pP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Il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transcribes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1850" spc="-204" dirty="0">
                <a:latin typeface="Times New Roman"/>
                <a:cs typeface="Times New Roman"/>
              </a:rPr>
              <a:t>lTi</a:t>
            </a:r>
            <a:r>
              <a:rPr sz="1850" spc="15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RNA</a:t>
            </a:r>
            <a:endParaRPr sz="1850">
              <a:latin typeface="Times New Roman"/>
              <a:cs typeface="Times New Roman"/>
            </a:endParaRPr>
          </a:p>
          <a:p>
            <a:pPr marL="1108710" lvl="1" indent="-373380">
              <a:spcBef>
                <a:spcPts val="1080"/>
              </a:spcBef>
              <a:buAutoNum type="arabicPeriod"/>
              <a:tabLst>
                <a:tab pos="1108710" algn="l"/>
              </a:tabLst>
            </a:pP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III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transcribes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other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small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RNA's</a:t>
            </a:r>
            <a:endParaRPr sz="1850">
              <a:latin typeface="Times New Roman"/>
              <a:cs typeface="Times New Roman"/>
            </a:endParaRPr>
          </a:p>
          <a:p>
            <a:pPr marL="18415" marR="9525" indent="8890">
              <a:lnSpc>
                <a:spcPct val="144100"/>
              </a:lnSpc>
              <a:spcBef>
                <a:spcPts val="1300"/>
              </a:spcBef>
            </a:pPr>
            <a:r>
              <a:rPr sz="1850" spc="-20" dirty="0">
                <a:latin typeface="Times New Roman"/>
                <a:cs typeface="Times New Roman"/>
              </a:rPr>
              <a:t>In</a:t>
            </a:r>
            <a:r>
              <a:rPr sz="1850" spc="-6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eukaryotic</a:t>
            </a:r>
            <a:r>
              <a:rPr sz="1850" spc="-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cells,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-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all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Polymerase,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creates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structure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pmmoter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pmvide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target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recogniZed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by the</a:t>
            </a:r>
            <a:r>
              <a:rPr sz="1850" spc="-7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enzyme.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250"/>
              </a:spcBef>
            </a:pPr>
            <a:endParaRPr sz="1850">
              <a:latin typeface="Times New Roman"/>
              <a:cs typeface="Times New Roman"/>
            </a:endParaRPr>
          </a:p>
          <a:p>
            <a:pPr marL="24765">
              <a:spcBef>
                <a:spcPts val="5"/>
              </a:spcBef>
              <a:tabLst>
                <a:tab pos="486409" algn="l"/>
              </a:tabLst>
            </a:pPr>
            <a:r>
              <a:rPr sz="1850" spc="-20" dirty="0">
                <a:latin typeface="Times New Roman"/>
                <a:cs typeface="Times New Roman"/>
              </a:rPr>
              <a:t>e.g.</a:t>
            </a:r>
            <a:r>
              <a:rPr sz="1850" dirty="0">
                <a:latin typeface="Times New Roman"/>
                <a:cs typeface="Times New Roman"/>
              </a:rPr>
              <a:t>	RNA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spc="-240" dirty="0">
                <a:latin typeface="Times New Roman"/>
                <a:cs typeface="Times New Roman"/>
              </a:rPr>
              <a:t>11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spc="-120" dirty="0">
                <a:latin typeface="Times New Roman"/>
                <a:cs typeface="Times New Roman"/>
              </a:rPr>
              <a:t>foriTi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51515"/>
                </a:solidFill>
                <a:latin typeface="Times New Roman"/>
                <a:cs typeface="Times New Roman"/>
              </a:rPr>
              <a:t>a </a:t>
            </a:r>
            <a:r>
              <a:rPr sz="1850" dirty="0">
                <a:latin typeface="Times New Roman"/>
                <a:cs typeface="Times New Roman"/>
              </a:rPr>
              <a:t>sizeable</a:t>
            </a:r>
            <a:r>
              <a:rPr sz="1850" spc="1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gmup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collectively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called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as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basal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factors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15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/>
            <a:r>
              <a:rPr sz="1850" b="1" u="heavy" dirty="0">
                <a:uFill>
                  <a:solidFill>
                    <a:srgbClr val="1C1C1C"/>
                  </a:solidFill>
                </a:uFill>
                <a:latin typeface="Times New Roman"/>
                <a:cs typeface="Times New Roman"/>
              </a:rPr>
              <a:t>TRANSCRIPTION</a:t>
            </a:r>
            <a:r>
              <a:rPr sz="1850" b="1" u="heavy" spc="245" dirty="0">
                <a:uFill>
                  <a:solidFill>
                    <a:srgbClr val="1C1C1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50" b="1" u="heavy" spc="-10" dirty="0">
                <a:uFill>
                  <a:solidFill>
                    <a:srgbClr val="1C1C1C"/>
                  </a:solidFill>
                </a:uFill>
                <a:latin typeface="Times New Roman"/>
                <a:cs typeface="Times New Roman"/>
              </a:rPr>
              <a:t>FACTORS</a:t>
            </a:r>
            <a:endParaRPr sz="1850">
              <a:latin typeface="Times New Roman"/>
              <a:cs typeface="Times New Roman"/>
            </a:endParaRPr>
          </a:p>
          <a:p>
            <a:pPr marL="729615" marR="20955" indent="-353060" algn="just">
              <a:lnSpc>
                <a:spcPct val="144100"/>
              </a:lnSpc>
              <a:spcBef>
                <a:spcPts val="1500"/>
              </a:spcBef>
              <a:buChar char="•"/>
              <a:tabLst>
                <a:tab pos="741045" algn="l"/>
              </a:tabLst>
            </a:pPr>
            <a:r>
              <a:rPr sz="1850" dirty="0">
                <a:latin typeface="Times New Roman"/>
                <a:cs typeface="Times New Roman"/>
              </a:rPr>
              <a:t>Any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protein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needed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initiation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transcription,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but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which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not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itself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part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of 	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Polymerase,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defined</a:t>
            </a:r>
            <a:r>
              <a:rPr sz="1850" spc="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as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factor</a:t>
            </a:r>
            <a:endParaRPr sz="1850">
              <a:latin typeface="Times New Roman"/>
              <a:cs typeface="Times New Roman"/>
            </a:endParaRPr>
          </a:p>
          <a:p>
            <a:pPr marL="742315" indent="-365760" algn="just">
              <a:spcBef>
                <a:spcPts val="1180"/>
              </a:spcBef>
              <a:buChar char="•"/>
              <a:tabLst>
                <a:tab pos="742315" algn="l"/>
              </a:tabLst>
            </a:pPr>
            <a:r>
              <a:rPr sz="1850" dirty="0">
                <a:latin typeface="Times New Roman"/>
                <a:cs typeface="Times New Roman"/>
              </a:rPr>
              <a:t>they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act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by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recognizing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cis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acting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sites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DNA</a:t>
            </a:r>
            <a:endParaRPr sz="1850">
              <a:latin typeface="Times New Roman"/>
              <a:cs typeface="Times New Roman"/>
            </a:endParaRPr>
          </a:p>
          <a:p>
            <a:pPr marL="723900" marR="17145" indent="-347980" algn="just">
              <a:lnSpc>
                <a:spcPct val="146400"/>
              </a:lnSpc>
              <a:spcBef>
                <a:spcPts val="150"/>
              </a:spcBef>
              <a:buChar char="•"/>
              <a:tabLst>
                <a:tab pos="723900" algn="l"/>
                <a:tab pos="739775" algn="l"/>
              </a:tabLst>
            </a:pPr>
            <a:r>
              <a:rPr sz="1850" dirty="0">
                <a:latin typeface="Times New Roman"/>
                <a:cs typeface="Times New Roman"/>
              </a:rPr>
              <a:t>	Binding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170" dirty="0">
                <a:latin typeface="Times New Roman"/>
                <a:cs typeface="Times New Roman"/>
              </a:rPr>
              <a:t> </a:t>
            </a:r>
            <a:r>
              <a:rPr sz="1850" spc="-35" dirty="0">
                <a:latin typeface="Times New Roman"/>
                <a:cs typeface="Times New Roman"/>
              </a:rPr>
              <a:t>trailscripti</a:t>
            </a:r>
            <a:r>
              <a:rPr sz="1850" spc="-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not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enough</a:t>
            </a:r>
            <a:r>
              <a:rPr sz="1850" spc="2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spc="-50" dirty="0">
                <a:latin typeface="Times New Roman"/>
                <a:cs typeface="Times New Roman"/>
              </a:rPr>
              <a:t>traRSCription,</a:t>
            </a:r>
            <a:r>
              <a:rPr sz="1850" spc="1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it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may</a:t>
            </a:r>
            <a:r>
              <a:rPr sz="1850" spc="28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recognize </a:t>
            </a:r>
            <a:r>
              <a:rPr sz="1850" dirty="0">
                <a:latin typeface="Times New Roman"/>
                <a:cs typeface="Times New Roman"/>
              </a:rPr>
              <a:t>another</a:t>
            </a:r>
            <a:r>
              <a:rPr sz="1850" spc="2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factor,</a:t>
            </a:r>
            <a:r>
              <a:rPr sz="1850" spc="2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or</a:t>
            </a:r>
            <a:r>
              <a:rPr sz="1850" spc="1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3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2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Polymerase,</a:t>
            </a:r>
            <a:r>
              <a:rPr sz="1850" spc="3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or</a:t>
            </a:r>
            <a:r>
              <a:rPr sz="1850" spc="2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it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might</a:t>
            </a:r>
            <a:r>
              <a:rPr sz="1850" spc="3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get</a:t>
            </a:r>
            <a:r>
              <a:rPr sz="1850" spc="2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incorporated</a:t>
            </a:r>
            <a:r>
              <a:rPr sz="1850" spc="25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into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initiation </a:t>
            </a:r>
            <a:r>
              <a:rPr sz="1850" dirty="0">
                <a:latin typeface="Times New Roman"/>
                <a:cs typeface="Times New Roman"/>
              </a:rPr>
              <a:t>complex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only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the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presence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several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proteins</a:t>
            </a:r>
            <a:endParaRPr sz="1850">
              <a:latin typeface="Times New Roman"/>
              <a:cs typeface="Times New Roman"/>
            </a:endParaRPr>
          </a:p>
          <a:p>
            <a:pPr marL="724535" indent="-347980" algn="just">
              <a:spcBef>
                <a:spcPts val="1180"/>
              </a:spcBef>
              <a:buChar char="•"/>
              <a:tabLst>
                <a:tab pos="724535" algn="l"/>
              </a:tabLst>
            </a:pPr>
            <a:r>
              <a:rPr sz="1850" dirty="0">
                <a:latin typeface="Times New Roman"/>
                <a:cs typeface="Times New Roman"/>
              </a:rPr>
              <a:t>Tmnscription</a:t>
            </a:r>
            <a:r>
              <a:rPr sz="1850" spc="2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needed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-10" dirty="0">
                <a:latin typeface="Times New Roman"/>
                <a:cs typeface="Times New Roman"/>
              </a:rPr>
              <a:t> initiation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96131" y="6083302"/>
            <a:ext cx="536575" cy="154305"/>
          </a:xfrm>
          <a:custGeom>
            <a:avLst/>
            <a:gdLst/>
            <a:ahLst/>
            <a:cxnLst/>
            <a:rect l="l" t="t" r="r" b="b"/>
            <a:pathLst>
              <a:path w="536575" h="154304">
                <a:moveTo>
                  <a:pt x="536363" y="154093"/>
                </a:moveTo>
                <a:lnTo>
                  <a:pt x="0" y="154093"/>
                </a:lnTo>
                <a:lnTo>
                  <a:pt x="0" y="0"/>
                </a:lnTo>
                <a:lnTo>
                  <a:pt x="536363" y="0"/>
                </a:lnTo>
                <a:lnTo>
                  <a:pt x="536363" y="154093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4800" y="5816600"/>
            <a:ext cx="4343400" cy="889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70400" y="4610100"/>
            <a:ext cx="6070600" cy="1143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11400" y="3276600"/>
            <a:ext cx="8229600" cy="12827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9838266" y="2973281"/>
            <a:ext cx="993140" cy="0"/>
          </a:xfrm>
          <a:custGeom>
            <a:avLst/>
            <a:gdLst/>
            <a:ahLst/>
            <a:cxnLst/>
            <a:rect l="l" t="t" r="r" b="b"/>
            <a:pathLst>
              <a:path w="993140">
                <a:moveTo>
                  <a:pt x="0" y="0"/>
                </a:moveTo>
                <a:lnTo>
                  <a:pt x="992716" y="0"/>
                </a:lnTo>
              </a:path>
            </a:pathLst>
          </a:custGeom>
          <a:ln w="3175">
            <a:solidFill>
              <a:srgbClr val="6074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81200" y="7404100"/>
            <a:ext cx="3111500" cy="2159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953508" y="1327681"/>
            <a:ext cx="9070340" cy="19532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b="1" dirty="0">
                <a:latin typeface="Times New Roman"/>
                <a:cs typeface="Times New Roman"/>
              </a:rPr>
              <a:t>What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are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spc="-20" dirty="0">
                <a:latin typeface="Times New Roman"/>
                <a:cs typeface="Times New Roman"/>
              </a:rPr>
              <a:t>basal</a:t>
            </a:r>
            <a:r>
              <a:rPr sz="1900" b="1" spc="-9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factors?</a:t>
            </a:r>
            <a:endParaRPr sz="1900">
              <a:latin typeface="Times New Roman"/>
              <a:cs typeface="Times New Roman"/>
            </a:endParaRPr>
          </a:p>
          <a:p>
            <a:pPr marL="15875" marR="5080" indent="-3810">
              <a:lnSpc>
                <a:spcPct val="148600"/>
              </a:lnSpc>
              <a:spcBef>
                <a:spcPts val="1190"/>
              </a:spcBef>
            </a:pPr>
            <a:r>
              <a:rPr sz="1850" spc="110" dirty="0">
                <a:latin typeface="Times New Roman"/>
                <a:cs typeface="Times New Roman"/>
              </a:rPr>
              <a:t>these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2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join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with</a:t>
            </a:r>
            <a:r>
              <a:rPr sz="1850" spc="1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2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II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1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form</a:t>
            </a:r>
            <a:r>
              <a:rPr sz="1850" spc="2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complex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surrounding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the </a:t>
            </a:r>
            <a:r>
              <a:rPr sz="1850" dirty="0">
                <a:latin typeface="Times New Roman"/>
                <a:cs typeface="Times New Roman"/>
              </a:rPr>
              <a:t>start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point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,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they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determine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 site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initiation.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550"/>
              </a:spcBef>
            </a:pPr>
            <a:endParaRPr sz="1850">
              <a:latin typeface="Times New Roman"/>
              <a:cs typeface="Times New Roman"/>
            </a:endParaRPr>
          </a:p>
          <a:p>
            <a:pPr marR="1972945" algn="r">
              <a:spcBef>
                <a:spcPts val="5"/>
              </a:spcBef>
            </a:pPr>
            <a:r>
              <a:rPr sz="1850" spc="-50" dirty="0">
                <a:solidFill>
                  <a:srgbClr val="777777"/>
                </a:solidFill>
                <a:latin typeface="Times New Roman"/>
                <a:cs typeface="Times New Roman"/>
              </a:rPr>
              <a:t>n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53736" y="7774869"/>
            <a:ext cx="9089390" cy="672376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734060" indent="-363855" algn="just">
              <a:spcBef>
                <a:spcPts val="1180"/>
              </a:spcBef>
              <a:buChar char="•"/>
              <a:tabLst>
                <a:tab pos="734060" algn="l"/>
              </a:tabLst>
            </a:pPr>
            <a:r>
              <a:rPr sz="1850" dirty="0">
                <a:latin typeface="Times New Roman"/>
                <a:cs typeface="Times New Roman"/>
              </a:rPr>
              <a:t>Basal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alid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lI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form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basal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apparatus</a:t>
            </a:r>
            <a:endParaRPr sz="1850">
              <a:latin typeface="Times New Roman"/>
              <a:cs typeface="Times New Roman"/>
            </a:endParaRPr>
          </a:p>
          <a:p>
            <a:pPr marL="717550" marR="15240" indent="-347980" algn="just">
              <a:lnSpc>
                <a:spcPct val="146400"/>
              </a:lnSpc>
              <a:spcBef>
                <a:spcPts val="50"/>
              </a:spcBef>
              <a:buChar char="•"/>
              <a:tabLst>
                <a:tab pos="717550" algn="l"/>
                <a:tab pos="733425" algn="l"/>
              </a:tabLst>
            </a:pPr>
            <a:r>
              <a:rPr sz="1850" dirty="0">
                <a:latin typeface="Times New Roman"/>
                <a:cs typeface="Times New Roman"/>
              </a:rPr>
              <a:t>	RNA</a:t>
            </a:r>
            <a:r>
              <a:rPr sz="1850" spc="-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have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sequence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elements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close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1850" spc="45" dirty="0">
                <a:latin typeface="Times New Roman"/>
                <a:cs typeface="Times New Roman"/>
              </a:rPr>
              <a:t>to</a:t>
            </a:r>
            <a:r>
              <a:rPr sz="1850" spc="-1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start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point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that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-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bound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by</a:t>
            </a:r>
            <a:r>
              <a:rPr sz="1850" spc="-7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basal </a:t>
            </a:r>
            <a:r>
              <a:rPr sz="1850" dirty="0">
                <a:latin typeface="Times New Roman"/>
                <a:cs typeface="Times New Roman"/>
              </a:rPr>
              <a:t>apparatus</a:t>
            </a:r>
            <a:r>
              <a:rPr sz="1850" spc="2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established</a:t>
            </a:r>
            <a:r>
              <a:rPr sz="1850" spc="3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site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2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initiation</a:t>
            </a:r>
            <a:r>
              <a:rPr sz="1850" spc="2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.</a:t>
            </a:r>
            <a:r>
              <a:rPr sz="1850" spc="2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3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3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II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general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needed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transcribe any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pmmoter</a:t>
            </a:r>
            <a:endParaRPr sz="1850">
              <a:latin typeface="Times New Roman"/>
              <a:cs typeface="Times New Roman"/>
            </a:endParaRPr>
          </a:p>
          <a:p>
            <a:pPr marL="722630" marR="27305" indent="-353060" algn="just">
              <a:lnSpc>
                <a:spcPct val="148600"/>
              </a:lnSpc>
              <a:spcBef>
                <a:spcPts val="100"/>
              </a:spcBef>
              <a:buChar char="•"/>
              <a:tabLst>
                <a:tab pos="730250" algn="l"/>
              </a:tabLst>
            </a:pP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55" dirty="0">
                <a:latin typeface="Times New Roman"/>
                <a:cs typeface="Times New Roman"/>
              </a:rPr>
              <a:t>  </a:t>
            </a:r>
            <a:r>
              <a:rPr sz="1850" dirty="0">
                <a:latin typeface="Times New Roman"/>
                <a:cs typeface="Times New Roman"/>
              </a:rPr>
              <a:t>subunits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-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Il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4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general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-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conserved 	</a:t>
            </a:r>
            <a:r>
              <a:rPr sz="1850" dirty="0">
                <a:latin typeface="Times New Roman"/>
                <a:cs typeface="Times New Roman"/>
              </a:rPr>
              <a:t>among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eukaiyotes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150"/>
              </a:spcBef>
              <a:buFont typeface="Times New Roman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1850" b="1" dirty="0">
                <a:latin typeface="Times New Roman"/>
                <a:cs typeface="Times New Roman"/>
              </a:rPr>
              <a:t>WHAT</a:t>
            </a:r>
            <a:r>
              <a:rPr sz="1850" b="1" spc="35" dirty="0">
                <a:latin typeface="Times New Roman"/>
                <a:cs typeface="Times New Roman"/>
              </a:rPr>
              <a:t> </a:t>
            </a:r>
            <a:r>
              <a:rPr sz="1850" b="1" spc="55" dirty="0">
                <a:latin typeface="Times New Roman"/>
                <a:cs typeface="Times New Roman"/>
              </a:rPr>
              <a:t>IS</a:t>
            </a:r>
            <a:r>
              <a:rPr sz="1850" b="1" spc="5" dirty="0">
                <a:latin typeface="Times New Roman"/>
                <a:cs typeface="Times New Roman"/>
              </a:rPr>
              <a:t> </a:t>
            </a:r>
            <a:r>
              <a:rPr sz="1850" b="1" spc="-10" dirty="0">
                <a:latin typeface="Times New Roman"/>
                <a:cs typeface="Times New Roman"/>
              </a:rPr>
              <a:t>PROMOTER</a:t>
            </a:r>
            <a:endParaRPr sz="1850">
              <a:latin typeface="Times New Roman"/>
              <a:cs typeface="Times New Roman"/>
            </a:endParaRPr>
          </a:p>
          <a:p>
            <a:pPr marL="717550" marR="5080" indent="-347980" algn="just">
              <a:lnSpc>
                <a:spcPct val="145300"/>
              </a:lnSpc>
              <a:spcBef>
                <a:spcPts val="1470"/>
              </a:spcBef>
              <a:buChar char="•"/>
              <a:tabLst>
                <a:tab pos="717550" algn="l"/>
              </a:tabLst>
            </a:pP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pmmoter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defined</a:t>
            </a:r>
            <a:r>
              <a:rPr sz="1850" spc="2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as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shortest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region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contains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all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binding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sites,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is </a:t>
            </a:r>
            <a:r>
              <a:rPr sz="1850" dirty="0">
                <a:latin typeface="Times New Roman"/>
                <a:cs typeface="Times New Roman"/>
              </a:rPr>
              <a:t>those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sites</a:t>
            </a:r>
            <a:r>
              <a:rPr sz="1850" spc="1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can</a:t>
            </a:r>
            <a:r>
              <a:rPr sz="1850" spc="2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support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2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normal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efficiency</a:t>
            </a:r>
            <a:r>
              <a:rPr sz="1850" spc="3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2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with</a:t>
            </a:r>
            <a:r>
              <a:rPr sz="1850" spc="2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pmper </a:t>
            </a:r>
            <a:r>
              <a:rPr sz="1900" spc="-10" dirty="0">
                <a:latin typeface="Times New Roman"/>
                <a:cs typeface="Times New Roman"/>
              </a:rPr>
              <a:t>control.</a:t>
            </a:r>
            <a:endParaRPr sz="1900">
              <a:latin typeface="Times New Roman"/>
              <a:cs typeface="Times New Roman"/>
            </a:endParaRPr>
          </a:p>
          <a:p>
            <a:pPr marL="721995" indent="-351790" algn="just">
              <a:spcBef>
                <a:spcPts val="1170"/>
              </a:spcBef>
              <a:buChar char="•"/>
              <a:tabLst>
                <a:tab pos="721995" algn="l"/>
              </a:tabLst>
            </a:pP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eukaryotic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80" dirty="0">
                <a:latin typeface="Times New Roman"/>
                <a:cs typeface="Times New Roman"/>
              </a:rPr>
              <a:t> </a:t>
            </a:r>
            <a:r>
              <a:rPr sz="1850" spc="-45" dirty="0">
                <a:latin typeface="Times New Roman"/>
                <a:cs typeface="Times New Roman"/>
              </a:rPr>
              <a:t>basiCally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site</a:t>
            </a:r>
            <a:r>
              <a:rPr sz="1850" spc="-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which</a:t>
            </a:r>
            <a:r>
              <a:rPr sz="1850" spc="-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bind</a:t>
            </a:r>
            <a:endParaRPr sz="1850">
              <a:latin typeface="Times New Roman"/>
              <a:cs typeface="Times New Roman"/>
            </a:endParaRPr>
          </a:p>
          <a:p>
            <a:pPr marL="717550" marR="10795" indent="-347980" algn="just">
              <a:lnSpc>
                <a:spcPct val="144100"/>
              </a:lnSpc>
              <a:spcBef>
                <a:spcPts val="204"/>
              </a:spcBef>
              <a:buChar char="•"/>
              <a:tabLst>
                <a:tab pos="723265" algn="l"/>
              </a:tabLst>
            </a:pP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20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promoter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contains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several</a:t>
            </a:r>
            <a:r>
              <a:rPr sz="1850" spc="2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short</a:t>
            </a:r>
            <a:r>
              <a:rPr sz="1850" spc="3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less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than</a:t>
            </a:r>
            <a:r>
              <a:rPr sz="1850" spc="375" dirty="0">
                <a:latin typeface="Times New Roman"/>
                <a:cs typeface="Times New Roman"/>
              </a:rPr>
              <a:t> </a:t>
            </a:r>
            <a:r>
              <a:rPr sz="1850" spc="65" dirty="0">
                <a:latin typeface="Times New Roman"/>
                <a:cs typeface="Times New Roman"/>
              </a:rPr>
              <a:t>l0bp</a:t>
            </a:r>
            <a:r>
              <a:rPr sz="1850" spc="1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sequence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elements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binds</a:t>
            </a:r>
            <a:r>
              <a:rPr sz="1850" spc="22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the 	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factors,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dispersed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over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more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than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200bp</a:t>
            </a:r>
            <a:endParaRPr sz="1850">
              <a:latin typeface="Times New Roman"/>
              <a:cs typeface="Times New Roman"/>
            </a:endParaRPr>
          </a:p>
          <a:p>
            <a:pPr marL="717550" marR="13335" indent="-347980" algn="just">
              <a:lnSpc>
                <a:spcPct val="144100"/>
              </a:lnSpc>
              <a:spcBef>
                <a:spcPts val="200"/>
              </a:spcBef>
              <a:buChar char="•"/>
              <a:tabLst>
                <a:tab pos="723900" algn="l"/>
              </a:tabLst>
            </a:pP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pmmoter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1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2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lI</a:t>
            </a:r>
            <a:r>
              <a:rPr sz="1850" spc="2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located</a:t>
            </a:r>
            <a:r>
              <a:rPr sz="1850" spc="2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upstream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1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start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point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these 	</a:t>
            </a:r>
            <a:r>
              <a:rPr sz="1850" dirty="0">
                <a:latin typeface="Times New Roman"/>
                <a:cs typeface="Times New Roman"/>
              </a:rPr>
              <a:t>help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initiating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transcription.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6200" y="5016500"/>
            <a:ext cx="5245100" cy="5359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63686" y="1333852"/>
            <a:ext cx="9067800" cy="3445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850" spc="-10" dirty="0">
                <a:latin typeface="Times New Roman"/>
                <a:cs typeface="Times New Roman"/>
              </a:rPr>
              <a:t>ENHANCERS-</a:t>
            </a:r>
            <a:endParaRPr sz="1850">
              <a:latin typeface="Times New Roman"/>
              <a:cs typeface="Times New Roman"/>
            </a:endParaRPr>
          </a:p>
          <a:p>
            <a:pPr marL="713105" marR="27305" indent="-354330">
              <a:lnSpc>
                <a:spcPct val="140400"/>
              </a:lnSpc>
              <a:spcBef>
                <a:spcPts val="1510"/>
              </a:spcBef>
              <a:buChar char="•"/>
              <a:tabLst>
                <a:tab pos="713105" algn="l"/>
              </a:tabLst>
            </a:pPr>
            <a:r>
              <a:rPr sz="1900" spc="120" dirty="0">
                <a:latin typeface="Times New Roman"/>
                <a:cs typeface="Times New Roman"/>
              </a:rPr>
              <a:t>these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are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types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sites</a:t>
            </a:r>
            <a:r>
              <a:rPr sz="1900" spc="-10" dirty="0">
                <a:latin typeface="Times New Roman"/>
                <a:cs typeface="Times New Roman"/>
              </a:rPr>
              <a:t> involved</a:t>
            </a:r>
            <a:r>
              <a:rPr sz="1900" spc="10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in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initiation.it</a:t>
            </a:r>
            <a:r>
              <a:rPr sz="1900" spc="1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be</a:t>
            </a:r>
            <a:r>
              <a:rPr sz="1900" spc="-10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defined</a:t>
            </a:r>
            <a:r>
              <a:rPr sz="1900" spc="10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 the</a:t>
            </a:r>
            <a:r>
              <a:rPr sz="1900" spc="5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sequences </a:t>
            </a:r>
            <a:r>
              <a:rPr sz="1900" dirty="0">
                <a:latin typeface="Times New Roman"/>
                <a:cs typeface="Times New Roman"/>
              </a:rPr>
              <a:t>that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stimulate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initiation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but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are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70" dirty="0">
                <a:latin typeface="Times New Roman"/>
                <a:cs typeface="Times New Roman"/>
              </a:rPr>
              <a:t>lc›cated</a:t>
            </a:r>
            <a:r>
              <a:rPr sz="1900" spc="130" dirty="0">
                <a:latin typeface="Times New Roman"/>
                <a:cs typeface="Times New Roman"/>
              </a:rPr>
              <a:t> </a:t>
            </a:r>
            <a:r>
              <a:rPr sz="1900" spc="-30" dirty="0">
                <a:latin typeface="Times New Roman"/>
                <a:cs typeface="Times New Roman"/>
              </a:rPr>
              <a:t>at</a:t>
            </a:r>
            <a:r>
              <a:rPr sz="1900" spc="-8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</a:t>
            </a:r>
            <a:r>
              <a:rPr sz="1900" spc="-1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considerable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distance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from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9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start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point.</a:t>
            </a:r>
            <a:endParaRPr sz="1900">
              <a:latin typeface="Times New Roman"/>
              <a:cs typeface="Times New Roman"/>
            </a:endParaRPr>
          </a:p>
          <a:p>
            <a:pPr marL="713105" indent="-353695">
              <a:spcBef>
                <a:spcPts val="1120"/>
              </a:spcBef>
              <a:buChar char="•"/>
              <a:tabLst>
                <a:tab pos="713105" algn="l"/>
                <a:tab pos="1139190" algn="l"/>
              </a:tabLst>
            </a:pPr>
            <a:r>
              <a:rPr sz="1900" spc="-25" dirty="0">
                <a:latin typeface="Times New Roman"/>
                <a:cs typeface="Times New Roman"/>
              </a:rPr>
              <a:t>the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10" dirty="0">
                <a:latin typeface="Times New Roman"/>
                <a:cs typeface="Times New Roman"/>
              </a:rPr>
              <a:t>components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enhancers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are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similar to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that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promoters</a:t>
            </a:r>
            <a:endParaRPr sz="1900">
              <a:latin typeface="Times New Roman"/>
              <a:cs typeface="Times New Roman"/>
            </a:endParaRPr>
          </a:p>
          <a:p>
            <a:pPr marL="713105" indent="-353695">
              <a:spcBef>
                <a:spcPts val="1120"/>
              </a:spcBef>
              <a:buChar char="•"/>
              <a:tabLst>
                <a:tab pos="713105" algn="l"/>
              </a:tabLst>
            </a:pPr>
            <a:r>
              <a:rPr sz="1900" spc="130" dirty="0">
                <a:latin typeface="Times New Roman"/>
                <a:cs typeface="Times New Roman"/>
              </a:rPr>
              <a:t>they</a:t>
            </a:r>
            <a:r>
              <a:rPr sz="1900" spc="-1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contain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25" dirty="0">
                <a:latin typeface="Times New Roman"/>
                <a:cs typeface="Times New Roman"/>
              </a:rPr>
              <a:t>several</a:t>
            </a:r>
            <a:r>
              <a:rPr sz="1900" spc="-9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closely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arranged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sequence</a:t>
            </a:r>
            <a:r>
              <a:rPr sz="1900" spc="-10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elements</a:t>
            </a:r>
            <a:r>
              <a:rPr sz="1900" spc="-11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that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binds</a:t>
            </a:r>
            <a:r>
              <a:rPr sz="1900" spc="-1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transcription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factors</a:t>
            </a:r>
            <a:endParaRPr sz="1900">
              <a:latin typeface="Times New Roman"/>
              <a:cs typeface="Times New Roman"/>
            </a:endParaRPr>
          </a:p>
          <a:p>
            <a:pPr marL="713105" indent="-353695">
              <a:spcBef>
                <a:spcPts val="1120"/>
              </a:spcBef>
              <a:buChar char="•"/>
              <a:tabLst>
                <a:tab pos="713105" algn="l"/>
                <a:tab pos="1151255" algn="l"/>
              </a:tabLst>
            </a:pPr>
            <a:r>
              <a:rPr sz="1900" spc="-25" dirty="0">
                <a:latin typeface="Times New Roman"/>
                <a:cs typeface="Times New Roman"/>
              </a:rPr>
              <a:t>the</a:t>
            </a:r>
            <a:r>
              <a:rPr sz="1900" dirty="0">
                <a:latin typeface="Times New Roman"/>
                <a:cs typeface="Times New Roman"/>
              </a:rPr>
              <a:t>	enhancer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need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not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to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at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start</a:t>
            </a:r>
            <a:r>
              <a:rPr sz="1900" spc="-10" dirty="0">
                <a:latin typeface="Times New Roman"/>
                <a:cs typeface="Times New Roman"/>
              </a:rPr>
              <a:t> point</a:t>
            </a:r>
            <a:endParaRPr sz="1900">
              <a:latin typeface="Times New Roman"/>
              <a:cs typeface="Times New Roman"/>
            </a:endParaRPr>
          </a:p>
          <a:p>
            <a:pPr marL="713105" marR="5080" indent="-354330">
              <a:lnSpc>
                <a:spcPct val="140400"/>
              </a:lnSpc>
              <a:spcBef>
                <a:spcPts val="200"/>
              </a:spcBef>
              <a:buChar char="•"/>
              <a:tabLst>
                <a:tab pos="716280" algn="l"/>
                <a:tab pos="1148080" algn="l"/>
              </a:tabLst>
            </a:pPr>
            <a:r>
              <a:rPr sz="1900" spc="-25" dirty="0">
                <a:latin typeface="Times New Roman"/>
                <a:cs typeface="Times New Roman"/>
              </a:rPr>
              <a:t>the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20" dirty="0">
                <a:latin typeface="Times New Roman"/>
                <a:cs typeface="Times New Roman"/>
              </a:rPr>
              <a:t>proteins</a:t>
            </a:r>
            <a:r>
              <a:rPr sz="1900" spc="-9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that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are</a:t>
            </a:r>
            <a:r>
              <a:rPr sz="1900" spc="-10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bound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to</a:t>
            </a:r>
            <a:r>
              <a:rPr sz="1900" spc="-1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enhancers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are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also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interact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with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pmteins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bound</a:t>
            </a:r>
            <a:r>
              <a:rPr sz="1900" spc="55" dirty="0">
                <a:latin typeface="Times New Roman"/>
                <a:cs typeface="Times New Roman"/>
              </a:rPr>
              <a:t> </a:t>
            </a:r>
            <a:r>
              <a:rPr sz="1900" spc="-25" dirty="0">
                <a:latin typeface="Times New Roman"/>
                <a:cs typeface="Times New Roman"/>
              </a:rPr>
              <a:t>at 	</a:t>
            </a:r>
            <a:r>
              <a:rPr sz="1900" dirty="0">
                <a:latin typeface="Times New Roman"/>
                <a:cs typeface="Times New Roman"/>
              </a:rPr>
              <a:t>promoter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elements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51330" y="10776481"/>
            <a:ext cx="9072880" cy="3962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spcBef>
                <a:spcPts val="95"/>
              </a:spcBef>
            </a:pPr>
            <a:r>
              <a:rPr sz="19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STEPS</a:t>
            </a:r>
            <a:r>
              <a:rPr sz="1900" b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1900" b="1" u="heavy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TRANSCRIPTION</a:t>
            </a:r>
            <a:endParaRPr sz="1900">
              <a:latin typeface="Times New Roman"/>
              <a:cs typeface="Times New Roman"/>
            </a:endParaRPr>
          </a:p>
          <a:p>
            <a:pPr marL="22225" marR="5080" indent="-8255">
              <a:lnSpc>
                <a:spcPct val="140400"/>
              </a:lnSpc>
              <a:spcBef>
                <a:spcPts val="1300"/>
              </a:spcBef>
            </a:pPr>
            <a:r>
              <a:rPr sz="1900" dirty="0">
                <a:latin typeface="Times New Roman"/>
                <a:cs typeface="Times New Roman"/>
              </a:rPr>
              <a:t>transcription</a:t>
            </a:r>
            <a:r>
              <a:rPr sz="1900" spc="2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by</a:t>
            </a:r>
            <a:r>
              <a:rPr sz="1900" spc="29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RNA</a:t>
            </a:r>
            <a:r>
              <a:rPr sz="1900" spc="2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Polymerase</a:t>
            </a:r>
            <a:r>
              <a:rPr sz="1900" spc="2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proceeds</a:t>
            </a:r>
            <a:r>
              <a:rPr sz="1900" spc="18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thmugh</a:t>
            </a:r>
            <a:r>
              <a:rPr sz="1900" spc="2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</a:t>
            </a:r>
            <a:r>
              <a:rPr sz="1900" spc="1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series</a:t>
            </a:r>
            <a:r>
              <a:rPr sz="1900" spc="9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1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well</a:t>
            </a:r>
            <a:r>
              <a:rPr sz="1900" spc="9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defined</a:t>
            </a:r>
            <a:r>
              <a:rPr sz="1900" spc="2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steps</a:t>
            </a:r>
            <a:r>
              <a:rPr sz="1900" spc="1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with</a:t>
            </a:r>
            <a:r>
              <a:rPr sz="1900" spc="280" dirty="0">
                <a:latin typeface="Times New Roman"/>
                <a:cs typeface="Times New Roman"/>
              </a:rPr>
              <a:t> </a:t>
            </a:r>
            <a:r>
              <a:rPr sz="1900" spc="-25" dirty="0">
                <a:latin typeface="Times New Roman"/>
                <a:cs typeface="Times New Roman"/>
              </a:rPr>
              <a:t>are grouped</a:t>
            </a:r>
            <a:r>
              <a:rPr sz="1900" spc="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into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181818"/>
                </a:solidFill>
                <a:latin typeface="Times New Roman"/>
                <a:cs typeface="Times New Roman"/>
              </a:rPr>
              <a:t>3</a:t>
            </a:r>
            <a:r>
              <a:rPr sz="1900" spc="-10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phases</a:t>
            </a:r>
            <a:endParaRPr sz="1900">
              <a:latin typeface="Times New Roman"/>
              <a:cs typeface="Times New Roman"/>
            </a:endParaRPr>
          </a:p>
          <a:p>
            <a:pPr>
              <a:spcBef>
                <a:spcPts val="229"/>
              </a:spcBef>
            </a:pPr>
            <a:endParaRPr sz="1900">
              <a:latin typeface="Times New Roman"/>
              <a:cs typeface="Times New Roman"/>
            </a:endParaRPr>
          </a:p>
          <a:p>
            <a:pPr marL="734695" indent="-362585">
              <a:spcBef>
                <a:spcPts val="5"/>
              </a:spcBef>
              <a:buChar char="•"/>
              <a:tabLst>
                <a:tab pos="734695" algn="l"/>
              </a:tabLst>
            </a:pPr>
            <a:r>
              <a:rPr sz="1900" spc="-10" dirty="0">
                <a:latin typeface="Times New Roman"/>
                <a:cs typeface="Times New Roman"/>
              </a:rPr>
              <a:t>Initiation</a:t>
            </a:r>
            <a:endParaRPr sz="1900">
              <a:latin typeface="Times New Roman"/>
              <a:cs typeface="Times New Roman"/>
            </a:endParaRPr>
          </a:p>
          <a:p>
            <a:pPr marL="735965" indent="-363855">
              <a:spcBef>
                <a:spcPts val="1120"/>
              </a:spcBef>
              <a:buChar char="•"/>
              <a:tabLst>
                <a:tab pos="735965" algn="l"/>
              </a:tabLst>
            </a:pPr>
            <a:r>
              <a:rPr sz="1900" spc="-10" dirty="0">
                <a:latin typeface="Times New Roman"/>
                <a:cs typeface="Times New Roman"/>
              </a:rPr>
              <a:t>Elongation</a:t>
            </a:r>
            <a:endParaRPr sz="1900">
              <a:latin typeface="Times New Roman"/>
              <a:cs typeface="Times New Roman"/>
            </a:endParaRPr>
          </a:p>
          <a:p>
            <a:pPr marL="725805" indent="-353695">
              <a:spcBef>
                <a:spcPts val="1120"/>
              </a:spcBef>
              <a:buChar char="•"/>
              <a:tabLst>
                <a:tab pos="725805" algn="l"/>
              </a:tabLst>
            </a:pPr>
            <a:r>
              <a:rPr sz="1900" spc="-10" dirty="0">
                <a:latin typeface="Times New Roman"/>
                <a:cs typeface="Times New Roman"/>
              </a:rPr>
              <a:t>termination</a:t>
            </a:r>
            <a:endParaRPr sz="1900"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  <a:buFont typeface="Times New Roman"/>
              <a:buChar char="•"/>
            </a:pPr>
            <a:endParaRPr sz="1900">
              <a:latin typeface="Times New Roman"/>
              <a:cs typeface="Times New Roman"/>
            </a:endParaRPr>
          </a:p>
          <a:p>
            <a:pPr marL="12700"/>
            <a:r>
              <a:rPr sz="1900" b="1" dirty="0">
                <a:latin typeface="Times New Roman"/>
                <a:cs typeface="Times New Roman"/>
              </a:rPr>
              <a:t>RNA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Polymerase</a:t>
            </a:r>
            <a:r>
              <a:rPr sz="1900" b="1" spc="75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II</a:t>
            </a:r>
            <a:endParaRPr sz="1900">
              <a:latin typeface="Times New Roman"/>
              <a:cs typeface="Times New Roman"/>
            </a:endParaRPr>
          </a:p>
          <a:p>
            <a:pPr>
              <a:spcBef>
                <a:spcPts val="235"/>
              </a:spcBef>
            </a:pPr>
            <a:endParaRPr sz="1900">
              <a:latin typeface="Times New Roman"/>
              <a:cs typeface="Times New Roman"/>
            </a:endParaRPr>
          </a:p>
          <a:p>
            <a:pPr marL="733425" indent="-361315">
              <a:buChar char="•"/>
              <a:tabLst>
                <a:tab pos="733425" algn="l"/>
              </a:tabLst>
            </a:pPr>
            <a:r>
              <a:rPr sz="1900" dirty="0">
                <a:latin typeface="Times New Roman"/>
                <a:cs typeface="Times New Roman"/>
              </a:rPr>
              <a:t>lt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is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located</a:t>
            </a:r>
            <a:r>
              <a:rPr sz="1900" spc="9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in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nucleosome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47323" y="1234369"/>
            <a:ext cx="9096375" cy="14136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9140" marR="43180" indent="-362585">
              <a:lnSpc>
                <a:spcPct val="144100"/>
              </a:lnSpc>
              <a:spcBef>
                <a:spcPts val="100"/>
              </a:spcBef>
              <a:buChar char="•"/>
              <a:tabLst>
                <a:tab pos="743585" algn="l"/>
                <a:tab pos="1009650" algn="l"/>
                <a:tab pos="2113915" algn="l"/>
                <a:tab pos="2679700" algn="l"/>
                <a:tab pos="3028315" algn="l"/>
                <a:tab pos="4533900" algn="l"/>
                <a:tab pos="5384800" algn="l"/>
                <a:tab pos="5855970" algn="l"/>
                <a:tab pos="7479665" algn="l"/>
              </a:tabLst>
            </a:pPr>
            <a:r>
              <a:rPr sz="1850" spc="-25" dirty="0">
                <a:latin typeface="Times New Roman"/>
                <a:cs typeface="Times New Roman"/>
              </a:rPr>
              <a:t>It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represents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tTiost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5" dirty="0">
                <a:latin typeface="Times New Roman"/>
                <a:cs typeface="Times New Roman"/>
              </a:rPr>
              <a:t>of</a:t>
            </a:r>
            <a:r>
              <a:rPr sz="1850" dirty="0">
                <a:latin typeface="Times New Roman"/>
                <a:cs typeface="Times New Roman"/>
              </a:rPr>
              <a:t>	the</a:t>
            </a:r>
            <a:r>
              <a:rPr sz="1850" spc="4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remaining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activity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5" dirty="0">
                <a:latin typeface="Times New Roman"/>
                <a:cs typeface="Times New Roman"/>
              </a:rPr>
              <a:t>and</a:t>
            </a:r>
            <a:r>
              <a:rPr sz="1850" dirty="0">
                <a:latin typeface="Times New Roman"/>
                <a:cs typeface="Times New Roman"/>
              </a:rPr>
              <a:t>	is</a:t>
            </a:r>
            <a:r>
              <a:rPr sz="1850" spc="42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responsible</a:t>
            </a:r>
            <a:r>
              <a:rPr sz="1850" dirty="0">
                <a:latin typeface="Times New Roman"/>
                <a:cs typeface="Times New Roman"/>
              </a:rPr>
              <a:t>	for</a:t>
            </a:r>
            <a:r>
              <a:rPr sz="1850" spc="45" dirty="0">
                <a:latin typeface="Times New Roman"/>
                <a:cs typeface="Times New Roman"/>
              </a:rPr>
              <a:t>  </a:t>
            </a:r>
            <a:r>
              <a:rPr sz="1850" spc="-20" dirty="0">
                <a:latin typeface="Times New Roman"/>
                <a:cs typeface="Times New Roman"/>
              </a:rPr>
              <a:t>synthesizing 	</a:t>
            </a:r>
            <a:r>
              <a:rPr sz="1850" spc="-10" dirty="0">
                <a:latin typeface="Times New Roman"/>
                <a:cs typeface="Times New Roman"/>
              </a:rPr>
              <a:t>hetemgenous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3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nuclear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,</a:t>
            </a:r>
            <a:r>
              <a:rPr sz="1850" spc="-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precursor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endParaRPr sz="1850">
              <a:latin typeface="Times New Roman"/>
              <a:cs typeface="Times New Roman"/>
            </a:endParaRPr>
          </a:p>
          <a:p>
            <a:pPr marL="725170" indent="-348615">
              <a:spcBef>
                <a:spcPts val="1180"/>
              </a:spcBef>
              <a:buChar char="•"/>
              <a:tabLst>
                <a:tab pos="725170" algn="l"/>
              </a:tabLst>
            </a:pPr>
            <a:r>
              <a:rPr sz="1850" dirty="0">
                <a:latin typeface="Times New Roman"/>
                <a:cs typeface="Times New Roman"/>
              </a:rPr>
              <a:t>These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large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proteins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have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large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molecular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weight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more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than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500KD</a:t>
            </a:r>
            <a:endParaRPr sz="1850">
              <a:latin typeface="Times New Roman"/>
              <a:cs typeface="Times New Roman"/>
            </a:endParaRPr>
          </a:p>
          <a:p>
            <a:pPr marL="740410" indent="-363855">
              <a:spcBef>
                <a:spcPts val="1180"/>
              </a:spcBef>
              <a:buChar char="•"/>
              <a:tabLst>
                <a:tab pos="740410" algn="l"/>
              </a:tabLst>
            </a:pP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1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lI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requires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factors</a:t>
            </a:r>
            <a:r>
              <a:rPr sz="1850" spc="-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TFII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(X)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initiate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transcription</a:t>
            </a:r>
            <a:endParaRPr sz="1850">
              <a:latin typeface="Times New Roman"/>
              <a:cs typeface="Times New Roman"/>
            </a:endParaRPr>
          </a:p>
          <a:p>
            <a:pPr marL="725170" marR="15240" indent="-349250">
              <a:lnSpc>
                <a:spcPct val="144100"/>
              </a:lnSpc>
              <a:spcBef>
                <a:spcPts val="200"/>
              </a:spcBef>
              <a:buChar char="•"/>
              <a:tabLst>
                <a:tab pos="730250" algn="l"/>
              </a:tabLst>
            </a:pP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spc="-170" dirty="0">
                <a:latin typeface="Times New Roman"/>
                <a:cs typeface="Times New Roman"/>
              </a:rPr>
              <a:t>boK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spc="-70" dirty="0">
                <a:latin typeface="Times New Roman"/>
                <a:cs typeface="Times New Roman"/>
              </a:rPr>
              <a:t>Common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component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Polymerase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spc="-175" dirty="0">
                <a:latin typeface="Times New Roman"/>
                <a:cs typeface="Times New Roman"/>
              </a:rPr>
              <a:t>11 </a:t>
            </a:r>
            <a:r>
              <a:rPr sz="1850" dirty="0">
                <a:latin typeface="Times New Roman"/>
                <a:cs typeface="Times New Roman"/>
              </a:rPr>
              <a:t>pmmoters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consist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of 	</a:t>
            </a:r>
            <a:r>
              <a:rPr sz="1850" dirty="0">
                <a:latin typeface="Times New Roman"/>
                <a:cs typeface="Times New Roman"/>
              </a:rPr>
              <a:t>A-T</a:t>
            </a:r>
            <a:r>
              <a:rPr sz="1850" spc="-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rich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octamer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located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-25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bp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upstream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the</a:t>
            </a:r>
            <a:r>
              <a:rPr sz="1850" dirty="0">
                <a:latin typeface="Times New Roman"/>
                <a:cs typeface="Times New Roman"/>
              </a:rPr>
              <a:t> start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point</a:t>
            </a:r>
            <a:endParaRPr sz="1850">
              <a:latin typeface="Times New Roman"/>
              <a:cs typeface="Times New Roman"/>
            </a:endParaRPr>
          </a:p>
          <a:p>
            <a:pPr marL="735965" marR="12700" indent="-359410">
              <a:lnSpc>
                <a:spcPct val="148600"/>
              </a:lnSpc>
              <a:spcBef>
                <a:spcPts val="100"/>
              </a:spcBef>
              <a:buChar char="•"/>
              <a:tabLst>
                <a:tab pos="741045" algn="l"/>
              </a:tabLst>
            </a:pPr>
            <a:r>
              <a:rPr sz="1850" dirty="0">
                <a:latin typeface="Times New Roman"/>
                <a:cs typeface="Times New Roman"/>
              </a:rPr>
              <a:t>Core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promoter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2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2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Polymerase</a:t>
            </a:r>
            <a:r>
              <a:rPr sz="1850" spc="3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II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includes</a:t>
            </a:r>
            <a:r>
              <a:rPr sz="1850" spc="3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InR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2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either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box</a:t>
            </a:r>
            <a:r>
              <a:rPr sz="1850" spc="2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or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spc="-50" dirty="0">
                <a:latin typeface="Times New Roman"/>
                <a:cs typeface="Times New Roman"/>
              </a:rPr>
              <a:t>a 	</a:t>
            </a:r>
            <a:r>
              <a:rPr sz="1850" spc="-25" dirty="0">
                <a:latin typeface="Times New Roman"/>
                <a:cs typeface="Times New Roman"/>
              </a:rPr>
              <a:t>DPE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87630"/>
            <a:r>
              <a:rPr sz="1900" b="1" spc="-20" dirty="0">
                <a:latin typeface="Times New Roman"/>
                <a:cs typeface="Times New Roman"/>
              </a:rPr>
              <a:t>CORE</a:t>
            </a:r>
            <a:r>
              <a:rPr sz="1900" b="1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promoter:</a:t>
            </a:r>
            <a:endParaRPr sz="1900">
              <a:latin typeface="Times New Roman"/>
              <a:cs typeface="Times New Roman"/>
            </a:endParaRPr>
          </a:p>
          <a:p>
            <a:pPr marL="737870" marR="34925" indent="-361950">
              <a:lnSpc>
                <a:spcPct val="144100"/>
              </a:lnSpc>
              <a:spcBef>
                <a:spcPts val="1490"/>
              </a:spcBef>
              <a:buChar char="•"/>
              <a:tabLst>
                <a:tab pos="737870" algn="l"/>
                <a:tab pos="739140" algn="l"/>
                <a:tab pos="1022350" algn="l"/>
                <a:tab pos="3019425" algn="l"/>
                <a:tab pos="6577965" algn="l"/>
              </a:tabLst>
            </a:pP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5" dirty="0">
                <a:latin typeface="Times New Roman"/>
                <a:cs typeface="Times New Roman"/>
              </a:rPr>
              <a:t>It</a:t>
            </a:r>
            <a:r>
              <a:rPr sz="1850" dirty="0">
                <a:latin typeface="Times New Roman"/>
                <a:cs typeface="Times New Roman"/>
              </a:rPr>
              <a:t>	refers</a:t>
            </a:r>
            <a:r>
              <a:rPr sz="1850" spc="390" dirty="0">
                <a:latin typeface="Times New Roman"/>
                <a:cs typeface="Times New Roman"/>
              </a:rPr>
              <a:t> </a:t>
            </a:r>
            <a:r>
              <a:rPr sz="1850" spc="55" dirty="0">
                <a:latin typeface="Times New Roman"/>
                <a:cs typeface="Times New Roman"/>
              </a:rPr>
              <a:t>to</a:t>
            </a:r>
            <a:r>
              <a:rPr sz="1850" spc="34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minimum</a:t>
            </a:r>
            <a:r>
              <a:rPr sz="1850" dirty="0">
                <a:latin typeface="Times New Roman"/>
                <a:cs typeface="Times New Roman"/>
              </a:rPr>
              <a:t>	set</a:t>
            </a:r>
            <a:r>
              <a:rPr sz="1850" spc="459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4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sequence</a:t>
            </a:r>
            <a:r>
              <a:rPr sz="1850" spc="4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elements</a:t>
            </a:r>
            <a:r>
              <a:rPr sz="1850" spc="41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required</a:t>
            </a:r>
            <a:r>
              <a:rPr sz="1850" dirty="0">
                <a:latin typeface="Times New Roman"/>
                <a:cs typeface="Times New Roman"/>
              </a:rPr>
              <a:t>	for</a:t>
            </a:r>
            <a:r>
              <a:rPr sz="1850" spc="3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accurate</a:t>
            </a:r>
            <a:r>
              <a:rPr sz="1850" spc="44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transcription </a:t>
            </a:r>
            <a:r>
              <a:rPr sz="1850" dirty="0">
                <a:latin typeface="Times New Roman"/>
                <a:cs typeface="Times New Roman"/>
              </a:rPr>
              <a:t>initiation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by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lI</a:t>
            </a:r>
            <a:endParaRPr sz="1850">
              <a:latin typeface="Times New Roman"/>
              <a:cs typeface="Times New Roman"/>
            </a:endParaRPr>
          </a:p>
          <a:p>
            <a:pPr marL="741045" indent="-364490">
              <a:spcBef>
                <a:spcPts val="1180"/>
              </a:spcBef>
              <a:buChar char="•"/>
              <a:tabLst>
                <a:tab pos="741045" algn="l"/>
              </a:tabLst>
            </a:pPr>
            <a:r>
              <a:rPr sz="1850" dirty="0">
                <a:latin typeface="Times New Roman"/>
                <a:cs typeface="Times New Roman"/>
              </a:rPr>
              <a:t>Function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low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efficiency</a:t>
            </a:r>
            <a:endParaRPr sz="1850">
              <a:latin typeface="Times New Roman"/>
              <a:cs typeface="Times New Roman"/>
            </a:endParaRPr>
          </a:p>
          <a:p>
            <a:pPr marL="724535" marR="18415" indent="-347980">
              <a:lnSpc>
                <a:spcPct val="144100"/>
              </a:lnSpc>
              <a:spcBef>
                <a:spcPts val="200"/>
              </a:spcBef>
              <a:buChar char="•"/>
              <a:tabLst>
                <a:tab pos="724535" algn="l"/>
                <a:tab pos="730250" algn="l"/>
                <a:tab pos="1054100" algn="l"/>
                <a:tab pos="1634489" algn="l"/>
                <a:tab pos="2032000" algn="l"/>
                <a:tab pos="2668270" algn="l"/>
                <a:tab pos="2984500" algn="l"/>
                <a:tab pos="3662045" algn="l"/>
                <a:tab pos="3971925" algn="l"/>
                <a:tab pos="4070985" algn="l"/>
                <a:tab pos="5322570" algn="l"/>
                <a:tab pos="5904865" algn="l"/>
                <a:tab pos="6997065" algn="l"/>
                <a:tab pos="7691120" algn="l"/>
                <a:tab pos="8737600" algn="l"/>
              </a:tabLst>
            </a:pP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50" dirty="0">
                <a:latin typeface="Times New Roman"/>
                <a:cs typeface="Times New Roman"/>
              </a:rPr>
              <a:t>A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0" dirty="0">
                <a:latin typeface="Times New Roman"/>
                <a:cs typeface="Times New Roman"/>
              </a:rPr>
              <a:t>core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promoter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5" dirty="0">
                <a:latin typeface="Times New Roman"/>
                <a:cs typeface="Times New Roman"/>
              </a:rPr>
              <a:t>is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about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5" dirty="0">
                <a:latin typeface="Times New Roman"/>
                <a:cs typeface="Times New Roman"/>
              </a:rPr>
              <a:t>40</a:t>
            </a:r>
            <a:r>
              <a:rPr sz="1850" dirty="0">
                <a:latin typeface="Times New Roman"/>
                <a:cs typeface="Times New Roman"/>
              </a:rPr>
              <a:t>		</a:t>
            </a:r>
            <a:r>
              <a:rPr sz="1850" spc="-10" dirty="0">
                <a:latin typeface="Times New Roman"/>
                <a:cs typeface="Times New Roman"/>
              </a:rPr>
              <a:t>nucleotides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0" dirty="0">
                <a:latin typeface="Times New Roman"/>
                <a:cs typeface="Times New Roman"/>
              </a:rPr>
              <a:t>long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extending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either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10" dirty="0">
                <a:latin typeface="Times New Roman"/>
                <a:cs typeface="Times New Roman"/>
              </a:rPr>
              <a:t>upstream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40" dirty="0">
                <a:latin typeface="Times New Roman"/>
                <a:cs typeface="Times New Roman"/>
              </a:rPr>
              <a:t>and </a:t>
            </a:r>
            <a:r>
              <a:rPr sz="1850" spc="-10" dirty="0">
                <a:latin typeface="Times New Roman"/>
                <a:cs typeface="Times New Roman"/>
              </a:rPr>
              <a:t>downstreaiTi</a:t>
            </a:r>
            <a:r>
              <a:rPr sz="1850" dirty="0">
                <a:latin typeface="Times New Roman"/>
                <a:cs typeface="Times New Roman"/>
              </a:rPr>
              <a:t>	of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transcription</a:t>
            </a:r>
            <a:r>
              <a:rPr sz="1850" dirty="0">
                <a:latin typeface="Times New Roman"/>
                <a:cs typeface="Times New Roman"/>
              </a:rPr>
              <a:t>	start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site.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155"/>
              </a:spcBef>
            </a:pPr>
            <a:endParaRPr sz="1850">
              <a:latin typeface="Times New Roman"/>
              <a:cs typeface="Times New Roman"/>
            </a:endParaRPr>
          </a:p>
          <a:p>
            <a:pPr marL="13970">
              <a:tabLst>
                <a:tab pos="2145665" algn="l"/>
              </a:tabLst>
            </a:pPr>
            <a:r>
              <a:rPr sz="1850" dirty="0">
                <a:latin typeface="Times New Roman"/>
                <a:cs typeface="Times New Roman"/>
              </a:rPr>
              <a:t>There</a:t>
            </a:r>
            <a:r>
              <a:rPr sz="1850" spc="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4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elements</a:t>
            </a:r>
            <a:r>
              <a:rPr sz="1850" dirty="0">
                <a:latin typeface="Times New Roman"/>
                <a:cs typeface="Times New Roman"/>
              </a:rPr>
              <a:t>	found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Pol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Il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Core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promoter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these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are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-50" dirty="0">
                <a:latin typeface="Times New Roman"/>
                <a:cs typeface="Times New Roman"/>
              </a:rPr>
              <a:t>: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250"/>
              </a:spcBef>
            </a:pPr>
            <a:endParaRPr sz="1850">
              <a:latin typeface="Times New Roman"/>
              <a:cs typeface="Times New Roman"/>
            </a:endParaRPr>
          </a:p>
          <a:p>
            <a:pPr marL="725170" indent="-337820">
              <a:buAutoNum type="arabicPeriod"/>
              <a:tabLst>
                <a:tab pos="725170" algn="l"/>
              </a:tabLst>
            </a:pPr>
            <a:r>
              <a:rPr sz="1850" dirty="0">
                <a:latin typeface="Times New Roman"/>
                <a:cs typeface="Times New Roman"/>
              </a:rPr>
              <a:t>TFIIB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Recognition</a:t>
            </a:r>
            <a:r>
              <a:rPr sz="1850" spc="200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site</a:t>
            </a:r>
            <a:endParaRPr sz="1850">
              <a:latin typeface="Times New Roman"/>
              <a:cs typeface="Times New Roman"/>
            </a:endParaRPr>
          </a:p>
          <a:p>
            <a:pPr marL="725170" indent="-340995">
              <a:spcBef>
                <a:spcPts val="980"/>
              </a:spcBef>
              <a:buAutoNum type="arabicPeriod"/>
              <a:tabLst>
                <a:tab pos="725170" algn="l"/>
              </a:tabLst>
            </a:pP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element</a:t>
            </a:r>
            <a:endParaRPr sz="1850">
              <a:latin typeface="Times New Roman"/>
              <a:cs typeface="Times New Roman"/>
            </a:endParaRPr>
          </a:p>
          <a:p>
            <a:pPr marL="729615" indent="-349885">
              <a:spcBef>
                <a:spcPts val="1080"/>
              </a:spcBef>
              <a:buAutoNum type="arabicPeriod"/>
              <a:tabLst>
                <a:tab pos="729615" algn="l"/>
                <a:tab pos="1169670" algn="l"/>
              </a:tabLst>
            </a:pPr>
            <a:r>
              <a:rPr sz="1850" spc="-25" dirty="0">
                <a:latin typeface="Times New Roman"/>
                <a:cs typeface="Times New Roman"/>
              </a:rPr>
              <a:t>the</a:t>
            </a:r>
            <a:r>
              <a:rPr sz="1850" dirty="0">
                <a:latin typeface="Times New Roman"/>
                <a:cs typeface="Times New Roman"/>
              </a:rPr>
              <a:t>	initiator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(InR)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element</a:t>
            </a:r>
            <a:endParaRPr sz="1850">
              <a:latin typeface="Times New Roman"/>
              <a:cs typeface="Times New Roman"/>
            </a:endParaRPr>
          </a:p>
          <a:p>
            <a:pPr marL="729615" indent="-356870">
              <a:spcBef>
                <a:spcPts val="980"/>
              </a:spcBef>
              <a:buAutoNum type="arabicPeriod"/>
              <a:tabLst>
                <a:tab pos="729615" algn="l"/>
                <a:tab pos="1155700" algn="l"/>
              </a:tabLst>
            </a:pPr>
            <a:r>
              <a:rPr sz="1850" spc="-25" dirty="0">
                <a:latin typeface="Times New Roman"/>
                <a:cs typeface="Times New Roman"/>
              </a:rPr>
              <a:t>the</a:t>
            </a:r>
            <a:r>
              <a:rPr sz="1850" dirty="0">
                <a:latin typeface="Times New Roman"/>
                <a:cs typeface="Times New Roman"/>
              </a:rPr>
              <a:t>	downstream</a:t>
            </a:r>
            <a:r>
              <a:rPr sz="1850" spc="1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pmmoter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element</a:t>
            </a:r>
            <a:r>
              <a:rPr sz="1850" spc="16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(DPE)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155"/>
              </a:spcBef>
              <a:buFont typeface="Times New Roman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29845"/>
            <a:r>
              <a:rPr sz="1850" dirty="0">
                <a:latin typeface="Times New Roman"/>
                <a:cs typeface="Times New Roman"/>
              </a:rPr>
              <a:t>Promoter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includes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70" dirty="0">
                <a:latin typeface="Times New Roman"/>
                <a:cs typeface="Times New Roman"/>
              </a:rPr>
              <a:t>2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or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2D2D2D"/>
                </a:solidFill>
                <a:latin typeface="Times New Roman"/>
                <a:cs typeface="Times New Roman"/>
              </a:rPr>
              <a:t>3</a:t>
            </a:r>
            <a:r>
              <a:rPr sz="1850" spc="9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these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4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elements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250"/>
              </a:spcBef>
            </a:pPr>
            <a:endParaRPr sz="1850">
              <a:latin typeface="Times New Roman"/>
              <a:cs typeface="Times New Roman"/>
            </a:endParaRPr>
          </a:p>
          <a:p>
            <a:pPr marL="19050">
              <a:tabLst>
                <a:tab pos="3784600" algn="l"/>
                <a:tab pos="5679440" algn="l"/>
              </a:tabLst>
            </a:pP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core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pmmoter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present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either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with</a:t>
            </a:r>
            <a:r>
              <a:rPr sz="1850" dirty="0">
                <a:latin typeface="Times New Roman"/>
                <a:cs typeface="Times New Roman"/>
              </a:rPr>
              <a:t>	a</a:t>
            </a:r>
            <a:r>
              <a:rPr sz="1850" spc="-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BOX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and</a:t>
            </a:r>
            <a:r>
              <a:rPr sz="1850" dirty="0">
                <a:latin typeface="Times New Roman"/>
                <a:cs typeface="Times New Roman"/>
              </a:rPr>
              <a:t>	Inr</a:t>
            </a:r>
            <a:r>
              <a:rPr sz="1850" spc="4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or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with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1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fur</a:t>
            </a:r>
            <a:r>
              <a:rPr sz="1850" spc="4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151515"/>
                </a:solidFill>
                <a:latin typeface="Times New Roman"/>
                <a:cs typeface="Times New Roman"/>
              </a:rPr>
              <a:t>a</a:t>
            </a:r>
            <a:r>
              <a:rPr sz="1850" spc="8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DPE</a:t>
            </a:r>
            <a:endParaRPr sz="1850">
              <a:latin typeface="Times New Roman"/>
              <a:cs typeface="Times New Roman"/>
            </a:endParaRPr>
          </a:p>
          <a:p>
            <a:pPr marL="26670" marR="15875" indent="-14604">
              <a:lnSpc>
                <a:spcPct val="144100"/>
              </a:lnSpc>
              <a:spcBef>
                <a:spcPts val="1305"/>
              </a:spcBef>
              <a:tabLst>
                <a:tab pos="7143750" algn="l"/>
              </a:tabLst>
            </a:pPr>
            <a:r>
              <a:rPr sz="1850" b="1" dirty="0">
                <a:latin typeface="Times New Roman"/>
                <a:cs typeface="Times New Roman"/>
              </a:rPr>
              <a:t>THE</a:t>
            </a:r>
            <a:r>
              <a:rPr sz="1850" b="1" spc="100" dirty="0">
                <a:latin typeface="Times New Roman"/>
                <a:cs typeface="Times New Roman"/>
              </a:rPr>
              <a:t> </a:t>
            </a:r>
            <a:r>
              <a:rPr sz="1850" b="1" dirty="0">
                <a:latin typeface="Times New Roman"/>
                <a:cs typeface="Times New Roman"/>
              </a:rPr>
              <a:t>INITIATOR:</a:t>
            </a:r>
            <a:r>
              <a:rPr sz="1850" b="1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spc="-110" dirty="0">
                <a:latin typeface="Times New Roman"/>
                <a:cs typeface="Times New Roman"/>
              </a:rPr>
              <a:t>Gtart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point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there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no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extensive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homology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of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35" dirty="0">
                <a:latin typeface="Times New Roman"/>
                <a:cs typeface="Times New Roman"/>
              </a:rPr>
              <a:t>Sequence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,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but</a:t>
            </a:r>
            <a:r>
              <a:rPr sz="1850" spc="11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these </a:t>
            </a:r>
            <a:r>
              <a:rPr sz="1850" spc="-385" dirty="0">
                <a:latin typeface="Times New Roman"/>
                <a:cs typeface="Times New Roman"/>
              </a:rPr>
              <a:t>iG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tendency</a:t>
            </a:r>
            <a:r>
              <a:rPr sz="1850" spc="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</a:t>
            </a:r>
            <a:r>
              <a:rPr sz="1850" spc="-1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first</a:t>
            </a:r>
            <a:r>
              <a:rPr sz="1850" spc="28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base</a:t>
            </a:r>
            <a:r>
              <a:rPr sz="1850" spc="-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-65" dirty="0">
                <a:latin typeface="Times New Roman"/>
                <a:cs typeface="Times New Roman"/>
              </a:rPr>
              <a:t> tri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RNA</a:t>
            </a:r>
            <a:r>
              <a:rPr sz="1850" spc="4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275" dirty="0">
                <a:latin typeface="Times New Roman"/>
                <a:cs typeface="Times New Roman"/>
              </a:rPr>
              <a:t> </a:t>
            </a:r>
            <a:r>
              <a:rPr sz="1850" spc="-35" dirty="0">
                <a:latin typeface="Times New Roman"/>
                <a:cs typeface="Times New Roman"/>
              </a:rPr>
              <a:t>be</a:t>
            </a:r>
            <a:r>
              <a:rPr sz="1850" spc="-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A,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flanked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either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130" dirty="0">
                <a:latin typeface="Times New Roman"/>
                <a:cs typeface="Times New Roman"/>
              </a:rPr>
              <a:t>Gides</a:t>
            </a:r>
            <a:r>
              <a:rPr sz="1850" spc="-1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-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-7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pyrimidines</a:t>
            </a:r>
            <a:endParaRPr sz="1850">
              <a:latin typeface="Times New Roman"/>
              <a:cs typeface="Times New Roman"/>
            </a:endParaRPr>
          </a:p>
          <a:p>
            <a:pPr marL="725170" marR="5080" lvl="1" indent="-349250">
              <a:lnSpc>
                <a:spcPct val="144100"/>
              </a:lnSpc>
              <a:spcBef>
                <a:spcPts val="1500"/>
              </a:spcBef>
              <a:buChar char="•"/>
              <a:tabLst>
                <a:tab pos="732790" algn="l"/>
              </a:tabLst>
            </a:pPr>
            <a:r>
              <a:rPr sz="1850" dirty="0">
                <a:latin typeface="Times New Roman"/>
                <a:cs typeface="Times New Roman"/>
              </a:rPr>
              <a:t>This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region</a:t>
            </a:r>
            <a:r>
              <a:rPr sz="1850" spc="2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known</a:t>
            </a:r>
            <a:r>
              <a:rPr sz="1850" spc="20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as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initiator.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described</a:t>
            </a:r>
            <a:r>
              <a:rPr sz="1850" spc="2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form</a:t>
            </a:r>
            <a:r>
              <a:rPr sz="1850" spc="17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of</a:t>
            </a:r>
            <a:r>
              <a:rPr sz="1850" spc="1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Py2CAPy5.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initiator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i</a:t>
            </a:r>
            <a:r>
              <a:rPr sz="1850" spc="-25" dirty="0">
                <a:solidFill>
                  <a:srgbClr val="0E0E0E"/>
                </a:solidFill>
                <a:latin typeface="Times New Roman"/>
                <a:cs typeface="Times New Roman"/>
              </a:rPr>
              <a:t>s 	</a:t>
            </a:r>
            <a:r>
              <a:rPr sz="1850" dirty="0">
                <a:latin typeface="Times New Roman"/>
                <a:cs typeface="Times New Roman"/>
              </a:rPr>
              <a:t>between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position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-</a:t>
            </a:r>
            <a:r>
              <a:rPr sz="1850" dirty="0">
                <a:latin typeface="Times New Roman"/>
                <a:cs typeface="Times New Roman"/>
              </a:rPr>
              <a:t>3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Times New Roman"/>
                <a:cs typeface="Times New Roman"/>
              </a:rPr>
              <a:t>-</a:t>
            </a:r>
            <a:r>
              <a:rPr sz="1850" spc="-50" dirty="0">
                <a:latin typeface="Times New Roman"/>
                <a:cs typeface="Times New Roman"/>
              </a:rPr>
              <a:t>5</a:t>
            </a:r>
            <a:endParaRPr sz="1850">
              <a:latin typeface="Times New Roman"/>
              <a:cs typeface="Times New Roman"/>
            </a:endParaRPr>
          </a:p>
          <a:p>
            <a:pPr marL="735965" lvl="1" indent="-359410">
              <a:spcBef>
                <a:spcPts val="1180"/>
              </a:spcBef>
              <a:buChar char="•"/>
              <a:tabLst>
                <a:tab pos="735965" algn="l"/>
              </a:tabLst>
            </a:pPr>
            <a:r>
              <a:rPr sz="1850" dirty="0">
                <a:latin typeface="Times New Roman"/>
                <a:cs typeface="Times New Roman"/>
              </a:rPr>
              <a:t>Core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promoter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with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1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BOX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-6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-25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at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solidFill>
                  <a:srgbClr val="4B4B4B"/>
                </a:solidFill>
                <a:latin typeface="Times New Roman"/>
                <a:cs typeface="Times New Roman"/>
              </a:rPr>
              <a:t>+</a:t>
            </a:r>
            <a:r>
              <a:rPr sz="1850" dirty="0">
                <a:latin typeface="Times New Roman"/>
                <a:cs typeface="Times New Roman"/>
              </a:rPr>
              <a:t>1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there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is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transcriptional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start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site</a:t>
            </a:r>
            <a:endParaRPr sz="1850">
              <a:latin typeface="Times New Roman"/>
              <a:cs typeface="Times New Roman"/>
            </a:endParaRPr>
          </a:p>
          <a:p>
            <a:pPr marL="735965" lvl="1" indent="-359410">
              <a:spcBef>
                <a:spcPts val="1180"/>
              </a:spcBef>
              <a:buChar char="•"/>
              <a:tabLst>
                <a:tab pos="735965" algn="l"/>
              </a:tabLst>
            </a:pPr>
            <a:r>
              <a:rPr sz="1850" dirty="0">
                <a:latin typeface="Times New Roman"/>
                <a:cs typeface="Times New Roman"/>
              </a:rPr>
              <a:t>Coding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start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sequence</a:t>
            </a:r>
            <a:r>
              <a:rPr sz="1850" spc="14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up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-275" dirty="0">
                <a:latin typeface="Times New Roman"/>
                <a:cs typeface="Times New Roman"/>
              </a:rPr>
              <a:t>tO</a:t>
            </a:r>
            <a:r>
              <a:rPr sz="1850" spc="26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l00bp</a:t>
            </a:r>
            <a:endParaRPr sz="1850">
              <a:latin typeface="Times New Roman"/>
              <a:cs typeface="Times New Roman"/>
            </a:endParaRPr>
          </a:p>
          <a:p>
            <a:pPr marL="743585" lvl="1" indent="-367030">
              <a:spcBef>
                <a:spcPts val="1180"/>
              </a:spcBef>
              <a:buChar char="•"/>
              <a:tabLst>
                <a:tab pos="743585" algn="l"/>
              </a:tabLst>
            </a:pPr>
            <a:r>
              <a:rPr sz="1850" dirty="0">
                <a:latin typeface="Times New Roman"/>
                <a:cs typeface="Times New Roman"/>
              </a:rPr>
              <a:t>Upstream</a:t>
            </a:r>
            <a:r>
              <a:rPr sz="1850" spc="70" dirty="0">
                <a:latin typeface="Times New Roman"/>
                <a:cs typeface="Times New Roman"/>
              </a:rPr>
              <a:t> </a:t>
            </a:r>
            <a:r>
              <a:rPr sz="1850" spc="-114" dirty="0">
                <a:latin typeface="Times New Roman"/>
                <a:cs typeface="Times New Roman"/>
              </a:rPr>
              <a:t>froiTi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BOX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may regulatory</a:t>
            </a:r>
            <a:r>
              <a:rPr sz="1850" spc="10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elements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-</a:t>
            </a:r>
            <a:r>
              <a:rPr sz="1850" dirty="0">
                <a:latin typeface="Times New Roman"/>
                <a:cs typeface="Times New Roman"/>
              </a:rPr>
              <a:t>cis</a:t>
            </a:r>
            <a:r>
              <a:rPr sz="1850" spc="-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acting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elements</a:t>
            </a:r>
            <a:endParaRPr sz="1850">
              <a:latin typeface="Times New Roman"/>
              <a:cs typeface="Times New Roman"/>
            </a:endParaRPr>
          </a:p>
          <a:p>
            <a:pPr marL="739775" marR="24765" lvl="1" indent="-363855">
              <a:lnSpc>
                <a:spcPct val="148600"/>
              </a:lnSpc>
              <a:spcBef>
                <a:spcPts val="100"/>
              </a:spcBef>
              <a:buChar char="•"/>
              <a:tabLst>
                <a:tab pos="739775" algn="l"/>
              </a:tabLst>
            </a:pPr>
            <a:r>
              <a:rPr sz="1850" dirty="0">
                <a:latin typeface="Times New Roman"/>
                <a:cs typeface="Times New Roman"/>
              </a:rPr>
              <a:t>DNA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sequences-</a:t>
            </a:r>
            <a:r>
              <a:rPr sz="1850" spc="1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exert</a:t>
            </a:r>
            <a:r>
              <a:rPr sz="1850" spc="15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their</a:t>
            </a:r>
            <a:r>
              <a:rPr sz="1850" spc="8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effects</a:t>
            </a:r>
            <a:r>
              <a:rPr sz="1850" spc="25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only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over</a:t>
            </a:r>
            <a:r>
              <a:rPr sz="1850" spc="1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</a:t>
            </a:r>
            <a:r>
              <a:rPr sz="1850" spc="204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particular</a:t>
            </a:r>
            <a:r>
              <a:rPr sz="1850" spc="17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gene: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eg:</a:t>
            </a:r>
            <a:r>
              <a:rPr sz="1850" spc="12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TATA</a:t>
            </a:r>
            <a:r>
              <a:rPr sz="1850" spc="320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BOX, </a:t>
            </a:r>
            <a:r>
              <a:rPr sz="1850" spc="-175" dirty="0">
                <a:latin typeface="Times New Roman"/>
                <a:cs typeface="Times New Roman"/>
              </a:rPr>
              <a:t>ERhRRCers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and</a:t>
            </a:r>
            <a:r>
              <a:rPr sz="1850" spc="4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silencers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32092" y="4382347"/>
          <a:ext cx="9055734" cy="7503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7100"/>
                <a:gridCol w="5588634"/>
              </a:tblGrid>
              <a:tr h="444500">
                <a:tc>
                  <a:txBody>
                    <a:bodyPr/>
                    <a:lstStyle/>
                    <a:p>
                      <a:pPr marL="65405" algn="ctr">
                        <a:lnSpc>
                          <a:spcPts val="1780"/>
                        </a:lnSpc>
                      </a:pPr>
                      <a:r>
                        <a:rPr sz="1850" b="1" dirty="0">
                          <a:latin typeface="Times New Roman"/>
                          <a:cs typeface="Times New Roman"/>
                        </a:rPr>
                        <a:t>TRANSCRIPTION</a:t>
                      </a:r>
                      <a:r>
                        <a:rPr sz="1850" b="1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b="1" spc="-10" dirty="0">
                          <a:latin typeface="Times New Roman"/>
                          <a:cs typeface="Times New Roman"/>
                        </a:rPr>
                        <a:t>FACTORS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780"/>
                        </a:lnSpc>
                      </a:pPr>
                      <a:r>
                        <a:rPr sz="1850" b="1" spc="-10" dirty="0">
                          <a:latin typeface="Times New Roman"/>
                          <a:cs typeface="Times New Roman"/>
                        </a:rPr>
                        <a:t>FUNCTIONS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  <a:tr h="1220470">
                <a:tc>
                  <a:txBody>
                    <a:bodyPr/>
                    <a:lstStyle/>
                    <a:p>
                      <a:pPr marL="88900" algn="ctr">
                        <a:lnSpc>
                          <a:spcPts val="1680"/>
                        </a:lnSpc>
                      </a:pPr>
                      <a:r>
                        <a:rPr sz="1850" b="1" spc="-10" dirty="0">
                          <a:latin typeface="Times New Roman"/>
                          <a:cs typeface="Times New Roman"/>
                        </a:rPr>
                        <a:t>TFIID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ts val="1680"/>
                        </a:lnSpc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Composed</a:t>
                      </a:r>
                      <a:r>
                        <a:rPr sz="18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TATA</a:t>
                      </a:r>
                      <a:r>
                        <a:rPr sz="18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binding</a:t>
                      </a:r>
                      <a:r>
                        <a:rPr sz="18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pmteins</a:t>
                      </a:r>
                      <a:r>
                        <a:rPr sz="18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(TBP)</a:t>
                      </a:r>
                      <a:r>
                        <a:rPr sz="18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5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other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75895" marR="281305" indent="-635">
                        <a:lnSpc>
                          <a:spcPts val="3300"/>
                        </a:lnSpc>
                        <a:spcBef>
                          <a:spcPts val="190"/>
                        </a:spcBef>
                      </a:pPr>
                      <a:r>
                        <a:rPr sz="1850" spc="-135" dirty="0">
                          <a:latin typeface="Times New Roman"/>
                          <a:cs typeface="Times New Roman"/>
                        </a:rPr>
                        <a:t>asSOClfited</a:t>
                      </a:r>
                      <a:r>
                        <a:rPr sz="185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factors</a:t>
                      </a:r>
                      <a:r>
                        <a:rPr sz="18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(TAFs)</a:t>
                      </a:r>
                      <a:r>
                        <a:rPr sz="185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85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recognizes</a:t>
                      </a:r>
                      <a:r>
                        <a:rPr sz="18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TATA</a:t>
                      </a:r>
                      <a:r>
                        <a:rPr sz="185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box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40" dirty="0">
                          <a:latin typeface="Times New Roman"/>
                          <a:cs typeface="Times New Roman"/>
                        </a:rPr>
                        <a:t>eukaryotiCs</a:t>
                      </a:r>
                      <a:r>
                        <a:rPr sz="185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proteins,</a:t>
                      </a:r>
                      <a:r>
                        <a:rPr sz="18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encoding</a:t>
                      </a:r>
                      <a:r>
                        <a:rPr sz="185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gene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promoters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  <a:tr h="1697355">
                <a:tc>
                  <a:txBody>
                    <a:bodyPr/>
                    <a:lstStyle/>
                    <a:p>
                      <a:pPr marL="74930" algn="ctr">
                        <a:lnSpc>
                          <a:spcPts val="1864"/>
                        </a:lnSpc>
                      </a:pPr>
                      <a:r>
                        <a:rPr sz="1850" b="1" spc="-10" dirty="0">
                          <a:latin typeface="Times New Roman"/>
                          <a:cs typeface="Times New Roman"/>
                        </a:rPr>
                        <a:t>TFIIB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1864"/>
                        </a:lnSpc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Binds</a:t>
                      </a:r>
                      <a:r>
                        <a:rPr sz="18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TFIID</a:t>
                      </a:r>
                      <a:r>
                        <a:rPr sz="185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then</a:t>
                      </a:r>
                      <a:r>
                        <a:rPr sz="185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enable</a:t>
                      </a:r>
                      <a:r>
                        <a:rPr sz="18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RNA</a:t>
                      </a:r>
                      <a:r>
                        <a:rPr sz="185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Polymerasell</a:t>
                      </a:r>
                      <a:r>
                        <a:rPr sz="185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to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64465" marR="311785" indent="7620">
                        <a:lnSpc>
                          <a:spcPct val="146400"/>
                        </a:lnSpc>
                        <a:spcBef>
                          <a:spcPts val="50"/>
                        </a:spcBef>
                        <a:tabLst>
                          <a:tab pos="727710" algn="l"/>
                        </a:tabLst>
                      </a:pP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bind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	to</a:t>
                      </a:r>
                      <a:r>
                        <a:rPr sz="18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core</a:t>
                      </a:r>
                      <a:r>
                        <a:rPr sz="18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promoter</a:t>
                      </a:r>
                      <a:r>
                        <a:rPr sz="18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. also</a:t>
                      </a:r>
                      <a:r>
                        <a:rPr sz="18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promotes</a:t>
                      </a:r>
                      <a:r>
                        <a:rPr sz="18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TFIIF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binding.</a:t>
                      </a:r>
                      <a:r>
                        <a:rPr sz="18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lt</a:t>
                      </a:r>
                      <a:r>
                        <a:rPr sz="185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850" dirty="0">
                          <a:solidFill>
                            <a:srgbClr val="161616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50" spc="-10" dirty="0">
                          <a:solidFill>
                            <a:srgbClr val="16161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monomer</a:t>
                      </a:r>
                      <a:r>
                        <a:rPr sz="18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protein</a:t>
                      </a:r>
                      <a:r>
                        <a:rPr sz="185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slightly</a:t>
                      </a:r>
                      <a:r>
                        <a:rPr sz="18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smaller</a:t>
                      </a:r>
                      <a:r>
                        <a:rPr sz="18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than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TBP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  <a:tr h="1664970">
                <a:tc>
                  <a:txBody>
                    <a:bodyPr/>
                    <a:lstStyle/>
                    <a:p>
                      <a:pPr marL="100965" algn="ctr">
                        <a:lnSpc>
                          <a:spcPts val="1595"/>
                        </a:lnSpc>
                      </a:pPr>
                      <a:r>
                        <a:rPr sz="1850" b="1" spc="-40" dirty="0">
                          <a:latin typeface="Times New Roman"/>
                          <a:cs typeface="Times New Roman"/>
                        </a:rPr>
                        <a:t>TFII</a:t>
                      </a:r>
                      <a:r>
                        <a:rPr sz="1850" b="1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10" dirty="0">
                          <a:latin typeface="Times New Roman"/>
                          <a:cs typeface="Times New Roman"/>
                        </a:rPr>
                        <a:t>F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595"/>
                        </a:lnSpc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Tetrameric</a:t>
                      </a:r>
                      <a:r>
                        <a:rPr sz="185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compter</a:t>
                      </a:r>
                      <a:r>
                        <a:rPr sz="185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85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RNA</a:t>
                      </a:r>
                      <a:r>
                        <a:rPr sz="18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Polymerase</a:t>
                      </a:r>
                      <a:r>
                        <a:rPr sz="18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40" dirty="0">
                          <a:latin typeface="Times New Roman"/>
                          <a:cs typeface="Times New Roman"/>
                        </a:rPr>
                        <a:t>11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and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64465" marR="176530" indent="7620">
                        <a:lnSpc>
                          <a:spcPct val="146400"/>
                        </a:lnSpc>
                        <a:spcBef>
                          <a:spcPts val="50"/>
                        </a:spcBef>
                        <a:tabLst>
                          <a:tab pos="918210" algn="l"/>
                          <a:tab pos="1705610" algn="l"/>
                          <a:tab pos="2301240" algn="l"/>
                        </a:tabLst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play</a:t>
                      </a:r>
                      <a:r>
                        <a:rPr sz="18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role</a:t>
                      </a:r>
                      <a:r>
                        <a:rPr sz="18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8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its</a:t>
                      </a:r>
                      <a:r>
                        <a:rPr sz="18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stabiliry</a:t>
                      </a:r>
                      <a:r>
                        <a:rPr sz="185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5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bind</a:t>
                      </a:r>
                      <a:r>
                        <a:rPr sz="185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4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TFIIB</a:t>
                      </a:r>
                      <a:r>
                        <a:rPr sz="185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core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pmmoter.</a:t>
                      </a:r>
                      <a:r>
                        <a:rPr sz="18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65" dirty="0">
                          <a:latin typeface="Times New Roman"/>
                          <a:cs typeface="Times New Roman"/>
                        </a:rPr>
                        <a:t>AlsO</a:t>
                      </a:r>
                      <a:r>
                        <a:rPr sz="18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plays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	a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role</a:t>
                      </a:r>
                      <a:r>
                        <a:rPr sz="18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8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abiliry</a:t>
                      </a:r>
                      <a:r>
                        <a:rPr sz="185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TFIIE</a:t>
                      </a:r>
                      <a:r>
                        <a:rPr sz="18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TFIIH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	to 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bind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	to</a:t>
                      </a:r>
                      <a:r>
                        <a:rPr sz="18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RNA</a:t>
                      </a:r>
                      <a:r>
                        <a:rPr sz="18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Polymerase</a:t>
                      </a:r>
                      <a:r>
                        <a:rPr sz="185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lI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81280" algn="ctr">
                        <a:lnSpc>
                          <a:spcPts val="1580"/>
                        </a:lnSpc>
                      </a:pPr>
                      <a:r>
                        <a:rPr sz="1850" b="1" spc="-10" dirty="0">
                          <a:latin typeface="Times New Roman"/>
                          <a:cs typeface="Times New Roman"/>
                        </a:rPr>
                        <a:t>TFIIE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ts val="1580"/>
                        </a:lnSpc>
                        <a:tabLst>
                          <a:tab pos="4316095" algn="l"/>
                        </a:tabLst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Tetrameric complex</a:t>
                      </a:r>
                      <a:r>
                        <a:rPr sz="185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that</a:t>
                      </a:r>
                      <a:r>
                        <a:rPr sz="18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bind</a:t>
                      </a:r>
                      <a:r>
                        <a:rPr sz="185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DNA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	and</a:t>
                      </a:r>
                      <a:r>
                        <a:rPr sz="18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creates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080"/>
                        </a:spcBef>
                        <a:tabLst>
                          <a:tab pos="1317625" algn="l"/>
                        </a:tabLst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dock</a:t>
                      </a:r>
                      <a:r>
                        <a:rPr sz="18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site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	for</a:t>
                      </a:r>
                      <a:r>
                        <a:rPr sz="18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TFIIH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  <a:tr h="1638300">
                <a:tc>
                  <a:txBody>
                    <a:bodyPr/>
                    <a:lstStyle/>
                    <a:p>
                      <a:pPr marL="69215" algn="ctr">
                        <a:lnSpc>
                          <a:spcPts val="1580"/>
                        </a:lnSpc>
                      </a:pPr>
                      <a:r>
                        <a:rPr sz="1850" b="1" spc="-10" dirty="0">
                          <a:latin typeface="Times New Roman"/>
                          <a:cs typeface="Times New Roman"/>
                        </a:rPr>
                        <a:t>TFIIH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165" algn="just">
                        <a:lnSpc>
                          <a:spcPts val="1580"/>
                        </a:lnSpc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lt</a:t>
                      </a:r>
                      <a:r>
                        <a:rPr sz="18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multimètre</a:t>
                      </a:r>
                      <a:r>
                        <a:rPr sz="185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50" dirty="0">
                          <a:latin typeface="Times New Roman"/>
                          <a:cs typeface="Times New Roman"/>
                        </a:rPr>
                        <a:t>faCtors</a:t>
                      </a:r>
                      <a:r>
                        <a:rPr sz="185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containing</a:t>
                      </a:r>
                      <a:r>
                        <a:rPr sz="18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8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subunits.</a:t>
                      </a:r>
                      <a:r>
                        <a:rPr sz="18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The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81610" marR="516255" indent="-10160" algn="just">
                        <a:lnSpc>
                          <a:spcPct val="146400"/>
                        </a:lnSpc>
                        <a:spcBef>
                          <a:spcPts val="50"/>
                        </a:spcBef>
                      </a:pPr>
                      <a:r>
                        <a:rPr sz="1850" dirty="0">
                          <a:latin typeface="Times New Roman"/>
                          <a:cs typeface="Times New Roman"/>
                        </a:rPr>
                        <a:t>binding</a:t>
                      </a:r>
                      <a:r>
                        <a:rPr sz="185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5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75" dirty="0">
                          <a:latin typeface="Times New Roman"/>
                          <a:cs typeface="Times New Roman"/>
                        </a:rPr>
                        <a:t>TFII</a:t>
                      </a:r>
                      <a:r>
                        <a:rPr sz="18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65" dirty="0">
                          <a:latin typeface="Times New Roman"/>
                          <a:cs typeface="Times New Roman"/>
                        </a:rPr>
                        <a:t>COmpl</a:t>
                      </a:r>
                      <a:r>
                        <a:rPr sz="18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etes</a:t>
                      </a:r>
                      <a:r>
                        <a:rPr sz="1850" spc="4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0" dirty="0">
                          <a:latin typeface="Times New Roman"/>
                          <a:cs typeface="Times New Roman"/>
                        </a:rPr>
                        <a:t>asseiTibly</a:t>
                      </a:r>
                      <a:r>
                        <a:rPr sz="1850" spc="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5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transcription</a:t>
                      </a:r>
                      <a:r>
                        <a:rPr sz="1850" spc="5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preinitiation</a:t>
                      </a:r>
                      <a:r>
                        <a:rPr sz="185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complex</a:t>
                      </a:r>
                      <a:r>
                        <a:rPr sz="1850" spc="5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8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vitro</a:t>
                      </a:r>
                      <a:r>
                        <a:rPr sz="18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185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25" dirty="0">
                          <a:latin typeface="Times New Roman"/>
                          <a:cs typeface="Times New Roman"/>
                        </a:rPr>
                        <a:t>has 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multiple</a:t>
                      </a:r>
                      <a:r>
                        <a:rPr sz="1850" spc="3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50" spc="-10" dirty="0">
                          <a:latin typeface="Times New Roman"/>
                          <a:cs typeface="Times New Roman"/>
                        </a:rPr>
                        <a:t>roles.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646464"/>
                      </a:solidFill>
                      <a:prstDash val="solid"/>
                    </a:lnL>
                    <a:lnR w="9525">
                      <a:solidFill>
                        <a:srgbClr val="646464"/>
                      </a:solidFill>
                      <a:prstDash val="solid"/>
                    </a:lnR>
                    <a:lnT w="952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957046" y="1359252"/>
            <a:ext cx="9088755" cy="2721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5010" indent="-348615">
              <a:spcBef>
                <a:spcPts val="95"/>
              </a:spcBef>
              <a:buChar char="•"/>
              <a:tabLst>
                <a:tab pos="715010" algn="l"/>
              </a:tabLst>
            </a:pPr>
            <a:r>
              <a:rPr sz="1850" spc="-95" dirty="0">
                <a:latin typeface="Times New Roman"/>
                <a:cs typeface="Times New Roman"/>
              </a:rPr>
              <a:t>TranG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acting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spc="-215" dirty="0">
                <a:latin typeface="Times New Roman"/>
                <a:cs typeface="Times New Roman"/>
              </a:rPr>
              <a:t>faCtOrG</a:t>
            </a:r>
            <a:r>
              <a:rPr sz="1850" spc="14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that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bind</a:t>
            </a:r>
            <a:r>
              <a:rPr sz="1850" spc="30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to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1850" spc="-375" dirty="0">
                <a:latin typeface="Times New Roman"/>
                <a:cs typeface="Times New Roman"/>
              </a:rPr>
              <a:t>CiG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acting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factors</a:t>
            </a:r>
            <a:endParaRPr sz="185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17780" algn="just">
              <a:spcBef>
                <a:spcPts val="5"/>
              </a:spcBef>
            </a:pPr>
            <a:r>
              <a:rPr sz="1850" b="1" dirty="0">
                <a:latin typeface="Times New Roman"/>
                <a:cs typeface="Times New Roman"/>
              </a:rPr>
              <a:t>PROTEIN</a:t>
            </a:r>
            <a:r>
              <a:rPr sz="1850" b="1" spc="20" dirty="0">
                <a:latin typeface="Times New Roman"/>
                <a:cs typeface="Times New Roman"/>
              </a:rPr>
              <a:t> </a:t>
            </a:r>
            <a:r>
              <a:rPr sz="1850" b="1" dirty="0">
                <a:latin typeface="Times New Roman"/>
                <a:cs typeface="Times New Roman"/>
              </a:rPr>
              <a:t>NEEDED</a:t>
            </a:r>
            <a:r>
              <a:rPr sz="1850" b="1" spc="145" dirty="0">
                <a:latin typeface="Times New Roman"/>
                <a:cs typeface="Times New Roman"/>
              </a:rPr>
              <a:t> </a:t>
            </a:r>
            <a:r>
              <a:rPr sz="1850" b="1" spc="-20" dirty="0">
                <a:latin typeface="Times New Roman"/>
                <a:cs typeface="Times New Roman"/>
              </a:rPr>
              <a:t>FOR</a:t>
            </a:r>
            <a:r>
              <a:rPr sz="1850" b="1" spc="-95" dirty="0">
                <a:latin typeface="Times New Roman"/>
                <a:cs typeface="Times New Roman"/>
              </a:rPr>
              <a:t> </a:t>
            </a:r>
            <a:r>
              <a:rPr sz="1850" b="1" dirty="0">
                <a:latin typeface="Times New Roman"/>
                <a:cs typeface="Times New Roman"/>
              </a:rPr>
              <a:t>TRANSCRIPTION</a:t>
            </a:r>
            <a:r>
              <a:rPr sz="1850" b="1" spc="200" dirty="0">
                <a:latin typeface="Times New Roman"/>
                <a:cs typeface="Times New Roman"/>
              </a:rPr>
              <a:t> </a:t>
            </a:r>
            <a:r>
              <a:rPr sz="1850" b="1" dirty="0">
                <a:latin typeface="Times New Roman"/>
                <a:cs typeface="Times New Roman"/>
              </a:rPr>
              <a:t>IN</a:t>
            </a:r>
            <a:r>
              <a:rPr sz="1850" b="1" spc="105" dirty="0">
                <a:latin typeface="Times New Roman"/>
                <a:cs typeface="Times New Roman"/>
              </a:rPr>
              <a:t> </a:t>
            </a:r>
            <a:r>
              <a:rPr sz="1850" b="1" spc="-10" dirty="0">
                <a:latin typeface="Times New Roman"/>
                <a:cs typeface="Times New Roman"/>
              </a:rPr>
              <a:t>EUKARYOTIC</a:t>
            </a:r>
            <a:endParaRPr sz="1850">
              <a:latin typeface="Times New Roman"/>
              <a:cs typeface="Times New Roman"/>
            </a:endParaRPr>
          </a:p>
          <a:p>
            <a:pPr marL="12700" marR="5080" indent="6985" algn="just">
              <a:lnSpc>
                <a:spcPct val="145600"/>
              </a:lnSpc>
              <a:spcBef>
                <a:spcPts val="1365"/>
              </a:spcBef>
            </a:pPr>
            <a:r>
              <a:rPr sz="1850" spc="-30" dirty="0">
                <a:latin typeface="Times New Roman"/>
                <a:cs typeface="Times New Roman"/>
              </a:rPr>
              <a:t>RNA</a:t>
            </a:r>
            <a:r>
              <a:rPr sz="1850" spc="160" dirty="0">
                <a:latin typeface="Times New Roman"/>
                <a:cs typeface="Times New Roman"/>
              </a:rPr>
              <a:t> </a:t>
            </a:r>
            <a:r>
              <a:rPr sz="1850" b="1" spc="-20" dirty="0">
                <a:latin typeface="Times New Roman"/>
                <a:cs typeface="Times New Roman"/>
              </a:rPr>
              <a:t>POLYMERASE</a:t>
            </a:r>
            <a:r>
              <a:rPr sz="1850" b="1" spc="325" dirty="0">
                <a:latin typeface="Times New Roman"/>
                <a:cs typeface="Times New Roman"/>
              </a:rPr>
              <a:t> </a:t>
            </a:r>
            <a:r>
              <a:rPr sz="1850" b="1" spc="-10" dirty="0">
                <a:latin typeface="Times New Roman"/>
                <a:cs typeface="Times New Roman"/>
              </a:rPr>
              <a:t>II:</a:t>
            </a:r>
            <a:r>
              <a:rPr sz="1850" b="1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the</a:t>
            </a:r>
            <a:r>
              <a:rPr sz="1850" spc="5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Times New Roman"/>
                <a:cs typeface="Times New Roman"/>
              </a:rPr>
              <a:t>enzym</a:t>
            </a:r>
            <a:r>
              <a:rPr sz="1850" dirty="0">
                <a:latin typeface="Times New Roman"/>
                <a:cs typeface="Times New Roman"/>
              </a:rPr>
              <a:t>e</a:t>
            </a:r>
            <a:r>
              <a:rPr sz="1850" spc="9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Times New Roman"/>
                <a:cs typeface="Times New Roman"/>
              </a:rPr>
              <a:t>that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Times New Roman"/>
                <a:cs typeface="Times New Roman"/>
              </a:rPr>
              <a:t>catalyz</a:t>
            </a:r>
            <a:r>
              <a:rPr sz="1850" dirty="0">
                <a:latin typeface="Times New Roman"/>
                <a:cs typeface="Times New Roman"/>
              </a:rPr>
              <a:t>e</a:t>
            </a:r>
            <a:r>
              <a:rPr sz="1850" spc="80" dirty="0">
                <a:latin typeface="Times New Roman"/>
                <a:cs typeface="Times New Roman"/>
              </a:rPr>
              <a:t> </a:t>
            </a:r>
            <a:r>
              <a:rPr sz="1850" spc="10" dirty="0">
                <a:latin typeface="Times New Roman"/>
                <a:cs typeface="Times New Roman"/>
              </a:rPr>
              <a:t>the</a:t>
            </a:r>
            <a:r>
              <a:rPr sz="1850" spc="7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linkage</a:t>
            </a:r>
            <a:r>
              <a:rPr sz="1850" spc="320" dirty="0">
                <a:latin typeface="Times New Roman"/>
                <a:cs typeface="Times New Roman"/>
              </a:rPr>
              <a:t> </a:t>
            </a:r>
            <a:r>
              <a:rPr sz="1850" spc="-40" dirty="0">
                <a:latin typeface="Times New Roman"/>
                <a:cs typeface="Times New Roman"/>
              </a:rPr>
              <a:t>between</a:t>
            </a:r>
            <a:r>
              <a:rPr sz="1850" spc="150" dirty="0">
                <a:latin typeface="Times New Roman"/>
                <a:cs typeface="Times New Roman"/>
              </a:rPr>
              <a:t> </a:t>
            </a:r>
            <a:r>
              <a:rPr sz="1850" spc="10" dirty="0">
                <a:latin typeface="Times New Roman"/>
                <a:cs typeface="Times New Roman"/>
              </a:rPr>
              <a:t>ribonucleotides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spc="-60" dirty="0">
                <a:latin typeface="Times New Roman"/>
                <a:cs typeface="Times New Roman"/>
              </a:rPr>
              <a:t>in</a:t>
            </a:r>
            <a:r>
              <a:rPr sz="1850" spc="65" dirty="0">
                <a:latin typeface="Times New Roman"/>
                <a:cs typeface="Times New Roman"/>
              </a:rPr>
              <a:t> </a:t>
            </a:r>
            <a:r>
              <a:rPr sz="1850" spc="50" dirty="0">
                <a:latin typeface="Times New Roman"/>
                <a:cs typeface="Times New Roman"/>
              </a:rPr>
              <a:t>5-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-20" dirty="0">
                <a:solidFill>
                  <a:srgbClr val="2D2D2D"/>
                </a:solidFill>
                <a:latin typeface="Times New Roman"/>
                <a:cs typeface="Times New Roman"/>
              </a:rPr>
              <a:t>3</a:t>
            </a:r>
            <a:r>
              <a:rPr sz="1850" spc="35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direction,</a:t>
            </a:r>
            <a:r>
              <a:rPr sz="1850" spc="29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using</a:t>
            </a:r>
            <a:r>
              <a:rPr sz="1850" spc="260" dirty="0">
                <a:latin typeface="Times New Roman"/>
                <a:cs typeface="Times New Roman"/>
              </a:rPr>
              <a:t> </a:t>
            </a:r>
            <a:r>
              <a:rPr sz="1850" spc="-35" dirty="0">
                <a:latin typeface="Times New Roman"/>
                <a:cs typeface="Times New Roman"/>
              </a:rPr>
              <a:t>DNA</a:t>
            </a:r>
            <a:r>
              <a:rPr sz="1850" spc="335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as</a:t>
            </a:r>
            <a:r>
              <a:rPr sz="1850" spc="225" dirty="0">
                <a:latin typeface="Times New Roman"/>
                <a:cs typeface="Times New Roman"/>
              </a:rPr>
              <a:t> </a:t>
            </a:r>
            <a:r>
              <a:rPr sz="1850" spc="-85" dirty="0">
                <a:latin typeface="Times New Roman"/>
                <a:cs typeface="Times New Roman"/>
              </a:rPr>
              <a:t>a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template.</a:t>
            </a:r>
            <a:r>
              <a:rPr sz="1850" spc="390" dirty="0">
                <a:latin typeface="Times New Roman"/>
                <a:cs typeface="Times New Roman"/>
              </a:rPr>
              <a:t> </a:t>
            </a:r>
            <a:r>
              <a:rPr sz="1850" spc="-75" dirty="0">
                <a:latin typeface="Times New Roman"/>
                <a:cs typeface="Times New Roman"/>
              </a:rPr>
              <a:t>EukaryotiCS</a:t>
            </a:r>
            <a:r>
              <a:rPr sz="1850" spc="365" dirty="0">
                <a:latin typeface="Times New Roman"/>
                <a:cs typeface="Times New Roman"/>
              </a:rPr>
              <a:t> </a:t>
            </a:r>
            <a:r>
              <a:rPr sz="1850" spc="-60" dirty="0">
                <a:latin typeface="Times New Roman"/>
                <a:cs typeface="Times New Roman"/>
              </a:rPr>
              <a:t>RNA</a:t>
            </a:r>
            <a:r>
              <a:rPr sz="1850" spc="350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Polymerase</a:t>
            </a:r>
            <a:r>
              <a:rPr sz="1850" spc="390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lI</a:t>
            </a:r>
            <a:r>
              <a:rPr sz="1850" spc="32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Times New Roman"/>
                <a:cs typeface="Times New Roman"/>
              </a:rPr>
              <a:t>proteins</a:t>
            </a:r>
            <a:r>
              <a:rPr sz="1850" spc="91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Times New Roman"/>
                <a:cs typeface="Times New Roman"/>
              </a:rPr>
              <a:t>ar</a:t>
            </a:r>
            <a:r>
              <a:rPr sz="1850" dirty="0">
                <a:latin typeface="Times New Roman"/>
                <a:cs typeface="Times New Roman"/>
              </a:rPr>
              <a:t>e</a:t>
            </a:r>
            <a:r>
              <a:rPr sz="1850" spc="1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usually </a:t>
            </a:r>
            <a:r>
              <a:rPr sz="1850" spc="-20" dirty="0">
                <a:latin typeface="Times New Roman"/>
                <a:cs typeface="Times New Roman"/>
              </a:rPr>
              <a:t>composed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45" dirty="0">
                <a:latin typeface="Times New Roman"/>
                <a:cs typeface="Times New Roman"/>
              </a:rPr>
              <a:t>of</a:t>
            </a:r>
            <a:r>
              <a:rPr sz="1850" spc="445" dirty="0">
                <a:latin typeface="Times New Roman"/>
                <a:cs typeface="Times New Roman"/>
              </a:rPr>
              <a:t> </a:t>
            </a:r>
            <a:r>
              <a:rPr sz="1850" spc="-60" dirty="0">
                <a:latin typeface="Times New Roman"/>
                <a:cs typeface="Times New Roman"/>
              </a:rPr>
              <a:t>12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Times New Roman"/>
                <a:cs typeface="Times New Roman"/>
              </a:rPr>
              <a:t>subunit</a:t>
            </a:r>
            <a:r>
              <a:rPr sz="1850" dirty="0">
                <a:latin typeface="Times New Roman"/>
                <a:cs typeface="Times New Roman"/>
              </a:rPr>
              <a:t>s</a:t>
            </a:r>
            <a:r>
              <a:rPr sz="1850" spc="-25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.</a:t>
            </a:r>
            <a:r>
              <a:rPr sz="1850" spc="-120" dirty="0">
                <a:latin typeface="Times New Roman"/>
                <a:cs typeface="Times New Roman"/>
              </a:rPr>
              <a:t> </a:t>
            </a:r>
            <a:r>
              <a:rPr sz="1850" spc="10" dirty="0">
                <a:latin typeface="Times New Roman"/>
                <a:cs typeface="Times New Roman"/>
              </a:rPr>
              <a:t>the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two</a:t>
            </a:r>
            <a:r>
              <a:rPr sz="1850" spc="-1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large</a:t>
            </a:r>
            <a:r>
              <a:rPr sz="1850" spc="50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Times New Roman"/>
                <a:cs typeface="Times New Roman"/>
              </a:rPr>
              <a:t>subunits</a:t>
            </a:r>
            <a:r>
              <a:rPr sz="1850" spc="105" dirty="0">
                <a:latin typeface="Times New Roman"/>
                <a:cs typeface="Times New Roman"/>
              </a:rPr>
              <a:t> </a:t>
            </a:r>
            <a:r>
              <a:rPr sz="1850" spc="-45" dirty="0">
                <a:latin typeface="Times New Roman"/>
                <a:cs typeface="Times New Roman"/>
              </a:rPr>
              <a:t>are</a:t>
            </a:r>
            <a:r>
              <a:rPr sz="1850" spc="-50" dirty="0">
                <a:latin typeface="Times New Roman"/>
                <a:cs typeface="Times New Roman"/>
              </a:rPr>
              <a:t> </a:t>
            </a:r>
            <a:r>
              <a:rPr sz="1850" spc="-10" dirty="0">
                <a:latin typeface="Times New Roman"/>
                <a:cs typeface="Times New Roman"/>
              </a:rPr>
              <a:t>stiuctiirally</a:t>
            </a:r>
            <a:r>
              <a:rPr sz="1850" spc="220" dirty="0">
                <a:latin typeface="Times New Roman"/>
                <a:cs typeface="Times New Roman"/>
              </a:rPr>
              <a:t> </a:t>
            </a:r>
            <a:r>
              <a:rPr sz="1850" spc="-95" dirty="0">
                <a:latin typeface="Times New Roman"/>
                <a:cs typeface="Times New Roman"/>
              </a:rPr>
              <a:t>siiTiilar</a:t>
            </a:r>
            <a:r>
              <a:rPr sz="1850" spc="515" dirty="0">
                <a:latin typeface="Times New Roman"/>
                <a:cs typeface="Times New Roman"/>
              </a:rPr>
              <a:t> </a:t>
            </a:r>
            <a:r>
              <a:rPr sz="1850" spc="-55" dirty="0">
                <a:latin typeface="Times New Roman"/>
                <a:cs typeface="Times New Roman"/>
              </a:rPr>
              <a:t>to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beta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and</a:t>
            </a:r>
            <a:r>
              <a:rPr sz="1850" spc="-10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beta</a:t>
            </a:r>
            <a:r>
              <a:rPr sz="1850" spc="95" dirty="0">
                <a:latin typeface="Times New Roman"/>
                <a:cs typeface="Times New Roman"/>
              </a:rPr>
              <a:t> </a:t>
            </a:r>
            <a:r>
              <a:rPr sz="1850" spc="-25" dirty="0">
                <a:latin typeface="Times New Roman"/>
                <a:cs typeface="Times New Roman"/>
              </a:rPr>
              <a:t>prime</a:t>
            </a:r>
            <a:r>
              <a:rPr sz="1850" spc="-15" dirty="0">
                <a:latin typeface="Times New Roman"/>
                <a:cs typeface="Times New Roman"/>
              </a:rPr>
              <a:t> subunits</a:t>
            </a:r>
            <a:r>
              <a:rPr sz="1850" spc="595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found</a:t>
            </a:r>
            <a:r>
              <a:rPr sz="1850" spc="185" dirty="0">
                <a:latin typeface="Times New Roman"/>
                <a:cs typeface="Times New Roman"/>
              </a:rPr>
              <a:t> </a:t>
            </a:r>
            <a:r>
              <a:rPr sz="1850" spc="-60" dirty="0">
                <a:latin typeface="Times New Roman"/>
                <a:cs typeface="Times New Roman"/>
              </a:rPr>
              <a:t>in</a:t>
            </a:r>
            <a:r>
              <a:rPr sz="1850" spc="114" dirty="0">
                <a:latin typeface="Times New Roman"/>
                <a:cs typeface="Times New Roman"/>
              </a:rPr>
              <a:t> </a:t>
            </a:r>
            <a:r>
              <a:rPr sz="1850" spc="-20" dirty="0">
                <a:latin typeface="Times New Roman"/>
                <a:cs typeface="Times New Roman"/>
              </a:rPr>
              <a:t>E.coli</a:t>
            </a:r>
            <a:r>
              <a:rPr sz="1850" spc="130" dirty="0">
                <a:latin typeface="Times New Roman"/>
                <a:cs typeface="Times New Roman"/>
              </a:rPr>
              <a:t> </a:t>
            </a:r>
            <a:r>
              <a:rPr sz="1850" spc="-30" dirty="0">
                <a:latin typeface="Times New Roman"/>
                <a:cs typeface="Times New Roman"/>
              </a:rPr>
              <a:t>RNA</a:t>
            </a:r>
            <a:r>
              <a:rPr sz="1850" spc="675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Times New Roman"/>
                <a:cs typeface="Times New Roman"/>
              </a:rPr>
              <a:t>POLYMERASE.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494</Words>
  <Application>Microsoft Office PowerPoint</Application>
  <PresentationFormat>Custom</PresentationFormat>
  <Paragraphs>125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Times New Roman</vt:lpstr>
      <vt:lpstr>Office Theme</vt:lpstr>
      <vt:lpstr>CKIPTION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CKIPTION</dc:title>
  <dc:creator>User</dc:creator>
  <cp:lastModifiedBy>User</cp:lastModifiedBy>
  <cp:revision>1</cp:revision>
  <dcterms:created xsi:type="dcterms:W3CDTF">2024-09-12T15:27:56Z</dcterms:created>
  <dcterms:modified xsi:type="dcterms:W3CDTF">2024-09-12T15:29:24Z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Producer">
    <vt:lpwstr>FPDF 1.84</vt:lpwstr>
  </property>
  <property fmtid="{D5CDD505-2E9C-101B-9397-08002B2CF9AE}" pid="4" name="LastSaved">
    <vt:filetime>2022-09-12T00:00:00Z</vt:filetime>
  </property>
</Properties>
</file>