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73" r:id="rId5"/>
    <p:sldId id="271" r:id="rId6"/>
    <p:sldId id="272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484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3919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732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0963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4926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8397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3863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550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177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75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3837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754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1261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045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505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1063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97808-FF3E-4391-9348-A0B88C9DDF38}" type="datetimeFigureOut">
              <a:rPr lang="en-IN" smtClean="0"/>
              <a:t>05-12-2021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9F9A488-9AED-4DEE-BDFB-5ADC7CA3E6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198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medicalnewstoday.com/articles/168997.php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medicalnewstoday.com/articles/256521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dicalnewstoday.com/articles/155039.php" TargetMode="External"/><Relationship Id="rId5" Type="http://schemas.openxmlformats.org/officeDocument/2006/relationships/hyperlink" Target="https://www.medicalnewstoday.com/articles/151739.php" TargetMode="External"/><Relationship Id="rId4" Type="http://schemas.openxmlformats.org/officeDocument/2006/relationships/hyperlink" Target="https://www.medicalnewstoday.com/articles/9276.php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7DA7FA-7B39-4C78-8EEE-A843AAA2B5A7}"/>
              </a:ext>
            </a:extLst>
          </p:cNvPr>
          <p:cNvSpPr txBox="1"/>
          <p:nvPr/>
        </p:nvSpPr>
        <p:spPr>
          <a:xfrm>
            <a:off x="4074851" y="0"/>
            <a:ext cx="5051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latin typeface="Arial Black" panose="020B0A04020102020204" pitchFamily="34" charset="0"/>
              </a:rPr>
              <a:t>Viral Infection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0AAB2-0974-4774-B7B0-A6E22583DFDD}"/>
              </a:ext>
            </a:extLst>
          </p:cNvPr>
          <p:cNvSpPr txBox="1"/>
          <p:nvPr/>
        </p:nvSpPr>
        <p:spPr>
          <a:xfrm>
            <a:off x="665825" y="1890944"/>
            <a:ext cx="4758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A1681-F3CC-44E6-AA84-FF0716BD3A95}"/>
              </a:ext>
            </a:extLst>
          </p:cNvPr>
          <p:cNvSpPr txBox="1"/>
          <p:nvPr/>
        </p:nvSpPr>
        <p:spPr>
          <a:xfrm>
            <a:off x="5797118" y="3819618"/>
            <a:ext cx="447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Bodoni MT Black" panose="02070A03080606020203" pitchFamily="18" charset="0"/>
              </a:rPr>
              <a:t>By Animesh Das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82336A-9572-4CFF-8E9E-55933EBD6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02" y="4254624"/>
            <a:ext cx="3363046" cy="25190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1D0CC5-DA2E-4DB5-A0DC-2A82C607F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983" y="1323412"/>
            <a:ext cx="3164135" cy="21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98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8FDA40-FF26-4688-A32A-022D09058405}"/>
              </a:ext>
            </a:extLst>
          </p:cNvPr>
          <p:cNvSpPr txBox="1"/>
          <p:nvPr/>
        </p:nvSpPr>
        <p:spPr>
          <a:xfrm>
            <a:off x="4332303" y="0"/>
            <a:ext cx="373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Pathogenesis</a:t>
            </a:r>
            <a:r>
              <a:rPr lang="en-IN" dirty="0"/>
              <a:t>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3C4D715-F792-4C67-AA7F-05BD7CFAB79D}"/>
              </a:ext>
            </a:extLst>
          </p:cNvPr>
          <p:cNvSpPr/>
          <p:nvPr/>
        </p:nvSpPr>
        <p:spPr>
          <a:xfrm>
            <a:off x="3435657" y="731338"/>
            <a:ext cx="4634145" cy="7356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Replication of the virus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D48BE46-5A7B-4D1C-8EA2-4EA7752FE728}"/>
              </a:ext>
            </a:extLst>
          </p:cNvPr>
          <p:cNvSpPr/>
          <p:nvPr/>
        </p:nvSpPr>
        <p:spPr>
          <a:xfrm>
            <a:off x="3022845" y="2349294"/>
            <a:ext cx="5388746" cy="7356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Pro inflammatory response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7EF69EA-14D3-401B-9376-1E190EDCC1EB}"/>
              </a:ext>
            </a:extLst>
          </p:cNvPr>
          <p:cNvSpPr/>
          <p:nvPr/>
        </p:nvSpPr>
        <p:spPr>
          <a:xfrm>
            <a:off x="3595455" y="3773010"/>
            <a:ext cx="4243526" cy="7356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Endothelial damage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543B7B-998B-48AB-8381-4E407B6DE376}"/>
              </a:ext>
            </a:extLst>
          </p:cNvPr>
          <p:cNvSpPr/>
          <p:nvPr/>
        </p:nvSpPr>
        <p:spPr>
          <a:xfrm>
            <a:off x="2942944" y="5212343"/>
            <a:ext cx="5819315" cy="115409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Activation of the intrinsic coagulation cascade 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CA19169-FDAF-4731-9DD1-A12650B451B7}"/>
              </a:ext>
            </a:extLst>
          </p:cNvPr>
          <p:cNvSpPr/>
          <p:nvPr/>
        </p:nvSpPr>
        <p:spPr>
          <a:xfrm>
            <a:off x="5402060" y="1690125"/>
            <a:ext cx="630315" cy="44388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F6600009-5178-46C1-A044-0529A8CDACA2}"/>
              </a:ext>
            </a:extLst>
          </p:cNvPr>
          <p:cNvSpPr/>
          <p:nvPr/>
        </p:nvSpPr>
        <p:spPr>
          <a:xfrm>
            <a:off x="5402059" y="4723991"/>
            <a:ext cx="630315" cy="44388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75F284C-5B08-41A4-ACAA-E0B463F43ABE}"/>
              </a:ext>
            </a:extLst>
          </p:cNvPr>
          <p:cNvSpPr/>
          <p:nvPr/>
        </p:nvSpPr>
        <p:spPr>
          <a:xfrm>
            <a:off x="5402059" y="3231553"/>
            <a:ext cx="630315" cy="44388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4319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09CC1B-6C9B-45BB-A37B-093E30619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691" y="-79899"/>
            <a:ext cx="3895682" cy="85961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606E84A-1B78-46F0-84DC-7D145C212A61}"/>
              </a:ext>
            </a:extLst>
          </p:cNvPr>
          <p:cNvSpPr/>
          <p:nvPr/>
        </p:nvSpPr>
        <p:spPr>
          <a:xfrm>
            <a:off x="3435658" y="1065320"/>
            <a:ext cx="5299969" cy="859611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DIC and multi organ failure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0660DE3-54F6-468C-9708-E774AE564F1C}"/>
              </a:ext>
            </a:extLst>
          </p:cNvPr>
          <p:cNvSpPr/>
          <p:nvPr/>
        </p:nvSpPr>
        <p:spPr>
          <a:xfrm>
            <a:off x="3675355" y="2716566"/>
            <a:ext cx="4714715" cy="97654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>
                <a:latin typeface="Segoe UI Black" panose="020B0A02040204020203" pitchFamily="34" charset="0"/>
                <a:ea typeface="Segoe UI Black" panose="020B0A02040204020203" pitchFamily="34" charset="0"/>
              </a:rPr>
              <a:t>Death 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05DE19F4-3994-4A64-8568-7ADAE8D1E618}"/>
              </a:ext>
            </a:extLst>
          </p:cNvPr>
          <p:cNvSpPr/>
          <p:nvPr/>
        </p:nvSpPr>
        <p:spPr>
          <a:xfrm>
            <a:off x="5717554" y="2098806"/>
            <a:ext cx="630315" cy="443884"/>
          </a:xfrm>
          <a:prstGeom prst="down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0110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C2FB1D-C959-428D-B8C3-50E37CB52806}"/>
              </a:ext>
            </a:extLst>
          </p:cNvPr>
          <p:cNvSpPr txBox="1"/>
          <p:nvPr/>
        </p:nvSpPr>
        <p:spPr>
          <a:xfrm>
            <a:off x="4483223" y="0"/>
            <a:ext cx="4003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B9E69-2F37-4AA4-92F0-F781CCACD0CB}"/>
              </a:ext>
            </a:extLst>
          </p:cNvPr>
          <p:cNvSpPr txBox="1"/>
          <p:nvPr/>
        </p:nvSpPr>
        <p:spPr>
          <a:xfrm>
            <a:off x="941032" y="1305018"/>
            <a:ext cx="53887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600" dirty="0">
                <a:latin typeface="Bodoni MT Black" panose="02070A03080606020203" pitchFamily="18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3600" dirty="0">
              <a:latin typeface="Bodoni MT Black" panose="02070A030806060202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3600" dirty="0">
                <a:latin typeface="Bodoni MT Black" panose="02070A03080606020203" pitchFamily="18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3487123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0050A-18AF-4FEE-B9E7-FFC20133393A}"/>
              </a:ext>
            </a:extLst>
          </p:cNvPr>
          <p:cNvSpPr txBox="1"/>
          <p:nvPr/>
        </p:nvSpPr>
        <p:spPr>
          <a:xfrm>
            <a:off x="4758430" y="0"/>
            <a:ext cx="3870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507048-0745-47F4-AAB8-FDEAF342A2AF}"/>
              </a:ext>
            </a:extLst>
          </p:cNvPr>
          <p:cNvSpPr txBox="1"/>
          <p:nvPr/>
        </p:nvSpPr>
        <p:spPr>
          <a:xfrm>
            <a:off x="935115" y="949911"/>
            <a:ext cx="78005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ooper Black" panose="0208090404030B020404" pitchFamily="18" charset="0"/>
              </a:rPr>
              <a:t> Microscopy test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ooper Black" panose="0208090404030B020404" pitchFamily="18" charset="0"/>
              </a:rPr>
              <a:t> Antigen detection test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ooper Black" panose="0208090404030B020404" pitchFamily="18" charset="0"/>
              </a:rPr>
              <a:t> Antibody detection test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ooper Black" panose="0208090404030B020404" pitchFamily="18" charset="0"/>
              </a:rPr>
              <a:t> Nucleic acid detection test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ooper Black" panose="0208090404030B020404" pitchFamily="18" charset="0"/>
              </a:rPr>
              <a:t> Virus isolation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ooper Black" panose="0208090404030B020404" pitchFamily="18" charset="0"/>
              </a:rPr>
              <a:t> Cytology </a:t>
            </a:r>
          </a:p>
        </p:txBody>
      </p:sp>
    </p:spTree>
    <p:extLst>
      <p:ext uri="{BB962C8B-B14F-4D97-AF65-F5344CB8AC3E}">
        <p14:creationId xmlns:p14="http://schemas.microsoft.com/office/powerpoint/2010/main" val="1586643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EF9EDB-748F-4E7D-A48D-0D590E6CFCCA}"/>
              </a:ext>
            </a:extLst>
          </p:cNvPr>
          <p:cNvSpPr txBox="1"/>
          <p:nvPr/>
        </p:nvSpPr>
        <p:spPr>
          <a:xfrm>
            <a:off x="4607511" y="0"/>
            <a:ext cx="3574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74119B0-7DC3-4AC6-BDD9-2B8218AE82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699535"/>
              </p:ext>
            </p:extLst>
          </p:nvPr>
        </p:nvGraphicFramePr>
        <p:xfrm>
          <a:off x="1064333" y="1341102"/>
          <a:ext cx="9588872" cy="500938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794436">
                  <a:extLst>
                    <a:ext uri="{9D8B030D-6E8A-4147-A177-3AD203B41FA5}">
                      <a16:colId xmlns:a16="http://schemas.microsoft.com/office/drawing/2014/main" val="2555978231"/>
                    </a:ext>
                  </a:extLst>
                </a:gridCol>
                <a:gridCol w="4794436">
                  <a:extLst>
                    <a:ext uri="{9D8B030D-6E8A-4147-A177-3AD203B41FA5}">
                      <a16:colId xmlns:a16="http://schemas.microsoft.com/office/drawing/2014/main" val="3621303654"/>
                    </a:ext>
                  </a:extLst>
                </a:gridCol>
              </a:tblGrid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Bodoni MT Black" panose="02070A03080606020203" pitchFamily="18" charset="0"/>
                        </a:rPr>
                        <a:t>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Bodoni MT Black" panose="02070A03080606020203" pitchFamily="18" charset="0"/>
                        </a:rPr>
                        <a:t>     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669952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Direct acting Antiviral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N" sz="2400" dirty="0" err="1">
                          <a:latin typeface="Arial Rounded MT Bold" panose="020F0704030504030204" pitchFamily="34" charset="0"/>
                        </a:rPr>
                        <a:t>Ombitasvir</a:t>
                      </a:r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2813974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HCV NS5A inhibitors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Elbasvir , Ledipasvir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349463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Antiviral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Sofosbuvir , </a:t>
                      </a:r>
                      <a:r>
                        <a:rPr lang="en-IN" sz="2400" dirty="0" err="1">
                          <a:latin typeface="Arial Rounded MT Bold" panose="020F0704030504030204" pitchFamily="34" charset="0"/>
                        </a:rPr>
                        <a:t>Famcicloviral</a:t>
                      </a:r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3335749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protease inhibitors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N" sz="2400" dirty="0" err="1">
                          <a:latin typeface="Arial Rounded MT Bold" panose="020F0704030504030204" pitchFamily="34" charset="0"/>
                        </a:rPr>
                        <a:t>Simeprevir</a:t>
                      </a:r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, Lopinavir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968719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Protein Inhibitor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Tecovirimat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648831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neuraminidase inhibitors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Oseltamivir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663789"/>
                  </a:ext>
                </a:extLst>
              </a:tr>
              <a:tr h="598061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nucleoside reverse transcriptase inhibitors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</a:t>
                      </a:r>
                      <a:r>
                        <a:rPr lang="en-IN" sz="2400" dirty="0" err="1">
                          <a:latin typeface="Arial Rounded MT Bold" panose="020F0704030504030204" pitchFamily="34" charset="0"/>
                        </a:rPr>
                        <a:t>Didanosine</a:t>
                      </a:r>
                      <a:r>
                        <a:rPr lang="en-IN" sz="2400" dirty="0">
                          <a:latin typeface="Arial Rounded MT Bold" panose="020F07040305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097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277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A8AA0E-3FA5-493D-A30D-6FB2A2145102}"/>
              </a:ext>
            </a:extLst>
          </p:cNvPr>
          <p:cNvSpPr txBox="1"/>
          <p:nvPr/>
        </p:nvSpPr>
        <p:spPr>
          <a:xfrm>
            <a:off x="4341180" y="0"/>
            <a:ext cx="4030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8DAB1F-EF2D-4EB8-A2F4-588E16FD3ABE}"/>
              </a:ext>
            </a:extLst>
          </p:cNvPr>
          <p:cNvSpPr txBox="1"/>
          <p:nvPr/>
        </p:nvSpPr>
        <p:spPr>
          <a:xfrm>
            <a:off x="408371" y="683581"/>
            <a:ext cx="885103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 Acute bronchitis.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Cervical cancer (from human papillomavirus infection)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Dehydration.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Frequent life-threatening, opportunistic infections.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Otitis media (ear infection)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Pneumonia.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Secondary bacterial infection.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4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400" dirty="0">
                <a:latin typeface="Arial Rounded MT Bold" panose="020F0704030504030204" pitchFamily="34" charset="0"/>
              </a:rPr>
              <a:t>Seizures</a:t>
            </a:r>
          </a:p>
        </p:txBody>
      </p:sp>
      <p:pic>
        <p:nvPicPr>
          <p:cNvPr id="4098" name="Picture 2" descr="Viral Infection - Causes, Symptoms &amp; Treatment">
            <a:extLst>
              <a:ext uri="{FF2B5EF4-FFF2-40B4-BE49-F238E27FC236}">
                <a16:creationId xmlns:a16="http://schemas.microsoft.com/office/drawing/2014/main" id="{34D3E13E-6FC3-4098-AE1E-7665093B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780" y="3855128"/>
            <a:ext cx="2886892" cy="288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902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0E6BE2-C349-4A20-A9DF-6D5F8E740194}"/>
              </a:ext>
            </a:extLst>
          </p:cNvPr>
          <p:cNvSpPr txBox="1"/>
          <p:nvPr/>
        </p:nvSpPr>
        <p:spPr>
          <a:xfrm>
            <a:off x="4616388" y="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D05DF2-56AB-4AB6-B631-41CF6727D5DA}"/>
              </a:ext>
            </a:extLst>
          </p:cNvPr>
          <p:cNvSpPr txBox="1"/>
          <p:nvPr/>
        </p:nvSpPr>
        <p:spPr>
          <a:xfrm>
            <a:off x="887767" y="1189608"/>
            <a:ext cx="70666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erlin Sans FB Demi" panose="020E0802020502020306" pitchFamily="34" charset="0"/>
              </a:rPr>
              <a:t> Vaccination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erlin Sans FB Demi" panose="020E0802020502020306" pitchFamily="34" charset="0"/>
              </a:rPr>
              <a:t> Interferon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erlin Sans FB Demi" panose="020E0802020502020306" pitchFamily="34" charset="0"/>
              </a:rPr>
              <a:t> Sanitation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erlin Sans FB Demi" panose="020E0802020502020306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erlin Sans FB Demi" panose="020E0802020502020306" pitchFamily="34" charset="0"/>
              </a:rPr>
              <a:t> Abstention for STDs </a:t>
            </a:r>
          </a:p>
        </p:txBody>
      </p:sp>
      <p:pic>
        <p:nvPicPr>
          <p:cNvPr id="3074" name="Picture 2" descr="SchwabeIndia.com CPV - India: Viral Fever: Its prevention and precaution |  Milled">
            <a:extLst>
              <a:ext uri="{FF2B5EF4-FFF2-40B4-BE49-F238E27FC236}">
                <a16:creationId xmlns:a16="http://schemas.microsoft.com/office/drawing/2014/main" id="{F79997FD-3674-442A-8983-E96661314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982" y="3839545"/>
            <a:ext cx="3671749" cy="287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592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018185-6AE4-48C8-834F-7D6BC1489A59}"/>
              </a:ext>
            </a:extLst>
          </p:cNvPr>
          <p:cNvSpPr txBox="1"/>
          <p:nvPr/>
        </p:nvSpPr>
        <p:spPr>
          <a:xfrm>
            <a:off x="3497802" y="2059619"/>
            <a:ext cx="4358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</a:t>
            </a:r>
          </a:p>
          <a:p>
            <a:r>
              <a:rPr lang="en-IN" sz="7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you </a:t>
            </a:r>
          </a:p>
        </p:txBody>
      </p:sp>
    </p:spTree>
    <p:extLst>
      <p:ext uri="{BB962C8B-B14F-4D97-AF65-F5344CB8AC3E}">
        <p14:creationId xmlns:p14="http://schemas.microsoft.com/office/powerpoint/2010/main" val="813324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CD3CC2-97CD-493A-AF96-B18B209C21BB}"/>
              </a:ext>
            </a:extLst>
          </p:cNvPr>
          <p:cNvSpPr txBox="1"/>
          <p:nvPr/>
        </p:nvSpPr>
        <p:spPr>
          <a:xfrm>
            <a:off x="4758430" y="0"/>
            <a:ext cx="2521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142EC-8688-40C3-AD50-A3F361CC85D0}"/>
              </a:ext>
            </a:extLst>
          </p:cNvPr>
          <p:cNvSpPr txBox="1"/>
          <p:nvPr/>
        </p:nvSpPr>
        <p:spPr>
          <a:xfrm>
            <a:off x="284085" y="736846"/>
            <a:ext cx="2130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Berlin Sans FB Demi" panose="020E0802020502020306" pitchFamily="34" charset="0"/>
              </a:rPr>
              <a:t>Virus --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B8D56-1CE9-4ED4-A815-9416C79C2496}"/>
              </a:ext>
            </a:extLst>
          </p:cNvPr>
          <p:cNvSpPr txBox="1"/>
          <p:nvPr/>
        </p:nvSpPr>
        <p:spPr>
          <a:xfrm>
            <a:off x="284084" y="1367161"/>
            <a:ext cx="121535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A virus is a small infections agent that replicates only inside the living cells and organism .</a:t>
            </a:r>
          </a:p>
          <a:p>
            <a:r>
              <a:rPr lang="en-IN" sz="2800" dirty="0">
                <a:latin typeface="Arial Rounded MT Bold" panose="020F0704030504030204" pitchFamily="34" charset="0"/>
              </a:rPr>
              <a:t>  viral particle also known as Virions , consist of the genetic material , the capsid 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B6A213-60CC-45F3-97DD-3E678B29195F}"/>
              </a:ext>
            </a:extLst>
          </p:cNvPr>
          <p:cNvSpPr txBox="1"/>
          <p:nvPr/>
        </p:nvSpPr>
        <p:spPr>
          <a:xfrm>
            <a:off x="355106" y="3429000"/>
            <a:ext cx="118368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002060"/>
                </a:solidFill>
                <a:latin typeface="Eras Demi ITC" panose="020B0805030504020804" pitchFamily="34" charset="0"/>
              </a:rPr>
              <a:t>It is the proliferation of the harmful virus within the body , symptoms of the viral illness are due to tissue damage and associated immune response of the host 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D9DE0-B88B-4872-B50A-527677C42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407" y="4599326"/>
            <a:ext cx="3256857" cy="216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95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F5C0BC-BD54-402E-9652-DD73D878FBB8}"/>
              </a:ext>
            </a:extLst>
          </p:cNvPr>
          <p:cNvSpPr txBox="1"/>
          <p:nvPr/>
        </p:nvSpPr>
        <p:spPr>
          <a:xfrm>
            <a:off x="3728620" y="0"/>
            <a:ext cx="6303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802D66-5E69-406E-A513-950F1379414E}"/>
              </a:ext>
            </a:extLst>
          </p:cNvPr>
          <p:cNvSpPr txBox="1"/>
          <p:nvPr/>
        </p:nvSpPr>
        <p:spPr>
          <a:xfrm>
            <a:off x="248574" y="878889"/>
            <a:ext cx="1148770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800" b="0" i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</a:rPr>
              <a:t> The common cold, which mainly occurs due to rhinovirus, </a:t>
            </a:r>
            <a:r>
              <a:rPr lang="en-IN" sz="2800" b="0" i="0" u="none" strike="noStrike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hlinkClick r:id="rId2" tooltip="What's to know about coronaviruses?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coronavirus</a:t>
            </a:r>
            <a:r>
              <a:rPr lang="en-IN" sz="2800" b="0" i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</a:rPr>
              <a:t>, and adenovirus</a:t>
            </a:r>
          </a:p>
          <a:p>
            <a:pPr algn="l"/>
            <a:endParaRPr lang="en-IN" sz="2800" b="0" i="0" dirty="0">
              <a:solidFill>
                <a:srgbClr val="002060"/>
              </a:solidFill>
              <a:effectLst/>
              <a:latin typeface="Arial Rounded MT Bold" panose="020F07040305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800" b="0" i="0" u="none" strike="noStrike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hlinkClick r:id="rId3" tooltip="What is encephalitis?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Encephalitis</a:t>
            </a:r>
            <a:r>
              <a:rPr lang="en-IN" sz="2800" b="0" i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</a:rPr>
              <a:t> and </a:t>
            </a:r>
            <a:r>
              <a:rPr lang="en-IN" sz="2800" b="0" i="0" u="none" strike="noStrike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hlinkClick r:id="rId4" tooltip="All about bacterial meningiti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meningitis</a:t>
            </a:r>
            <a:r>
              <a:rPr lang="en-IN" sz="2800" b="0" i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</a:rPr>
              <a:t>, resulting from enteroviruses and the </a:t>
            </a:r>
            <a:r>
              <a:rPr lang="en-IN" sz="2800" b="0" i="0" u="none" strike="noStrike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hlinkClick r:id="rId5" tooltip="Symptoms, causes, and treatment for herp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herpes</a:t>
            </a:r>
            <a:r>
              <a:rPr lang="en-IN" sz="2800" b="0" i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</a:rPr>
              <a:t> simplex virus (HSV), as well as West Nile Virus</a:t>
            </a:r>
          </a:p>
          <a:p>
            <a:pPr algn="l"/>
            <a:endParaRPr lang="en-IN" sz="2800" b="0" i="0" dirty="0">
              <a:solidFill>
                <a:srgbClr val="002060"/>
              </a:solidFill>
              <a:effectLst/>
              <a:latin typeface="Arial Rounded MT Bold" panose="020F070403050403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800" b="0" i="0" u="none" strike="noStrike" dirty="0">
                <a:solidFill>
                  <a:srgbClr val="99CA3C"/>
                </a:solidFill>
                <a:effectLst/>
                <a:latin typeface="Arial Rounded MT Bold" panose="020F0704030504030204" pitchFamily="34" charset="0"/>
                <a:hlinkClick r:id="rId6" tooltip="How to treat a war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N" sz="2800" dirty="0">
                <a:solidFill>
                  <a:srgbClr val="002060"/>
                </a:solidFill>
                <a:latin typeface="Arial Rounded MT Bold" panose="020F0704030504030204" pitchFamily="34" charset="0"/>
                <a:hlinkClick r:id="rId6" tooltip="How to treat a war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</a:t>
            </a:r>
            <a:r>
              <a:rPr lang="en-IN" sz="2800" b="0" i="0" u="none" strike="noStrike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  <a:hlinkClick r:id="rId6" tooltip="How to treat a war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arts</a:t>
            </a:r>
            <a:r>
              <a:rPr lang="en-IN" sz="2800" b="0" i="0" dirty="0">
                <a:solidFill>
                  <a:srgbClr val="002060"/>
                </a:solidFill>
                <a:effectLst/>
                <a:latin typeface="Arial Rounded MT Bold" panose="020F0704030504030204" pitchFamily="34" charset="0"/>
              </a:rPr>
              <a:t> and skin infections, for which HPV and HSV are responsible</a:t>
            </a:r>
          </a:p>
          <a:p>
            <a:br>
              <a:rPr lang="en-IN" dirty="0"/>
            </a:b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C56CA4-F10D-46F5-9C26-3DF630AFA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1176" y="3906175"/>
            <a:ext cx="2936536" cy="27960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383AF2-973A-429D-A3B2-765B0E50E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288" y="4972317"/>
            <a:ext cx="2590800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23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500B68-4A4F-448D-9AA0-052ECD31DEEB}"/>
              </a:ext>
            </a:extLst>
          </p:cNvPr>
          <p:cNvSpPr txBox="1"/>
          <p:nvPr/>
        </p:nvSpPr>
        <p:spPr>
          <a:xfrm>
            <a:off x="3426781" y="0"/>
            <a:ext cx="4722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Recent viral disease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0E33B-6787-4889-8927-C22BDDCAA56A}"/>
              </a:ext>
            </a:extLst>
          </p:cNvPr>
          <p:cNvSpPr txBox="1"/>
          <p:nvPr/>
        </p:nvSpPr>
        <p:spPr>
          <a:xfrm>
            <a:off x="958788" y="1171852"/>
            <a:ext cx="65162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Chicken pox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Flu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Herpes virus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HIV /AIDS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Human papilloma virus [ HPV ]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Mumps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Measles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Viral Hepatitis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Viral Meningitis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Viral Pneumonia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Rubella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C5A8AC-81AA-4496-9776-66988996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633" y="3932808"/>
            <a:ext cx="4202342" cy="279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0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56C622-5587-480B-A39A-7A383B385DD6}"/>
              </a:ext>
            </a:extLst>
          </p:cNvPr>
          <p:cNvSpPr txBox="1"/>
          <p:nvPr/>
        </p:nvSpPr>
        <p:spPr>
          <a:xfrm>
            <a:off x="3710865" y="0"/>
            <a:ext cx="3790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Routes of entry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1CA1D8-80EB-4F6B-9AD1-2FC9C630B5EF}"/>
              </a:ext>
            </a:extLst>
          </p:cNvPr>
          <p:cNvSpPr txBox="1"/>
          <p:nvPr/>
        </p:nvSpPr>
        <p:spPr>
          <a:xfrm>
            <a:off x="698377" y="1091953"/>
            <a:ext cx="53976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Ingestion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Inoculation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Sexual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Inhalation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Blood organ / plant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sz="2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 Congenital / Vertical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08ECCC-F931-4EA7-9AA7-FA46518E8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138" y="4155901"/>
            <a:ext cx="5530109" cy="260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07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DB5C23-3EED-454E-AFDC-67CAFE91FF30}"/>
              </a:ext>
            </a:extLst>
          </p:cNvPr>
          <p:cNvSpPr txBox="1"/>
          <p:nvPr/>
        </p:nvSpPr>
        <p:spPr>
          <a:xfrm>
            <a:off x="3187083" y="0"/>
            <a:ext cx="6906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Stages of viral infection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4B7A27-9EA1-4E6D-9FC7-AE69D8833F44}"/>
              </a:ext>
            </a:extLst>
          </p:cNvPr>
          <p:cNvSpPr txBox="1"/>
          <p:nvPr/>
        </p:nvSpPr>
        <p:spPr>
          <a:xfrm>
            <a:off x="994298" y="1109708"/>
            <a:ext cx="62676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ritannic Bold" panose="020B0903060703020204" pitchFamily="34" charset="0"/>
              </a:rPr>
              <a:t> Attachment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ritannic Bold" panose="020B0903060703020204" pitchFamily="34" charset="0"/>
              </a:rPr>
              <a:t> Penetration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ritannic Bold" panose="020B0903060703020204" pitchFamily="34" charset="0"/>
              </a:rPr>
              <a:t> Uncoating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ritannic Bold" panose="020B0903060703020204" pitchFamily="34" charset="0"/>
              </a:rPr>
              <a:t> Biosynthesis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ritannic Bold" panose="020B0903060703020204" pitchFamily="34" charset="0"/>
              </a:rPr>
              <a:t> Maturation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Britannic Bold" panose="020B0903060703020204" pitchFamily="34" charset="0"/>
              </a:rPr>
              <a:t> Release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EA386F-3EE9-4082-BE43-311A8CC45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112" y="763544"/>
            <a:ext cx="7151228" cy="60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23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854228-D2EF-46CB-9625-4362056A2522}"/>
              </a:ext>
            </a:extLst>
          </p:cNvPr>
          <p:cNvSpPr txBox="1"/>
          <p:nvPr/>
        </p:nvSpPr>
        <p:spPr>
          <a:xfrm>
            <a:off x="4369293" y="0"/>
            <a:ext cx="3453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F6EB79-3B54-4B0E-BFAF-468355EA32C7}"/>
              </a:ext>
            </a:extLst>
          </p:cNvPr>
          <p:cNvSpPr txBox="1"/>
          <p:nvPr/>
        </p:nvSpPr>
        <p:spPr>
          <a:xfrm>
            <a:off x="523782" y="1127464"/>
            <a:ext cx="11668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800" b="1" dirty="0">
                <a:solidFill>
                  <a:srgbClr val="202124"/>
                </a:solidFill>
                <a:latin typeface="Arial Rounded MT Bold" panose="020F0704030504030204" pitchFamily="34" charset="0"/>
              </a:rPr>
              <a:t>A</a:t>
            </a:r>
            <a:r>
              <a:rPr lang="en-US" sz="2800" b="1" i="0" dirty="0">
                <a:solidFill>
                  <a:srgbClr val="202124"/>
                </a:solidFill>
                <a:effectLst/>
                <a:latin typeface="Arial Rounded MT Bold" panose="020F0704030504030204" pitchFamily="34" charset="0"/>
              </a:rPr>
              <a:t> powerful approach for the investigation of transmission, diversity, and evolution and origin of viruses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2800" b="1" dirty="0">
              <a:solidFill>
                <a:srgbClr val="202124"/>
              </a:solidFill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 it is affected any age like children , man and women 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 viral zone – India  , America , UK , Russia. </a:t>
            </a:r>
          </a:p>
        </p:txBody>
      </p:sp>
      <p:pic>
        <p:nvPicPr>
          <p:cNvPr id="1026" name="Picture 2" descr="Global Epidemiology of Hepatitis B Virus Infection | SpringerLink">
            <a:extLst>
              <a:ext uri="{FF2B5EF4-FFF2-40B4-BE49-F238E27FC236}">
                <a16:creationId xmlns:a16="http://schemas.microsoft.com/office/drawing/2014/main" id="{3B5836F4-B6B0-4CCF-9362-96948BB0C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418" y="4347809"/>
            <a:ext cx="4420347" cy="244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84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C8DBA6-D6A0-4962-B0FD-487BD75F3852}"/>
              </a:ext>
            </a:extLst>
          </p:cNvPr>
          <p:cNvSpPr txBox="1"/>
          <p:nvPr/>
        </p:nvSpPr>
        <p:spPr>
          <a:xfrm>
            <a:off x="3586579" y="0"/>
            <a:ext cx="6791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79F0D4-9270-4EDB-9584-500AF8A4EE0A}"/>
              </a:ext>
            </a:extLst>
          </p:cNvPr>
          <p:cNvSpPr txBox="1"/>
          <p:nvPr/>
        </p:nvSpPr>
        <p:spPr>
          <a:xfrm>
            <a:off x="594804" y="736847"/>
            <a:ext cx="512241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Flu like symptoms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Malaise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Rash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Sneezing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Irritability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Nausea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vomiting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40AE2F-A270-4962-90DA-0679D85E662D}"/>
              </a:ext>
            </a:extLst>
          </p:cNvPr>
          <p:cNvSpPr txBox="1"/>
          <p:nvPr/>
        </p:nvSpPr>
        <p:spPr>
          <a:xfrm>
            <a:off x="4944862" y="736847"/>
            <a:ext cx="490047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Fever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Headache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Cough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Pains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GIT disturbance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Diarrhea </a:t>
            </a:r>
          </a:p>
        </p:txBody>
      </p:sp>
      <p:pic>
        <p:nvPicPr>
          <p:cNvPr id="2050" name="Picture 2" descr="viral infection symptoms throat | HealthInfi">
            <a:extLst>
              <a:ext uri="{FF2B5EF4-FFF2-40B4-BE49-F238E27FC236}">
                <a16:creationId xmlns:a16="http://schemas.microsoft.com/office/drawing/2014/main" id="{68132B20-8199-4A34-8DEF-82433C022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318" y="3613213"/>
            <a:ext cx="3551068" cy="317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88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F78F0A-FFD9-4008-90FE-043D1E4193FA}"/>
              </a:ext>
            </a:extLst>
          </p:cNvPr>
          <p:cNvSpPr txBox="1"/>
          <p:nvPr/>
        </p:nvSpPr>
        <p:spPr>
          <a:xfrm>
            <a:off x="4767308" y="16604"/>
            <a:ext cx="3204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6DFB1-4A36-41C5-8E41-F4591C667D92}"/>
              </a:ext>
            </a:extLst>
          </p:cNvPr>
          <p:cNvSpPr txBox="1"/>
          <p:nvPr/>
        </p:nvSpPr>
        <p:spPr>
          <a:xfrm>
            <a:off x="1340527" y="1534421"/>
            <a:ext cx="475547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dirty="0">
                <a:latin typeface="Eras Demi ITC" panose="020B0805030504020804" pitchFamily="34" charset="0"/>
              </a:rPr>
              <a:t>  </a:t>
            </a: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Tobacco. ...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en-IN" sz="2400" b="0" i="0" dirty="0">
              <a:solidFill>
                <a:srgbClr val="202124"/>
              </a:solidFill>
              <a:effectLst/>
              <a:latin typeface="Eras Demi ITC" panose="020B08050305040208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 Alcohol. ...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en-IN" sz="2400" b="0" i="0" dirty="0">
              <a:solidFill>
                <a:srgbClr val="202124"/>
              </a:solidFill>
              <a:effectLst/>
              <a:latin typeface="Eras Demi ITC" panose="020B08050305040208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 Obesity. ...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en-IN" sz="2400" b="0" i="0" dirty="0">
              <a:solidFill>
                <a:srgbClr val="202124"/>
              </a:solidFill>
              <a:effectLst/>
              <a:latin typeface="Eras Demi ITC" panose="020B08050305040208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 Ultraviolet radiation. ...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en-IN" sz="2400" b="0" i="0" dirty="0">
              <a:solidFill>
                <a:srgbClr val="202124"/>
              </a:solidFill>
              <a:effectLst/>
              <a:latin typeface="Eras Demi ITC" panose="020B08050305040208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 Asbestos. ...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en-IN" sz="2400" b="0" i="0" dirty="0">
              <a:solidFill>
                <a:srgbClr val="202124"/>
              </a:solidFill>
              <a:effectLst/>
              <a:latin typeface="Eras Demi ITC" panose="020B08050305040208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 Viruses. ...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endParaRPr lang="en-IN" sz="2400" b="0" i="0" dirty="0">
              <a:solidFill>
                <a:srgbClr val="202124"/>
              </a:solidFill>
              <a:effectLst/>
              <a:latin typeface="Eras Demi ITC" panose="020B08050305040208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IN" sz="2400" b="0" i="0" dirty="0">
                <a:solidFill>
                  <a:srgbClr val="202124"/>
                </a:solidFill>
                <a:effectLst/>
                <a:latin typeface="Eras Demi ITC" panose="020B0805030504020804" pitchFamily="34" charset="0"/>
              </a:rPr>
              <a:t> Ionizing radiation</a:t>
            </a: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3D4483-7FC6-46F9-A0F2-0AE0C9F7BC0F}"/>
              </a:ext>
            </a:extLst>
          </p:cNvPr>
          <p:cNvSpPr txBox="1"/>
          <p:nvPr/>
        </p:nvSpPr>
        <p:spPr>
          <a:xfrm>
            <a:off x="612559" y="914400"/>
            <a:ext cx="442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Environment Risk factor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278088-5BC9-4103-952C-27B912315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53"/>
          <a:stretch/>
        </p:blipFill>
        <p:spPr>
          <a:xfrm>
            <a:off x="5903650" y="3085705"/>
            <a:ext cx="6169982" cy="375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9871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</TotalTime>
  <Words>453</Words>
  <Application>Microsoft Office PowerPoint</Application>
  <PresentationFormat>Widescreen</PresentationFormat>
  <Paragraphs>163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Algerian</vt:lpstr>
      <vt:lpstr>Arial</vt:lpstr>
      <vt:lpstr>Arial Black</vt:lpstr>
      <vt:lpstr>Arial Rounded MT Bold</vt:lpstr>
      <vt:lpstr>Berlin Sans FB Demi</vt:lpstr>
      <vt:lpstr>Bodoni MT Black</vt:lpstr>
      <vt:lpstr>Britannic Bold</vt:lpstr>
      <vt:lpstr>Cooper Black</vt:lpstr>
      <vt:lpstr>Courier New</vt:lpstr>
      <vt:lpstr>Eras Demi ITC</vt:lpstr>
      <vt:lpstr>Segoe UI Black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2</cp:revision>
  <dcterms:created xsi:type="dcterms:W3CDTF">2021-12-05T09:21:17Z</dcterms:created>
  <dcterms:modified xsi:type="dcterms:W3CDTF">2021-12-05T19:03:18Z</dcterms:modified>
</cp:coreProperties>
</file>